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5"/>
  </p:notesMasterIdLst>
  <p:handoutMasterIdLst>
    <p:handoutMasterId r:id="rId36"/>
  </p:handoutMasterIdLst>
  <p:sldIdLst>
    <p:sldId id="256" r:id="rId2"/>
    <p:sldId id="371" r:id="rId3"/>
    <p:sldId id="329" r:id="rId4"/>
    <p:sldId id="372" r:id="rId5"/>
    <p:sldId id="330" r:id="rId6"/>
    <p:sldId id="373" r:id="rId7"/>
    <p:sldId id="328" r:id="rId8"/>
    <p:sldId id="374" r:id="rId9"/>
    <p:sldId id="331" r:id="rId10"/>
    <p:sldId id="375" r:id="rId11"/>
    <p:sldId id="376" r:id="rId12"/>
    <p:sldId id="377" r:id="rId13"/>
    <p:sldId id="378" r:id="rId14"/>
    <p:sldId id="332" r:id="rId15"/>
    <p:sldId id="379" r:id="rId16"/>
    <p:sldId id="380" r:id="rId17"/>
    <p:sldId id="381" r:id="rId18"/>
    <p:sldId id="354" r:id="rId19"/>
    <p:sldId id="355" r:id="rId20"/>
    <p:sldId id="356" r:id="rId21"/>
    <p:sldId id="357" r:id="rId22"/>
    <p:sldId id="367" r:id="rId23"/>
    <p:sldId id="358" r:id="rId24"/>
    <p:sldId id="359" r:id="rId25"/>
    <p:sldId id="364" r:id="rId26"/>
    <p:sldId id="370" r:id="rId27"/>
    <p:sldId id="360" r:id="rId28"/>
    <p:sldId id="361" r:id="rId29"/>
    <p:sldId id="362" r:id="rId30"/>
    <p:sldId id="363" r:id="rId31"/>
    <p:sldId id="366" r:id="rId32"/>
    <p:sldId id="368" r:id="rId33"/>
    <p:sldId id="369" r:id="rId3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8000"/>
    <a:srgbClr val="945200"/>
    <a:srgbClr val="8F0000"/>
    <a:srgbClr val="D7FFFF"/>
    <a:srgbClr val="FF9300"/>
    <a:srgbClr val="CC99FF"/>
    <a:srgbClr val="D883FF"/>
    <a:srgbClr val="DEF0F2"/>
    <a:srgbClr val="B23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44" autoAdjust="0"/>
    <p:restoredTop sz="95110" autoAdjust="0"/>
  </p:normalViewPr>
  <p:slideViewPr>
    <p:cSldViewPr>
      <p:cViewPr varScale="1">
        <p:scale>
          <a:sx n="204" d="100"/>
          <a:sy n="204" d="100"/>
        </p:scale>
        <p:origin x="190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3" d="100"/>
        <a:sy n="183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11/18/24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6897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0293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6832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79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DA5FC-E46B-9C44-BC74-948B74CFAE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7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E3472-7C7E-B14E-BFC5-D45A5C34A3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0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3FEEA-E4EA-8B48-84AC-27AA886F7D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6CE3A-7281-7642-9900-6E1642781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62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CDA5C-119F-CC4B-9649-ABA59C0C10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0CE1F-3703-B242-8AD0-B0AC82B28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2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431D7-A35E-FE4C-978D-A4C1DB31A3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84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74743-FE56-7945-B44C-593C2BC72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8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85C50-577F-4141-9922-FD2248DB0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5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46682" y="6248400"/>
            <a:ext cx="640118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sp>
        <p:nvSpPr>
          <p:cNvPr id="14" name="TextBox 13"/>
          <p:cNvSpPr txBox="1"/>
          <p:nvPr userDrawn="1"/>
        </p:nvSpPr>
        <p:spPr>
          <a:xfrm>
            <a:off x="985872" y="6263609"/>
            <a:ext cx="15744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Fall 2024: November 19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3540637" y="6263609"/>
            <a:ext cx="23407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CS 153: Concepts of Compiler </a:t>
            </a:r>
            <a:r>
              <a:rPr lang="en-US" sz="1000" baseline="0" dirty="0"/>
              <a:t>Design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  <p:pic>
        <p:nvPicPr>
          <p:cNvPr id="2" name="Picture 1" descr="A group of blue and yellow dots&#10;&#10;Description automatically generated">
            <a:extLst>
              <a:ext uri="{FF2B5EF4-FFF2-40B4-BE49-F238E27FC236}">
                <a16:creationId xmlns:a16="http://schemas.microsoft.com/office/drawing/2014/main" id="{10CAA082-A84C-3126-7E7B-617D38869371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57200" y="6272792"/>
            <a:ext cx="457240" cy="3933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jsu.edu/~ma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153</a:t>
            </a:r>
            <a:br>
              <a:rPr lang="en-US" sz="3200" dirty="0"/>
            </a:br>
            <a:r>
              <a:rPr lang="en-US" sz="3200" dirty="0"/>
              <a:t>Concepts of Compiler Design</a:t>
            </a:r>
            <a:br>
              <a:rPr lang="en-US" sz="3600" dirty="0"/>
            </a:br>
            <a:r>
              <a:rPr lang="en-US" sz="2400" dirty="0"/>
              <a:t>November 19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Fall 2024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3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3" name="Picture 2" descr="A group of blue and yellow dots&#10;&#10;Description automatically generated">
            <a:extLst>
              <a:ext uri="{FF2B5EF4-FFF2-40B4-BE49-F238E27FC236}">
                <a16:creationId xmlns:a16="http://schemas.microsoft.com/office/drawing/2014/main" id="{1E7066FD-95A7-DA06-237A-C3E9CD14E2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4440" y="4606925"/>
            <a:ext cx="1181100" cy="1016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104B4-A3DF-5540-1068-46845970B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Jasmin Code: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CASE </a:t>
            </a:r>
            <a:r>
              <a:rPr lang="en-US" dirty="0"/>
              <a:t>Statement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95AF07-0826-53B9-5CF6-4E8F7AA9B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2F79E0-BF60-9487-60C0-210C70BDDE65}"/>
              </a:ext>
            </a:extLst>
          </p:cNvPr>
          <p:cNvSpPr txBox="1"/>
          <p:nvPr/>
        </p:nvSpPr>
        <p:spPr>
          <a:xfrm>
            <a:off x="144838" y="1597027"/>
            <a:ext cx="5890185" cy="34778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1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emitCase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PascalParser.CaseStatementContext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PascalParser.ExpressionContext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exprCtx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ctx.expression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PascalParser.CaseBranchListContext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branchListCtx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ctx.caseBranchList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&lt;Label&gt;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branchLabels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&lt;Label&gt;();</a:t>
            </a:r>
          </a:p>
          <a:p>
            <a:endParaRPr lang="en-US" sz="11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branchLabels.add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(new Label());  // exit label</a:t>
            </a:r>
          </a:p>
          <a:p>
            <a:endParaRPr lang="en-US" sz="11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// Emit code to evaluate the SELECT expression.</a:t>
            </a:r>
          </a:p>
          <a:p>
            <a:r>
              <a:rPr lang="en-US" sz="11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100" b="1" dirty="0" err="1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compiler.visit</a:t>
            </a:r>
            <a:r>
              <a:rPr lang="en-US" sz="11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b="1" dirty="0" err="1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exprCtx</a:t>
            </a:r>
            <a:r>
              <a:rPr lang="en-US" sz="11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1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// Process the select branches.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TreeMap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&lt;Integer, Label&gt;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labelMap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createCaseMap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branchListCtx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                     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branchLabels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1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// Emit code for the LOOKUPSWITCH and the branch statements.</a:t>
            </a:r>
          </a:p>
          <a:p>
            <a:r>
              <a:rPr lang="en-US" sz="11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1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emitLookupSwitch</a:t>
            </a:r>
            <a:r>
              <a:rPr lang="en-US" sz="11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labelMap</a:t>
            </a:r>
            <a:r>
              <a:rPr lang="en-US" sz="11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1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branchLabels</a:t>
            </a:r>
            <a:r>
              <a:rPr lang="en-US" sz="11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100" b="1" dirty="0">
                <a:solidFill>
                  <a:srgbClr val="9452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100" b="1" dirty="0" err="1">
                <a:solidFill>
                  <a:srgbClr val="9452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emitBranchStatements</a:t>
            </a:r>
            <a:r>
              <a:rPr lang="en-US" sz="1100" b="1" dirty="0">
                <a:solidFill>
                  <a:srgbClr val="9452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b="1" dirty="0" err="1">
                <a:solidFill>
                  <a:srgbClr val="9452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branchListCtx</a:t>
            </a:r>
            <a:r>
              <a:rPr lang="en-US" sz="1100" b="1" dirty="0">
                <a:solidFill>
                  <a:srgbClr val="9452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100" b="1" dirty="0" err="1">
                <a:solidFill>
                  <a:srgbClr val="9452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branchLabels</a:t>
            </a:r>
            <a:r>
              <a:rPr lang="en-US" sz="1100" b="1" dirty="0">
                <a:solidFill>
                  <a:srgbClr val="9452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66B6EFF-BE2F-69F1-E373-2FB1A1492EAC}"/>
              </a:ext>
            </a:extLst>
          </p:cNvPr>
          <p:cNvSpPr txBox="1"/>
          <p:nvPr/>
        </p:nvSpPr>
        <p:spPr>
          <a:xfrm>
            <a:off x="781599" y="4950003"/>
            <a:ext cx="2173737" cy="307777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FF00"/>
                </a:solidFill>
              </a:rPr>
              <a:t>StatementGenerator.java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8666E8F-0636-1071-1E33-A6130DE67910}"/>
              </a:ext>
            </a:extLst>
          </p:cNvPr>
          <p:cNvSpPr txBox="1"/>
          <p:nvPr/>
        </p:nvSpPr>
        <p:spPr>
          <a:xfrm>
            <a:off x="6016359" y="1247031"/>
            <a:ext cx="3050835" cy="50013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1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TestCase</a:t>
            </a:r>
            <a:r>
              <a:rPr lang="en-US" sz="11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1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1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1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iconst_1</a:t>
            </a:r>
          </a:p>
          <a:p>
            <a:r>
              <a:rPr lang="en-US" sz="11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iadd</a:t>
            </a:r>
            <a:endParaRPr lang="en-US" sz="1100" b="1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lookupswitch</a:t>
            </a:r>
            <a:endParaRPr lang="en-US" sz="1100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-8: L003</a:t>
            </a:r>
          </a:p>
          <a:p>
            <a:r>
              <a:rPr lang="en-US" sz="11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1: L002</a:t>
            </a:r>
          </a:p>
          <a:p>
            <a:r>
              <a:rPr lang="en-US" sz="11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4: L004</a:t>
            </a:r>
          </a:p>
          <a:p>
            <a:r>
              <a:rPr lang="en-US" sz="11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5: L004</a:t>
            </a:r>
          </a:p>
          <a:p>
            <a:r>
              <a:rPr lang="en-US" sz="11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7: L004</a:t>
            </a:r>
          </a:p>
          <a:p>
            <a:r>
              <a:rPr lang="en-US" sz="11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default: L001</a:t>
            </a:r>
          </a:p>
          <a:p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L002:</a:t>
            </a:r>
          </a:p>
          <a:p>
            <a:r>
              <a:rPr lang="en-US" sz="11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1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TestCase</a:t>
            </a:r>
            <a:r>
              <a:rPr lang="en-US" sz="11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100" b="1" dirty="0" err="1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1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1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putstatic</a:t>
            </a:r>
            <a:r>
              <a:rPr lang="en-US" sz="11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TestCase</a:t>
            </a:r>
            <a:r>
              <a:rPr lang="en-US" sz="11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/j I</a:t>
            </a:r>
          </a:p>
          <a:p>
            <a:r>
              <a:rPr lang="en-US" sz="11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sz="11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L001</a:t>
            </a:r>
          </a:p>
          <a:p>
            <a:r>
              <a:rPr lang="en-US" sz="11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L003:</a:t>
            </a:r>
          </a:p>
          <a:p>
            <a:r>
              <a:rPr lang="en-US" sz="11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bipush</a:t>
            </a:r>
            <a:r>
              <a:rPr lang="en-US" sz="11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8</a:t>
            </a:r>
          </a:p>
          <a:p>
            <a:r>
              <a:rPr lang="en-US" sz="11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1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TestCase</a:t>
            </a:r>
            <a:r>
              <a:rPr lang="en-US" sz="11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100" b="1" dirty="0" err="1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1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1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imul</a:t>
            </a:r>
            <a:endParaRPr lang="en-US" sz="1100" b="1" dirty="0">
              <a:solidFill>
                <a:srgbClr val="9452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putstatic</a:t>
            </a:r>
            <a:r>
              <a:rPr lang="en-US" sz="11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TestCase</a:t>
            </a:r>
            <a:r>
              <a:rPr lang="en-US" sz="11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/j I</a:t>
            </a:r>
          </a:p>
          <a:p>
            <a:r>
              <a:rPr lang="en-US" sz="11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sz="11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L001</a:t>
            </a:r>
          </a:p>
          <a:p>
            <a:r>
              <a:rPr lang="en-US" sz="11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L004:</a:t>
            </a:r>
          </a:p>
          <a:p>
            <a:r>
              <a:rPr lang="en-US" sz="11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sipush</a:t>
            </a:r>
            <a:r>
              <a:rPr lang="en-US" sz="11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574</a:t>
            </a:r>
          </a:p>
          <a:p>
            <a:r>
              <a:rPr lang="en-US" sz="11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1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TestCase</a:t>
            </a:r>
            <a:r>
              <a:rPr lang="en-US" sz="11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100" b="1" dirty="0" err="1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1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1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imul</a:t>
            </a:r>
            <a:endParaRPr lang="en-US" sz="1100" b="1" dirty="0">
              <a:solidFill>
                <a:srgbClr val="9452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putstatic</a:t>
            </a:r>
            <a:r>
              <a:rPr lang="en-US" sz="11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TestCase</a:t>
            </a:r>
            <a:r>
              <a:rPr lang="en-US" sz="11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/j I</a:t>
            </a:r>
          </a:p>
          <a:p>
            <a:r>
              <a:rPr lang="en-US" sz="11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sz="11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L001</a:t>
            </a:r>
          </a:p>
          <a:p>
            <a:r>
              <a:rPr lang="en-US" sz="11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L001:</a:t>
            </a:r>
          </a:p>
        </p:txBody>
      </p:sp>
    </p:spTree>
    <p:extLst>
      <p:ext uri="{BB962C8B-B14F-4D97-AF65-F5344CB8AC3E}">
        <p14:creationId xmlns:p14="http://schemas.microsoft.com/office/powerpoint/2010/main" val="513383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56D0F-CD33-1335-040E-3F28F0506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Jasmin Code: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CASE </a:t>
            </a:r>
            <a:r>
              <a:rPr lang="en-US" dirty="0"/>
              <a:t>Statement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505450-C9CE-5288-2883-45C0CE7E9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FED034-8B98-E88B-82E8-B96CFD2CDAC2}"/>
              </a:ext>
            </a:extLst>
          </p:cNvPr>
          <p:cNvSpPr txBox="1"/>
          <p:nvPr/>
        </p:nvSpPr>
        <p:spPr>
          <a:xfrm>
            <a:off x="457245" y="1244205"/>
            <a:ext cx="7622600" cy="54476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TreeMap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&lt;Integer, Label&gt; 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createCaseMap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PascalParser.CaseBranchListContext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branchListCtx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&lt;Label&gt;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branchLabels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TreeMap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&lt;Integer, Label&gt;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caseMap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TreeMap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&lt;&gt;();</a:t>
            </a:r>
          </a:p>
          <a:p>
            <a:endParaRPr lang="en-US" sz="12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// Loop over the CASE branches.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for (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PascalParser.CaseBranchContext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branchCtx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: 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            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branchListCtx.caseBranch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PascalParser.CaseConstantListContext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constListCtx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 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            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branchCtx.caseConstantList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   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if (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constListCtx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!= null)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{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Label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branchLabel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new Label();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branchLabels.add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branchLabel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2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// Loop over the CASE constants of each CASE branch.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for (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PascalParser.CaseConstantContext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caseConstCtx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: 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            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constListCtx.caseConstant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{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int value =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caseConstCtx.value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caseMap.put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(value,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branchLabel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}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}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return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caseMap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4BE174-3F60-E020-1A52-55587E1A7F4C}"/>
              </a:ext>
            </a:extLst>
          </p:cNvPr>
          <p:cNvSpPr txBox="1"/>
          <p:nvPr/>
        </p:nvSpPr>
        <p:spPr>
          <a:xfrm>
            <a:off x="5741341" y="6292948"/>
            <a:ext cx="2173737" cy="307777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FF00"/>
                </a:solidFill>
              </a:rPr>
              <a:t>StatementGenerator.java</a:t>
            </a:r>
            <a:endParaRPr lang="en-US" sz="1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2762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0E41B-21F1-921F-208D-401986E42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Jasmin Code: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CASE </a:t>
            </a:r>
            <a:r>
              <a:rPr lang="en-US" dirty="0"/>
              <a:t>Statement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A89C04-1131-A066-7D44-4771E7AEC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7EF0071-CB33-F80D-6571-EF492423BE1F}"/>
              </a:ext>
            </a:extLst>
          </p:cNvPr>
          <p:cNvSpPr txBox="1"/>
          <p:nvPr/>
        </p:nvSpPr>
        <p:spPr>
          <a:xfrm>
            <a:off x="332458" y="1234464"/>
            <a:ext cx="5205271" cy="43396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private void 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emitLookupSwitch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TreeMap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&lt;Integer, Label&gt;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labelMap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&lt;Label&gt;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branchLabels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emitter.emitLine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</a:t>
            </a:r>
            <a:r>
              <a:rPr lang="en-US" sz="12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(LOOKUPSWITCH);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Set&lt;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Map.Entry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&lt;Integer, Label&gt;&gt;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labelSet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labelMap.entrySet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Iterator&lt;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Map.Entry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&lt;Integer, Label&gt;&gt; it = 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labelSet.iterator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// For each entry, emit the value and its label.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while (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it.hasNext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Map.Entry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&lt;Integer, Label&gt; entry =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it.next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emitter.emitLabel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entry.getKey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entry.getValue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// Emit the default label;</a:t>
            </a:r>
          </a:p>
          <a:p>
            <a:r>
              <a:rPr lang="en-US" sz="12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emitter.emitLabel</a:t>
            </a:r>
            <a:r>
              <a:rPr lang="en-US" sz="12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("default", </a:t>
            </a:r>
            <a:r>
              <a:rPr lang="en-US" sz="1200" b="1" dirty="0" err="1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branchLabels.get</a:t>
            </a:r>
            <a:r>
              <a:rPr lang="en-US" sz="12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(0));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EB8094-F405-374D-866E-59016D083C22}"/>
              </a:ext>
            </a:extLst>
          </p:cNvPr>
          <p:cNvSpPr txBox="1"/>
          <p:nvPr/>
        </p:nvSpPr>
        <p:spPr>
          <a:xfrm>
            <a:off x="914440" y="5440658"/>
            <a:ext cx="2173737" cy="307777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FF00"/>
                </a:solidFill>
              </a:rPr>
              <a:t>StatementGenerator.java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C8979D-9448-0C81-8CFE-73BB0562D3AE}"/>
              </a:ext>
            </a:extLst>
          </p:cNvPr>
          <p:cNvSpPr txBox="1"/>
          <p:nvPr/>
        </p:nvSpPr>
        <p:spPr>
          <a:xfrm>
            <a:off x="5760707" y="1234464"/>
            <a:ext cx="3050835" cy="50013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TestCase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iconst_1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iadd</a:t>
            </a:r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lookupswitch</a:t>
            </a:r>
            <a:endParaRPr lang="en-US" sz="1100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-8: L003</a:t>
            </a:r>
          </a:p>
          <a:p>
            <a:r>
              <a:rPr lang="en-US" sz="11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1: L002</a:t>
            </a:r>
          </a:p>
          <a:p>
            <a:r>
              <a:rPr lang="en-US" sz="11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4: L004</a:t>
            </a:r>
          </a:p>
          <a:p>
            <a:r>
              <a:rPr lang="en-US" sz="11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5: L004</a:t>
            </a:r>
          </a:p>
          <a:p>
            <a:r>
              <a:rPr lang="en-US" sz="11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7: L004</a:t>
            </a:r>
          </a:p>
          <a:p>
            <a:r>
              <a:rPr lang="en-US" sz="11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default: L001</a:t>
            </a:r>
          </a:p>
          <a:p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L002: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TestCase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putstatic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TestCase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/j I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L001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L003: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bipush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8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TestCase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imul</a:t>
            </a:r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putstatic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TestCase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/j I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L001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L004: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sipush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574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TestCase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imul</a:t>
            </a:r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putstatic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TestCase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/j I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L001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L001:</a:t>
            </a:r>
          </a:p>
        </p:txBody>
      </p:sp>
    </p:spTree>
    <p:extLst>
      <p:ext uri="{BB962C8B-B14F-4D97-AF65-F5344CB8AC3E}">
        <p14:creationId xmlns:p14="http://schemas.microsoft.com/office/powerpoint/2010/main" val="1873815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FF795-7A77-9D59-965C-83AAE514E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Jasmin Code: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CASE </a:t>
            </a:r>
            <a:r>
              <a:rPr lang="en-US" dirty="0"/>
              <a:t>Statement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E8B2A1-63BF-1164-7436-48BF8043D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D35FCF-675B-47F0-9AA6-CAC72F141BD4}"/>
              </a:ext>
            </a:extLst>
          </p:cNvPr>
          <p:cNvSpPr txBox="1"/>
          <p:nvPr/>
        </p:nvSpPr>
        <p:spPr>
          <a:xfrm>
            <a:off x="91489" y="1257955"/>
            <a:ext cx="6035627" cy="49398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private void </a:t>
            </a:r>
            <a:r>
              <a:rPr lang="en-US" sz="105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emitBranchStatements</a:t>
            </a: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</a:t>
            </a:r>
            <a:r>
              <a:rPr lang="en-US" sz="105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PascalParser.CaseBranchListContext</a:t>
            </a: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5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branchListCtx</a:t>
            </a: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</a:t>
            </a:r>
            <a:r>
              <a:rPr lang="en-US" sz="105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&lt;Label&gt; </a:t>
            </a:r>
            <a:r>
              <a:rPr lang="en-US" sz="105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branchLabels</a:t>
            </a: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05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emitter.emitLine</a:t>
            </a: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endParaRPr lang="en-US" sz="105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// Loop to emit each branch label and then generate code for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// the corresponding branch statement.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int </a:t>
            </a:r>
            <a:r>
              <a:rPr lang="en-US" sz="105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1;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for (</a:t>
            </a:r>
            <a:r>
              <a:rPr lang="en-US" sz="105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PascalParser.CaseBranchContext</a:t>
            </a: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5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branchCtx</a:t>
            </a: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: 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            </a:t>
            </a:r>
            <a:r>
              <a:rPr lang="en-US" sz="105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branchListCtx.caseBranch</a:t>
            </a: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if (</a:t>
            </a:r>
            <a:r>
              <a:rPr lang="en-US" sz="105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branchCtx.caseConstantList</a:t>
            </a: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!= null)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{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sz="105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PascalParser.StatementContext</a:t>
            </a: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5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stmtCtx</a:t>
            </a: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</a:t>
            </a:r>
            <a:r>
              <a:rPr lang="en-US" sz="105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branchCtx.statement</a:t>
            </a: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endParaRPr lang="en-US" sz="105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5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sz="105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emitter.emitLabel</a:t>
            </a:r>
            <a:r>
              <a:rPr lang="en-US" sz="105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05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branchLabels.get</a:t>
            </a:r>
            <a:r>
              <a:rPr lang="en-US" sz="105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05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05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++));</a:t>
            </a:r>
          </a:p>
          <a:p>
            <a:r>
              <a:rPr lang="en-US" sz="105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sz="105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compiler.visit</a:t>
            </a:r>
            <a:r>
              <a:rPr lang="en-US" sz="105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05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stmtCtx</a:t>
            </a:r>
            <a:r>
              <a:rPr lang="en-US" sz="105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05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// Branch to the exit label.</a:t>
            </a:r>
          </a:p>
          <a:p>
            <a:r>
              <a:rPr lang="en-US" sz="105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sz="1050" b="1" dirty="0" err="1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</a:t>
            </a:r>
            <a:r>
              <a:rPr lang="en-US" sz="105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(GOTO, </a:t>
            </a:r>
            <a:r>
              <a:rPr lang="en-US" sz="1050" b="1" dirty="0" err="1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branchLabels.get</a:t>
            </a:r>
            <a:r>
              <a:rPr lang="en-US" sz="105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(0));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}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endParaRPr lang="en-US" sz="105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// Emit the exit label.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05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emitter.emitLabel</a:t>
            </a: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05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branchLabels.get</a:t>
            </a: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(0));</a:t>
            </a:r>
            <a:b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05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05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emitter.emitLine</a:t>
            </a: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8E1824-11F0-C1FE-90FA-4E5A3A4EB565}"/>
              </a:ext>
            </a:extLst>
          </p:cNvPr>
          <p:cNvSpPr txBox="1"/>
          <p:nvPr/>
        </p:nvSpPr>
        <p:spPr>
          <a:xfrm>
            <a:off x="2468903" y="5806414"/>
            <a:ext cx="2173737" cy="307777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FF00"/>
                </a:solidFill>
              </a:rPr>
              <a:t>StatementGenerator.java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83FFCB-2328-BA1B-287F-60A5FC89B616}"/>
              </a:ext>
            </a:extLst>
          </p:cNvPr>
          <p:cNvSpPr txBox="1"/>
          <p:nvPr/>
        </p:nvSpPr>
        <p:spPr>
          <a:xfrm>
            <a:off x="6001676" y="1203628"/>
            <a:ext cx="3050835" cy="50013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TestCase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iconst_1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iadd</a:t>
            </a:r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lookupswitch</a:t>
            </a:r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  -8: L003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  1: L002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  4: L004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  5: L004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  7: L004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  default: L001</a:t>
            </a:r>
          </a:p>
          <a:p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L002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1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TestCase</a:t>
            </a:r>
            <a:r>
              <a:rPr lang="en-US" sz="11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1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1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1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putstatic</a:t>
            </a:r>
            <a:r>
              <a:rPr lang="en-US" sz="11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TestCase</a:t>
            </a:r>
            <a:r>
              <a:rPr lang="en-US" sz="11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/j I</a:t>
            </a:r>
          </a:p>
          <a:p>
            <a:r>
              <a:rPr lang="en-US" sz="11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sz="11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L001</a:t>
            </a:r>
          </a:p>
          <a:p>
            <a:r>
              <a:rPr lang="en-US" sz="11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L003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bipush</a:t>
            </a:r>
            <a:r>
              <a:rPr lang="en-US" sz="11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8</a:t>
            </a:r>
          </a:p>
          <a:p>
            <a:r>
              <a:rPr lang="en-US" sz="11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1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TestCase</a:t>
            </a:r>
            <a:r>
              <a:rPr lang="en-US" sz="11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1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1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1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imul</a:t>
            </a:r>
            <a:endParaRPr lang="en-US" sz="1100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putstatic</a:t>
            </a:r>
            <a:r>
              <a:rPr lang="en-US" sz="11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TestCase</a:t>
            </a:r>
            <a:r>
              <a:rPr lang="en-US" sz="11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/j I</a:t>
            </a:r>
          </a:p>
          <a:p>
            <a:r>
              <a:rPr lang="en-US" sz="11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sz="11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L001</a:t>
            </a:r>
          </a:p>
          <a:p>
            <a:r>
              <a:rPr lang="en-US" sz="11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L004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sipush</a:t>
            </a:r>
            <a:r>
              <a:rPr lang="en-US" sz="11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574</a:t>
            </a:r>
          </a:p>
          <a:p>
            <a:r>
              <a:rPr lang="en-US" sz="11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1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TestCase</a:t>
            </a:r>
            <a:r>
              <a:rPr lang="en-US" sz="11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1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1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1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imul</a:t>
            </a:r>
            <a:endParaRPr lang="en-US" sz="1100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putstatic</a:t>
            </a:r>
            <a:r>
              <a:rPr lang="en-US" sz="11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TestCase</a:t>
            </a:r>
            <a:r>
              <a:rPr lang="en-US" sz="11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/j I</a:t>
            </a:r>
          </a:p>
          <a:p>
            <a:r>
              <a:rPr lang="en-US" sz="11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sz="11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L001</a:t>
            </a:r>
          </a:p>
          <a:p>
            <a:r>
              <a:rPr lang="en-US" sz="11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L001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7026153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A1875-7E0A-24B0-9E8D-448AC762A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Jasmin Code: Procedure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BD7F7A-6EA1-5582-85F6-75A81A411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3B46D0-F97B-0DE2-00BD-85942B9D06F7}"/>
              </a:ext>
            </a:extLst>
          </p:cNvPr>
          <p:cNvSpPr txBox="1"/>
          <p:nvPr/>
        </p:nvSpPr>
        <p:spPr>
          <a:xfrm>
            <a:off x="457200" y="1377592"/>
            <a:ext cx="5747086" cy="24622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TestProcedure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TestProcedure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/j I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TestProcedure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i2f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TestProcedure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/x F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fdiv</a:t>
            </a:r>
            <a:endParaRPr lang="en-US" sz="1400" b="1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TestProcedure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TestProcedure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/j I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imul</a:t>
            </a:r>
            <a:endParaRPr lang="en-US" sz="1400" b="1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i2f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invokestatic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TestProcedure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/gamma(IIFF)V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442C38-DFD2-CEC9-2C04-7AAF5129CC3F}"/>
              </a:ext>
            </a:extLst>
          </p:cNvPr>
          <p:cNvSpPr txBox="1"/>
          <p:nvPr/>
        </p:nvSpPr>
        <p:spPr>
          <a:xfrm>
            <a:off x="3383293" y="4027944"/>
            <a:ext cx="4368504" cy="2677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TestProcedure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(input, output);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j : integer;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x : real;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PROCEDURE 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gamma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n : integer; x, r </a:t>
            </a:r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real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BEGIN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END;    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gamma(</a:t>
            </a:r>
            <a:r>
              <a:rPr lang="en-US" sz="12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j, </a:t>
            </a:r>
            <a:r>
              <a:rPr lang="en-US" sz="12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/x, </a:t>
            </a:r>
            <a:r>
              <a:rPr lang="en-US" sz="12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*j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</p:spTree>
    <p:extLst>
      <p:ext uri="{BB962C8B-B14F-4D97-AF65-F5344CB8AC3E}">
        <p14:creationId xmlns:p14="http://schemas.microsoft.com/office/powerpoint/2010/main" val="16447612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BA26C-2C73-F01E-299F-80B788D82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Jasmin Code: Procedure Call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8887D7-1699-DAD1-8976-70D7C6D77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AFA4F1-BEE2-89E7-A323-7DD9E7AA2DC6}"/>
              </a:ext>
            </a:extLst>
          </p:cNvPr>
          <p:cNvSpPr txBox="1"/>
          <p:nvPr/>
        </p:nvSpPr>
        <p:spPr>
          <a:xfrm>
            <a:off x="249404" y="1267041"/>
            <a:ext cx="8454559" cy="33239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emitProcedureCall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PascalParser.ProcedureCallStatementContext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routineEntry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ctx.procedureName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().entry;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emitCall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routineEntry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ctx.argumentList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b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emitFunctionCall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PascalParser.FunctionCallContext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routineEntry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ctx.functionName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().entry;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emitCall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routineEntry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ctx.argumentList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// A function call leaves a value on the operand stack.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LocalStack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localStack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emitter.getLocalStack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localStack.increase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(1);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760BD7-C01B-1B0B-95F0-2AEA980E62C5}"/>
              </a:ext>
            </a:extLst>
          </p:cNvPr>
          <p:cNvSpPr txBox="1"/>
          <p:nvPr/>
        </p:nvSpPr>
        <p:spPr>
          <a:xfrm>
            <a:off x="6513063" y="4434829"/>
            <a:ext cx="2173737" cy="307777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FF00"/>
                </a:solidFill>
              </a:rPr>
              <a:t>StatementGenerator.java</a:t>
            </a:r>
            <a:endParaRPr lang="en-US" sz="1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9432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7854A-2947-EBB6-1156-859A401C6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Jasmin Code: Procedure Call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E65658-E677-2F1B-643E-2AA7CEC36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1F1CC7-4C1D-9450-9D38-9DDF5EA14EA2}"/>
              </a:ext>
            </a:extLst>
          </p:cNvPr>
          <p:cNvSpPr txBox="1"/>
          <p:nvPr/>
        </p:nvSpPr>
        <p:spPr>
          <a:xfrm>
            <a:off x="182928" y="1234464"/>
            <a:ext cx="6726521" cy="43242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private void </a:t>
            </a:r>
            <a:r>
              <a:rPr lang="en-US" sz="11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emitCall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routineEntry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PascalParser.ArgumentListContext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argListCtx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String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routineName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routineEntry.getName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parmEntries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routineEntry.getRoutineParameters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// Emit code to evaluate any arguments.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int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if (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argListCtx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!= null)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for (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PascalParser.ArgumentContext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argCtx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argListCtx.argument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{</a:t>
            </a:r>
          </a:p>
          <a:p>
            <a:r>
              <a:rPr lang="en-US" sz="11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sz="11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PascalParser.ExpressionContext</a:t>
            </a:r>
            <a:r>
              <a:rPr lang="en-US" sz="11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exprCtx</a:t>
            </a:r>
            <a:r>
              <a:rPr lang="en-US" sz="11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1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argCtx.expression</a:t>
            </a:r>
            <a:r>
              <a:rPr lang="en-US" sz="11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1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sz="11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compiler.visit</a:t>
            </a:r>
            <a:r>
              <a:rPr lang="en-US" sz="11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exprCtx</a:t>
            </a:r>
            <a:r>
              <a:rPr lang="en-US" sz="11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    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if (   (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parmEntries.get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++).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getType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==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Predefined.realType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&amp;&amp; (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exprCtx.type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Predefined.integerType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{</a:t>
            </a:r>
          </a:p>
          <a:p>
            <a:r>
              <a:rPr lang="en-US" sz="11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</a:t>
            </a:r>
            <a:r>
              <a:rPr lang="en-US" sz="1100" b="1" dirty="0" err="1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</a:t>
            </a:r>
            <a:r>
              <a:rPr lang="en-US" sz="11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(I2D);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}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}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endParaRPr lang="en-US" sz="11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74AA4AA-DECB-3274-3D4D-8FA7D1AD0445}"/>
              </a:ext>
            </a:extLst>
          </p:cNvPr>
          <p:cNvSpPr txBox="1"/>
          <p:nvPr/>
        </p:nvSpPr>
        <p:spPr>
          <a:xfrm>
            <a:off x="1280196" y="5166341"/>
            <a:ext cx="2173737" cy="307777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FF00"/>
                </a:solidFill>
              </a:rPr>
              <a:t>StatementGenerator.java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7CA6B30-94AB-C80A-B7E6-14B44213694A}"/>
              </a:ext>
            </a:extLst>
          </p:cNvPr>
          <p:cNvSpPr txBox="1"/>
          <p:nvPr/>
        </p:nvSpPr>
        <p:spPr>
          <a:xfrm>
            <a:off x="5208642" y="4217789"/>
            <a:ext cx="3498073" cy="195438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1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1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TestProcedure</a:t>
            </a:r>
            <a:r>
              <a:rPr lang="en-US" sz="11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1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1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1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1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TestProcedure</a:t>
            </a:r>
            <a:r>
              <a:rPr lang="en-US" sz="11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/j I</a:t>
            </a:r>
          </a:p>
          <a:p>
            <a:r>
              <a:rPr lang="en-US" sz="11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1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TestProcedure</a:t>
            </a:r>
            <a:r>
              <a:rPr lang="en-US" sz="11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1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1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1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i2f</a:t>
            </a:r>
          </a:p>
          <a:p>
            <a:r>
              <a:rPr lang="en-US" sz="11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1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TestProcedure</a:t>
            </a:r>
            <a:r>
              <a:rPr lang="en-US" sz="11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/x F</a:t>
            </a:r>
          </a:p>
          <a:p>
            <a:r>
              <a:rPr lang="en-US" sz="11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fdiv</a:t>
            </a:r>
            <a:endParaRPr lang="en-US" sz="1100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1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TestProcedure</a:t>
            </a:r>
            <a:r>
              <a:rPr lang="en-US" sz="11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1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1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1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1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TestProcedure</a:t>
            </a:r>
            <a:r>
              <a:rPr lang="en-US" sz="11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/j I</a:t>
            </a:r>
          </a:p>
          <a:p>
            <a:r>
              <a:rPr lang="en-US" sz="11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imul</a:t>
            </a:r>
            <a:endParaRPr lang="en-US" sz="1100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i2f</a:t>
            </a:r>
          </a:p>
          <a:p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invokestatic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TestProcedure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/gamma(IIFF)V</a:t>
            </a:r>
          </a:p>
        </p:txBody>
      </p:sp>
    </p:spTree>
    <p:extLst>
      <p:ext uri="{BB962C8B-B14F-4D97-AF65-F5344CB8AC3E}">
        <p14:creationId xmlns:p14="http://schemas.microsoft.com/office/powerpoint/2010/main" val="24992246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358D3-2B3B-689A-4F1C-396DCD9B5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Jasmin Code: Procedure Call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EE6992-D845-BFC7-A0CA-9B6EDBED6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46D8317-2743-5513-B4D0-ADEC109200D1}"/>
              </a:ext>
            </a:extLst>
          </p:cNvPr>
          <p:cNvSpPr txBox="1"/>
          <p:nvPr/>
        </p:nvSpPr>
        <p:spPr>
          <a:xfrm>
            <a:off x="453251" y="1250072"/>
            <a:ext cx="5856090" cy="54476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...</a:t>
            </a:r>
          </a:p>
          <a:p>
            <a:endParaRPr lang="en-US" sz="12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StringBuilder buffer = new StringBuilder();</a:t>
            </a:r>
            <a:b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// Procedure or function name.</a:t>
            </a:r>
          </a:p>
          <a:p>
            <a:r>
              <a:rPr lang="en-US" sz="12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buffer.append</a:t>
            </a:r>
            <a:r>
              <a:rPr lang="en-US" sz="12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programName</a:t>
            </a:r>
            <a:r>
              <a:rPr lang="en-US" sz="12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buffer.append</a:t>
            </a:r>
            <a:r>
              <a:rPr lang="en-US" sz="12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("/");</a:t>
            </a:r>
          </a:p>
          <a:p>
            <a:r>
              <a:rPr lang="en-US" sz="12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buffer.append</a:t>
            </a:r>
            <a:r>
              <a:rPr lang="en-US" sz="12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routineName</a:t>
            </a:r>
            <a:r>
              <a:rPr lang="en-US" sz="12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buffer.append</a:t>
            </a:r>
            <a:r>
              <a:rPr lang="en-US" sz="12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("(");</a:t>
            </a:r>
            <a:br>
              <a:rPr lang="en-US" sz="12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solidFill>
                <a:srgbClr val="0033CC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// Parameter and return type descriptors.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if (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argListCtx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!= null) 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for (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parmEntry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parmEntries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 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{</a:t>
            </a:r>
          </a:p>
          <a:p>
            <a:r>
              <a:rPr lang="en-US" sz="12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sz="12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buffer.append</a:t>
            </a:r>
            <a:r>
              <a:rPr lang="en-US" sz="12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emitter.typeDescriptor</a:t>
            </a:r>
            <a:r>
              <a:rPr lang="en-US" sz="12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parmEntry</a:t>
            </a:r>
            <a:r>
              <a:rPr lang="en-US" sz="12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}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2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buffer.append</a:t>
            </a:r>
            <a:r>
              <a:rPr lang="en-US" sz="12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(")");</a:t>
            </a:r>
          </a:p>
          <a:p>
            <a:r>
              <a:rPr lang="en-US" sz="12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buffer.append</a:t>
            </a:r>
            <a:r>
              <a:rPr lang="en-US" sz="12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emitter.typeDescriptor</a:t>
            </a:r>
            <a:r>
              <a:rPr lang="en-US" sz="12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routineEntry</a:t>
            </a:r>
            <a:r>
              <a:rPr lang="en-US" sz="12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endParaRPr lang="en-US" sz="1200" b="1" dirty="0">
              <a:solidFill>
                <a:srgbClr val="0033CC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// Generate a call to the routine.</a:t>
            </a:r>
          </a:p>
          <a:p>
            <a:r>
              <a:rPr lang="en-US" sz="12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</a:t>
            </a:r>
            <a:r>
              <a:rPr lang="en-US" sz="12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(INVOKESTATIC, </a:t>
            </a:r>
            <a:r>
              <a:rPr lang="en-US" sz="12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buffer.toString</a:t>
            </a:r>
            <a:r>
              <a:rPr lang="en-US" sz="12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if (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argListCtx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!= null) 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LocalStack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localStack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emitter.getLocalStack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localStack.decrease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parmEntries.size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409CD99-F53F-8D60-D546-DF36AE2FF79A}"/>
              </a:ext>
            </a:extLst>
          </p:cNvPr>
          <p:cNvSpPr txBox="1"/>
          <p:nvPr/>
        </p:nvSpPr>
        <p:spPr>
          <a:xfrm>
            <a:off x="4023366" y="6323111"/>
            <a:ext cx="2173737" cy="307777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FF00"/>
                </a:solidFill>
              </a:rPr>
              <a:t>StatementGenerator.java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1ADA86-312E-1A3D-3A04-62BC16EDDBB0}"/>
              </a:ext>
            </a:extLst>
          </p:cNvPr>
          <p:cNvSpPr txBox="1"/>
          <p:nvPr/>
        </p:nvSpPr>
        <p:spPr>
          <a:xfrm>
            <a:off x="5280121" y="1474619"/>
            <a:ext cx="3498073" cy="195438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TestProcedure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TestProcedure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/j I</a:t>
            </a:r>
          </a:p>
          <a:p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TestProcedure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i2f</a:t>
            </a:r>
          </a:p>
          <a:p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TestProcedure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/x F</a:t>
            </a:r>
          </a:p>
          <a:p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fdiv</a:t>
            </a:r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TestProcedure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TestProcedure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/j I</a:t>
            </a:r>
          </a:p>
          <a:p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imul</a:t>
            </a:r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i2f</a:t>
            </a:r>
          </a:p>
          <a:p>
            <a:r>
              <a:rPr lang="en-US" sz="11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invokestatic</a:t>
            </a:r>
            <a:r>
              <a:rPr lang="en-US" sz="11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TestProcedure</a:t>
            </a:r>
            <a:r>
              <a:rPr lang="en-US" sz="11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/gamma(IIFF)V</a:t>
            </a:r>
          </a:p>
        </p:txBody>
      </p:sp>
    </p:spTree>
    <p:extLst>
      <p:ext uri="{BB962C8B-B14F-4D97-AF65-F5344CB8AC3E}">
        <p14:creationId xmlns:p14="http://schemas.microsoft.com/office/powerpoint/2010/main" val="1804603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072A0-2FAD-801F-02B4-1A824EBB2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Compiler Construction Formalities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E390A4-A515-B588-7CD7-6D1FE5B1B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formal terms for concepts that </a:t>
            </a:r>
            <a:br>
              <a:rPr lang="en-US" dirty="0"/>
            </a:br>
            <a:r>
              <a:rPr lang="en-US" dirty="0"/>
              <a:t>we covered during the semester:</a:t>
            </a:r>
          </a:p>
          <a:p>
            <a:pPr lvl="1"/>
            <a:r>
              <a:rPr lang="en-US" dirty="0"/>
              <a:t>syntax-directed translation</a:t>
            </a:r>
          </a:p>
          <a:p>
            <a:pPr lvl="1"/>
            <a:r>
              <a:rPr lang="en-US" dirty="0"/>
              <a:t>attribute grammars</a:t>
            </a:r>
          </a:p>
          <a:p>
            <a:pPr lvl="1"/>
            <a:r>
              <a:rPr lang="en-US" dirty="0"/>
              <a:t>LL(1) parser</a:t>
            </a:r>
          </a:p>
          <a:p>
            <a:pPr lvl="1"/>
            <a:r>
              <a:rPr lang="en-US" dirty="0"/>
              <a:t>LR(0) parser and other bottom-up parsers</a:t>
            </a:r>
          </a:p>
          <a:p>
            <a:pPr lvl="1"/>
            <a:r>
              <a:rPr lang="en-US" dirty="0"/>
              <a:t>FIRST and FOLLOW sets</a:t>
            </a:r>
          </a:p>
          <a:p>
            <a:pPr lvl="1"/>
            <a:r>
              <a:rPr lang="en-US" dirty="0"/>
              <a:t>Data-flow analysis for code optimization</a:t>
            </a:r>
          </a:p>
          <a:p>
            <a:pPr lvl="4"/>
            <a:endParaRPr lang="en-US" dirty="0"/>
          </a:p>
          <a:p>
            <a:r>
              <a:rPr lang="en-US" dirty="0"/>
              <a:t>Alternate intermediate representations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69083D-E77E-1125-CFB4-746F5E5B1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2464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104DB-2A67-AD8F-4729-9970CB97D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Syntax-Directed Translation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A905-F241-23A5-31EC-64E1234A9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859283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Syntax-directed translation </a:t>
            </a:r>
            <a:r>
              <a:rPr lang="en-US" dirty="0"/>
              <a:t>is done by </a:t>
            </a:r>
            <a:br>
              <a:rPr lang="en-US" dirty="0"/>
            </a:br>
            <a:r>
              <a:rPr lang="en-US" dirty="0"/>
              <a:t>attaching </a:t>
            </a:r>
            <a:r>
              <a:rPr lang="en-US" u="sng" dirty="0"/>
              <a:t>rules or program fragments </a:t>
            </a:r>
            <a:br>
              <a:rPr lang="en-US" dirty="0"/>
            </a:br>
            <a:r>
              <a:rPr lang="en-US" dirty="0"/>
              <a:t>to the production rules of a grammar.</a:t>
            </a:r>
          </a:p>
          <a:p>
            <a:pPr lvl="1"/>
            <a:r>
              <a:rPr lang="en-US" dirty="0"/>
              <a:t>Examples: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ADE189-0B55-C848-4A49-0D3CE1924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D88993-FE81-A9A2-99D8-7D4C5B778CC8}"/>
              </a:ext>
            </a:extLst>
          </p:cNvPr>
          <p:cNvSpPr txBox="1"/>
          <p:nvPr/>
        </p:nvSpPr>
        <p:spPr>
          <a:xfrm>
            <a:off x="457200" y="3425402"/>
            <a:ext cx="8239756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[0-9]+\.?|[0-9]*\.[0-9]+ 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sscanf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yytext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"%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lf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", &amp;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yylval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return NUMBER; 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94CE341-D3AD-2254-F302-E88F70D2DF2C}"/>
              </a:ext>
            </a:extLst>
          </p:cNvPr>
          <p:cNvSpPr txBox="1"/>
          <p:nvPr/>
        </p:nvSpPr>
        <p:spPr>
          <a:xfrm>
            <a:off x="457200" y="4089558"/>
            <a:ext cx="5662127" cy="9541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exprlist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/* empty list */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|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exprlist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'\n'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|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exprlist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expr '\n' 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("\t= %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lf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\n", $2);}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D314CEF-9CD2-30D5-7EEA-FA2449F1029C}"/>
              </a:ext>
            </a:extLst>
          </p:cNvPr>
          <p:cNvSpPr txBox="1"/>
          <p:nvPr/>
        </p:nvSpPr>
        <p:spPr>
          <a:xfrm>
            <a:off x="7923553" y="3154683"/>
            <a:ext cx="65114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calc.l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FA714C-757C-BE32-F5D2-C6E6FF022FB2}"/>
              </a:ext>
            </a:extLst>
          </p:cNvPr>
          <p:cNvSpPr txBox="1"/>
          <p:nvPr/>
        </p:nvSpPr>
        <p:spPr>
          <a:xfrm>
            <a:off x="5234737" y="3920281"/>
            <a:ext cx="70884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calc.y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44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7ED00-5873-B2BC-11EF-0D7A6EC93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6: Statement Visitors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14B205-B4C4-27F4-4001-CB2A646BD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2D2621-244F-86B5-BABA-709FDC74A5F3}"/>
              </a:ext>
            </a:extLst>
          </p:cNvPr>
          <p:cNvSpPr txBox="1"/>
          <p:nvPr/>
        </p:nvSpPr>
        <p:spPr>
          <a:xfrm>
            <a:off x="1005879" y="1212418"/>
            <a:ext cx="6032421" cy="54784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@Override 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Object </a:t>
            </a:r>
            <a:r>
              <a:rPr lang="en-US" sz="10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visitIfStatement</a:t>
            </a:r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0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PascalParser.IfStatementContext</a:t>
            </a:r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 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0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statementGenerator.emitIf</a:t>
            </a:r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0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return null;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0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@Override 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Object </a:t>
            </a:r>
            <a:r>
              <a:rPr lang="en-US" sz="10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visitCaseStatement</a:t>
            </a:r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0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PascalParser.CaseStatementContext</a:t>
            </a:r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 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0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statementGenerator.emitCase</a:t>
            </a:r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0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return null;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b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@Override 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Object </a:t>
            </a:r>
            <a:r>
              <a:rPr lang="en-US" sz="10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visitWhileStatement</a:t>
            </a:r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0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PascalParser.WhileStatementContext</a:t>
            </a:r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 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0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statementGenerator.emitWhile</a:t>
            </a:r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0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return null;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0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@Override 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Object </a:t>
            </a:r>
            <a:r>
              <a:rPr lang="en-US" sz="10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visitForStatement</a:t>
            </a:r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0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PascalParser.ForStatementContext</a:t>
            </a:r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 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0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statementGenerator.emitFor</a:t>
            </a:r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0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return null;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0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@Override 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Object </a:t>
            </a:r>
            <a:r>
              <a:rPr lang="en-US" sz="10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visitProcedureCallStatement</a:t>
            </a:r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</a:t>
            </a:r>
            <a:r>
              <a:rPr lang="en-US" sz="10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PascalParser.ProcedureCallStatementContext</a:t>
            </a:r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 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0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statementGenerator.emitProcedureCall</a:t>
            </a:r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0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return null;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F85EB3-BBB6-E531-67D2-A2F30EE2C1C5}"/>
              </a:ext>
            </a:extLst>
          </p:cNvPr>
          <p:cNvSpPr txBox="1"/>
          <p:nvPr/>
        </p:nvSpPr>
        <p:spPr>
          <a:xfrm>
            <a:off x="5628408" y="6273501"/>
            <a:ext cx="1229567" cy="307777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FF00"/>
                </a:solidFill>
              </a:rPr>
              <a:t>compiler.java</a:t>
            </a:r>
            <a:endParaRPr lang="en-US" sz="1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6452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CA8BB-6766-BB00-926A-FDEA5C56D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Attribute Grammars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5EB521-5204-850E-2C44-AB262C84EB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3505184"/>
          </a:xfrm>
        </p:spPr>
        <p:txBody>
          <a:bodyPr/>
          <a:lstStyle/>
          <a:p>
            <a:r>
              <a:rPr lang="en-US" dirty="0"/>
              <a:t>An </a:t>
            </a:r>
            <a:r>
              <a:rPr lang="en-US" dirty="0">
                <a:solidFill>
                  <a:srgbClr val="C00000"/>
                </a:solidFill>
              </a:rPr>
              <a:t>attribute grammar </a:t>
            </a:r>
            <a:r>
              <a:rPr lang="en-US" dirty="0"/>
              <a:t>attaches </a:t>
            </a:r>
            <a:br>
              <a:rPr lang="en-US" dirty="0"/>
            </a:br>
            <a:r>
              <a:rPr lang="en-US" u="sng" dirty="0"/>
              <a:t>attribute definitions</a:t>
            </a:r>
            <a:r>
              <a:rPr lang="en-US" dirty="0"/>
              <a:t> to the </a:t>
            </a:r>
            <a:br>
              <a:rPr lang="en-US" dirty="0"/>
            </a:br>
            <a:r>
              <a:rPr lang="en-US" dirty="0"/>
              <a:t>production rules.</a:t>
            </a:r>
          </a:p>
          <a:p>
            <a:pPr lvl="4"/>
            <a:endParaRPr lang="en-US" dirty="0"/>
          </a:p>
          <a:p>
            <a:r>
              <a:rPr lang="en-US" dirty="0"/>
              <a:t>If the intermediate representation is parse trees, then these attributes are fields added to the tree nodes.</a:t>
            </a:r>
          </a:p>
          <a:p>
            <a:pPr lvl="1"/>
            <a:r>
              <a:rPr lang="en-US" dirty="0"/>
              <a:t>Example: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0B7553-45AA-9676-6E64-FCD52CCB2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AF8ADF-F939-8F9D-C8BE-79D174C82291}"/>
              </a:ext>
            </a:extLst>
          </p:cNvPr>
          <p:cNvSpPr txBox="1"/>
          <p:nvPr/>
        </p:nvSpPr>
        <p:spPr>
          <a:xfrm>
            <a:off x="352586" y="4947322"/>
            <a:ext cx="8438827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variable locals </a:t>
            </a:r>
            <a:r>
              <a:rPr lang="en-US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 </a:t>
            </a:r>
            <a:r>
              <a:rPr lang="en-US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type = null, </a:t>
            </a:r>
            <a:r>
              <a:rPr lang="en-US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entry = null ] </a:t>
            </a: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: </a:t>
            </a:r>
            <a:r>
              <a:rPr lang="en-US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variableIdentifier</a:t>
            </a: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modifier* 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AD681CE-A2B4-886D-522E-4EE95ACF8014}"/>
              </a:ext>
            </a:extLst>
          </p:cNvPr>
          <p:cNvSpPr txBox="1"/>
          <p:nvPr/>
        </p:nvSpPr>
        <p:spPr>
          <a:xfrm>
            <a:off x="7535726" y="4669210"/>
            <a:ext cx="108395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Pascal.g4</a:t>
            </a:r>
          </a:p>
        </p:txBody>
      </p:sp>
    </p:spTree>
    <p:extLst>
      <p:ext uri="{BB962C8B-B14F-4D97-AF65-F5344CB8AC3E}">
        <p14:creationId xmlns:p14="http://schemas.microsoft.com/office/powerpoint/2010/main" val="1269749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6EBB4-319F-1557-E3AA-1E13A7091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LL(1) Parser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F228D-3F6E-35F8-C5A7-B989748328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870941"/>
          </a:xfrm>
        </p:spPr>
        <p:txBody>
          <a:bodyPr/>
          <a:lstStyle/>
          <a:p>
            <a:r>
              <a:rPr lang="en-US" dirty="0"/>
              <a:t>An </a:t>
            </a:r>
            <a:r>
              <a:rPr lang="en-US" dirty="0">
                <a:solidFill>
                  <a:srgbClr val="C00000"/>
                </a:solidFill>
              </a:rPr>
              <a:t>LL(1)</a:t>
            </a:r>
            <a:r>
              <a:rPr lang="en-US" dirty="0"/>
              <a:t> parser scans its input from </a:t>
            </a:r>
            <a:r>
              <a:rPr lang="en-US" u="sng" dirty="0">
                <a:solidFill>
                  <a:srgbClr val="C00000"/>
                </a:solidFill>
              </a:rPr>
              <a:t>l</a:t>
            </a:r>
            <a:r>
              <a:rPr lang="en-US" dirty="0"/>
              <a:t>eft to right and constructs a </a:t>
            </a:r>
            <a:r>
              <a:rPr lang="en-US" u="sng" dirty="0">
                <a:solidFill>
                  <a:srgbClr val="C00000"/>
                </a:solidFill>
              </a:rPr>
              <a:t>l</a:t>
            </a:r>
            <a:r>
              <a:rPr lang="en-US" dirty="0"/>
              <a:t>eftmost derivation with </a:t>
            </a:r>
            <a:r>
              <a:rPr lang="en-US" u="sng" dirty="0">
                <a:solidFill>
                  <a:srgbClr val="C00000"/>
                </a:solidFill>
              </a:rPr>
              <a:t>1</a:t>
            </a:r>
            <a:r>
              <a:rPr lang="en-US" dirty="0"/>
              <a:t> lookahead symbol.</a:t>
            </a:r>
          </a:p>
          <a:p>
            <a:pPr lvl="1"/>
            <a:r>
              <a:rPr lang="en-US" dirty="0"/>
              <a:t>For top-down recursive descent parsers.</a:t>
            </a:r>
          </a:p>
          <a:p>
            <a:pPr lvl="4"/>
            <a:endParaRPr lang="en-US" dirty="0"/>
          </a:p>
          <a:p>
            <a:r>
              <a:rPr lang="en-US" dirty="0"/>
              <a:t>By looking ahead one token at the beginning of a statement, our top-down recursive descent parser for Pascal can determine what statement it will parse next.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735573-EA36-08CC-0734-E6FF0DD52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0549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34230-D07B-EE71-41A1-6BFB9A542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LL(1) Parser,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6E5FE6-BFE5-1224-7AA7-DC7FF7A5B0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584966"/>
          </a:xfrm>
        </p:spPr>
        <p:txBody>
          <a:bodyPr/>
          <a:lstStyle/>
          <a:p>
            <a:r>
              <a:rPr lang="en-US" dirty="0"/>
              <a:t>A leftmost derivation of the statement</a:t>
            </a:r>
            <a:br>
              <a:rPr lang="en-US" dirty="0"/>
            </a:br>
            <a:br>
              <a:rPr lang="en-US" dirty="0"/>
            </a:br>
            <a:br>
              <a:rPr lang="en-US" sz="1000" dirty="0"/>
            </a:br>
            <a:r>
              <a:rPr lang="en-US" dirty="0"/>
              <a:t>by an LL(1) parser: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59776E-9222-ED83-0B55-396A4134C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52083C-649E-ABBB-3D35-F0559FAE3A2D}"/>
              </a:ext>
            </a:extLst>
          </p:cNvPr>
          <p:cNvSpPr txBox="1"/>
          <p:nvPr/>
        </p:nvSpPr>
        <p:spPr>
          <a:xfrm>
            <a:off x="2017454" y="1874537"/>
            <a:ext cx="5109091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a = b THEN c := d ELSE e := f</a:t>
            </a:r>
            <a:endParaRPr lang="en-US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44580D-10A7-55E0-7093-D110E7CA3095}"/>
              </a:ext>
            </a:extLst>
          </p:cNvPr>
          <p:cNvSpPr txBox="1"/>
          <p:nvPr/>
        </p:nvSpPr>
        <p:spPr>
          <a:xfrm>
            <a:off x="684235" y="3002456"/>
            <a:ext cx="7775527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/>
              <a:t>&lt;</a:t>
            </a:r>
            <a:r>
              <a:rPr lang="en-US" sz="1800" dirty="0" err="1"/>
              <a:t>if_statement</a:t>
            </a:r>
            <a:r>
              <a:rPr lang="en-US" sz="1800" dirty="0"/>
              <a:t>&gt; </a:t>
            </a:r>
            <a:r>
              <a:rPr lang="en-US" sz="1800" dirty="0">
                <a:sym typeface="Wingdings" pitchFamily="2" charset="2"/>
              </a:rPr>
              <a:t></a:t>
            </a:r>
            <a:r>
              <a:rPr lang="en-US" sz="1800" dirty="0"/>
              <a:t> IF &lt;expression&gt; THEN &lt;statement&gt; ELSE &lt;statement&gt;</a:t>
            </a:r>
          </a:p>
          <a:p>
            <a:r>
              <a:rPr lang="en-US" sz="1800" dirty="0"/>
              <a:t>                         </a:t>
            </a:r>
            <a:r>
              <a:rPr lang="en-US" sz="1800" dirty="0">
                <a:sym typeface="Wingdings" pitchFamily="2" charset="2"/>
              </a:rPr>
              <a:t> IF </a:t>
            </a:r>
            <a:r>
              <a:rPr lang="en-US" sz="1800" dirty="0">
                <a:solidFill>
                  <a:srgbClr val="C00000"/>
                </a:solidFill>
                <a:sym typeface="Wingdings" pitchFamily="2" charset="2"/>
              </a:rPr>
              <a:t>a = b </a:t>
            </a:r>
            <a:r>
              <a:rPr lang="en-US" sz="1800" dirty="0">
                <a:sym typeface="Wingdings" pitchFamily="2" charset="2"/>
              </a:rPr>
              <a:t>THEN </a:t>
            </a:r>
            <a:r>
              <a:rPr lang="en-US" sz="1800" dirty="0"/>
              <a:t>&lt;statement&gt; ELSE &lt;statement&gt;</a:t>
            </a:r>
          </a:p>
          <a:p>
            <a:r>
              <a:rPr lang="en-US" sz="1800" dirty="0"/>
              <a:t>                         </a:t>
            </a:r>
            <a:r>
              <a:rPr lang="en-US" sz="1800" dirty="0">
                <a:sym typeface="Wingdings" pitchFamily="2" charset="2"/>
              </a:rPr>
              <a:t> IF a = b THEN </a:t>
            </a:r>
            <a:r>
              <a:rPr lang="en-US" sz="1800" dirty="0">
                <a:solidFill>
                  <a:srgbClr val="C00000"/>
                </a:solidFill>
                <a:sym typeface="Wingdings" pitchFamily="2" charset="2"/>
              </a:rPr>
              <a:t>c := d </a:t>
            </a:r>
            <a:r>
              <a:rPr lang="en-US" sz="1800" dirty="0"/>
              <a:t>ELSE &lt;statement&gt;</a:t>
            </a:r>
          </a:p>
          <a:p>
            <a:r>
              <a:rPr lang="en-US" sz="1800" dirty="0"/>
              <a:t>                         </a:t>
            </a:r>
            <a:r>
              <a:rPr lang="en-US" sz="1800" dirty="0">
                <a:sym typeface="Wingdings" pitchFamily="2" charset="2"/>
              </a:rPr>
              <a:t> IF a = b THEN c := d </a:t>
            </a:r>
            <a:r>
              <a:rPr lang="en-US" sz="1800" dirty="0"/>
              <a:t>ELSE </a:t>
            </a:r>
            <a:r>
              <a:rPr lang="en-US" sz="1800" dirty="0">
                <a:solidFill>
                  <a:srgbClr val="C00000"/>
                </a:solidFill>
              </a:rPr>
              <a:t>e := f</a:t>
            </a:r>
          </a:p>
        </p:txBody>
      </p:sp>
    </p:spTree>
    <p:extLst>
      <p:ext uri="{BB962C8B-B14F-4D97-AF65-F5344CB8AC3E}">
        <p14:creationId xmlns:p14="http://schemas.microsoft.com/office/powerpoint/2010/main" val="18580553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93340-FA2A-670C-074E-C0A018F08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LR(0) Parser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87B07E-1A9F-B714-DBCA-40E5731B4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225039"/>
          </a:xfrm>
        </p:spPr>
        <p:txBody>
          <a:bodyPr/>
          <a:lstStyle/>
          <a:p>
            <a:r>
              <a:rPr lang="en-US" dirty="0"/>
              <a:t>An </a:t>
            </a:r>
            <a:r>
              <a:rPr lang="en-US" dirty="0">
                <a:solidFill>
                  <a:srgbClr val="C00000"/>
                </a:solidFill>
              </a:rPr>
              <a:t>LR(0)</a:t>
            </a:r>
            <a:r>
              <a:rPr lang="en-US" dirty="0"/>
              <a:t> parser scans its input from </a:t>
            </a:r>
            <a:r>
              <a:rPr lang="en-US" u="sng" dirty="0">
                <a:solidFill>
                  <a:srgbClr val="C00000"/>
                </a:solidFill>
              </a:rPr>
              <a:t>l</a:t>
            </a:r>
            <a:r>
              <a:rPr lang="en-US" dirty="0"/>
              <a:t>eft to right and constructs a </a:t>
            </a:r>
            <a:r>
              <a:rPr lang="en-US" u="sng" dirty="0">
                <a:solidFill>
                  <a:srgbClr val="C00000"/>
                </a:solidFill>
              </a:rPr>
              <a:t>r</a:t>
            </a:r>
            <a:r>
              <a:rPr lang="en-US" dirty="0"/>
              <a:t>ightmost derivation with </a:t>
            </a:r>
            <a:r>
              <a:rPr lang="en-US" u="sng" dirty="0">
                <a:solidFill>
                  <a:srgbClr val="C00000"/>
                </a:solidFill>
              </a:rPr>
              <a:t>0</a:t>
            </a:r>
            <a:r>
              <a:rPr lang="en-US" dirty="0"/>
              <a:t> lookahead symbols.</a:t>
            </a:r>
          </a:p>
          <a:p>
            <a:pPr lvl="1"/>
            <a:r>
              <a:rPr lang="en-US" dirty="0"/>
              <a:t>For bottom-up parsers.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9CD6F2-163C-684E-6B2F-178BC6CE2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2422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50180-5D52-22F5-2ED1-0E41EA3A6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LR(0) Parser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05D7F2-082D-CBF5-9953-15D2B75DE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112" name="Content Placeholder 111">
            <a:extLst>
              <a:ext uri="{FF2B5EF4-FFF2-40B4-BE49-F238E27FC236}">
                <a16:creationId xmlns:a16="http://schemas.microsoft.com/office/drawing/2014/main" id="{96458BAF-343B-8F1C-CD0A-4386AFE63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951" y="1258445"/>
            <a:ext cx="4196803" cy="3359262"/>
          </a:xfrm>
        </p:spPr>
        <p:txBody>
          <a:bodyPr/>
          <a:lstStyle/>
          <a:p>
            <a:r>
              <a:rPr lang="en-US" sz="2000" dirty="0"/>
              <a:t>No lookahead.</a:t>
            </a:r>
          </a:p>
          <a:p>
            <a:pPr lvl="3"/>
            <a:endParaRPr lang="en-US" sz="800" dirty="0"/>
          </a:p>
          <a:p>
            <a:r>
              <a:rPr lang="en-US" sz="2000" dirty="0"/>
              <a:t>Process what’s on top </a:t>
            </a:r>
            <a:br>
              <a:rPr lang="en-US" sz="2000" dirty="0"/>
            </a:br>
            <a:r>
              <a:rPr lang="en-US" sz="2000" dirty="0"/>
              <a:t>of the parse stack.</a:t>
            </a:r>
          </a:p>
          <a:p>
            <a:pPr lvl="1"/>
            <a:r>
              <a:rPr lang="en-US" sz="1600" dirty="0"/>
              <a:t>The right end of the stack contents is the top.</a:t>
            </a:r>
          </a:p>
        </p:txBody>
      </p:sp>
      <p:pic>
        <p:nvPicPr>
          <p:cNvPr id="116" name="Picture 115" descr="Table&#10;&#10;Description automatically generated">
            <a:extLst>
              <a:ext uri="{FF2B5EF4-FFF2-40B4-BE49-F238E27FC236}">
                <a16:creationId xmlns:a16="http://schemas.microsoft.com/office/drawing/2014/main" id="{28845244-4C34-8032-9EB6-6FCC5A3693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157" y="1325902"/>
            <a:ext cx="4014526" cy="5379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481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D3E7F-B4B8-6F7F-729D-3B0E47105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Types of Parsers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ED939E9-96EE-83D5-7790-9F87BE7576B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SLR(1)</a:t>
                </a:r>
              </a:p>
              <a:p>
                <a:pPr lvl="1"/>
                <a:r>
                  <a:rPr lang="en-US" dirty="0"/>
                  <a:t>Simple LR(1) with one symbol of lookahead.</a:t>
                </a:r>
              </a:p>
              <a:p>
                <a:pPr lvl="1"/>
                <a:r>
                  <a:rPr lang="en-US" dirty="0"/>
                  <a:t>An extension of LR(0) that is powerful enough to handle almost all practical language structures.</a:t>
                </a:r>
              </a:p>
              <a:p>
                <a:pPr lvl="4"/>
                <a:endParaRPr lang="en-US" dirty="0"/>
              </a:p>
              <a:p>
                <a:r>
                  <a:rPr lang="en-US" dirty="0"/>
                  <a:t>SLR(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en-US" dirty="0"/>
                  <a:t>)</a:t>
                </a:r>
              </a:p>
              <a:p>
                <a:pPr lvl="1"/>
                <a:r>
                  <a:rPr lang="en-US" dirty="0"/>
                  <a:t>Generalized SLR(1) with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≥1</m:t>
                    </m:r>
                  </m:oMath>
                </a14:m>
                <a:endParaRPr lang="en-US" dirty="0"/>
              </a:p>
              <a:p>
                <a:pPr lvl="4"/>
                <a:endParaRPr lang="en-US" dirty="0"/>
              </a:p>
              <a:p>
                <a:r>
                  <a:rPr lang="en-US" dirty="0"/>
                  <a:t>LALR(1)</a:t>
                </a:r>
              </a:p>
              <a:p>
                <a:pPr lvl="1"/>
                <a:r>
                  <a:rPr lang="en-US" dirty="0"/>
                  <a:t>“Look ahead” LR(1)</a:t>
                </a:r>
              </a:p>
              <a:p>
                <a:pPr lvl="1"/>
                <a:r>
                  <a:rPr lang="en-US" dirty="0"/>
                  <a:t>Requires fewer states in the parse table than LR(1)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ED939E9-96EE-83D5-7790-9F87BE7576B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17" t="-15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3ECE3B-2588-E8EC-751C-F60F1A05A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155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B3E67-719F-735D-6340-D5DBCC4D0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Classic FORTRAN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FFE43C-A3C7-6E94-4DFD-727FA8C57A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402088"/>
          </a:xfrm>
        </p:spPr>
        <p:txBody>
          <a:bodyPr/>
          <a:lstStyle/>
          <a:p>
            <a:r>
              <a:rPr lang="en-US" dirty="0"/>
              <a:t>Blanks were completely ignored in statements and expressions (except in strings).</a:t>
            </a:r>
          </a:p>
          <a:p>
            <a:pPr lvl="1"/>
            <a:r>
              <a:rPr lang="en-US" dirty="0"/>
              <a:t>Which is it?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88B7C1-8ED1-59D5-5E77-C77885E5B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1E3CEC-37FD-AA16-7A10-DBE5B3BACA3C}"/>
              </a:ext>
            </a:extLst>
          </p:cNvPr>
          <p:cNvSpPr txBox="1"/>
          <p:nvPr/>
        </p:nvSpPr>
        <p:spPr>
          <a:xfrm>
            <a:off x="2868648" y="2754857"/>
            <a:ext cx="3406702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 10 I = 1, 50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2440C0-9750-95CC-9096-3085590B410F}"/>
              </a:ext>
            </a:extLst>
          </p:cNvPr>
          <p:cNvSpPr txBox="1"/>
          <p:nvPr/>
        </p:nvSpPr>
        <p:spPr>
          <a:xfrm>
            <a:off x="3405655" y="3597852"/>
            <a:ext cx="2332690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DO10I=1,50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7F2780B-3912-C9FF-D2CF-CCCC39F63602}"/>
              </a:ext>
            </a:extLst>
          </p:cNvPr>
          <p:cNvSpPr txBox="1"/>
          <p:nvPr/>
        </p:nvSpPr>
        <p:spPr>
          <a:xfrm>
            <a:off x="3405655" y="4432906"/>
            <a:ext cx="2332690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DO10I=1.50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2D662D1-AEE6-AC99-8E47-FAD399B78F8F}"/>
              </a:ext>
            </a:extLst>
          </p:cNvPr>
          <p:cNvSpPr txBox="1"/>
          <p:nvPr/>
        </p:nvSpPr>
        <p:spPr>
          <a:xfrm>
            <a:off x="3190852" y="5283194"/>
            <a:ext cx="2762295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DO10I = 1.50</a:t>
            </a:r>
          </a:p>
        </p:txBody>
      </p:sp>
    </p:spTree>
    <p:extLst>
      <p:ext uri="{BB962C8B-B14F-4D97-AF65-F5344CB8AC3E}">
        <p14:creationId xmlns:p14="http://schemas.microsoft.com/office/powerpoint/2010/main" val="1102286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E0772-30E6-208A-193D-C578EBB8C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and FOLLOW Sets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5D5304-CDF9-2DC9-BF24-E4EC85E102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Table-driven parsers (such as a bottom-up shift-reduce parser) need to compute FIRST and FOLLOW sets.</a:t>
            </a:r>
          </a:p>
          <a:p>
            <a:pPr lvl="4"/>
            <a:endParaRPr lang="en-US" dirty="0"/>
          </a:p>
          <a:p>
            <a:r>
              <a:rPr lang="en-US" dirty="0"/>
              <a:t>A top-down recursive descent parser doesn’t </a:t>
            </a:r>
            <a:br>
              <a:rPr lang="en-US" dirty="0"/>
            </a:br>
            <a:r>
              <a:rPr lang="en-US" dirty="0"/>
              <a:t>need to explicitly compute these sets. </a:t>
            </a:r>
          </a:p>
          <a:p>
            <a:pPr lvl="1"/>
            <a:r>
              <a:rPr lang="en-US" dirty="0"/>
              <a:t>They are used implicitly.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D89A04-2AFB-15EC-6F7F-DC2559458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61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CDCC2-CD1E-4A23-9C2A-E1D19EA13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and FOLLOW Sets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D9FDC-EA45-FD1F-A996-D13F5CCBC3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2682234"/>
          </a:xfrm>
        </p:spPr>
        <p:txBody>
          <a:bodyPr/>
          <a:lstStyle/>
          <a:p>
            <a:r>
              <a:rPr lang="en-US" dirty="0"/>
              <a:t>Given a grammar, the FIRST set contains the tokens that determine which rule to apply.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In our Pascal compiler, the set of tokens that include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REPEAT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are the first tokens of the rules for statements, and each of these tokens tell the parser which statement it’s about to parse.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BA6DF8-3935-2369-9731-ACFFB6516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6CDD904-EA57-5477-1A82-75D8DB466211}"/>
              </a:ext>
            </a:extLst>
          </p:cNvPr>
          <p:cNvSpPr txBox="1"/>
          <p:nvPr/>
        </p:nvSpPr>
        <p:spPr>
          <a:xfrm>
            <a:off x="715014" y="4264849"/>
            <a:ext cx="7713971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ifStatement</a:t>
            </a: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 : </a:t>
            </a:r>
            <a:r>
              <a:rPr lang="en-US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expression THEN </a:t>
            </a:r>
            <a:r>
              <a:rPr lang="en-US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trueStatement</a:t>
            </a: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</a:t>
            </a: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 ELSE </a:t>
            </a:r>
            <a:r>
              <a:rPr lang="en-US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falseStatement</a:t>
            </a: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)? ;</a:t>
            </a:r>
          </a:p>
          <a:p>
            <a:r>
              <a:rPr lang="en-US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caseStatement</a:t>
            </a: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: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expression OF </a:t>
            </a:r>
            <a:r>
              <a:rPr lang="en-US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caseBranchList</a:t>
            </a: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END ;</a:t>
            </a:r>
          </a:p>
          <a:p>
            <a:r>
              <a:rPr lang="en-US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repeatStatement</a:t>
            </a: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REPEAT</a:t>
            </a: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statementList</a:t>
            </a: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UNTIL expression ;</a:t>
            </a:r>
          </a:p>
          <a:p>
            <a:r>
              <a:rPr lang="en-US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whileStatement</a:t>
            </a: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: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expression DO statement ;</a:t>
            </a:r>
          </a:p>
          <a:p>
            <a:r>
              <a:rPr lang="en-US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forStatement</a:t>
            </a: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: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variable ':=' expression </a:t>
            </a: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( TO | DOWNTO ) expression DO statement 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BBE26F0-F819-F68B-88E9-1B8E6FC9220D}"/>
              </a:ext>
            </a:extLst>
          </p:cNvPr>
          <p:cNvSpPr txBox="1"/>
          <p:nvPr/>
        </p:nvSpPr>
        <p:spPr>
          <a:xfrm>
            <a:off x="7223731" y="4095572"/>
            <a:ext cx="108395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Pascal.g4</a:t>
            </a:r>
          </a:p>
        </p:txBody>
      </p:sp>
    </p:spTree>
    <p:extLst>
      <p:ext uri="{BB962C8B-B14F-4D97-AF65-F5344CB8AC3E}">
        <p14:creationId xmlns:p14="http://schemas.microsoft.com/office/powerpoint/2010/main" val="21887387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430FD-798A-E6E2-11F9-2B146263E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and FOLLOW Sets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1C93BA-F935-9BA5-15B6-A4A22ED4AA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FOLLOW set of a grammar rule is the tokens that can follow a derivation from the rule.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In our Pascal compiler, the parser implicitly used the FOLLOW set of a statement rule to determine whether the statement in the source ended correctly.</a:t>
            </a:r>
          </a:p>
          <a:p>
            <a:pPr marL="2286000" lvl="5" indent="0">
              <a:buNone/>
            </a:pPr>
            <a:endParaRPr lang="en-US" dirty="0"/>
          </a:p>
          <a:p>
            <a:pPr lvl="1"/>
            <a:r>
              <a:rPr lang="en-US" dirty="0"/>
              <a:t>During a recovery from a syntax error, the FOLLOW tokens enables the parser to resynchronize and then resume parsing.</a:t>
            </a:r>
          </a:p>
          <a:p>
            <a:pPr lvl="4"/>
            <a:endParaRPr lang="en-US" dirty="0"/>
          </a:p>
          <a:p>
            <a:r>
              <a:rPr lang="en-US" dirty="0"/>
              <a:t>There are algorithms to compute FIRST and FOLLOW sets if they are explicitly needed.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71C766-6F7F-3496-54A0-395CF31AA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105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543AA-5F29-49B1-52FB-C9C761565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Jasmin Code: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/>
              <a:t> Statement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C438DD-6A67-451C-480F-B14E5CA17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D7CF14D-1A23-B5A7-21DE-1C14754A73B1}"/>
              </a:ext>
            </a:extLst>
          </p:cNvPr>
          <p:cNvSpPr txBox="1"/>
          <p:nvPr/>
        </p:nvSpPr>
        <p:spPr>
          <a:xfrm>
            <a:off x="428635" y="1417342"/>
            <a:ext cx="7465505" cy="46166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L001: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TestWhile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iconst_5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if_icmple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L003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iconst_0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L004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L003: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iconst_1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L004: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ifeq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L002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4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java/lang/System/out </a:t>
            </a:r>
            <a:r>
              <a:rPr lang="en-US" sz="1400" b="1" dirty="0" err="1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4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/io/</a:t>
            </a:r>
            <a:r>
              <a:rPr lang="en-US" sz="1400" b="1" dirty="0" err="1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PrintStream</a:t>
            </a:r>
            <a:r>
              <a:rPr lang="en-US" sz="14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...     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TestWhile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iconst_1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iadd</a:t>
            </a:r>
            <a:endParaRPr lang="en-US" sz="1400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putstatic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TestWhile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L001</a:t>
            </a:r>
          </a:p>
          <a:p>
            <a:endParaRPr lang="en-US" sz="1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L002: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AF20BD0-2CFC-C707-EB7A-CA65BE65CD38}"/>
              </a:ext>
            </a:extLst>
          </p:cNvPr>
          <p:cNvSpPr txBox="1"/>
          <p:nvPr/>
        </p:nvSpPr>
        <p:spPr>
          <a:xfrm>
            <a:off x="6035024" y="4286496"/>
            <a:ext cx="2787943" cy="23083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TestWhile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j : integer;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:= 1;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</a:t>
            </a:r>
            <a:r>
              <a:rPr lang="en-US" sz="12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&lt;= 5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 begin</a:t>
            </a:r>
          </a:p>
          <a:p>
            <a:r>
              <a:rPr lang="en-US" sz="12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200" b="1" dirty="0" err="1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writeln</a:t>
            </a:r>
            <a:r>
              <a:rPr lang="en-US" sz="12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sz="1200" b="1" dirty="0" err="1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', </a:t>
            </a:r>
            <a:r>
              <a:rPr lang="en-US" sz="1200" b="1" dirty="0" err="1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2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US" sz="12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end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</p:spTree>
    <p:extLst>
      <p:ext uri="{BB962C8B-B14F-4D97-AF65-F5344CB8AC3E}">
        <p14:creationId xmlns:p14="http://schemas.microsoft.com/office/powerpoint/2010/main" val="31424520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77F62-C440-771B-2C31-B5C5277A6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Intermediate Representations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8DD4DD-1805-B63E-CD89-94D78D9CBA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r>
              <a:rPr lang="en-US" dirty="0"/>
              <a:t>There are other formats besides parse trees for the intermediate representation generated by the parser.</a:t>
            </a:r>
          </a:p>
          <a:p>
            <a:pPr lvl="4"/>
            <a:endParaRPr lang="en-US" dirty="0"/>
          </a:p>
          <a:p>
            <a:r>
              <a:rPr lang="en-US" dirty="0"/>
              <a:t>A common format is </a:t>
            </a:r>
            <a:r>
              <a:rPr lang="en-US" dirty="0">
                <a:solidFill>
                  <a:srgbClr val="C00000"/>
                </a:solidFill>
              </a:rPr>
              <a:t>three-address code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50796C-D02E-8EBD-0AA9-627E6E279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4893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FFDBF-8778-31DC-8C42-FFCC8BC9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Three-Address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3F769D-DB3B-82CB-0F13-FF3D5743C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95400"/>
            <a:ext cx="8412433" cy="4835525"/>
          </a:xfrm>
        </p:spPr>
        <p:txBody>
          <a:bodyPr/>
          <a:lstStyle/>
          <a:p>
            <a:r>
              <a:rPr lang="en-US" dirty="0"/>
              <a:t>During the first pass, the parser translates the expression in the source program: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to three-address code as the intermediate representation: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where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t1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t2</a:t>
            </a:r>
            <a:r>
              <a:rPr lang="en-US" dirty="0"/>
              <a:t>, and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t3</a:t>
            </a:r>
            <a:r>
              <a:rPr lang="en-US" dirty="0"/>
              <a:t> are temporaries.</a:t>
            </a:r>
          </a:p>
          <a:p>
            <a:pPr lvl="4"/>
            <a:endParaRPr lang="en-US" dirty="0"/>
          </a:p>
          <a:p>
            <a:r>
              <a:rPr lang="en-US" dirty="0"/>
              <a:t>During the code-generation pass,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t1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t2</a:t>
            </a:r>
            <a:r>
              <a:rPr lang="en-US" dirty="0"/>
              <a:t>, and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t3</a:t>
            </a:r>
            <a:r>
              <a:rPr lang="en-US" dirty="0"/>
              <a:t> are mapped to registers or memory locations.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FC6AA8-143F-4637-E5E5-D217D7481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EBB28C-286A-03A5-980A-67D80FE573A4}"/>
              </a:ext>
            </a:extLst>
          </p:cNvPr>
          <p:cNvSpPr txBox="1"/>
          <p:nvPr/>
        </p:nvSpPr>
        <p:spPr>
          <a:xfrm>
            <a:off x="3583588" y="2236717"/>
            <a:ext cx="1976823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2*a + (b – 3)</a:t>
            </a:r>
            <a:endParaRPr lang="en-US" sz="1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27F9AF-F751-F459-40F8-0AF57EE2F4CD}"/>
              </a:ext>
            </a:extLst>
          </p:cNvPr>
          <p:cNvSpPr txBox="1"/>
          <p:nvPr/>
        </p:nvSpPr>
        <p:spPr>
          <a:xfrm>
            <a:off x="3739078" y="3429000"/>
            <a:ext cx="1665841" cy="830997"/>
          </a:xfrm>
          <a:prstGeom prst="rect">
            <a:avLst/>
          </a:prstGeom>
          <a:solidFill>
            <a:srgbClr val="D7FF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t1 = 2 * a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t2 = b – 3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t3 = t1 + t2</a:t>
            </a:r>
          </a:p>
        </p:txBody>
      </p:sp>
    </p:spTree>
    <p:extLst>
      <p:ext uri="{BB962C8B-B14F-4D97-AF65-F5344CB8AC3E}">
        <p14:creationId xmlns:p14="http://schemas.microsoft.com/office/powerpoint/2010/main" val="21348506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2C9F3-5E34-BC6B-5521-16BA15A03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Data-Flow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E8D96-17CA-AF1B-72A3-75288C348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Techniques to derive information about the </a:t>
            </a:r>
            <a:br>
              <a:rPr lang="en-US" dirty="0"/>
            </a:br>
            <a:r>
              <a:rPr lang="en-US" u="sng" dirty="0"/>
              <a:t>flow of data</a:t>
            </a:r>
            <a:r>
              <a:rPr lang="en-US" dirty="0"/>
              <a:t> along runtime execution paths.</a:t>
            </a:r>
          </a:p>
          <a:p>
            <a:pPr lvl="4"/>
            <a:endParaRPr lang="en-US" dirty="0"/>
          </a:p>
          <a:p>
            <a:r>
              <a:rPr lang="en-US" dirty="0"/>
              <a:t>Analysis needed to </a:t>
            </a:r>
            <a:r>
              <a:rPr lang="en-US" u="sng" dirty="0"/>
              <a:t>generate optimized code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View program execution as a series of </a:t>
            </a:r>
            <a:br>
              <a:rPr lang="en-US" dirty="0"/>
            </a:br>
            <a:r>
              <a:rPr lang="en-US" u="sng" dirty="0"/>
              <a:t>state transformations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 program’s runtime </a:t>
            </a:r>
            <a:r>
              <a:rPr lang="en-US" u="sng" dirty="0"/>
              <a:t>state</a:t>
            </a:r>
            <a:r>
              <a:rPr lang="en-US" dirty="0"/>
              <a:t> is characterized </a:t>
            </a:r>
            <a:br>
              <a:rPr lang="en-US" dirty="0"/>
            </a:br>
            <a:r>
              <a:rPr lang="en-US" dirty="0"/>
              <a:t>by the values of its variables.</a:t>
            </a:r>
          </a:p>
          <a:p>
            <a:pPr lvl="4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9BD8D8-400D-703C-B6EA-3EB140037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351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710AE-55F5-D280-1394-EDD703E74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Data-Flow Analysis</a:t>
            </a:r>
            <a:r>
              <a:rPr lang="en-US" i="1" dirty="0"/>
              <a:t>, cont’d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62B9CA46-ECB0-0C08-9D07-3B2B70C54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4023361" cy="4835525"/>
          </a:xfrm>
        </p:spPr>
        <p:txBody>
          <a:bodyPr/>
          <a:lstStyle/>
          <a:p>
            <a:r>
              <a:rPr lang="en-US" dirty="0"/>
              <a:t>Break a program into </a:t>
            </a:r>
            <a:r>
              <a:rPr lang="en-US" u="sng" dirty="0"/>
              <a:t>basic blocks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Code sequences with no branches in or out of the sequence.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What is the program state before entering</a:t>
            </a:r>
            <a:br>
              <a:rPr lang="en-US" dirty="0"/>
            </a:br>
            <a:r>
              <a:rPr lang="en-US" dirty="0"/>
              <a:t>and after leaving a basic block?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D9DAE-1BBC-4ADF-D15C-634B25185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12" name="Picture 11" descr="Diagram&#10;&#10;Description automatically generated">
            <a:extLst>
              <a:ext uri="{FF2B5EF4-FFF2-40B4-BE49-F238E27FC236}">
                <a16:creationId xmlns:a16="http://schemas.microsoft.com/office/drawing/2014/main" id="{DB5ABE25-023B-3571-BABF-C02C10EEFA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6317" y="1234464"/>
            <a:ext cx="3931877" cy="486803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279836F3-3C82-4ABA-DB87-2B708C0C3BC2}"/>
              </a:ext>
            </a:extLst>
          </p:cNvPr>
          <p:cNvSpPr txBox="1"/>
          <p:nvPr/>
        </p:nvSpPr>
        <p:spPr>
          <a:xfrm>
            <a:off x="5943585" y="6154449"/>
            <a:ext cx="2285975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Compilers: Principles, Techniques, &amp; Tools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800" dirty="0" err="1">
                <a:solidFill>
                  <a:schemeClr val="bg1">
                    <a:lumMod val="65000"/>
                  </a:schemeClr>
                </a:solidFill>
              </a:rPr>
              <a:t>Aho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, Lam, Sethi, and Ullman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Pearson Addison-Wesley, 2007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ISBN 0-321-486681-1</a:t>
            </a:r>
          </a:p>
        </p:txBody>
      </p:sp>
    </p:spTree>
    <p:extLst>
      <p:ext uri="{BB962C8B-B14F-4D97-AF65-F5344CB8AC3E}">
        <p14:creationId xmlns:p14="http://schemas.microsoft.com/office/powerpoint/2010/main" val="2680662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37422-4965-50B1-4940-74012B97E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Jasmin Code: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/>
              <a:t> Statement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A4035A-8B9A-378F-39B7-961E82CC7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10E4C72-4890-5787-34F5-1D05814DAD63}"/>
              </a:ext>
            </a:extLst>
          </p:cNvPr>
          <p:cNvSpPr txBox="1"/>
          <p:nvPr/>
        </p:nvSpPr>
        <p:spPr>
          <a:xfrm>
            <a:off x="221369" y="1234464"/>
            <a:ext cx="5856090" cy="26776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emitWhile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PascalParser.WhileStatementContext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Label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loopTopLabel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= new Label();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Label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loopExitLabel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new Label();</a:t>
            </a:r>
            <a:b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emitter.emitLabel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loopTopLabel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2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compiler.visit</a:t>
            </a:r>
            <a:r>
              <a:rPr lang="en-US" sz="12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ctx.expression</a:t>
            </a:r>
            <a:r>
              <a:rPr lang="en-US" sz="12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2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</a:t>
            </a:r>
            <a:r>
              <a:rPr lang="en-US" sz="12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(IFEQ, </a:t>
            </a:r>
            <a:r>
              <a:rPr lang="en-US" sz="1200" b="1" dirty="0" err="1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loopExitLabel</a:t>
            </a:r>
            <a:r>
              <a:rPr lang="en-US" sz="12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compiler.visit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ctx.statement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(GOTO, 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loopTopLabel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emitter.emitLabel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loopExitLabel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A7B8C8-1AB3-3AA9-D776-C1DFAF8087BE}"/>
              </a:ext>
            </a:extLst>
          </p:cNvPr>
          <p:cNvSpPr txBox="1"/>
          <p:nvPr/>
        </p:nvSpPr>
        <p:spPr>
          <a:xfrm>
            <a:off x="548684" y="3781307"/>
            <a:ext cx="2173737" cy="307777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FF00"/>
                </a:solidFill>
              </a:rPr>
              <a:t>StatementGenerator.java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432E79-BA0B-47D3-BF3F-73DA659CF3ED}"/>
              </a:ext>
            </a:extLst>
          </p:cNvPr>
          <p:cNvSpPr txBox="1"/>
          <p:nvPr/>
        </p:nvSpPr>
        <p:spPr>
          <a:xfrm>
            <a:off x="3848707" y="2697488"/>
            <a:ext cx="5262979" cy="33239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L001: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TestWhile</a:t>
            </a:r>
            <a:r>
              <a:rPr lang="en-US" sz="1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iconst_5</a:t>
            </a:r>
          </a:p>
          <a:p>
            <a:r>
              <a:rPr lang="en-US" sz="1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if_icmple</a:t>
            </a:r>
            <a:r>
              <a:rPr lang="en-US" sz="1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L003</a:t>
            </a:r>
          </a:p>
          <a:p>
            <a:r>
              <a:rPr lang="en-US" sz="1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iconst_0</a:t>
            </a:r>
          </a:p>
          <a:p>
            <a:r>
              <a:rPr lang="en-US" sz="1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sz="1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L004</a:t>
            </a:r>
          </a:p>
          <a:p>
            <a:r>
              <a:rPr lang="en-US" sz="1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L003:</a:t>
            </a:r>
          </a:p>
          <a:p>
            <a:r>
              <a:rPr lang="en-US" sz="1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iconst_1</a:t>
            </a:r>
          </a:p>
          <a:p>
            <a:r>
              <a:rPr lang="en-US" sz="1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L004:</a:t>
            </a:r>
          </a:p>
          <a:p>
            <a:r>
              <a:rPr lang="en-US" sz="1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ifeq</a:t>
            </a:r>
            <a:r>
              <a:rPr lang="en-US" sz="1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L002</a:t>
            </a:r>
          </a:p>
          <a:p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000" b="1" dirty="0" err="1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0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java/lang/System/out </a:t>
            </a:r>
            <a:r>
              <a:rPr lang="en-US" sz="1000" b="1" dirty="0" err="1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0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/io/</a:t>
            </a:r>
            <a:r>
              <a:rPr lang="en-US" sz="1000" b="1" dirty="0" err="1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PrintStream</a:t>
            </a:r>
            <a:r>
              <a:rPr lang="en-US" sz="10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0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...     </a:t>
            </a:r>
          </a:p>
          <a:p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0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0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TestWhile</a:t>
            </a:r>
            <a:r>
              <a:rPr lang="en-US" sz="1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0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iconst_1</a:t>
            </a:r>
          </a:p>
          <a:p>
            <a:r>
              <a:rPr lang="en-US" sz="1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0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iadd</a:t>
            </a:r>
            <a:endParaRPr lang="en-US" sz="1000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0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putstatic</a:t>
            </a:r>
            <a:r>
              <a:rPr lang="en-US" sz="1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0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TestWhile</a:t>
            </a:r>
            <a:r>
              <a:rPr lang="en-US" sz="1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0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0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sz="1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L001</a:t>
            </a:r>
          </a:p>
          <a:p>
            <a:endParaRPr lang="en-US" sz="10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L002:</a:t>
            </a:r>
          </a:p>
        </p:txBody>
      </p:sp>
    </p:spTree>
    <p:extLst>
      <p:ext uri="{BB962C8B-B14F-4D97-AF65-F5344CB8AC3E}">
        <p14:creationId xmlns:p14="http://schemas.microsoft.com/office/powerpoint/2010/main" val="837354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15597-8DD6-7A65-2840-3F7ABBD19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Jasmin Code: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 Statement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9A7797-0483-65B0-55E5-91EF82D08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071AAC-7C8A-E507-D189-DC91605F1678}"/>
              </a:ext>
            </a:extLst>
          </p:cNvPr>
          <p:cNvSpPr txBox="1"/>
          <p:nvPr/>
        </p:nvSpPr>
        <p:spPr>
          <a:xfrm>
            <a:off x="731562" y="1508781"/>
            <a:ext cx="4028667" cy="41857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TestIf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TestIf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/j I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if_icmpeq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L002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iconst_0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L003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L002: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iconst_1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L003: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ifeq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L004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ldc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3.140000104904175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putstatic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TestIf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/x F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L001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L004: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iconst_5</a:t>
            </a:r>
          </a:p>
          <a:p>
            <a:r>
              <a:rPr lang="en-US" sz="14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ineg</a:t>
            </a:r>
            <a:endParaRPr lang="en-US" sz="1400" b="1" dirty="0">
              <a:solidFill>
                <a:srgbClr val="9452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i2f</a:t>
            </a:r>
          </a:p>
          <a:p>
            <a:r>
              <a:rPr lang="en-US" sz="14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putstatic</a:t>
            </a:r>
            <a:r>
              <a:rPr lang="en-US" sz="14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TestIf</a:t>
            </a:r>
            <a:r>
              <a:rPr lang="en-US" sz="14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/x F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L001: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29B904-93E7-1C31-AA08-C5C2C5C3ECAE}"/>
              </a:ext>
            </a:extLst>
          </p:cNvPr>
          <p:cNvSpPr txBox="1"/>
          <p:nvPr/>
        </p:nvSpPr>
        <p:spPr>
          <a:xfrm>
            <a:off x="5120634" y="1504330"/>
            <a:ext cx="3084499" cy="292387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TestIf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j : integer;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x : real;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:= 1;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j := 2;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j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THEN 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:= 3.14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ELSE </a:t>
            </a:r>
            <a:r>
              <a:rPr lang="en-US" sz="14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:= -5;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</p:spTree>
    <p:extLst>
      <p:ext uri="{BB962C8B-B14F-4D97-AF65-F5344CB8AC3E}">
        <p14:creationId xmlns:p14="http://schemas.microsoft.com/office/powerpoint/2010/main" val="1462035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78782-8A34-77E8-DFE1-0BA39A1CB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Jasmin Code: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 Statement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17843D-A840-5DB2-A73F-A77B59D93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30DD4D-DF78-75C5-45B3-56B34CF57D49}"/>
              </a:ext>
            </a:extLst>
          </p:cNvPr>
          <p:cNvSpPr txBox="1"/>
          <p:nvPr/>
        </p:nvSpPr>
        <p:spPr>
          <a:xfrm>
            <a:off x="274367" y="1234464"/>
            <a:ext cx="6216766" cy="5509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1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emitIf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PascalParser.IfStatementContext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PascalParser.TrueStatementContext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trueCtx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=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ctx.trueStatement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PascalParser.FalseStatementContext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falseCtx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ctx.falseStatement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Label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loopExitLabel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new Label();</a:t>
            </a:r>
            <a:b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1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// Generate code for the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expression.</a:t>
            </a:r>
          </a:p>
          <a:p>
            <a:r>
              <a:rPr lang="en-US" sz="11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100" b="1" dirty="0" err="1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compiler.visit</a:t>
            </a:r>
            <a:r>
              <a:rPr lang="en-US" sz="11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b="1" dirty="0" err="1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ctx.expression</a:t>
            </a:r>
            <a:r>
              <a:rPr lang="en-US" sz="11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endParaRPr lang="en-US" sz="11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// Generate code for a THEN statement only.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if (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falseCtx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== null) 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1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</a:t>
            </a:r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(IFEQ, </a:t>
            </a:r>
            <a:r>
              <a:rPr lang="en-US" sz="11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loopExitLabel</a:t>
            </a:r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1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1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compiler.visit</a:t>
            </a:r>
            <a:r>
              <a:rPr lang="en-US" sz="11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trueCtx</a:t>
            </a:r>
            <a:r>
              <a:rPr lang="en-US" sz="11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1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// Generate code for a THEN statement 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// 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 an ELSE statement.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else 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Label </a:t>
            </a:r>
            <a:r>
              <a:rPr lang="en-US" sz="11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falseLabel</a:t>
            </a:r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new Label();</a:t>
            </a:r>
            <a:b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100" b="1" dirty="0">
              <a:solidFill>
                <a:srgbClr val="C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1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</a:t>
            </a:r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(IFEQ, </a:t>
            </a:r>
            <a:r>
              <a:rPr lang="en-US" sz="11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falseLabel</a:t>
            </a:r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1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1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compiler.visit</a:t>
            </a:r>
            <a:r>
              <a:rPr lang="en-US" sz="11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trueCtx</a:t>
            </a:r>
            <a:r>
              <a:rPr lang="en-US" sz="11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(GOTO,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loopExitLabel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1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1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emitter.emitLabel</a:t>
            </a:r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falseLabel</a:t>
            </a:r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100" b="1" dirty="0">
                <a:solidFill>
                  <a:srgbClr val="9452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100" b="1" dirty="0" err="1">
                <a:solidFill>
                  <a:srgbClr val="9452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compiler.visit</a:t>
            </a:r>
            <a:r>
              <a:rPr lang="en-US" sz="1100" b="1" dirty="0">
                <a:solidFill>
                  <a:srgbClr val="9452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b="1" dirty="0" err="1">
                <a:solidFill>
                  <a:srgbClr val="9452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falseCtx</a:t>
            </a:r>
            <a:r>
              <a:rPr lang="en-US" sz="1100" b="1" dirty="0">
                <a:solidFill>
                  <a:srgbClr val="9452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1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1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emitter.emitLabel</a:t>
            </a:r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loopExitLabel</a:t>
            </a:r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6680BC-11A6-AF8C-EE20-B86FA4F8155B}"/>
              </a:ext>
            </a:extLst>
          </p:cNvPr>
          <p:cNvSpPr txBox="1"/>
          <p:nvPr/>
        </p:nvSpPr>
        <p:spPr>
          <a:xfrm>
            <a:off x="4206244" y="6323111"/>
            <a:ext cx="2173737" cy="307777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FF00"/>
                </a:solidFill>
              </a:rPr>
              <a:t>StatementGenerator.java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68CABA-8071-7FE3-71BE-A811488E2BBF}"/>
              </a:ext>
            </a:extLst>
          </p:cNvPr>
          <p:cNvSpPr txBox="1"/>
          <p:nvPr/>
        </p:nvSpPr>
        <p:spPr>
          <a:xfrm>
            <a:off x="5217837" y="2280010"/>
            <a:ext cx="3611886" cy="3600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TestIf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2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TestIf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/j I</a:t>
            </a:r>
          </a:p>
          <a:p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if_icmpeq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L002</a:t>
            </a:r>
          </a:p>
          <a:p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iconst_0</a:t>
            </a:r>
          </a:p>
          <a:p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L003</a:t>
            </a:r>
          </a:p>
          <a:p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L002:</a:t>
            </a:r>
          </a:p>
          <a:p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iconst_1</a:t>
            </a:r>
          </a:p>
          <a:p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L003: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ifeq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L004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ldc</a:t>
            </a:r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3.140000104904175</a:t>
            </a:r>
          </a:p>
          <a:p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putstatic</a:t>
            </a:r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TestIf</a:t>
            </a:r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/x F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L001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L004: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iconst_5</a:t>
            </a:r>
          </a:p>
          <a:p>
            <a:r>
              <a:rPr lang="en-US" sz="12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ineg</a:t>
            </a:r>
            <a:endParaRPr lang="en-US" sz="1200" b="1" dirty="0">
              <a:solidFill>
                <a:srgbClr val="9452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i2f</a:t>
            </a:r>
          </a:p>
          <a:p>
            <a:r>
              <a:rPr lang="en-US" sz="12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putstatic</a:t>
            </a:r>
            <a:r>
              <a:rPr lang="en-US" sz="12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TestIf</a:t>
            </a:r>
            <a:r>
              <a:rPr lang="en-US" sz="1200" b="1" dirty="0">
                <a:solidFill>
                  <a:srgbClr val="9452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/x F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L001:</a:t>
            </a:r>
          </a:p>
        </p:txBody>
      </p:sp>
    </p:spTree>
    <p:extLst>
      <p:ext uri="{BB962C8B-B14F-4D97-AF65-F5344CB8AC3E}">
        <p14:creationId xmlns:p14="http://schemas.microsoft.com/office/powerpoint/2010/main" val="3347436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797DD-5715-9706-A230-007C8C25C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Jasmin Code: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Statement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3813D8-A0CD-B232-B4DE-FA1D66BBE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95E473F-4C7E-FFDA-4051-71A04489717C}"/>
              </a:ext>
            </a:extLst>
          </p:cNvPr>
          <p:cNvSpPr txBox="1"/>
          <p:nvPr/>
        </p:nvSpPr>
        <p:spPr>
          <a:xfrm>
            <a:off x="434339" y="1273159"/>
            <a:ext cx="5936240" cy="54476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.method private static 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proc</a:t>
            </a:r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(I)V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.var 1 is </a:t>
            </a:r>
            <a:r>
              <a:rPr lang="en-US" sz="12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.var 0 is limit I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iconst_1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istore_1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L001: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iload_1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iload_0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if_icmpgt</a:t>
            </a:r>
            <a:r>
              <a:rPr lang="en-US" sz="1200" b="1" dirty="0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L002</a:t>
            </a:r>
          </a:p>
          <a:p>
            <a:endParaRPr lang="en-US" sz="1200" b="1" dirty="0">
              <a:solidFill>
                <a:srgbClr val="8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2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java/lang/System/out </a:t>
            </a:r>
            <a:r>
              <a:rPr lang="en-US" sz="1200" b="1" dirty="0" err="1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2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/io/</a:t>
            </a:r>
            <a:r>
              <a:rPr lang="en-US" sz="1200" b="1" dirty="0" err="1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PrintStream</a:t>
            </a:r>
            <a:r>
              <a:rPr lang="en-US" sz="12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...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iload_1</a:t>
            </a:r>
          </a:p>
          <a:p>
            <a:r>
              <a:rPr lang="en-US" sz="12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iconst_1</a:t>
            </a:r>
          </a:p>
          <a:p>
            <a:r>
              <a:rPr lang="en-US" sz="12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iadd</a:t>
            </a:r>
            <a:endParaRPr lang="en-US" sz="1200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istore_1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L001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L002: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...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return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.limit locals 2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.limit stack 6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.end method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3F21F3-C423-5A3E-CA94-62DABDBA13C7}"/>
              </a:ext>
            </a:extLst>
          </p:cNvPr>
          <p:cNvSpPr txBox="1"/>
          <p:nvPr/>
        </p:nvSpPr>
        <p:spPr>
          <a:xfrm>
            <a:off x="3749049" y="4251951"/>
            <a:ext cx="4833374" cy="15696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procedure 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proc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limit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: integer);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var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: integer;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begin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for </a:t>
            </a:r>
            <a:r>
              <a:rPr lang="en-US" sz="1200" b="1" dirty="0" err="1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:= 1 </a:t>
            </a:r>
            <a:r>
              <a:rPr lang="en-US" sz="1200" b="1" dirty="0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 limit 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 </a:t>
            </a:r>
            <a:r>
              <a:rPr lang="en-US" sz="1200" b="1" dirty="0" err="1">
                <a:solidFill>
                  <a:srgbClr val="8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writeln</a:t>
            </a:r>
            <a:r>
              <a:rPr lang="en-US" sz="1200" b="1" dirty="0">
                <a:solidFill>
                  <a:srgbClr val="8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sz="1200" b="1" dirty="0" err="1">
                <a:solidFill>
                  <a:srgbClr val="8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rgbClr val="8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', </a:t>
            </a:r>
            <a:r>
              <a:rPr lang="en-US" sz="1200" b="1" dirty="0" err="1">
                <a:solidFill>
                  <a:srgbClr val="8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rgbClr val="8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writeln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end;</a:t>
            </a:r>
          </a:p>
        </p:txBody>
      </p:sp>
    </p:spTree>
    <p:extLst>
      <p:ext uri="{BB962C8B-B14F-4D97-AF65-F5344CB8AC3E}">
        <p14:creationId xmlns:p14="http://schemas.microsoft.com/office/powerpoint/2010/main" val="3101804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6E758-A12D-062F-D582-1800A19D0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Jasmin Code: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Statement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5F010C-DE58-BC06-7E84-6F11EB94A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EAD49A-F350-AA27-C164-AD1B8CAE0106}"/>
              </a:ext>
            </a:extLst>
          </p:cNvPr>
          <p:cNvSpPr txBox="1"/>
          <p:nvPr/>
        </p:nvSpPr>
        <p:spPr>
          <a:xfrm>
            <a:off x="182928" y="1325903"/>
            <a:ext cx="5878532" cy="53245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0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emitFor</a:t>
            </a:r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0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PascalParser.ForStatementContext</a:t>
            </a:r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0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PascalParser.VariableContext</a:t>
            </a:r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  </a:t>
            </a:r>
            <a:r>
              <a:rPr lang="en-US" sz="10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controlCtx</a:t>
            </a:r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  = </a:t>
            </a:r>
            <a:r>
              <a:rPr lang="en-US" sz="10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ctx.variable</a:t>
            </a:r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0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PascalParser.ExpressionContext</a:t>
            </a:r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startExprCtx</a:t>
            </a:r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0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ctx.expression</a:t>
            </a:r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().get(0);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0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PascalParser.ExpressionContext</a:t>
            </a:r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stopExprCtx</a:t>
            </a:r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= </a:t>
            </a:r>
            <a:r>
              <a:rPr lang="en-US" sz="10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ctx.expression</a:t>
            </a:r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().get(1);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0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to = </a:t>
            </a:r>
            <a:r>
              <a:rPr lang="en-US" sz="10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ctx.TO</a:t>
            </a:r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!= null;</a:t>
            </a:r>
          </a:p>
          <a:p>
            <a:endParaRPr lang="en-US" sz="10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Label </a:t>
            </a:r>
            <a:r>
              <a:rPr lang="en-US" sz="10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loopTopLabel</a:t>
            </a:r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= new Label();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Label </a:t>
            </a:r>
            <a:r>
              <a:rPr lang="en-US" sz="10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loopExitLabel</a:t>
            </a:r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new Label();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// Initial control value.</a:t>
            </a:r>
          </a:p>
          <a:p>
            <a:r>
              <a:rPr lang="en-US" sz="10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000" b="1" dirty="0" err="1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compiler.visit</a:t>
            </a:r>
            <a:r>
              <a:rPr lang="en-US" sz="10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000" b="1" dirty="0" err="1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startExprCtx</a:t>
            </a:r>
            <a:r>
              <a:rPr lang="en-US" sz="10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0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000" b="1" dirty="0" err="1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emitter.emitStoreValue</a:t>
            </a:r>
            <a:r>
              <a:rPr lang="en-US" sz="10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000" b="1" dirty="0" err="1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controlCtx.entry</a:t>
            </a:r>
            <a:r>
              <a:rPr lang="en-US" sz="10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000" b="1" dirty="0" err="1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ctx.variable</a:t>
            </a:r>
            <a:r>
              <a:rPr lang="en-US" sz="10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().type);</a:t>
            </a:r>
          </a:p>
          <a:p>
            <a:endParaRPr lang="en-US" sz="1000" b="1" dirty="0">
              <a:solidFill>
                <a:srgbClr val="008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0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emitter.emitLabel</a:t>
            </a:r>
            <a:r>
              <a:rPr lang="en-US" sz="1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0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loopTopLabel</a:t>
            </a:r>
            <a:r>
              <a:rPr lang="en-US" sz="1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000" b="1" dirty="0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000" b="1" dirty="0" err="1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emitter.emitLoadValue</a:t>
            </a:r>
            <a:r>
              <a:rPr lang="en-US" sz="1000" b="1" dirty="0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000" b="1" dirty="0" err="1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controlCtx.entry</a:t>
            </a:r>
            <a:r>
              <a:rPr lang="en-US" sz="1000" b="1" dirty="0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// Compare against the terminal control value.</a:t>
            </a:r>
          </a:p>
          <a:p>
            <a:r>
              <a:rPr lang="en-US" sz="1000" b="1" dirty="0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000" b="1" dirty="0" err="1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compiler.visit</a:t>
            </a:r>
            <a:r>
              <a:rPr lang="en-US" sz="1000" b="1" dirty="0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000" b="1" dirty="0" err="1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stopExprCtx</a:t>
            </a:r>
            <a:r>
              <a:rPr lang="en-US" sz="1000" b="1" dirty="0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000" b="1" dirty="0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if (to) </a:t>
            </a:r>
            <a:r>
              <a:rPr lang="en-US" sz="1000" b="1" dirty="0" err="1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</a:t>
            </a:r>
            <a:r>
              <a:rPr lang="en-US" sz="1000" b="1" dirty="0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(IF_ICMPGT, </a:t>
            </a:r>
            <a:r>
              <a:rPr lang="en-US" sz="1000" b="1" dirty="0" err="1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loopExitLabel</a:t>
            </a:r>
            <a:r>
              <a:rPr lang="en-US" sz="1000" b="1" dirty="0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000" b="1" dirty="0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else    </a:t>
            </a:r>
            <a:r>
              <a:rPr lang="en-US" sz="1000" b="1" dirty="0" err="1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</a:t>
            </a:r>
            <a:r>
              <a:rPr lang="en-US" sz="1000" b="1" dirty="0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(IF_ICMPLT, </a:t>
            </a:r>
            <a:r>
              <a:rPr lang="en-US" sz="1000" b="1" dirty="0" err="1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loopExitLabel</a:t>
            </a:r>
            <a:r>
              <a:rPr lang="en-US" sz="1000" b="1" dirty="0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000" b="1" dirty="0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000" b="1" dirty="0">
                <a:solidFill>
                  <a:srgbClr val="8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000" b="1" dirty="0" err="1">
                <a:solidFill>
                  <a:srgbClr val="8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compiler.visit</a:t>
            </a:r>
            <a:r>
              <a:rPr lang="en-US" sz="1000" b="1" dirty="0">
                <a:solidFill>
                  <a:srgbClr val="8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000" b="1" dirty="0" err="1">
                <a:solidFill>
                  <a:srgbClr val="8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ctx.statement</a:t>
            </a:r>
            <a:r>
              <a:rPr lang="en-US" sz="1000" b="1" dirty="0">
                <a:solidFill>
                  <a:srgbClr val="8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// Increment or decrement the control value.</a:t>
            </a:r>
          </a:p>
          <a:p>
            <a:r>
              <a:rPr lang="en-US" sz="1000" b="1" dirty="0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000" b="1" dirty="0" err="1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emitter.emitLoadValue</a:t>
            </a:r>
            <a:r>
              <a:rPr lang="en-US" sz="1000" b="1" dirty="0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000" b="1" dirty="0" err="1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controlCtx.entry</a:t>
            </a:r>
            <a:r>
              <a:rPr lang="en-US" sz="1000" b="1" dirty="0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000" b="1" dirty="0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000" b="1" dirty="0" err="1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emitter.emitLoadConstant</a:t>
            </a:r>
            <a:r>
              <a:rPr lang="en-US" sz="1000" b="1" dirty="0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(1);</a:t>
            </a:r>
          </a:p>
          <a:p>
            <a:r>
              <a:rPr lang="en-US" sz="1000" b="1" dirty="0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if (to) </a:t>
            </a:r>
            <a:r>
              <a:rPr lang="en-US" sz="1000" b="1" dirty="0" err="1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</a:t>
            </a:r>
            <a:r>
              <a:rPr lang="en-US" sz="1000" b="1" dirty="0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(IADD);</a:t>
            </a:r>
          </a:p>
          <a:p>
            <a:r>
              <a:rPr lang="en-US" sz="1000" b="1" dirty="0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else    </a:t>
            </a:r>
            <a:r>
              <a:rPr lang="en-US" sz="1000" b="1" dirty="0" err="1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</a:t>
            </a:r>
            <a:r>
              <a:rPr lang="en-US" sz="1000" b="1" dirty="0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(ISUB);</a:t>
            </a:r>
          </a:p>
          <a:p>
            <a:r>
              <a:rPr lang="en-US" sz="1000" b="1" dirty="0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000" b="1" dirty="0" err="1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emitter.emitStoreValue</a:t>
            </a:r>
            <a:r>
              <a:rPr lang="en-US" sz="1000" b="1" dirty="0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000" b="1" dirty="0" err="1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controlCtx.entry</a:t>
            </a:r>
            <a:r>
              <a:rPr lang="en-US" sz="1000" b="1" dirty="0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000" b="1" dirty="0" err="1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ctx.variable</a:t>
            </a:r>
            <a:r>
              <a:rPr lang="en-US" sz="1000" b="1" dirty="0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().type);</a:t>
            </a:r>
          </a:p>
          <a:p>
            <a:endParaRPr lang="en-US" sz="1000" b="1" dirty="0">
              <a:solidFill>
                <a:srgbClr val="7030A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0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</a:t>
            </a:r>
            <a:r>
              <a:rPr lang="en-US" sz="1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(GOTO, </a:t>
            </a:r>
            <a:r>
              <a:rPr lang="en-US" sz="10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loopTopLabel</a:t>
            </a:r>
            <a:r>
              <a:rPr lang="en-US" sz="1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0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emitter.emitLabel</a:t>
            </a:r>
            <a:r>
              <a:rPr lang="en-US" sz="1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0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loopExitLabel</a:t>
            </a:r>
            <a:r>
              <a:rPr lang="en-US" sz="1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1945E9-B816-4C2B-9986-A2C544D969CF}"/>
              </a:ext>
            </a:extLst>
          </p:cNvPr>
          <p:cNvSpPr txBox="1"/>
          <p:nvPr/>
        </p:nvSpPr>
        <p:spPr>
          <a:xfrm>
            <a:off x="3122194" y="6455229"/>
            <a:ext cx="2173737" cy="307777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FF00"/>
                </a:solidFill>
              </a:rPr>
              <a:t>StatementGenerator.java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695E087-8F6D-8E96-4D8B-F7E3B1F4B80D}"/>
              </a:ext>
            </a:extLst>
          </p:cNvPr>
          <p:cNvSpPr txBox="1"/>
          <p:nvPr/>
        </p:nvSpPr>
        <p:spPr>
          <a:xfrm>
            <a:off x="5394951" y="2240293"/>
            <a:ext cx="3647152" cy="45550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.method private static </a:t>
            </a:r>
            <a:r>
              <a:rPr lang="en-US" sz="1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proc</a:t>
            </a:r>
            <a:r>
              <a:rPr lang="en-US" sz="1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(I)V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.var 1 is </a:t>
            </a:r>
            <a:r>
              <a:rPr lang="en-US" sz="10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0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.var 0 is limit I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0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iconst_1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istore_1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L001: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000" b="1" dirty="0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iload_1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iload_0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000" b="1" dirty="0" err="1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if_icmpgt</a:t>
            </a:r>
            <a:r>
              <a:rPr lang="en-US" sz="1000" b="1" dirty="0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L002</a:t>
            </a:r>
          </a:p>
          <a:p>
            <a:endParaRPr lang="en-US" sz="1000" b="1" dirty="0">
              <a:solidFill>
                <a:srgbClr val="8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000" b="1" dirty="0" err="1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0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java/lang/System/out </a:t>
            </a:r>
          </a:p>
          <a:p>
            <a:r>
              <a:rPr lang="en-US" sz="10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en-US" sz="1000" b="1" dirty="0" err="1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0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/io/</a:t>
            </a:r>
            <a:r>
              <a:rPr lang="en-US" sz="1000" b="1" dirty="0" err="1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PrintStream</a:t>
            </a:r>
            <a:r>
              <a:rPr lang="en-US" sz="10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0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...</a:t>
            </a:r>
          </a:p>
          <a:p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iload_1</a:t>
            </a:r>
          </a:p>
          <a:p>
            <a:r>
              <a:rPr lang="en-US" sz="1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iconst_1</a:t>
            </a:r>
          </a:p>
          <a:p>
            <a:r>
              <a:rPr lang="en-US" sz="1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0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iadd</a:t>
            </a:r>
            <a:endParaRPr lang="en-US" sz="1000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istore_1</a:t>
            </a:r>
          </a:p>
          <a:p>
            <a:r>
              <a:rPr lang="en-US" sz="1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0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sz="1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L001</a:t>
            </a:r>
          </a:p>
          <a:p>
            <a:r>
              <a:rPr lang="en-US" sz="1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L002: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...</a:t>
            </a:r>
          </a:p>
          <a:p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return</a:t>
            </a:r>
          </a:p>
          <a:p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.limit locals 2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.limit stack 6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.end method</a:t>
            </a:r>
          </a:p>
        </p:txBody>
      </p:sp>
    </p:spTree>
    <p:extLst>
      <p:ext uri="{BB962C8B-B14F-4D97-AF65-F5344CB8AC3E}">
        <p14:creationId xmlns:p14="http://schemas.microsoft.com/office/powerpoint/2010/main" val="1095913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A0C24-1904-BCCC-2E38-30EE8BA81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Jasmin Code: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CASE </a:t>
            </a:r>
            <a:r>
              <a:rPr lang="en-US" dirty="0"/>
              <a:t>Statement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9DFE11-1747-F8BA-34E1-C0B94274C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6DFF23-B3AB-DF9A-C665-743CC9DE1817}"/>
              </a:ext>
            </a:extLst>
          </p:cNvPr>
          <p:cNvSpPr txBox="1"/>
          <p:nvPr/>
        </p:nvSpPr>
        <p:spPr>
          <a:xfrm>
            <a:off x="1082207" y="1257955"/>
            <a:ext cx="3147015" cy="54476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TestCase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2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iconst_1</a:t>
            </a:r>
          </a:p>
          <a:p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iadd</a:t>
            </a:r>
            <a:endParaRPr lang="en-US" sz="1200" b="1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200" b="1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lookupswitch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  </a:t>
            </a:r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-8: L003</a:t>
            </a:r>
          </a:p>
          <a:p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1: L002</a:t>
            </a:r>
          </a:p>
          <a:p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4: L004</a:t>
            </a:r>
          </a:p>
          <a:p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5: L004</a:t>
            </a:r>
          </a:p>
          <a:p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7: L004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default: L001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L002: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TestCase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putstatic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TestCase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/j I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L001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L003: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bipush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8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TestCase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imul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putstatic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TestCase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/j I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L001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L004: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sipush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574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TestCase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imul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putstatic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TestCase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/j I</a:t>
            </a:r>
          </a:p>
          <a:p>
            <a:r>
              <a:rPr lang="en-US" sz="12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sz="12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L001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L001: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A5A110-1723-5A0F-A80E-FAFD27D31C0E}"/>
              </a:ext>
            </a:extLst>
          </p:cNvPr>
          <p:cNvSpPr txBox="1"/>
          <p:nvPr/>
        </p:nvSpPr>
        <p:spPr>
          <a:xfrm>
            <a:off x="4572000" y="1257955"/>
            <a:ext cx="2787943" cy="23083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TestCase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j : integer;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CASE 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i+1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OF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      j :=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-8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     j := 8*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5, 7, 4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j := 574*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END;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</p:spTree>
    <p:extLst>
      <p:ext uri="{BB962C8B-B14F-4D97-AF65-F5344CB8AC3E}">
        <p14:creationId xmlns:p14="http://schemas.microsoft.com/office/powerpoint/2010/main" val="3766707341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46932</TotalTime>
  <Words>4150</Words>
  <Application>Microsoft Macintosh PowerPoint</Application>
  <PresentationFormat>On-screen Show (4:3)</PresentationFormat>
  <Paragraphs>805</Paragraphs>
  <Slides>33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</vt:lpstr>
      <vt:lpstr>Cambria Math</vt:lpstr>
      <vt:lpstr>Courier New</vt:lpstr>
      <vt:lpstr>Times New Roman</vt:lpstr>
      <vt:lpstr>Wingdings</vt:lpstr>
      <vt:lpstr>Quadrant</vt:lpstr>
      <vt:lpstr>CS 153 Concepts of Compiler Design November 19 Class Meeting</vt:lpstr>
      <vt:lpstr>Assignment 6: Statement Visitors</vt:lpstr>
      <vt:lpstr>Jasmin Code: WHILE Statement</vt:lpstr>
      <vt:lpstr>Jasmin Code: WHILE Statement, cont’d</vt:lpstr>
      <vt:lpstr>Jasmin Code: IF Statement</vt:lpstr>
      <vt:lpstr>Jasmin Code: IF Statement, cont’d</vt:lpstr>
      <vt:lpstr>Jasmin Code: FOR Statement</vt:lpstr>
      <vt:lpstr>Jasmin Code: FOR Statement, cont’d</vt:lpstr>
      <vt:lpstr>Jasmin Code: CASE Statement</vt:lpstr>
      <vt:lpstr>Jasmin Code: CASE Statement, cont’d</vt:lpstr>
      <vt:lpstr>Jasmin Code: CASE Statement, cont’d</vt:lpstr>
      <vt:lpstr>Jasmin Code: CASE Statement, cont’d</vt:lpstr>
      <vt:lpstr>Jasmin Code: CASE Statement, cont’d</vt:lpstr>
      <vt:lpstr>Jasmin Code: Procedure Call</vt:lpstr>
      <vt:lpstr>Jasmin Code: Procedure Call, cont’d</vt:lpstr>
      <vt:lpstr>Jasmin Code: Procedure Call, cont’d</vt:lpstr>
      <vt:lpstr>Jasmin Code: Procedure Call, cont’d</vt:lpstr>
      <vt:lpstr>Compiler Construction Formalities</vt:lpstr>
      <vt:lpstr>Syntax-Directed Translation</vt:lpstr>
      <vt:lpstr>Attribute Grammars</vt:lpstr>
      <vt:lpstr>LL(1) Parser</vt:lpstr>
      <vt:lpstr>LL(1) Parser, cont’d</vt:lpstr>
      <vt:lpstr>LR(0) Parser</vt:lpstr>
      <vt:lpstr>LR(0) Parser, cont’d</vt:lpstr>
      <vt:lpstr>Other Types of Parsers</vt:lpstr>
      <vt:lpstr>Classic FORTRAN</vt:lpstr>
      <vt:lpstr>FIRST and FOLLOW Sets</vt:lpstr>
      <vt:lpstr>FIRST and FOLLOW Sets, cont’d</vt:lpstr>
      <vt:lpstr>FIRST and FOLLOW Sets, cont’d</vt:lpstr>
      <vt:lpstr>Other Intermediate Representations</vt:lpstr>
      <vt:lpstr>Three-Address Code</vt:lpstr>
      <vt:lpstr>Data-Flow Analysis</vt:lpstr>
      <vt:lpstr>Data-Flow Analysis, cont’d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Ronald Mak</cp:lastModifiedBy>
  <cp:revision>736</cp:revision>
  <cp:lastPrinted>2020-10-22T17:09:30Z</cp:lastPrinted>
  <dcterms:created xsi:type="dcterms:W3CDTF">2008-01-12T03:52:55Z</dcterms:created>
  <dcterms:modified xsi:type="dcterms:W3CDTF">2024-11-19T23:26:51Z</dcterms:modified>
</cp:coreProperties>
</file>