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3"/>
  </p:notesMasterIdLst>
  <p:handoutMasterIdLst>
    <p:handoutMasterId r:id="rId34"/>
  </p:handoutMasterIdLst>
  <p:sldIdLst>
    <p:sldId id="256" r:id="rId2"/>
    <p:sldId id="320" r:id="rId3"/>
    <p:sldId id="323" r:id="rId4"/>
    <p:sldId id="329" r:id="rId5"/>
    <p:sldId id="330" r:id="rId6"/>
    <p:sldId id="328" r:id="rId7"/>
    <p:sldId id="331" r:id="rId8"/>
    <p:sldId id="332" r:id="rId9"/>
    <p:sldId id="261" r:id="rId10"/>
    <p:sldId id="262" r:id="rId11"/>
    <p:sldId id="264" r:id="rId12"/>
    <p:sldId id="263" r:id="rId13"/>
    <p:sldId id="266" r:id="rId14"/>
    <p:sldId id="267" r:id="rId15"/>
    <p:sldId id="268" r:id="rId16"/>
    <p:sldId id="269" r:id="rId17"/>
    <p:sldId id="291" r:id="rId18"/>
    <p:sldId id="292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382" r:id="rId29"/>
    <p:sldId id="383" r:id="rId30"/>
    <p:sldId id="279" r:id="rId31"/>
    <p:sldId id="322" r:id="rId3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8F0000"/>
    <a:srgbClr val="008000"/>
    <a:srgbClr val="D7FFFF"/>
    <a:srgbClr val="945200"/>
    <a:srgbClr val="FF9300"/>
    <a:srgbClr val="CC99FF"/>
    <a:srgbClr val="D883FF"/>
    <a:srgbClr val="DEF0F2"/>
    <a:srgbClr val="B23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16" autoAdjust="0"/>
    <p:restoredTop sz="95060" autoAdjust="0"/>
  </p:normalViewPr>
  <p:slideViewPr>
    <p:cSldViewPr>
      <p:cViewPr varScale="1">
        <p:scale>
          <a:sx n="159" d="100"/>
          <a:sy n="159" d="100"/>
        </p:scale>
        <p:origin x="176" y="9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11/7/24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095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753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0293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683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5744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Fall 2024: November 7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3540637" y="6263609"/>
            <a:ext cx="23407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153: Concepts of Compiler </a:t>
            </a:r>
            <a:r>
              <a:rPr lang="en-US" sz="1000" baseline="0" dirty="0"/>
              <a:t>Design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153</a:t>
            </a:r>
            <a:br>
              <a:rPr lang="en-US" sz="3200" dirty="0"/>
            </a:br>
            <a:r>
              <a:rPr lang="en-US" sz="3200" dirty="0"/>
              <a:t>Concepts of Compiler Design</a:t>
            </a:r>
            <a:br>
              <a:rPr lang="en-US" sz="3600" dirty="0"/>
            </a:br>
            <a:r>
              <a:rPr lang="en-US" sz="2400" dirty="0"/>
              <a:t>November 7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Fall 2024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3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6E40B1E2-D825-0847-B550-764CAC45D8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B2F4F-C300-B14E-B871-ADD5ADF173AB}" type="slidenum">
              <a:rPr lang="en-US"/>
              <a:pPr/>
              <a:t>10</a:t>
            </a:fld>
            <a:endParaRPr lang="en-US"/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Memory Management</a:t>
            </a:r>
            <a:r>
              <a:rPr lang="en-US" i="1" dirty="0"/>
              <a:t>, cont’d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805" y="1295400"/>
            <a:ext cx="8320949" cy="4784725"/>
          </a:xfrm>
        </p:spPr>
        <p:txBody>
          <a:bodyPr/>
          <a:lstStyle/>
          <a:p>
            <a:r>
              <a:rPr lang="en-US" dirty="0"/>
              <a:t>What about </a:t>
            </a:r>
            <a:r>
              <a:rPr lang="en-US" u="sng" dirty="0"/>
              <a:t>dynamically allocated data</a:t>
            </a:r>
            <a:r>
              <a:rPr lang="en-US" dirty="0"/>
              <a:t>?</a:t>
            </a:r>
          </a:p>
          <a:p>
            <a:pPr lvl="4"/>
            <a:endParaRPr lang="en-US" dirty="0"/>
          </a:p>
          <a:p>
            <a:r>
              <a:rPr lang="en-US" dirty="0"/>
              <a:t>Memory for dynamically allocated data </a:t>
            </a:r>
            <a:br>
              <a:rPr lang="en-US" dirty="0"/>
            </a:br>
            <a:r>
              <a:rPr lang="en-US" dirty="0"/>
              <a:t>is kept in the </a:t>
            </a:r>
            <a:r>
              <a:rPr lang="en-US" u="sng" dirty="0"/>
              <a:t>heap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92504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74199-E9F8-C544-86B0-F4CCB5E9C65E}" type="slidenum">
              <a:rPr lang="en-US"/>
              <a:pPr/>
              <a:t>11</a:t>
            </a:fld>
            <a:endParaRPr lang="en-US"/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Recall the JVM Architecture ...</a:t>
            </a:r>
          </a:p>
        </p:txBody>
      </p:sp>
      <p:pic>
        <p:nvPicPr>
          <p:cNvPr id="504836" name="Picture 4" descr="177075 fg15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363" y="1325563"/>
            <a:ext cx="5121275" cy="465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FEAEC15-534F-4194-A5B0-2F357EB8EE62}"/>
              </a:ext>
            </a:extLst>
          </p:cNvPr>
          <p:cNvSpPr/>
          <p:nvPr/>
        </p:nvSpPr>
        <p:spPr bwMode="auto">
          <a:xfrm>
            <a:off x="4480561" y="1783098"/>
            <a:ext cx="2560292" cy="2011658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012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0794D-1C5D-BC4D-A1E5-551447754930}" type="slidenum">
              <a:rPr lang="en-US"/>
              <a:pPr/>
              <a:t>12</a:t>
            </a:fld>
            <a:endParaRPr lang="en-US"/>
          </a:p>
        </p:txBody>
      </p:sp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Runtime Memory Management</a:t>
            </a:r>
            <a:r>
              <a:rPr lang="en-US" i="1"/>
              <a:t>, cont</a:t>
            </a:r>
            <a:r>
              <a:rPr lang="ja-JP" altLang="en-US" i="1">
                <a:latin typeface="Arial"/>
              </a:rPr>
              <a:t>’</a:t>
            </a:r>
            <a:r>
              <a:rPr lang="en-US" i="1"/>
              <a:t>d</a:t>
            </a:r>
          </a:p>
        </p:txBody>
      </p:sp>
      <p:sp>
        <p:nvSpPr>
          <p:cNvPr id="488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25"/>
            <a:ext cx="4389438" cy="5029145"/>
          </a:xfrm>
        </p:spPr>
        <p:txBody>
          <a:bodyPr/>
          <a:lstStyle/>
          <a:p>
            <a:r>
              <a:rPr lang="en-US" sz="2400" dirty="0"/>
              <a:t>Runtime memory can be divided into four partitions:</a:t>
            </a:r>
          </a:p>
          <a:p>
            <a:pPr lvl="4"/>
            <a:endParaRPr lang="en-US" sz="800" dirty="0"/>
          </a:p>
          <a:p>
            <a:pPr lvl="1">
              <a:buFont typeface="Wingdings" charset="0"/>
              <a:buAutoNum type="arabicPeriod"/>
            </a:pPr>
            <a:r>
              <a:rPr lang="en-US" sz="2000" dirty="0"/>
              <a:t>Static memory</a:t>
            </a:r>
          </a:p>
          <a:p>
            <a:pPr lvl="2">
              <a:buFont typeface="Wingdings" charset="0"/>
              <a:buChar char="n"/>
            </a:pPr>
            <a:r>
              <a:rPr lang="en-US" sz="1800" dirty="0"/>
              <a:t>executable code</a:t>
            </a:r>
          </a:p>
          <a:p>
            <a:pPr lvl="2">
              <a:buFont typeface="Wingdings" charset="0"/>
              <a:buChar char="n"/>
            </a:pPr>
            <a:r>
              <a:rPr lang="en-US" sz="1800" dirty="0"/>
              <a:t>statically-allocated data</a:t>
            </a:r>
          </a:p>
          <a:p>
            <a:pPr lvl="8"/>
            <a:endParaRPr lang="en-US" sz="1000" dirty="0"/>
          </a:p>
          <a:p>
            <a:pPr lvl="1">
              <a:buFont typeface="Wingdings" charset="0"/>
              <a:buAutoNum type="arabicPeriod"/>
            </a:pPr>
            <a:r>
              <a:rPr lang="en-US" sz="2000" dirty="0"/>
              <a:t>Runtime stack</a:t>
            </a:r>
          </a:p>
          <a:p>
            <a:pPr lvl="2">
              <a:buFont typeface="Wingdings" charset="0"/>
              <a:buChar char="n"/>
            </a:pPr>
            <a:r>
              <a:rPr lang="en-US" sz="1800" dirty="0"/>
              <a:t>activation records that contain locally-scoped data</a:t>
            </a:r>
          </a:p>
          <a:p>
            <a:pPr lvl="7"/>
            <a:endParaRPr lang="en-US" sz="1000" dirty="0"/>
          </a:p>
          <a:p>
            <a:pPr lvl="1">
              <a:buFont typeface="Wingdings" charset="0"/>
              <a:buAutoNum type="arabicPeriod"/>
            </a:pPr>
            <a:r>
              <a:rPr lang="en-US" sz="2000" dirty="0"/>
              <a:t>Heap</a:t>
            </a:r>
          </a:p>
          <a:p>
            <a:pPr lvl="2">
              <a:buFont typeface="Wingdings" charset="0"/>
              <a:buChar char="n"/>
            </a:pPr>
            <a:r>
              <a:rPr lang="en-US" sz="1800" dirty="0"/>
              <a:t>dynamically-allocated data</a:t>
            </a:r>
          </a:p>
          <a:p>
            <a:pPr lvl="2">
              <a:buFont typeface="Wingdings" charset="0"/>
              <a:buChar char="n"/>
            </a:pPr>
            <a:r>
              <a:rPr lang="en-US" sz="1800" dirty="0"/>
              <a:t>such as Java objects</a:t>
            </a:r>
          </a:p>
          <a:p>
            <a:pPr lvl="8"/>
            <a:endParaRPr lang="en-US" sz="1000" dirty="0"/>
          </a:p>
          <a:p>
            <a:pPr lvl="1">
              <a:buFont typeface="Wingdings" charset="0"/>
              <a:buAutoNum type="arabicPeriod"/>
            </a:pPr>
            <a:r>
              <a:rPr lang="en-US" sz="2000" dirty="0"/>
              <a:t>Free memory</a:t>
            </a:r>
          </a:p>
        </p:txBody>
      </p:sp>
      <p:sp>
        <p:nvSpPr>
          <p:cNvPr id="488452" name="Rectangle 4"/>
          <p:cNvSpPr>
            <a:spLocks noChangeArrowheads="1"/>
          </p:cNvSpPr>
          <p:nvPr/>
        </p:nvSpPr>
        <p:spPr bwMode="auto">
          <a:xfrm>
            <a:off x="5489575" y="4525963"/>
            <a:ext cx="2103438" cy="54927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/>
              <a:t>Executable code</a:t>
            </a:r>
          </a:p>
        </p:txBody>
      </p:sp>
      <p:sp>
        <p:nvSpPr>
          <p:cNvPr id="488453" name="Rectangle 5"/>
          <p:cNvSpPr>
            <a:spLocks noChangeArrowheads="1"/>
          </p:cNvSpPr>
          <p:nvPr/>
        </p:nvSpPr>
        <p:spPr bwMode="auto">
          <a:xfrm rot="10800000">
            <a:off x="5489575" y="1417638"/>
            <a:ext cx="2103438" cy="3657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EAEAEA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8454" name="Rectangle 6"/>
          <p:cNvSpPr>
            <a:spLocks noChangeArrowheads="1"/>
          </p:cNvSpPr>
          <p:nvPr/>
        </p:nvSpPr>
        <p:spPr bwMode="auto">
          <a:xfrm>
            <a:off x="5489575" y="4160838"/>
            <a:ext cx="2103438" cy="365125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/>
              <a:t>Statically-allocated data</a:t>
            </a:r>
          </a:p>
        </p:txBody>
      </p:sp>
      <p:grpSp>
        <p:nvGrpSpPr>
          <p:cNvPr id="488455" name="Group 7"/>
          <p:cNvGrpSpPr>
            <a:grpSpLocks/>
          </p:cNvGrpSpPr>
          <p:nvPr/>
        </p:nvGrpSpPr>
        <p:grpSpPr bwMode="auto">
          <a:xfrm>
            <a:off x="5489575" y="3246438"/>
            <a:ext cx="2103438" cy="914400"/>
            <a:chOff x="3458" y="2045"/>
            <a:chExt cx="1325" cy="576"/>
          </a:xfrm>
        </p:grpSpPr>
        <p:sp>
          <p:nvSpPr>
            <p:cNvPr id="488456" name="Rectangle 8"/>
            <p:cNvSpPr>
              <a:spLocks noChangeArrowheads="1"/>
            </p:cNvSpPr>
            <p:nvPr/>
          </p:nvSpPr>
          <p:spPr bwMode="auto">
            <a:xfrm>
              <a:off x="3458" y="2045"/>
              <a:ext cx="1325" cy="576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Runtime stack</a:t>
              </a:r>
            </a:p>
          </p:txBody>
        </p:sp>
        <p:sp>
          <p:nvSpPr>
            <p:cNvPr id="488457" name="Line 9"/>
            <p:cNvSpPr>
              <a:spLocks noChangeShapeType="1"/>
            </p:cNvSpPr>
            <p:nvPr/>
          </p:nvSpPr>
          <p:spPr bwMode="auto">
            <a:xfrm rot="10800000">
              <a:off x="3458" y="2045"/>
              <a:ext cx="13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88458" name="Group 10"/>
          <p:cNvGrpSpPr>
            <a:grpSpLocks/>
          </p:cNvGrpSpPr>
          <p:nvPr/>
        </p:nvGrpSpPr>
        <p:grpSpPr bwMode="auto">
          <a:xfrm>
            <a:off x="5489575" y="1417638"/>
            <a:ext cx="2103438" cy="1006475"/>
            <a:chOff x="3458" y="893"/>
            <a:chExt cx="1325" cy="634"/>
          </a:xfrm>
        </p:grpSpPr>
        <p:sp>
          <p:nvSpPr>
            <p:cNvPr id="488459" name="Rectangle 11"/>
            <p:cNvSpPr>
              <a:spLocks noChangeArrowheads="1"/>
            </p:cNvSpPr>
            <p:nvPr/>
          </p:nvSpPr>
          <p:spPr bwMode="auto">
            <a:xfrm>
              <a:off x="3458" y="893"/>
              <a:ext cx="1325" cy="634"/>
            </a:xfrm>
            <a:prstGeom prst="rect">
              <a:avLst/>
            </a:prstGeom>
            <a:solidFill>
              <a:srgbClr val="CC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Heap</a:t>
              </a:r>
            </a:p>
          </p:txBody>
        </p:sp>
        <p:sp>
          <p:nvSpPr>
            <p:cNvPr id="488460" name="Line 12"/>
            <p:cNvSpPr>
              <a:spLocks noChangeShapeType="1"/>
            </p:cNvSpPr>
            <p:nvPr/>
          </p:nvSpPr>
          <p:spPr bwMode="auto">
            <a:xfrm rot="10800000">
              <a:off x="3458" y="1527"/>
              <a:ext cx="13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88461" name="Group 13"/>
          <p:cNvGrpSpPr>
            <a:grpSpLocks/>
          </p:cNvGrpSpPr>
          <p:nvPr/>
        </p:nvGrpSpPr>
        <p:grpSpPr bwMode="auto">
          <a:xfrm>
            <a:off x="7594600" y="3095625"/>
            <a:ext cx="1298575" cy="284163"/>
            <a:chOff x="4784" y="1950"/>
            <a:chExt cx="818" cy="179"/>
          </a:xfrm>
          <a:solidFill>
            <a:srgbClr val="FFFFC2"/>
          </a:solidFill>
        </p:grpSpPr>
        <p:sp>
          <p:nvSpPr>
            <p:cNvPr id="488462" name="Text Box 14"/>
            <p:cNvSpPr txBox="1">
              <a:spLocks noChangeArrowheads="1"/>
            </p:cNvSpPr>
            <p:nvPr/>
          </p:nvSpPr>
          <p:spPr bwMode="auto">
            <a:xfrm>
              <a:off x="4957" y="1950"/>
              <a:ext cx="645" cy="179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200"/>
                <a:t>Top of stack</a:t>
              </a:r>
            </a:p>
          </p:txBody>
        </p:sp>
        <p:sp>
          <p:nvSpPr>
            <p:cNvPr id="488463" name="Line 15"/>
            <p:cNvSpPr>
              <a:spLocks noChangeShapeType="1"/>
            </p:cNvSpPr>
            <p:nvPr/>
          </p:nvSpPr>
          <p:spPr bwMode="auto">
            <a:xfrm rot="10800000" flipH="1">
              <a:off x="4784" y="2045"/>
              <a:ext cx="173" cy="0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88464" name="Group 16"/>
          <p:cNvGrpSpPr>
            <a:grpSpLocks/>
          </p:cNvGrpSpPr>
          <p:nvPr/>
        </p:nvGrpSpPr>
        <p:grpSpPr bwMode="auto">
          <a:xfrm>
            <a:off x="7586663" y="2279650"/>
            <a:ext cx="1139825" cy="284163"/>
            <a:chOff x="4779" y="1436"/>
            <a:chExt cx="718" cy="179"/>
          </a:xfrm>
          <a:solidFill>
            <a:srgbClr val="FFFFC2"/>
          </a:solidFill>
        </p:grpSpPr>
        <p:sp>
          <p:nvSpPr>
            <p:cNvPr id="488465" name="Text Box 17"/>
            <p:cNvSpPr txBox="1">
              <a:spLocks noChangeArrowheads="1"/>
            </p:cNvSpPr>
            <p:nvPr/>
          </p:nvSpPr>
          <p:spPr bwMode="auto">
            <a:xfrm>
              <a:off x="4950" y="1436"/>
              <a:ext cx="547" cy="179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200"/>
                <a:t>Heap limit</a:t>
              </a:r>
            </a:p>
          </p:txBody>
        </p:sp>
        <p:sp>
          <p:nvSpPr>
            <p:cNvPr id="488466" name="Line 18"/>
            <p:cNvSpPr>
              <a:spLocks noChangeShapeType="1"/>
            </p:cNvSpPr>
            <p:nvPr/>
          </p:nvSpPr>
          <p:spPr bwMode="auto">
            <a:xfrm rot="10800000" flipH="1">
              <a:off x="4779" y="1527"/>
              <a:ext cx="173" cy="0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88467" name="AutoShape 19"/>
          <p:cNvSpPr>
            <a:spLocks noChangeArrowheads="1"/>
          </p:cNvSpPr>
          <p:nvPr/>
        </p:nvSpPr>
        <p:spPr bwMode="auto">
          <a:xfrm rot="10800000">
            <a:off x="6315075" y="2147888"/>
            <a:ext cx="457200" cy="547687"/>
          </a:xfrm>
          <a:prstGeom prst="upArrow">
            <a:avLst>
              <a:gd name="adj1" fmla="val 50000"/>
              <a:gd name="adj2" fmla="val 42709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8468" name="AutoShape 20"/>
          <p:cNvSpPr>
            <a:spLocks noChangeArrowheads="1"/>
          </p:cNvSpPr>
          <p:nvPr/>
        </p:nvSpPr>
        <p:spPr bwMode="auto">
          <a:xfrm rot="21600000">
            <a:off x="6315075" y="2971800"/>
            <a:ext cx="457200" cy="547688"/>
          </a:xfrm>
          <a:prstGeom prst="upArrow">
            <a:avLst>
              <a:gd name="adj1" fmla="val 50000"/>
              <a:gd name="adj2" fmla="val 42709"/>
            </a:avLst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8469" name="Text Box 21"/>
          <p:cNvSpPr txBox="1">
            <a:spLocks noChangeArrowheads="1"/>
          </p:cNvSpPr>
          <p:nvPr/>
        </p:nvSpPr>
        <p:spPr bwMode="auto">
          <a:xfrm>
            <a:off x="5899150" y="2667000"/>
            <a:ext cx="12366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400"/>
              <a:t>Free memory</a:t>
            </a:r>
          </a:p>
        </p:txBody>
      </p:sp>
      <p:sp>
        <p:nvSpPr>
          <p:cNvPr id="488470" name="Text Box 22"/>
          <p:cNvSpPr txBox="1">
            <a:spLocks noChangeArrowheads="1"/>
          </p:cNvSpPr>
          <p:nvPr/>
        </p:nvSpPr>
        <p:spPr bwMode="auto">
          <a:xfrm>
            <a:off x="5250740" y="5349875"/>
            <a:ext cx="262873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0033CC"/>
                </a:solidFill>
              </a:rPr>
              <a:t>Avoid: </a:t>
            </a:r>
            <a:r>
              <a:rPr lang="en-US" dirty="0">
                <a:solidFill>
                  <a:srgbClr val="C00000"/>
                </a:solidFill>
              </a:rPr>
              <a:t>Heap-stack collision</a:t>
            </a:r>
          </a:p>
          <a:p>
            <a:pPr algn="ctr"/>
            <a:r>
              <a:rPr lang="en-US" dirty="0">
                <a:solidFill>
                  <a:srgbClr val="0033CC"/>
                </a:solidFill>
              </a:rPr>
              <a:t>(Out of memory error)</a:t>
            </a:r>
          </a:p>
        </p:txBody>
      </p:sp>
    </p:spTree>
    <p:extLst>
      <p:ext uri="{BB962C8B-B14F-4D97-AF65-F5344CB8AC3E}">
        <p14:creationId xmlns:p14="http://schemas.microsoft.com/office/powerpoint/2010/main" val="3290122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8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88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88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8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88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88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8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88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88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884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884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8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88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884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88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88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88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88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88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8452" grpId="0" animBg="1"/>
      <p:bldP spid="488453" grpId="0" animBg="1"/>
      <p:bldP spid="488454" grpId="0" animBg="1"/>
      <p:bldP spid="488467" grpId="0" animBg="1"/>
      <p:bldP spid="488468" grpId="0" animBg="1"/>
      <p:bldP spid="488469" grpId="0"/>
      <p:bldP spid="48847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A230-AD99-0C4F-822B-0297582FA2A0}" type="slidenum">
              <a:rPr lang="en-US"/>
              <a:pPr/>
              <a:t>13</a:t>
            </a:fld>
            <a:endParaRPr lang="en-US"/>
          </a:p>
        </p:txBody>
      </p:sp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Runtime Heap Management</a:t>
            </a:r>
          </a:p>
        </p:txBody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Handled by language-specific runtime routines.</a:t>
            </a:r>
          </a:p>
          <a:p>
            <a:pPr lvl="4"/>
            <a:endParaRPr lang="en-US" dirty="0"/>
          </a:p>
          <a:p>
            <a:r>
              <a:rPr lang="en-US" dirty="0"/>
              <a:t>Pascal, C, and C++</a:t>
            </a:r>
          </a:p>
          <a:p>
            <a:pPr lvl="1"/>
            <a:r>
              <a:rPr lang="en-US" dirty="0"/>
              <a:t>Call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/>
              <a:t> or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dirty="0"/>
              <a:t> to allocate memory.</a:t>
            </a:r>
          </a:p>
          <a:p>
            <a:pPr lvl="1"/>
            <a:r>
              <a:rPr lang="en-US" dirty="0"/>
              <a:t>Call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 or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dirty="0"/>
              <a:t> to de-allocate.</a:t>
            </a:r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Java and the JVM</a:t>
            </a:r>
          </a:p>
          <a:p>
            <a:pPr lvl="1"/>
            <a:r>
              <a:rPr lang="en-US" dirty="0"/>
              <a:t>Call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to allocate memory.</a:t>
            </a:r>
          </a:p>
          <a:p>
            <a:pPr lvl="1"/>
            <a:r>
              <a:rPr lang="en-US" u="sng" dirty="0"/>
              <a:t>Automatic</a:t>
            </a:r>
            <a:r>
              <a:rPr lang="en-US" dirty="0"/>
              <a:t> garbage collection</a:t>
            </a:r>
            <a:r>
              <a:rPr lang="en-US" dirty="0">
                <a:solidFill>
                  <a:srgbClr val="B23C00"/>
                </a:solidFill>
              </a:rPr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A92E0F6-7E47-424B-90A0-743246D43BD9}"/>
              </a:ext>
            </a:extLst>
          </p:cNvPr>
          <p:cNvSpPr txBox="1"/>
          <p:nvPr/>
        </p:nvSpPr>
        <p:spPr>
          <a:xfrm>
            <a:off x="2971817" y="3429000"/>
            <a:ext cx="3200365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33CC"/>
                </a:solidFill>
              </a:rPr>
              <a:t>New C++ “smart pointers” can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do automatic deletes when</a:t>
            </a:r>
          </a:p>
          <a:p>
            <a:pPr algn="ctr"/>
            <a:r>
              <a:rPr lang="en-US" dirty="0">
                <a:solidFill>
                  <a:srgbClr val="0033CC"/>
                </a:solidFill>
              </a:rPr>
              <a:t>pointer variables go out of scope.</a:t>
            </a:r>
          </a:p>
        </p:txBody>
      </p:sp>
    </p:spTree>
    <p:extLst>
      <p:ext uri="{BB962C8B-B14F-4D97-AF65-F5344CB8AC3E}">
        <p14:creationId xmlns:p14="http://schemas.microsoft.com/office/powerpoint/2010/main" val="3943686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9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894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894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ABCEE-730E-164B-9D52-28AD19E7F668}" type="slidenum">
              <a:rPr lang="en-US"/>
              <a:pPr/>
              <a:t>14</a:t>
            </a:fld>
            <a:endParaRPr lang="en-US"/>
          </a:p>
        </p:txBody>
      </p:sp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Heap Management</a:t>
            </a:r>
            <a:r>
              <a:rPr lang="en-US" i="1" dirty="0"/>
              <a:t>, cont</a:t>
            </a:r>
            <a:r>
              <a:rPr lang="en-US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Keep track of all </a:t>
            </a:r>
            <a:r>
              <a:rPr lang="en-US" u="sng" dirty="0"/>
              <a:t>allocated blocks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of memory </a:t>
            </a:r>
            <a:br>
              <a:rPr lang="en-US" dirty="0"/>
            </a:br>
            <a:r>
              <a:rPr lang="en-US" dirty="0"/>
              <a:t>and all </a:t>
            </a:r>
            <a:r>
              <a:rPr lang="en-US" u="sng" dirty="0"/>
              <a:t>free blocks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Free blocks are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holes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caused by freeing some of the dynamically allocated objects.</a:t>
            </a:r>
          </a:p>
        </p:txBody>
      </p:sp>
    </p:spTree>
    <p:extLst>
      <p:ext uri="{BB962C8B-B14F-4D97-AF65-F5344CB8AC3E}">
        <p14:creationId xmlns:p14="http://schemas.microsoft.com/office/powerpoint/2010/main" val="1946838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ABCEE-730E-164B-9D52-28AD19E7F668}" type="slidenum">
              <a:rPr lang="en-US"/>
              <a:pPr/>
              <a:t>15</a:t>
            </a:fld>
            <a:endParaRPr lang="en-US"/>
          </a:p>
        </p:txBody>
      </p:sp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Heap Management</a:t>
            </a:r>
            <a:r>
              <a:rPr lang="en-US" i="1" dirty="0"/>
              <a:t>, cont</a:t>
            </a:r>
            <a:r>
              <a:rPr lang="en-US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a new object needs to be allocated dynamically, where in the heap should </a:t>
            </a:r>
            <a:br>
              <a:rPr lang="en-US" dirty="0"/>
            </a:br>
            <a:r>
              <a:rPr lang="en-US" dirty="0"/>
              <a:t>you put it?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You can allocate it at the </a:t>
            </a:r>
            <a:r>
              <a:rPr lang="en-US" u="sng" dirty="0"/>
              <a:t>end of the heap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and thereby expand the size of the heap.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You can </a:t>
            </a:r>
            <a:r>
              <a:rPr lang="en-US" u="sng" dirty="0"/>
              <a:t>find a hole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within the heap </a:t>
            </a:r>
            <a:br>
              <a:rPr lang="en-US" dirty="0"/>
            </a:br>
            <a:r>
              <a:rPr lang="en-US" dirty="0"/>
              <a:t>that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big enough for the object.</a:t>
            </a:r>
          </a:p>
        </p:txBody>
      </p:sp>
    </p:spTree>
    <p:extLst>
      <p:ext uri="{BB962C8B-B14F-4D97-AF65-F5344CB8AC3E}">
        <p14:creationId xmlns:p14="http://schemas.microsoft.com/office/powerpoint/2010/main" val="2565223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8C324-4B2F-FF46-9CB0-78A0111C2C0E}" type="slidenum">
              <a:rPr lang="en-US"/>
              <a:pPr/>
              <a:t>16</a:t>
            </a:fld>
            <a:endParaRPr lang="en-US"/>
          </a:p>
        </p:txBody>
      </p:sp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Heap Management</a:t>
            </a:r>
            <a:r>
              <a:rPr lang="en-US" i="1" dirty="0"/>
              <a:t>, cont</a:t>
            </a:r>
            <a:r>
              <a:rPr lang="en-US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502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412433" cy="4835525"/>
          </a:xfrm>
        </p:spPr>
        <p:txBody>
          <a:bodyPr/>
          <a:lstStyle/>
          <a:p>
            <a:r>
              <a:rPr lang="en-US" dirty="0"/>
              <a:t>What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the </a:t>
            </a:r>
            <a:r>
              <a:rPr lang="en-US" u="sng" dirty="0"/>
              <a:t>optimal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memory allocation strategy?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Find the </a:t>
            </a:r>
            <a:r>
              <a:rPr lang="en-US" u="sng" dirty="0"/>
              <a:t>smallest possible hole</a:t>
            </a:r>
            <a:r>
              <a:rPr lang="en-US" dirty="0">
                <a:solidFill>
                  <a:srgbClr val="B23C00"/>
                </a:solidFill>
              </a:rPr>
              <a:t>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/>
              <a:t>that the object will fit in.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Or </a:t>
            </a:r>
            <a:r>
              <a:rPr lang="en-US" u="sng" dirty="0"/>
              <a:t>randomly pick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any hole that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big enough.</a:t>
            </a:r>
          </a:p>
        </p:txBody>
      </p:sp>
    </p:spTree>
    <p:extLst>
      <p:ext uri="{BB962C8B-B14F-4D97-AF65-F5344CB8AC3E}">
        <p14:creationId xmlns:p14="http://schemas.microsoft.com/office/powerpoint/2010/main" val="11608101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8C324-4B2F-FF46-9CB0-78A0111C2C0E}" type="slidenum">
              <a:rPr lang="en-US"/>
              <a:pPr/>
              <a:t>17</a:t>
            </a:fld>
            <a:endParaRPr lang="en-US"/>
          </a:p>
        </p:txBody>
      </p:sp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Heap Management</a:t>
            </a:r>
            <a:r>
              <a:rPr lang="en-US" i="1" dirty="0"/>
              <a:t>, cont</a:t>
            </a:r>
            <a:r>
              <a:rPr lang="en-US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502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412433" cy="4835525"/>
          </a:xfrm>
        </p:spPr>
        <p:txBody>
          <a:bodyPr/>
          <a:lstStyle/>
          <a:p>
            <a:r>
              <a:rPr lang="en-US" dirty="0"/>
              <a:t>Should you periodically </a:t>
            </a:r>
            <a:r>
              <a:rPr lang="en-US" u="sng" dirty="0"/>
              <a:t>compact the heap</a:t>
            </a:r>
            <a:r>
              <a:rPr lang="en-US" dirty="0">
                <a:solidFill>
                  <a:srgbClr val="B23C00"/>
                </a:solidFill>
              </a:rPr>
              <a:t> </a:t>
            </a:r>
            <a:br>
              <a:rPr lang="en-US" dirty="0"/>
            </a:br>
            <a:r>
              <a:rPr lang="en-US" dirty="0"/>
              <a:t>to get rid of holes and thereby </a:t>
            </a:r>
            <a:br>
              <a:rPr lang="en-US" dirty="0"/>
            </a:br>
            <a:r>
              <a:rPr lang="en-US" dirty="0"/>
              <a:t>reduce the size of the heap?</a:t>
            </a:r>
          </a:p>
          <a:p>
            <a:pPr lvl="4"/>
            <a:endParaRPr lang="en-US" dirty="0"/>
          </a:p>
          <a:p>
            <a:r>
              <a:rPr lang="en-US" dirty="0"/>
              <a:t>If an allocated object moves due to compaction,</a:t>
            </a:r>
            <a:br>
              <a:rPr lang="en-US" dirty="0"/>
            </a:br>
            <a:r>
              <a:rPr lang="en-US" dirty="0"/>
              <a:t>how do you </a:t>
            </a:r>
            <a:r>
              <a:rPr lang="en-US" u="sng" dirty="0"/>
              <a:t>update references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(pointers) </a:t>
            </a:r>
            <a:br>
              <a:rPr lang="en-US" dirty="0"/>
            </a:br>
            <a:r>
              <a:rPr lang="en-US" dirty="0"/>
              <a:t>to the object?</a:t>
            </a:r>
          </a:p>
        </p:txBody>
      </p:sp>
    </p:spTree>
    <p:extLst>
      <p:ext uri="{BB962C8B-B14F-4D97-AF65-F5344CB8AC3E}">
        <p14:creationId xmlns:p14="http://schemas.microsoft.com/office/powerpoint/2010/main" val="2456400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A14BD-13CD-E741-8B0F-1FFC54A1D879}" type="slidenum">
              <a:rPr lang="en-US"/>
              <a:pPr/>
              <a:t>18</a:t>
            </a:fld>
            <a:endParaRPr lang="en-US"/>
          </a:p>
        </p:txBody>
      </p:sp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Garbage Collection</a:t>
            </a:r>
          </a:p>
        </p:txBody>
      </p:sp>
      <p:sp>
        <p:nvSpPr>
          <p:cNvPr id="494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Return the memory occupied by an object (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garbage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) to unallocated status …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… when there are no longer any references to the object and therefore it is inaccessible.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That memory becomes a freed block (a hole).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Invented by computer scientist John McCarthy in 1959 to automatically manage runtime memory for his language Lisp.</a:t>
            </a:r>
          </a:p>
        </p:txBody>
      </p:sp>
    </p:spTree>
    <p:extLst>
      <p:ext uri="{BB962C8B-B14F-4D97-AF65-F5344CB8AC3E}">
        <p14:creationId xmlns:p14="http://schemas.microsoft.com/office/powerpoint/2010/main" val="3813277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4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A14BD-13CD-E741-8B0F-1FFC54A1D879}" type="slidenum">
              <a:rPr lang="en-US"/>
              <a:pPr/>
              <a:t>19</a:t>
            </a:fld>
            <a:endParaRPr lang="en-US"/>
          </a:p>
        </p:txBody>
      </p:sp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Garbage Collection Algorithms</a:t>
            </a:r>
          </a:p>
        </p:txBody>
      </p:sp>
      <p:sp>
        <p:nvSpPr>
          <p:cNvPr id="494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Reference counts</a:t>
            </a:r>
          </a:p>
          <a:p>
            <a:pPr>
              <a:lnSpc>
                <a:spcPct val="90000"/>
              </a:lnSpc>
            </a:pPr>
            <a:r>
              <a:rPr lang="en-US" dirty="0"/>
              <a:t>Mark and sweep</a:t>
            </a:r>
          </a:p>
          <a:p>
            <a:pPr>
              <a:lnSpc>
                <a:spcPct val="90000"/>
              </a:lnSpc>
            </a:pPr>
            <a:r>
              <a:rPr lang="en-US" dirty="0"/>
              <a:t>Stop and copy</a:t>
            </a:r>
          </a:p>
          <a:p>
            <a:pPr>
              <a:lnSpc>
                <a:spcPct val="90000"/>
              </a:lnSpc>
            </a:pPr>
            <a:r>
              <a:rPr lang="en-US" dirty="0"/>
              <a:t>Generational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... plus others</a:t>
            </a:r>
          </a:p>
        </p:txBody>
      </p:sp>
    </p:spTree>
    <p:extLst>
      <p:ext uri="{BB962C8B-B14F-4D97-AF65-F5344CB8AC3E}">
        <p14:creationId xmlns:p14="http://schemas.microsoft.com/office/powerpoint/2010/main" val="1547781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D9F22F-CF3E-F248-876D-A125C1CBF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03BCE9-54C6-2746-86D2-898815F42E7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411163"/>
            <a:ext cx="8229600" cy="655637"/>
          </a:xfrm>
        </p:spPr>
        <p:txBody>
          <a:bodyPr/>
          <a:lstStyle/>
          <a:p>
            <a:r>
              <a:rPr lang="en-US" dirty="0"/>
              <a:t>Schedule for Oral Project Presentations</a:t>
            </a:r>
            <a:endParaRPr lang="en-US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59DDBC-4C24-6940-9177-44D7D3320AF9}"/>
              </a:ext>
            </a:extLst>
          </p:cNvPr>
          <p:cNvSpPr txBox="1"/>
          <p:nvPr/>
        </p:nvSpPr>
        <p:spPr>
          <a:xfrm>
            <a:off x="2975249" y="5832901"/>
            <a:ext cx="3193502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Compiler projects due</a:t>
            </a:r>
          </a:p>
          <a:p>
            <a:r>
              <a:rPr lang="en-US" sz="2400" u="sng" dirty="0">
                <a:solidFill>
                  <a:srgbClr val="C00000"/>
                </a:solidFill>
              </a:rPr>
              <a:t>Friday, December 20</a:t>
            </a: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844F50CD-8D96-C6EA-9DC2-0E1915EA9EB6}"/>
              </a:ext>
            </a:extLst>
          </p:cNvPr>
          <p:cNvSpPr txBox="1">
            <a:spLocks/>
          </p:cNvSpPr>
          <p:nvPr/>
        </p:nvSpPr>
        <p:spPr bwMode="auto">
          <a:xfrm>
            <a:off x="457200" y="1234464"/>
            <a:ext cx="8503871" cy="4297634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charset="0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377950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charset="0"/>
              <a:buChar char="o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827213" indent="-4381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2971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7543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32115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6687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41259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/>
            <a:r>
              <a:rPr lang="en-US" sz="2400" kern="0" dirty="0"/>
              <a:t>Oral presentations Thursday, December 5.</a:t>
            </a:r>
          </a:p>
          <a:p>
            <a:pPr eaLnBrk="1" hangingPunct="1"/>
            <a:r>
              <a:rPr lang="en-US" sz="2400" kern="0" dirty="0"/>
              <a:t>Present what you have working up to the date of your presentation.</a:t>
            </a:r>
          </a:p>
          <a:p>
            <a:pPr lvl="1" eaLnBrk="1" hangingPunct="1"/>
            <a:r>
              <a:rPr lang="en-US" sz="2000" kern="0" dirty="0"/>
              <a:t>Tell about your </a:t>
            </a:r>
            <a:br>
              <a:rPr lang="en-US" sz="2000" kern="0" dirty="0"/>
            </a:br>
            <a:r>
              <a:rPr lang="en-US" sz="2000" kern="0" dirty="0"/>
              <a:t>source language</a:t>
            </a:r>
          </a:p>
          <a:p>
            <a:pPr lvl="1" eaLnBrk="1" hangingPunct="1"/>
            <a:r>
              <a:rPr lang="en-US" sz="2000" kern="0" dirty="0"/>
              <a:t>Show highlights of your grammar (</a:t>
            </a:r>
            <a:r>
              <a:rPr lang="en-US" sz="2000" b="1" kern="0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.g4 </a:t>
            </a:r>
            <a:r>
              <a:rPr lang="en-US" sz="2000" kern="0" dirty="0"/>
              <a:t>file and </a:t>
            </a:r>
            <a:br>
              <a:rPr lang="en-US" sz="2000" kern="0" dirty="0"/>
            </a:br>
            <a:r>
              <a:rPr lang="en-US" sz="2000" kern="0" dirty="0"/>
              <a:t>syntax diagrams)</a:t>
            </a:r>
          </a:p>
          <a:p>
            <a:pPr lvl="1" eaLnBrk="1" hangingPunct="1"/>
            <a:r>
              <a:rPr lang="en-US" sz="2000" kern="0" dirty="0"/>
              <a:t>Compile and run least </a:t>
            </a:r>
            <a:br>
              <a:rPr lang="en-US" sz="2000" kern="0" dirty="0"/>
            </a:br>
            <a:r>
              <a:rPr lang="en-US" sz="2000" kern="0" dirty="0"/>
              <a:t>one sample program.</a:t>
            </a:r>
          </a:p>
          <a:p>
            <a:pPr lvl="1" eaLnBrk="1" hangingPunct="1"/>
            <a:r>
              <a:rPr lang="en-US" sz="2000" kern="0" dirty="0"/>
              <a:t>Q and A</a:t>
            </a:r>
          </a:p>
          <a:p>
            <a:pPr lvl="4" eaLnBrk="1" hangingPunct="1"/>
            <a:endParaRPr lang="en-US" sz="800" kern="0" dirty="0"/>
          </a:p>
          <a:p>
            <a:pPr eaLnBrk="1" hangingPunct="1"/>
            <a:r>
              <a:rPr lang="en-US" sz="2400" kern="0" dirty="0"/>
              <a:t>The rest of the class will evaluate your presentation.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FF29ED-BAFF-6AF8-3FCD-B2E344B14E53}"/>
              </a:ext>
            </a:extLst>
          </p:cNvPr>
          <p:cNvSpPr txBox="1"/>
          <p:nvPr/>
        </p:nvSpPr>
        <p:spPr>
          <a:xfrm>
            <a:off x="3840487" y="2213408"/>
            <a:ext cx="2194537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33CC"/>
                </a:solidFill>
              </a:rPr>
              <a:t>Up to 20 minutes</a:t>
            </a:r>
          </a:p>
          <a:p>
            <a:r>
              <a:rPr lang="en-US" sz="2000" dirty="0">
                <a:solidFill>
                  <a:srgbClr val="0033CC"/>
                </a:solidFill>
              </a:rPr>
              <a:t>per presentation</a:t>
            </a:r>
          </a:p>
        </p:txBody>
      </p:sp>
    </p:spTree>
    <p:extLst>
      <p:ext uri="{BB962C8B-B14F-4D97-AF65-F5344CB8AC3E}">
        <p14:creationId xmlns:p14="http://schemas.microsoft.com/office/powerpoint/2010/main" val="39036424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A14BD-13CD-E741-8B0F-1FFC54A1D879}" type="slidenum">
              <a:rPr lang="en-US"/>
              <a:pPr/>
              <a:t>20</a:t>
            </a:fld>
            <a:endParaRPr lang="en-US"/>
          </a:p>
        </p:txBody>
      </p:sp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Automatic Garbage Collection</a:t>
            </a:r>
            <a:endParaRPr lang="en-US" i="1" dirty="0"/>
          </a:p>
        </p:txBody>
      </p:sp>
      <p:sp>
        <p:nvSpPr>
          <p:cNvPr id="494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Automatic garbage collection is great </a:t>
            </a:r>
            <a:br>
              <a:rPr lang="en-US" dirty="0"/>
            </a:br>
            <a:r>
              <a:rPr lang="en-US" dirty="0"/>
              <a:t>for us programmers, because we don’t </a:t>
            </a:r>
            <a:br>
              <a:rPr lang="en-US" dirty="0"/>
            </a:br>
            <a:r>
              <a:rPr lang="en-US" dirty="0"/>
              <a:t>have to think about it and write code</a:t>
            </a:r>
            <a:br>
              <a:rPr lang="en-US" dirty="0"/>
            </a:br>
            <a:r>
              <a:rPr lang="en-US" dirty="0"/>
              <a:t>to free unused objects.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But it can slow runtime performance </a:t>
            </a:r>
            <a:r>
              <a:rPr lang="en-US" u="sng" dirty="0"/>
              <a:t>unpredictably</a:t>
            </a:r>
            <a:r>
              <a:rPr lang="en-US" dirty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Don’t write mission-critical real-time applications </a:t>
            </a:r>
            <a:br>
              <a:rPr lang="en-US" dirty="0"/>
            </a:br>
            <a:r>
              <a:rPr lang="en-US" dirty="0"/>
              <a:t>in a language that has automatic garbage collection, unless you can programmatically turn GC off when necessary.</a:t>
            </a:r>
          </a:p>
        </p:txBody>
      </p:sp>
    </p:spTree>
    <p:extLst>
      <p:ext uri="{BB962C8B-B14F-4D97-AF65-F5344CB8AC3E}">
        <p14:creationId xmlns:p14="http://schemas.microsoft.com/office/powerpoint/2010/main" val="1124625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4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4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0A111-50C7-0146-B742-69065ADB876D}" type="slidenum">
              <a:rPr lang="en-US"/>
              <a:pPr/>
              <a:t>21</a:t>
            </a:fld>
            <a:endParaRPr lang="en-US" dirty="0"/>
          </a:p>
        </p:txBody>
      </p:sp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Garbage Collection: Reference Counts 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45" y="1234464"/>
            <a:ext cx="8229600" cy="4937706"/>
          </a:xfrm>
        </p:spPr>
        <p:txBody>
          <a:bodyPr/>
          <a:lstStyle/>
          <a:p>
            <a:r>
              <a:rPr lang="en-US" dirty="0"/>
              <a:t>Include a </a:t>
            </a:r>
            <a:r>
              <a:rPr lang="en-US" u="sng" dirty="0"/>
              <a:t>counter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with each block </a:t>
            </a:r>
            <a:br>
              <a:rPr lang="en-US" dirty="0"/>
            </a:br>
            <a:r>
              <a:rPr lang="en-US" dirty="0"/>
              <a:t>of allocated memory.</a:t>
            </a:r>
          </a:p>
          <a:p>
            <a:pPr lvl="1"/>
            <a:r>
              <a:rPr lang="en-US" u="sng" dirty="0"/>
              <a:t>Increment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the counter each time </a:t>
            </a:r>
            <a:br>
              <a:rPr lang="en-US" dirty="0"/>
            </a:br>
            <a:r>
              <a:rPr lang="en-US" dirty="0"/>
              <a:t>a pointer is set to point to the block.</a:t>
            </a:r>
          </a:p>
          <a:p>
            <a:pPr lvl="1"/>
            <a:r>
              <a:rPr lang="en-US" u="sng" dirty="0"/>
              <a:t>Decrement</a:t>
            </a:r>
            <a:r>
              <a:rPr lang="en-US" dirty="0"/>
              <a:t> the counter whenever a pointer </a:t>
            </a:r>
            <a:br>
              <a:rPr lang="en-US" dirty="0"/>
            </a:br>
            <a:r>
              <a:rPr lang="en-US" dirty="0"/>
              <a:t>to the block is set to null (or to point elsewhere).</a:t>
            </a:r>
          </a:p>
          <a:p>
            <a:pPr lvl="1"/>
            <a:r>
              <a:rPr lang="en-US" u="sng" dirty="0"/>
              <a:t>Deallocate</a:t>
            </a:r>
            <a:r>
              <a:rPr lang="en-US" dirty="0"/>
              <a:t> the block when the counter reaches 0.</a:t>
            </a:r>
          </a:p>
          <a:p>
            <a:pPr lvl="4"/>
            <a:endParaRPr lang="en-US" dirty="0"/>
          </a:p>
          <a:p>
            <a:r>
              <a:rPr lang="en-US" dirty="0"/>
              <a:t>Problem: Cyclic graphs</a:t>
            </a:r>
            <a:endParaRPr lang="en-US" dirty="0">
              <a:solidFill>
                <a:srgbClr val="B23C00"/>
              </a:solidFill>
            </a:endParaRPr>
          </a:p>
          <a:p>
            <a:pPr lvl="1"/>
            <a:r>
              <a:rPr lang="en-US" dirty="0"/>
              <a:t>The reference counts </a:t>
            </a:r>
            <a:br>
              <a:rPr lang="en-US" dirty="0"/>
            </a:br>
            <a:r>
              <a:rPr lang="en-US" dirty="0"/>
              <a:t>never become 0.</a:t>
            </a:r>
          </a:p>
        </p:txBody>
      </p:sp>
      <p:sp>
        <p:nvSpPr>
          <p:cNvPr id="490500" name="AutoShape 4"/>
          <p:cNvSpPr>
            <a:spLocks noChangeArrowheads="1"/>
          </p:cNvSpPr>
          <p:nvPr/>
        </p:nvSpPr>
        <p:spPr bwMode="auto">
          <a:xfrm rot="1088330">
            <a:off x="5802601" y="5221510"/>
            <a:ext cx="547688" cy="549275"/>
          </a:xfrm>
          <a:prstGeom prst="octagon">
            <a:avLst>
              <a:gd name="adj" fmla="val 2928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0501" name="AutoShape 5"/>
          <p:cNvSpPr>
            <a:spLocks noChangeArrowheads="1"/>
          </p:cNvSpPr>
          <p:nvPr/>
        </p:nvSpPr>
        <p:spPr bwMode="auto">
          <a:xfrm rot="-442020">
            <a:off x="6717001" y="5953347"/>
            <a:ext cx="639763" cy="639763"/>
          </a:xfrm>
          <a:prstGeom prst="plus">
            <a:avLst>
              <a:gd name="adj" fmla="val 25000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0502" name="AutoShape 6"/>
          <p:cNvSpPr>
            <a:spLocks noChangeArrowheads="1"/>
          </p:cNvSpPr>
          <p:nvPr/>
        </p:nvSpPr>
        <p:spPr bwMode="auto">
          <a:xfrm rot="496398">
            <a:off x="6991639" y="4581747"/>
            <a:ext cx="823912" cy="730250"/>
          </a:xfrm>
          <a:prstGeom prst="pentagon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90503" name="AutoShape 7"/>
          <p:cNvCxnSpPr>
            <a:cxnSpLocks noChangeShapeType="1"/>
            <a:stCxn id="490500" idx="0"/>
            <a:endCxn id="490502" idx="1"/>
          </p:cNvCxnSpPr>
          <p:nvPr/>
        </p:nvCxnSpPr>
        <p:spPr bwMode="auto">
          <a:xfrm rot="16200000">
            <a:off x="6368545" y="4595241"/>
            <a:ext cx="431800" cy="846138"/>
          </a:xfrm>
          <a:prstGeom prst="curvedConnector2">
            <a:avLst/>
          </a:prstGeom>
          <a:noFill/>
          <a:ln w="38100">
            <a:solidFill>
              <a:srgbClr val="00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0504" name="AutoShape 8"/>
          <p:cNvCxnSpPr>
            <a:cxnSpLocks noChangeShapeType="1"/>
            <a:stCxn id="490501" idx="1"/>
            <a:endCxn id="490500" idx="2"/>
          </p:cNvCxnSpPr>
          <p:nvPr/>
        </p:nvCxnSpPr>
        <p:spPr bwMode="auto">
          <a:xfrm rot="10800000">
            <a:off x="5989926" y="5756497"/>
            <a:ext cx="728663" cy="557213"/>
          </a:xfrm>
          <a:prstGeom prst="curvedConnector2">
            <a:avLst/>
          </a:prstGeom>
          <a:noFill/>
          <a:ln w="38100">
            <a:solidFill>
              <a:srgbClr val="00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0505" name="AutoShape 9"/>
          <p:cNvCxnSpPr>
            <a:cxnSpLocks noChangeShapeType="1"/>
            <a:stCxn id="490502" idx="4"/>
            <a:endCxn id="490501" idx="3"/>
          </p:cNvCxnSpPr>
          <p:nvPr/>
        </p:nvCxnSpPr>
        <p:spPr bwMode="auto">
          <a:xfrm rot="5400000">
            <a:off x="7032913" y="5664423"/>
            <a:ext cx="887413" cy="246062"/>
          </a:xfrm>
          <a:prstGeom prst="curvedConnector2">
            <a:avLst/>
          </a:prstGeom>
          <a:noFill/>
          <a:ln w="38100">
            <a:solidFill>
              <a:srgbClr val="00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58837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0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9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90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9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90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90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0499" grpId="0" uiExpand="1" build="p" bldLvl="2"/>
      <p:bldP spid="490500" grpId="0" uiExpand="1" animBg="1"/>
      <p:bldP spid="490501" grpId="0" uiExpand="1" animBg="1"/>
      <p:bldP spid="490502" grpId="0" uiExpan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DA77-BC65-8C46-982A-3AFD7F72F1B0}" type="slidenum">
              <a:rPr lang="en-US"/>
              <a:pPr/>
              <a:t>22</a:t>
            </a:fld>
            <a:endParaRPr lang="en-US"/>
          </a:p>
        </p:txBody>
      </p:sp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Garbage Collection: Mark and Sweep</a:t>
            </a:r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type of </a:t>
            </a:r>
            <a:r>
              <a:rPr lang="en-US" dirty="0">
                <a:solidFill>
                  <a:srgbClr val="C00000"/>
                </a:solidFill>
              </a:rPr>
              <a:t>tracing garbage collection</a:t>
            </a:r>
            <a:r>
              <a:rPr lang="en-US" dirty="0"/>
              <a:t>.</a:t>
            </a:r>
          </a:p>
          <a:p>
            <a:pPr lvl="1"/>
            <a:r>
              <a:rPr lang="en-US" u="sng" dirty="0"/>
              <a:t>Trace</a:t>
            </a:r>
            <a:r>
              <a:rPr lang="en-US" dirty="0"/>
              <a:t> which objects are </a:t>
            </a:r>
            <a:r>
              <a:rPr lang="en-US" u="sng" dirty="0"/>
              <a:t>reachable</a:t>
            </a:r>
            <a:r>
              <a:rPr lang="en-US" dirty="0"/>
              <a:t> by a chain of references from pointers within stack frames.</a:t>
            </a:r>
          </a:p>
          <a:p>
            <a:pPr lvl="4"/>
            <a:endParaRPr lang="en-US" dirty="0"/>
          </a:p>
          <a:p>
            <a:r>
              <a:rPr lang="en-US" dirty="0"/>
              <a:t>Periodically make a pass over the heap to </a:t>
            </a:r>
            <a:br>
              <a:rPr lang="en-US" dirty="0"/>
            </a:br>
            <a:r>
              <a:rPr lang="en-US" u="sng" dirty="0"/>
              <a:t>mark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all reachable objects.</a:t>
            </a:r>
          </a:p>
          <a:p>
            <a:pPr lvl="1"/>
            <a:r>
              <a:rPr lang="en-US" dirty="0"/>
              <a:t>Various marking algorithms.</a:t>
            </a:r>
          </a:p>
          <a:p>
            <a:pPr lvl="1"/>
            <a:r>
              <a:rPr lang="en-US" dirty="0"/>
              <a:t>This can happen concurrently with program execution.</a:t>
            </a:r>
          </a:p>
          <a:p>
            <a:pPr lvl="4"/>
            <a:endParaRPr lang="en-US" dirty="0"/>
          </a:p>
          <a:p>
            <a:r>
              <a:rPr lang="en-US" dirty="0"/>
              <a:t>Make a second pass to </a:t>
            </a:r>
            <a:r>
              <a:rPr lang="en-US" u="sng" dirty="0"/>
              <a:t>sweep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(deallocate) objects that are </a:t>
            </a:r>
            <a:r>
              <a:rPr lang="en-US" u="sng" dirty="0"/>
              <a:t>not marked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5514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1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1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91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91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A13A2-8EA9-9341-94A7-048E9420EFA8}" type="slidenum">
              <a:rPr lang="en-US"/>
              <a:pPr/>
              <a:t>23</a:t>
            </a:fld>
            <a:endParaRPr lang="en-US"/>
          </a:p>
        </p:txBody>
      </p:sp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Garbage Collection: Stop and Copy</a:t>
            </a:r>
          </a:p>
        </p:txBody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34464"/>
            <a:ext cx="8412433" cy="4937706"/>
          </a:xfrm>
        </p:spPr>
        <p:txBody>
          <a:bodyPr/>
          <a:lstStyle/>
          <a:p>
            <a:r>
              <a:rPr lang="en-US" dirty="0"/>
              <a:t>Partition the heap into two halves.</a:t>
            </a:r>
          </a:p>
          <a:p>
            <a:pPr lvl="1"/>
            <a:r>
              <a:rPr lang="en-US" dirty="0"/>
              <a:t>Allocate memory only in one half at a time.</a:t>
            </a:r>
          </a:p>
          <a:p>
            <a:pPr lvl="4"/>
            <a:endParaRPr lang="en-US" dirty="0"/>
          </a:p>
          <a:p>
            <a:r>
              <a:rPr lang="en-US" dirty="0"/>
              <a:t>When an allocation fails to find a sufficiently large block of free memory …</a:t>
            </a:r>
          </a:p>
          <a:p>
            <a:pPr lvl="1"/>
            <a:r>
              <a:rPr lang="en-US" u="sng" dirty="0"/>
              <a:t>Stop</a:t>
            </a:r>
            <a:r>
              <a:rPr lang="en-US" dirty="0"/>
              <a:t> program execution.</a:t>
            </a:r>
          </a:p>
          <a:p>
            <a:pPr lvl="1"/>
            <a:r>
              <a:rPr lang="en-US" u="sng" dirty="0"/>
              <a:t>Copy</a:t>
            </a:r>
            <a:r>
              <a:rPr lang="en-US" dirty="0"/>
              <a:t> all allocated blocks to the other half of the heap, </a:t>
            </a:r>
            <a:br>
              <a:rPr lang="en-US" dirty="0"/>
            </a:br>
            <a:r>
              <a:rPr lang="en-US" dirty="0"/>
              <a:t>thereby </a:t>
            </a:r>
            <a:r>
              <a:rPr lang="en-US" u="sng" dirty="0"/>
              <a:t>compacting</a:t>
            </a:r>
            <a:r>
              <a:rPr lang="en-US" dirty="0"/>
              <a:t> it.</a:t>
            </a:r>
          </a:p>
          <a:p>
            <a:pPr lvl="1"/>
            <a:r>
              <a:rPr lang="en-US" dirty="0"/>
              <a:t>Update all references to objects in the </a:t>
            </a:r>
            <a:br>
              <a:rPr lang="en-US" dirty="0"/>
            </a:br>
            <a:r>
              <a:rPr lang="en-US" dirty="0"/>
              <a:t>allocated blocks.</a:t>
            </a:r>
          </a:p>
          <a:p>
            <a:pPr lvl="2"/>
            <a:r>
              <a:rPr lang="en-US" dirty="0"/>
              <a:t>How do you update pointer values?</a:t>
            </a:r>
          </a:p>
          <a:p>
            <a:pPr lvl="1"/>
            <a:r>
              <a:rPr lang="en-US" dirty="0"/>
              <a:t>Resume program execution.</a:t>
            </a:r>
          </a:p>
        </p:txBody>
      </p:sp>
    </p:spTree>
    <p:extLst>
      <p:ext uri="{BB962C8B-B14F-4D97-AF65-F5344CB8AC3E}">
        <p14:creationId xmlns:p14="http://schemas.microsoft.com/office/powerpoint/2010/main" val="2452010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2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2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92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92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92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92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33B8-9B13-104F-8A19-EC1E16F6F505}" type="slidenum">
              <a:rPr lang="en-US"/>
              <a:pPr/>
              <a:t>24</a:t>
            </a:fld>
            <a:endParaRPr lang="en-US"/>
          </a:p>
        </p:txBody>
      </p:sp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Generational Garbage Collection: Theory</a:t>
            </a:r>
          </a:p>
        </p:txBody>
      </p:sp>
      <p:sp>
        <p:nvSpPr>
          <p:cNvPr id="506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4876770"/>
          </a:xfrm>
        </p:spPr>
        <p:txBody>
          <a:bodyPr/>
          <a:lstStyle/>
          <a:p>
            <a:r>
              <a:rPr lang="en-US" dirty="0"/>
              <a:t>Most objects are </a:t>
            </a:r>
            <a:r>
              <a:rPr lang="en-US" u="sng" dirty="0"/>
              <a:t>short-lived</a:t>
            </a:r>
            <a:r>
              <a:rPr lang="en-US" dirty="0"/>
              <a:t>.</a:t>
            </a:r>
          </a:p>
          <a:p>
            <a:pPr lvl="5"/>
            <a:endParaRPr lang="en-US" dirty="0">
              <a:solidFill>
                <a:schemeClr val="folHlink"/>
              </a:solidFill>
            </a:endParaRPr>
          </a:p>
          <a:p>
            <a:r>
              <a:rPr lang="en-US" u="sng" dirty="0"/>
              <a:t>Long-lived</a:t>
            </a:r>
            <a:r>
              <a:rPr lang="en-US" dirty="0"/>
              <a:t> objects are likely to last </a:t>
            </a:r>
            <a:br>
              <a:rPr lang="en-US" dirty="0"/>
            </a:br>
            <a:r>
              <a:rPr lang="en-US" dirty="0"/>
              <a:t>until the program terminates.</a:t>
            </a:r>
          </a:p>
        </p:txBody>
      </p:sp>
    </p:spTree>
    <p:extLst>
      <p:ext uri="{BB962C8B-B14F-4D97-AF65-F5344CB8AC3E}">
        <p14:creationId xmlns:p14="http://schemas.microsoft.com/office/powerpoint/2010/main" val="26735827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33B8-9B13-104F-8A19-EC1E16F6F505}" type="slidenum">
              <a:rPr lang="en-US"/>
              <a:pPr/>
              <a:t>25</a:t>
            </a:fld>
            <a:endParaRPr lang="en-US"/>
          </a:p>
        </p:txBody>
      </p:sp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Generational Garbage Collection: Practice</a:t>
            </a:r>
          </a:p>
        </p:txBody>
      </p:sp>
      <p:sp>
        <p:nvSpPr>
          <p:cNvPr id="506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1"/>
            <a:ext cx="8412433" cy="4785330"/>
          </a:xfrm>
        </p:spPr>
        <p:txBody>
          <a:bodyPr/>
          <a:lstStyle/>
          <a:p>
            <a:r>
              <a:rPr lang="en-US" dirty="0"/>
              <a:t>Partition the heap into a </a:t>
            </a:r>
            <a:r>
              <a:rPr lang="en-US" dirty="0">
                <a:solidFill>
                  <a:srgbClr val="C00000"/>
                </a:solidFill>
              </a:rPr>
              <a:t>new generation area</a:t>
            </a:r>
            <a:r>
              <a:rPr lang="en-US" dirty="0"/>
              <a:t> and an </a:t>
            </a:r>
            <a:r>
              <a:rPr lang="en-US" dirty="0">
                <a:solidFill>
                  <a:srgbClr val="C00000"/>
                </a:solidFill>
              </a:rPr>
              <a:t>old generation area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Allocate new objects in the new generation area.</a:t>
            </a:r>
          </a:p>
          <a:p>
            <a:pPr lvl="1"/>
            <a:r>
              <a:rPr lang="en-US" dirty="0"/>
              <a:t>Keep track of how long an object lives.</a:t>
            </a:r>
          </a:p>
          <a:p>
            <a:pPr lvl="1"/>
            <a:r>
              <a:rPr lang="en-US" dirty="0"/>
              <a:t>Once an object lives past a </a:t>
            </a:r>
            <a:r>
              <a:rPr lang="en-US" u="sng" dirty="0"/>
              <a:t>predetermined threshold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of time, </a:t>
            </a:r>
            <a:r>
              <a:rPr lang="en-US" u="sng" dirty="0"/>
              <a:t>migrate</a:t>
            </a:r>
            <a:r>
              <a:rPr lang="en-US" dirty="0"/>
              <a:t> it to the old generation area.</a:t>
            </a:r>
          </a:p>
          <a:p>
            <a:pPr lvl="5"/>
            <a:endParaRPr lang="en-US" dirty="0"/>
          </a:p>
          <a:p>
            <a:r>
              <a:rPr lang="en-US" dirty="0"/>
              <a:t>The old generation area stays fairly compacted.</a:t>
            </a:r>
          </a:p>
          <a:p>
            <a:r>
              <a:rPr lang="en-US" dirty="0"/>
              <a:t>The new generation area needs compacting infrequently.</a:t>
            </a:r>
          </a:p>
        </p:txBody>
      </p:sp>
    </p:spTree>
    <p:extLst>
      <p:ext uri="{BB962C8B-B14F-4D97-AF65-F5344CB8AC3E}">
        <p14:creationId xmlns:p14="http://schemas.microsoft.com/office/powerpoint/2010/main" val="586972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6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6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5895-42FE-1946-B927-32D91E0F1D44}" type="slidenum">
              <a:rPr lang="en-US"/>
              <a:pPr/>
              <a:t>26</a:t>
            </a:fld>
            <a:endParaRPr lang="en-US"/>
          </a:p>
        </p:txBody>
      </p:sp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Aggressive Heap Management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25"/>
            <a:ext cx="8320994" cy="5029145"/>
          </a:xfrm>
        </p:spPr>
        <p:txBody>
          <a:bodyPr/>
          <a:lstStyle/>
          <a:p>
            <a:r>
              <a:rPr lang="en-US" dirty="0"/>
              <a:t>Aggressive heap management means doing garbage collection frequently, even when </a:t>
            </a:r>
            <a:br>
              <a:rPr lang="en-US" dirty="0"/>
            </a:br>
            <a:r>
              <a:rPr lang="en-US" dirty="0"/>
              <a:t>it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not necessary.</a:t>
            </a:r>
          </a:p>
          <a:p>
            <a:pPr lvl="1"/>
            <a:r>
              <a:rPr lang="en-US" dirty="0"/>
              <a:t>There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still adequate free space remaining </a:t>
            </a:r>
            <a:br>
              <a:rPr lang="en-US" dirty="0"/>
            </a:br>
            <a:r>
              <a:rPr lang="en-US" dirty="0"/>
              <a:t>in the heap area.</a:t>
            </a:r>
          </a:p>
          <a:p>
            <a:pPr lvl="4"/>
            <a:endParaRPr lang="en-US" dirty="0"/>
          </a:p>
          <a:p>
            <a:r>
              <a:rPr lang="en-US" dirty="0"/>
              <a:t>Keep the heap </a:t>
            </a:r>
            <a:r>
              <a:rPr lang="en-US" u="sng" dirty="0"/>
              <a:t>compacted</a:t>
            </a:r>
            <a:r>
              <a:rPr lang="en-US" dirty="0"/>
              <a:t> as much as possible.</a:t>
            </a:r>
          </a:p>
          <a:p>
            <a:pPr lvl="1"/>
            <a:r>
              <a:rPr lang="en-US" dirty="0"/>
              <a:t>Improve reference locality.</a:t>
            </a:r>
          </a:p>
          <a:p>
            <a:pPr lvl="1"/>
            <a:r>
              <a:rPr lang="en-US" dirty="0"/>
              <a:t>Optimize the use of physical memory </a:t>
            </a:r>
            <a:br>
              <a:rPr lang="en-US" dirty="0"/>
            </a:br>
            <a:r>
              <a:rPr lang="en-US" dirty="0"/>
              <a:t>when multiple programs are running.</a:t>
            </a:r>
          </a:p>
          <a:p>
            <a:pPr lvl="1"/>
            <a:r>
              <a:rPr lang="en-US" u="sng" dirty="0"/>
              <a:t>Reduce virtual memory paging.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933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8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8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08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08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5895-42FE-1946-B927-32D91E0F1D44}" type="slidenum">
              <a:rPr lang="en-US"/>
              <a:pPr/>
              <a:t>27</a:t>
            </a:fld>
            <a:endParaRPr lang="en-US"/>
          </a:p>
        </p:txBody>
      </p:sp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Aggressive Heap Management: Tradeoff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12433" cy="4968875"/>
          </a:xfrm>
        </p:spPr>
        <p:txBody>
          <a:bodyPr/>
          <a:lstStyle/>
          <a:p>
            <a:r>
              <a:rPr lang="en-US" dirty="0"/>
              <a:t>GC operations slow program performance.</a:t>
            </a:r>
          </a:p>
          <a:p>
            <a:pPr lvl="5"/>
            <a:endParaRPr lang="en-US" dirty="0"/>
          </a:p>
          <a:p>
            <a:r>
              <a:rPr lang="en-US" dirty="0"/>
              <a:t>But paging to disk can be </a:t>
            </a:r>
            <a:br>
              <a:rPr lang="en-US" dirty="0"/>
            </a:br>
            <a:r>
              <a:rPr lang="en-US" u="sng" dirty="0"/>
              <a:t>orders of magnitude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slower.</a:t>
            </a:r>
            <a:endParaRPr lang="en-US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6719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 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r>
              <a:rPr lang="en-US" sz="2800" dirty="0"/>
              <a:t>Suppose your computer ran at </a:t>
            </a:r>
            <a:r>
              <a:rPr lang="en-US" u="sng" dirty="0"/>
              <a:t>human speeds</a:t>
            </a:r>
            <a:r>
              <a:rPr lang="en-US" sz="2800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Access a value in a </a:t>
            </a:r>
            <a:r>
              <a:rPr lang="en-US" u="sng" dirty="0"/>
              <a:t>hardware register</a:t>
            </a:r>
            <a:r>
              <a:rPr lang="en-US" dirty="0"/>
              <a:t>:</a:t>
            </a:r>
            <a:endParaRPr lang="en-US" sz="2800" dirty="0"/>
          </a:p>
          <a:p>
            <a:pPr lvl="1"/>
            <a:r>
              <a:rPr lang="en-US" sz="2400" dirty="0"/>
              <a:t>1 CPU cycle: 1 second</a:t>
            </a:r>
            <a:endParaRPr lang="en-US" dirty="0"/>
          </a:p>
          <a:p>
            <a:r>
              <a:rPr lang="en-US" sz="2800" dirty="0"/>
              <a:t>Then the time to </a:t>
            </a:r>
            <a:r>
              <a:rPr lang="en-US" u="sng" dirty="0"/>
              <a:t>retrieve one byte</a:t>
            </a:r>
            <a:r>
              <a:rPr lang="en-US" sz="2800" dirty="0">
                <a:solidFill>
                  <a:srgbClr val="B23300"/>
                </a:solidFill>
              </a:rPr>
              <a:t> </a:t>
            </a:r>
            <a:r>
              <a:rPr lang="en-US" sz="2800" dirty="0"/>
              <a:t>from:</a:t>
            </a:r>
          </a:p>
          <a:p>
            <a:pPr lvl="4"/>
            <a:endParaRPr lang="en-US" dirty="0"/>
          </a:p>
          <a:p>
            <a:pPr lvl="1"/>
            <a:r>
              <a:rPr lang="en-US" sz="2000" dirty="0"/>
              <a:t>SRAM</a:t>
            </a:r>
            <a:br>
              <a:rPr lang="en-US" sz="2000" dirty="0"/>
            </a:br>
            <a:r>
              <a:rPr lang="en-US" sz="2000" dirty="0"/>
              <a:t>(cache memory)</a:t>
            </a:r>
          </a:p>
          <a:p>
            <a:pPr lvl="2"/>
            <a:r>
              <a:rPr lang="en-US" sz="1800" dirty="0"/>
              <a:t>5 seconds</a:t>
            </a:r>
            <a:br>
              <a:rPr lang="en-US" sz="1800" dirty="0"/>
            </a:br>
            <a:endParaRPr lang="en-US" sz="1800" dirty="0"/>
          </a:p>
          <a:p>
            <a:pPr lvl="1"/>
            <a:r>
              <a:rPr lang="en-US" sz="2000" dirty="0"/>
              <a:t>DRAM</a:t>
            </a:r>
            <a:br>
              <a:rPr lang="en-US" sz="2000" dirty="0"/>
            </a:br>
            <a:r>
              <a:rPr lang="en-US" sz="2000" dirty="0"/>
              <a:t>(main memory)</a:t>
            </a:r>
          </a:p>
          <a:p>
            <a:pPr lvl="2"/>
            <a:r>
              <a:rPr lang="en-US" sz="1800" dirty="0"/>
              <a:t>2 minutes</a:t>
            </a:r>
          </a:p>
          <a:p>
            <a:pPr lvl="6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3D3A4-AE43-404E-B6B4-64EEDE7D4C25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474732" y="3611879"/>
            <a:ext cx="4023316" cy="2636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charset="0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377950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charset="0"/>
              <a:buChar char="o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827213" indent="-4381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2971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050">
                <a:solidFill>
                  <a:schemeClr val="tx1"/>
                </a:solidFill>
                <a:latin typeface="+mn-lt"/>
                <a:ea typeface="+mn-ea"/>
              </a:defRPr>
            </a:lvl5pPr>
            <a:lvl6pPr marL="27543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000">
                <a:solidFill>
                  <a:schemeClr val="tx1"/>
                </a:solidFill>
                <a:latin typeface="+mn-lt"/>
                <a:ea typeface="+mn-ea"/>
              </a:defRPr>
            </a:lvl6pPr>
            <a:lvl7pPr marL="32115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000">
                <a:solidFill>
                  <a:schemeClr val="tx1"/>
                </a:solidFill>
                <a:latin typeface="+mn-lt"/>
                <a:ea typeface="+mn-ea"/>
              </a:defRPr>
            </a:lvl7pPr>
            <a:lvl8pPr marL="36687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000">
                <a:solidFill>
                  <a:schemeClr val="tx1"/>
                </a:solidFill>
                <a:latin typeface="+mn-lt"/>
                <a:ea typeface="+mn-ea"/>
              </a:defRPr>
            </a:lvl8pPr>
            <a:lvl9pPr marL="41259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/>
            <a:r>
              <a:rPr lang="en-US" sz="2000" dirty="0"/>
              <a:t>Flash drive</a:t>
            </a:r>
          </a:p>
          <a:p>
            <a:pPr lvl="2"/>
            <a:r>
              <a:rPr lang="en-US" sz="1800" dirty="0"/>
              <a:t>1 day</a:t>
            </a:r>
            <a:br>
              <a:rPr lang="en-US" sz="1800" dirty="0"/>
            </a:br>
            <a:endParaRPr lang="en-US" sz="1800" dirty="0"/>
          </a:p>
          <a:p>
            <a:pPr lvl="1"/>
            <a:r>
              <a:rPr lang="en-US" sz="2000" dirty="0"/>
              <a:t>Hard drive</a:t>
            </a:r>
          </a:p>
          <a:p>
            <a:pPr lvl="2"/>
            <a:r>
              <a:rPr lang="en-US" sz="1800" dirty="0"/>
              <a:t>2 months</a:t>
            </a:r>
            <a:br>
              <a:rPr lang="en-US" sz="1800" dirty="0"/>
            </a:br>
            <a:endParaRPr lang="en-US" sz="1800" dirty="0"/>
          </a:p>
          <a:p>
            <a:pPr lvl="1"/>
            <a:r>
              <a:rPr lang="en-US" sz="2000" dirty="0"/>
              <a:t>Magnetic tape</a:t>
            </a:r>
          </a:p>
          <a:p>
            <a:pPr lvl="2"/>
            <a:r>
              <a:rPr lang="en-US" sz="1800" dirty="0"/>
              <a:t>1,000 years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5E83D4D-4E3F-82A4-589B-60AD60924C35}"/>
              </a:ext>
            </a:extLst>
          </p:cNvPr>
          <p:cNvGrpSpPr/>
          <p:nvPr/>
        </p:nvGrpSpPr>
        <p:grpSpPr>
          <a:xfrm>
            <a:off x="3749049" y="3611879"/>
            <a:ext cx="4254205" cy="1828779"/>
            <a:chOff x="3749049" y="3611879"/>
            <a:chExt cx="4254205" cy="1828779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63F5BD-EF80-491F-E6A0-123BA0E9AC60}"/>
                </a:ext>
              </a:extLst>
            </p:cNvPr>
            <p:cNvSpPr/>
            <p:nvPr/>
          </p:nvSpPr>
          <p:spPr bwMode="auto">
            <a:xfrm>
              <a:off x="3749049" y="3611879"/>
              <a:ext cx="2560292" cy="1828779"/>
            </a:xfrm>
            <a:prstGeom prst="rect">
              <a:avLst/>
            </a:prstGeom>
            <a:noFill/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E57B47C-1E46-53F0-1686-4F0C222B2C6C}"/>
                </a:ext>
              </a:extLst>
            </p:cNvPr>
            <p:cNvSpPr txBox="1"/>
            <p:nvPr/>
          </p:nvSpPr>
          <p:spPr>
            <a:xfrm>
              <a:off x="6484415" y="4233880"/>
              <a:ext cx="1518839" cy="58477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The high cost of paging!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42262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CCC8E-B655-1FC2-457A-4ED065735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Java’s Heap Size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314E2-1F61-90C5-0925-F77AB95E3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95401"/>
            <a:ext cx="8412433" cy="4602452"/>
          </a:xfrm>
        </p:spPr>
        <p:txBody>
          <a:bodyPr/>
          <a:lstStyle/>
          <a:p>
            <a:r>
              <a:rPr lang="en-US" dirty="0"/>
              <a:t>Typical default heap size: 256 MB.</a:t>
            </a:r>
          </a:p>
          <a:p>
            <a:pPr lvl="4"/>
            <a:endParaRPr lang="en-US" dirty="0"/>
          </a:p>
          <a:p>
            <a:r>
              <a:rPr lang="en-US" dirty="0"/>
              <a:t>Command-line options: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Xms</a:t>
            </a:r>
            <a:r>
              <a:rPr lang="en-US" dirty="0"/>
              <a:t>: set an initial heap size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Xmx</a:t>
            </a:r>
            <a:r>
              <a:rPr lang="en-US" dirty="0"/>
              <a:t>: set a maximum heap size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Xss</a:t>
            </a:r>
            <a:r>
              <a:rPr lang="en-US" dirty="0"/>
              <a:t>: set the thread stack size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Xmn</a:t>
            </a:r>
            <a:r>
              <a:rPr lang="en-US" dirty="0"/>
              <a:t>: set the size of the new generation area</a:t>
            </a:r>
            <a:br>
              <a:rPr lang="en-US" dirty="0"/>
            </a:br>
            <a:r>
              <a:rPr lang="en-US" dirty="0"/>
              <a:t>           (the remainder goes to the old generation area)</a:t>
            </a:r>
          </a:p>
          <a:p>
            <a:pPr lvl="5"/>
            <a:endParaRPr lang="en-US" dirty="0"/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Increase the heap size to 1 GB to run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myprog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17FC22-81EB-07B8-E745-3E859A75D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F02D32-D7D1-70B8-43DE-A1428691A675}"/>
              </a:ext>
            </a:extLst>
          </p:cNvPr>
          <p:cNvSpPr txBox="1"/>
          <p:nvPr/>
        </p:nvSpPr>
        <p:spPr>
          <a:xfrm>
            <a:off x="2743220" y="4933871"/>
            <a:ext cx="4055919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java –Xmx1024m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myprog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41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56350-DFEE-26EF-4A89-A8CA7DF51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Evaluations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A7147-D1BC-D255-4A22-7773D1A83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During each team’s oral presentation, the rest of the class will evaluate it in a Canvas survey.</a:t>
            </a:r>
          </a:p>
          <a:p>
            <a:pPr lvl="4"/>
            <a:endParaRPr lang="en-US" dirty="0"/>
          </a:p>
          <a:p>
            <a:r>
              <a:rPr lang="en-US" dirty="0"/>
              <a:t>Evaluation topics </a:t>
            </a:r>
            <a:br>
              <a:rPr lang="en-US" dirty="0"/>
            </a:br>
            <a:r>
              <a:rPr lang="en-US" dirty="0"/>
              <a:t>(each rated Excellent, Good, OK, Poor):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/>
              <a:t>Programming language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/>
              <a:t>Grammar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/>
              <a:t>Sample program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/>
              <a:t>Jasmin code generation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/>
              <a:t>Compilation and execution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/>
              <a:t>How was the presentation overall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491DF0-76FF-D6DF-2CCA-1119985C9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23BE59-6419-D8D6-87E9-E50879DB5C42}"/>
              </a:ext>
            </a:extLst>
          </p:cNvPr>
          <p:cNvSpPr txBox="1"/>
          <p:nvPr/>
        </p:nvSpPr>
        <p:spPr>
          <a:xfrm>
            <a:off x="5852147" y="3886195"/>
            <a:ext cx="2468852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033CC"/>
                </a:solidFill>
              </a:rPr>
              <a:t>Class evaluations will be worth about 1/3 of the total project score.</a:t>
            </a:r>
          </a:p>
        </p:txBody>
      </p:sp>
    </p:spTree>
    <p:extLst>
      <p:ext uri="{BB962C8B-B14F-4D97-AF65-F5344CB8AC3E}">
        <p14:creationId xmlns:p14="http://schemas.microsoft.com/office/powerpoint/2010/main" val="21357413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26546-B149-8541-A9F9-C3B60995C1B8}" type="slidenum">
              <a:rPr lang="en-US"/>
              <a:pPr/>
              <a:t>30</a:t>
            </a:fld>
            <a:endParaRPr lang="en-US"/>
          </a:p>
        </p:txBody>
      </p:sp>
      <p:sp>
        <p:nvSpPr>
          <p:cNvPr id="507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Garbage Collection Research</a:t>
            </a:r>
          </a:p>
        </p:txBody>
      </p:sp>
      <p:sp>
        <p:nvSpPr>
          <p:cNvPr id="507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Entire books have been written about </a:t>
            </a:r>
            <a:br>
              <a:rPr lang="en-US" dirty="0"/>
            </a:br>
            <a:r>
              <a:rPr lang="en-US" dirty="0"/>
              <a:t>garbage collection.</a:t>
            </a:r>
          </a:p>
          <a:p>
            <a:pPr lvl="4"/>
            <a:endParaRPr lang="en-US" dirty="0"/>
          </a:p>
          <a:p>
            <a:r>
              <a:rPr lang="en-US" dirty="0"/>
              <a:t>It’s still an area with </a:t>
            </a:r>
            <a:r>
              <a:rPr lang="en-US" u="sng" dirty="0"/>
              <a:t>opportunities for research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You can become famous by inventing </a:t>
            </a:r>
            <a:br>
              <a:rPr lang="en-US" dirty="0"/>
            </a:br>
            <a:r>
              <a:rPr lang="en-US" dirty="0"/>
              <a:t>a better GC algorithm!</a:t>
            </a:r>
          </a:p>
          <a:p>
            <a:pPr lvl="4"/>
            <a:endParaRPr lang="en-US" dirty="0"/>
          </a:p>
          <a:p>
            <a:r>
              <a:rPr lang="en-US" dirty="0"/>
              <a:t>Maybe some form of </a:t>
            </a:r>
            <a:r>
              <a:rPr lang="en-US" u="sng" dirty="0"/>
              <a:t>adaptive GC</a:t>
            </a:r>
            <a:r>
              <a:rPr lang="en-US" dirty="0">
                <a:solidFill>
                  <a:srgbClr val="B23C00"/>
                </a:solidFill>
              </a:rPr>
              <a:t> </a:t>
            </a:r>
            <a:br>
              <a:rPr lang="en-US" dirty="0"/>
            </a:br>
            <a:r>
              <a:rPr lang="en-US" dirty="0"/>
              <a:t>using </a:t>
            </a:r>
            <a:r>
              <a:rPr lang="en-US" u="sng" dirty="0"/>
              <a:t>machine learning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Train the GC algorithm on the types of programs </a:t>
            </a:r>
            <a:br>
              <a:rPr lang="en-US" dirty="0"/>
            </a:br>
            <a:r>
              <a:rPr lang="en-US" dirty="0"/>
              <a:t>that you typically run.</a:t>
            </a:r>
          </a:p>
        </p:txBody>
      </p:sp>
    </p:spTree>
    <p:extLst>
      <p:ext uri="{BB962C8B-B14F-4D97-AF65-F5344CB8AC3E}">
        <p14:creationId xmlns:p14="http://schemas.microsoft.com/office/powerpoint/2010/main" val="789826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7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7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A1A4D-3BA7-2972-374B-BFE2E6334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Book on Garbage Collection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282AC9-C416-5591-6CF6-593D77BFE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92BB3B62-D6AF-820E-E4D1-DF5AEE189B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4650" y="1234464"/>
            <a:ext cx="3634700" cy="4846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449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543AA-5F29-49B1-52FB-C9C761565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Jasmin Code: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/>
              <a:t> Statement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438DD-6A67-451C-480F-B14E5CA17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7CF14D-1A23-B5A7-21DE-1C14754A73B1}"/>
              </a:ext>
            </a:extLst>
          </p:cNvPr>
          <p:cNvSpPr txBox="1"/>
          <p:nvPr/>
        </p:nvSpPr>
        <p:spPr>
          <a:xfrm>
            <a:off x="428635" y="1417342"/>
            <a:ext cx="7465505" cy="46166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L001: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TestWhile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iconst_5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if_icmple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L003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iconst_0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L004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L003: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iconst_1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L004: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ifeq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L002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4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java/lang/System/out </a:t>
            </a:r>
            <a:r>
              <a:rPr lang="en-US" sz="1400" b="1" dirty="0" err="1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4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/io/</a:t>
            </a:r>
            <a:r>
              <a:rPr lang="en-US" sz="1400" b="1" dirty="0" err="1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PrintStream</a:t>
            </a:r>
            <a:r>
              <a:rPr lang="en-US" sz="14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...     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TestWhile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iconst_1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iadd</a:t>
            </a:r>
            <a:endParaRPr lang="en-US" sz="1400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putstatic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TestWhile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L001</a:t>
            </a:r>
          </a:p>
          <a:p>
            <a:endParaRPr 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L002: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AF20BD0-2CFC-C707-EB7A-CA65BE65CD38}"/>
              </a:ext>
            </a:extLst>
          </p:cNvPr>
          <p:cNvSpPr txBox="1"/>
          <p:nvPr/>
        </p:nvSpPr>
        <p:spPr>
          <a:xfrm>
            <a:off x="6035024" y="4286496"/>
            <a:ext cx="2787943" cy="23083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TestWhile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j : integer;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:= 1;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</a:t>
            </a:r>
            <a:r>
              <a:rPr lang="en-US" sz="12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&lt;= 5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 begin</a:t>
            </a:r>
          </a:p>
          <a:p>
            <a:r>
              <a:rPr lang="en-US" sz="12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b="1" dirty="0" err="1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12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1200" b="1" dirty="0" err="1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', </a:t>
            </a:r>
            <a:r>
              <a:rPr lang="en-US" sz="1200" b="1" dirty="0" err="1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sz="12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end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</p:spTree>
    <p:extLst>
      <p:ext uri="{BB962C8B-B14F-4D97-AF65-F5344CB8AC3E}">
        <p14:creationId xmlns:p14="http://schemas.microsoft.com/office/powerpoint/2010/main" val="3142452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15597-8DD6-7A65-2840-3F7ABBD19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Jasmin Code: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Statement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9A7797-0483-65B0-55E5-91EF82D08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071AAC-7C8A-E507-D189-DC91605F1678}"/>
              </a:ext>
            </a:extLst>
          </p:cNvPr>
          <p:cNvSpPr txBox="1"/>
          <p:nvPr/>
        </p:nvSpPr>
        <p:spPr>
          <a:xfrm>
            <a:off x="731562" y="1508781"/>
            <a:ext cx="4028667" cy="41857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TestIf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TestIf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/j I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if_icmpeq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L002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iconst_0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L003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L002: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iconst_1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L003: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ifeq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L004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ldc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3.140000104904175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putstatic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TestIf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/x F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L001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L004: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iconst_5</a:t>
            </a:r>
          </a:p>
          <a:p>
            <a:r>
              <a:rPr lang="en-US" sz="14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ineg</a:t>
            </a:r>
            <a:endParaRPr lang="en-US" sz="1400" b="1" dirty="0">
              <a:solidFill>
                <a:srgbClr val="9452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i2f</a:t>
            </a:r>
          </a:p>
          <a:p>
            <a:r>
              <a:rPr lang="en-US" sz="14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putstatic</a:t>
            </a:r>
            <a:r>
              <a:rPr lang="en-US" sz="14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TestIf</a:t>
            </a:r>
            <a:r>
              <a:rPr lang="en-US" sz="14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/x F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L001: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29B904-93E7-1C31-AA08-C5C2C5C3ECAE}"/>
              </a:ext>
            </a:extLst>
          </p:cNvPr>
          <p:cNvSpPr txBox="1"/>
          <p:nvPr/>
        </p:nvSpPr>
        <p:spPr>
          <a:xfrm>
            <a:off x="5120634" y="1504330"/>
            <a:ext cx="3084499" cy="292387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TestIf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j : integer;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x : real;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:= 1;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j := 2;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j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THEN 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:= 3.14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ELSE </a:t>
            </a:r>
            <a:r>
              <a:rPr lang="en-US" sz="14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:= -5;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</p:spTree>
    <p:extLst>
      <p:ext uri="{BB962C8B-B14F-4D97-AF65-F5344CB8AC3E}">
        <p14:creationId xmlns:p14="http://schemas.microsoft.com/office/powerpoint/2010/main" val="1462035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797DD-5715-9706-A230-007C8C25C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Jasmin Code: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Statement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3813D8-A0CD-B232-B4DE-FA1D66BBE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5E473F-4C7E-FFDA-4051-71A04489717C}"/>
              </a:ext>
            </a:extLst>
          </p:cNvPr>
          <p:cNvSpPr txBox="1"/>
          <p:nvPr/>
        </p:nvSpPr>
        <p:spPr>
          <a:xfrm>
            <a:off x="434339" y="1457825"/>
            <a:ext cx="5936240" cy="52629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.method private static 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proc</a:t>
            </a:r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(I)V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.var 1 is </a:t>
            </a:r>
            <a:r>
              <a:rPr lang="en-US" sz="12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.var 0 is limit I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iconst_1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istore_1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L001: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iload_1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iload_0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if_icmpgt</a:t>
            </a:r>
            <a:r>
              <a:rPr lang="en-US" sz="1200" b="1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L002</a:t>
            </a:r>
          </a:p>
          <a:p>
            <a:endParaRPr lang="en-US" sz="1200" b="1" dirty="0">
              <a:solidFill>
                <a:srgbClr val="8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2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java/lang/System/out </a:t>
            </a:r>
            <a:r>
              <a:rPr lang="en-US" sz="1200" b="1" dirty="0" err="1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2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/io/</a:t>
            </a:r>
            <a:r>
              <a:rPr lang="en-US" sz="1200" b="1" dirty="0" err="1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PrintStream</a:t>
            </a:r>
            <a:r>
              <a:rPr lang="en-US" sz="12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...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iload_1</a:t>
            </a:r>
          </a:p>
          <a:p>
            <a:r>
              <a:rPr lang="en-US" sz="12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iconst_1</a:t>
            </a:r>
          </a:p>
          <a:p>
            <a:r>
              <a:rPr lang="en-US" sz="12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iadd</a:t>
            </a:r>
            <a:endParaRPr lang="en-US" sz="12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istore_1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L001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L002: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...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return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.limit locals 2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.limit stack 6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.end method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3F21F3-C423-5A3E-CA94-62DABDBA13C7}"/>
              </a:ext>
            </a:extLst>
          </p:cNvPr>
          <p:cNvSpPr txBox="1"/>
          <p:nvPr/>
        </p:nvSpPr>
        <p:spPr>
          <a:xfrm>
            <a:off x="3749049" y="4251951"/>
            <a:ext cx="4833374" cy="15696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procedure 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proc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limit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: integer);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var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: integer;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begin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for </a:t>
            </a:r>
            <a:r>
              <a:rPr lang="en-US" sz="1200" b="1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:= 1 </a:t>
            </a:r>
            <a:r>
              <a:rPr lang="en-US" sz="1200" b="1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 limit 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 </a:t>
            </a:r>
            <a:r>
              <a:rPr lang="en-US" sz="1200" b="1" dirty="0" err="1">
                <a:solidFill>
                  <a:srgbClr val="8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1200" b="1" dirty="0">
                <a:solidFill>
                  <a:srgbClr val="8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1200" b="1" dirty="0" err="1">
                <a:solidFill>
                  <a:srgbClr val="8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8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', </a:t>
            </a:r>
            <a:r>
              <a:rPr lang="en-US" sz="1200" b="1" dirty="0" err="1">
                <a:solidFill>
                  <a:srgbClr val="8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8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end;</a:t>
            </a:r>
          </a:p>
        </p:txBody>
      </p:sp>
    </p:spTree>
    <p:extLst>
      <p:ext uri="{BB962C8B-B14F-4D97-AF65-F5344CB8AC3E}">
        <p14:creationId xmlns:p14="http://schemas.microsoft.com/office/powerpoint/2010/main" val="3101804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A0C24-1904-BCCC-2E38-30EE8BA81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Jasmin Code: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CASE </a:t>
            </a:r>
            <a:r>
              <a:rPr lang="en-US" dirty="0"/>
              <a:t>Statement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9DFE11-1747-F8BA-34E1-C0B94274C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6DFF23-B3AB-DF9A-C665-743CC9DE1817}"/>
              </a:ext>
            </a:extLst>
          </p:cNvPr>
          <p:cNvSpPr txBox="1"/>
          <p:nvPr/>
        </p:nvSpPr>
        <p:spPr>
          <a:xfrm>
            <a:off x="1082207" y="1257955"/>
            <a:ext cx="3147015" cy="54476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2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iconst_1</a:t>
            </a:r>
          </a:p>
          <a:p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iadd</a:t>
            </a:r>
            <a:endParaRPr lang="en-US" sz="1200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200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lookupswitch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 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-8: L003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1: L002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4: L004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5: L004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7: L004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default: L001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L002: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putstatic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/j I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L001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L003: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bipush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8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imul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putstatic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/j I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L001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L004: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sipush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574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imul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putstatic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/j I</a:t>
            </a:r>
          </a:p>
          <a:p>
            <a:r>
              <a:rPr lang="en-US" sz="12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12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L001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L001: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A5A110-1723-5A0F-A80E-FAFD27D31C0E}"/>
              </a:ext>
            </a:extLst>
          </p:cNvPr>
          <p:cNvSpPr txBox="1"/>
          <p:nvPr/>
        </p:nvSpPr>
        <p:spPr>
          <a:xfrm>
            <a:off x="4572000" y="1257955"/>
            <a:ext cx="2787943" cy="23083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j : integer;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CASE 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i+1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OF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      j :=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-8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     j := 8*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5, 7, 4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j := 574*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END;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</p:spTree>
    <p:extLst>
      <p:ext uri="{BB962C8B-B14F-4D97-AF65-F5344CB8AC3E}">
        <p14:creationId xmlns:p14="http://schemas.microsoft.com/office/powerpoint/2010/main" val="376670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A1875-7E0A-24B0-9E8D-448AC762A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Jasmin Code: Procedure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BD7F7A-6EA1-5582-85F6-75A81A411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3B46D0-F97B-0DE2-00BD-85942B9D06F7}"/>
              </a:ext>
            </a:extLst>
          </p:cNvPr>
          <p:cNvSpPr txBox="1"/>
          <p:nvPr/>
        </p:nvSpPr>
        <p:spPr>
          <a:xfrm>
            <a:off x="457200" y="1377592"/>
            <a:ext cx="5747086" cy="2462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TestProcedure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TestProcedure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/j I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TestProcedure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i2f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TestProcedure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/x F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fdiv</a:t>
            </a:r>
            <a:endParaRPr lang="en-US" sz="1400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TestProcedure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TestProcedure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/j I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imul</a:t>
            </a:r>
            <a:endParaRPr lang="en-US" sz="1400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i2f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invokestatic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TestProcedure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/gamma(IIFF)V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442C38-DFD2-CEC9-2C04-7AAF5129CC3F}"/>
              </a:ext>
            </a:extLst>
          </p:cNvPr>
          <p:cNvSpPr txBox="1"/>
          <p:nvPr/>
        </p:nvSpPr>
        <p:spPr>
          <a:xfrm>
            <a:off x="3383293" y="4027944"/>
            <a:ext cx="4368504" cy="2677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TestProcedure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(input, output);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j : integer;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x : real;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PROCEDURE 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gamma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n : integer; x, r 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real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BEGIN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END;    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gamma(</a:t>
            </a:r>
            <a:r>
              <a:rPr lang="en-US" sz="12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j, </a:t>
            </a:r>
            <a:r>
              <a:rPr lang="en-US" sz="12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/x, </a:t>
            </a:r>
            <a:r>
              <a:rPr lang="en-US" sz="12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*j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</p:spTree>
    <p:extLst>
      <p:ext uri="{BB962C8B-B14F-4D97-AF65-F5344CB8AC3E}">
        <p14:creationId xmlns:p14="http://schemas.microsoft.com/office/powerpoint/2010/main" val="1644761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B2F4F-C300-B14E-B871-ADD5ADF173AB}" type="slidenum">
              <a:rPr lang="en-US"/>
              <a:pPr/>
              <a:t>9</a:t>
            </a:fld>
            <a:endParaRPr lang="en-US"/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Runtime Memory Management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563" y="1295401"/>
            <a:ext cx="4206875" cy="4328136"/>
          </a:xfrm>
        </p:spPr>
        <p:txBody>
          <a:bodyPr/>
          <a:lstStyle/>
          <a:p>
            <a:r>
              <a:rPr lang="en-US" dirty="0"/>
              <a:t>In the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Pascal Virtual Machine</a:t>
            </a:r>
            <a:r>
              <a:rPr lang="ja-JP" altLang="en-US">
                <a:latin typeface="Arial"/>
              </a:rPr>
              <a:t>”</a:t>
            </a:r>
            <a:r>
              <a:rPr lang="en-US" dirty="0"/>
              <a:t> all local data is kept on the </a:t>
            </a:r>
            <a:r>
              <a:rPr lang="en-US" u="sng" dirty="0"/>
              <a:t>runtime stack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All memory for the parameters and variables declared locally by a routine is allocated in the routine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stack frame.</a:t>
            </a:r>
          </a:p>
        </p:txBody>
      </p:sp>
      <p:sp>
        <p:nvSpPr>
          <p:cNvPr id="493579" name="Text Box 11"/>
          <p:cNvSpPr txBox="1">
            <a:spLocks noChangeArrowheads="1"/>
          </p:cNvSpPr>
          <p:nvPr/>
        </p:nvSpPr>
        <p:spPr bwMode="auto">
          <a:xfrm>
            <a:off x="4802188" y="3822700"/>
            <a:ext cx="565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 b="1">
                <a:latin typeface="Courier New" charset="0"/>
              </a:rPr>
              <a:t>main1</a:t>
            </a:r>
          </a:p>
        </p:txBody>
      </p:sp>
      <p:sp>
        <p:nvSpPr>
          <p:cNvPr id="493580" name="Text Box 12"/>
          <p:cNvSpPr txBox="1">
            <a:spLocks noChangeArrowheads="1"/>
          </p:cNvSpPr>
          <p:nvPr/>
        </p:nvSpPr>
        <p:spPr bwMode="auto">
          <a:xfrm>
            <a:off x="5249863" y="3822700"/>
            <a:ext cx="7762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 b="1">
                <a:latin typeface="Courier New" charset="0"/>
                <a:sym typeface="Wingdings" charset="0"/>
              </a:rPr>
              <a:t> proc2</a:t>
            </a:r>
            <a:endParaRPr lang="en-US" sz="1000" b="1">
              <a:latin typeface="Courier New" charset="0"/>
            </a:endParaRPr>
          </a:p>
        </p:txBody>
      </p:sp>
      <p:sp>
        <p:nvSpPr>
          <p:cNvPr id="493581" name="Text Box 13"/>
          <p:cNvSpPr txBox="1">
            <a:spLocks noChangeArrowheads="1"/>
          </p:cNvSpPr>
          <p:nvPr/>
        </p:nvSpPr>
        <p:spPr bwMode="auto">
          <a:xfrm>
            <a:off x="5921376" y="3822700"/>
            <a:ext cx="7762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 b="1">
                <a:latin typeface="Courier New" charset="0"/>
                <a:sym typeface="Wingdings" charset="0"/>
              </a:rPr>
              <a:t> proc3</a:t>
            </a:r>
            <a:endParaRPr lang="en-US" sz="1000" b="1">
              <a:latin typeface="Courier New" charset="0"/>
            </a:endParaRPr>
          </a:p>
        </p:txBody>
      </p:sp>
      <p:sp>
        <p:nvSpPr>
          <p:cNvPr id="493582" name="Text Box 14"/>
          <p:cNvSpPr txBox="1">
            <a:spLocks noChangeArrowheads="1"/>
          </p:cNvSpPr>
          <p:nvPr/>
        </p:nvSpPr>
        <p:spPr bwMode="auto">
          <a:xfrm>
            <a:off x="6538913" y="3824288"/>
            <a:ext cx="7762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 b="1">
                <a:latin typeface="Courier New" charset="0"/>
                <a:sym typeface="Wingdings" charset="0"/>
              </a:rPr>
              <a:t> func2</a:t>
            </a:r>
            <a:endParaRPr lang="en-US" sz="1000" b="1">
              <a:latin typeface="Courier New" charset="0"/>
            </a:endParaRPr>
          </a:p>
        </p:txBody>
      </p:sp>
      <p:sp>
        <p:nvSpPr>
          <p:cNvPr id="493583" name="Text Box 15"/>
          <p:cNvSpPr txBox="1">
            <a:spLocks noChangeArrowheads="1"/>
          </p:cNvSpPr>
          <p:nvPr/>
        </p:nvSpPr>
        <p:spPr bwMode="auto">
          <a:xfrm>
            <a:off x="7207251" y="3824288"/>
            <a:ext cx="7762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 b="1">
                <a:latin typeface="Courier New" charset="0"/>
                <a:sym typeface="Wingdings" charset="0"/>
              </a:rPr>
              <a:t> func3</a:t>
            </a:r>
            <a:endParaRPr lang="en-US" sz="1000" b="1">
              <a:latin typeface="Courier New" charset="0"/>
            </a:endParaRPr>
          </a:p>
        </p:txBody>
      </p:sp>
      <p:sp>
        <p:nvSpPr>
          <p:cNvPr id="493584" name="Text Box 16"/>
          <p:cNvSpPr txBox="1">
            <a:spLocks noChangeArrowheads="1"/>
          </p:cNvSpPr>
          <p:nvPr/>
        </p:nvSpPr>
        <p:spPr bwMode="auto">
          <a:xfrm>
            <a:off x="7821613" y="3824288"/>
            <a:ext cx="7762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 b="1">
                <a:latin typeface="Courier New" charset="0"/>
                <a:sym typeface="Wingdings" charset="0"/>
              </a:rPr>
              <a:t> proc2</a:t>
            </a:r>
            <a:endParaRPr lang="en-US" sz="1000" b="1">
              <a:latin typeface="Courier New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36A1739-6443-8646-84DB-6D9D58D73DA5}"/>
              </a:ext>
            </a:extLst>
          </p:cNvPr>
          <p:cNvGrpSpPr/>
          <p:nvPr/>
        </p:nvGrpSpPr>
        <p:grpSpPr>
          <a:xfrm>
            <a:off x="4487863" y="1247775"/>
            <a:ext cx="4381500" cy="2516188"/>
            <a:chOff x="4487863" y="1247775"/>
            <a:chExt cx="4381500" cy="2516188"/>
          </a:xfrm>
        </p:grpSpPr>
        <p:sp>
          <p:nvSpPr>
            <p:cNvPr id="493572" name="Rectangle 4"/>
            <p:cNvSpPr>
              <a:spLocks noChangeArrowheads="1"/>
            </p:cNvSpPr>
            <p:nvPr/>
          </p:nvSpPr>
          <p:spPr bwMode="auto">
            <a:xfrm>
              <a:off x="4487863" y="1249363"/>
              <a:ext cx="1735138" cy="2276475"/>
            </a:xfrm>
            <a:prstGeom prst="rect">
              <a:avLst/>
            </a:prstGeom>
            <a:solidFill>
              <a:srgbClr val="CC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3573" name="Rectangle 5"/>
            <p:cNvSpPr>
              <a:spLocks noChangeArrowheads="1"/>
            </p:cNvSpPr>
            <p:nvPr/>
          </p:nvSpPr>
          <p:spPr bwMode="auto">
            <a:xfrm>
              <a:off x="4598988" y="2387600"/>
              <a:ext cx="1511300" cy="81280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3574" name="Rectangle 6"/>
            <p:cNvSpPr>
              <a:spLocks noChangeArrowheads="1"/>
            </p:cNvSpPr>
            <p:nvPr/>
          </p:nvSpPr>
          <p:spPr bwMode="auto">
            <a:xfrm>
              <a:off x="4598988" y="1520825"/>
              <a:ext cx="1511300" cy="81280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3575" name="Rectangle 7"/>
            <p:cNvSpPr>
              <a:spLocks noChangeArrowheads="1"/>
            </p:cNvSpPr>
            <p:nvPr/>
          </p:nvSpPr>
          <p:spPr bwMode="auto">
            <a:xfrm>
              <a:off x="4768851" y="2657475"/>
              <a:ext cx="1228725" cy="433388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3576" name="Rectangle 8"/>
            <p:cNvSpPr>
              <a:spLocks noChangeArrowheads="1"/>
            </p:cNvSpPr>
            <p:nvPr/>
          </p:nvSpPr>
          <p:spPr bwMode="auto">
            <a:xfrm>
              <a:off x="4768851" y="1806575"/>
              <a:ext cx="1228725" cy="417513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3577" name="Text Box 9"/>
            <p:cNvSpPr txBox="1">
              <a:spLocks noChangeArrowheads="1"/>
            </p:cNvSpPr>
            <p:nvPr/>
          </p:nvSpPr>
          <p:spPr bwMode="auto">
            <a:xfrm>
              <a:off x="4487863" y="1317625"/>
              <a:ext cx="1481138" cy="1730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900" b="1">
                  <a:latin typeface="Courier New" charset="0"/>
                </a:rPr>
                <a:t>PROGRAM main1</a:t>
              </a:r>
            </a:p>
            <a:p>
              <a:endParaRPr lang="en-US" sz="900" b="1">
                <a:latin typeface="Courier New" charset="0"/>
              </a:endParaRPr>
            </a:p>
            <a:p>
              <a:r>
                <a:rPr lang="en-US" sz="900" b="1">
                  <a:latin typeface="Courier New" charset="0"/>
                </a:rPr>
                <a:t>  FUNCTION func2</a:t>
              </a:r>
            </a:p>
            <a:p>
              <a:endParaRPr lang="en-US" sz="900" b="1">
                <a:latin typeface="Courier New" charset="0"/>
              </a:endParaRPr>
            </a:p>
            <a:p>
              <a:r>
                <a:rPr lang="en-US" sz="900" b="1">
                  <a:latin typeface="Courier New" charset="0"/>
                </a:rPr>
                <a:t>    FUNCTION func3</a:t>
              </a:r>
            </a:p>
            <a:p>
              <a:endParaRPr lang="en-US" sz="900" b="1">
                <a:latin typeface="Courier New" charset="0"/>
              </a:endParaRPr>
            </a:p>
            <a:p>
              <a:endParaRPr lang="en-US" sz="900" b="1">
                <a:latin typeface="Courier New" charset="0"/>
              </a:endParaRPr>
            </a:p>
            <a:p>
              <a:endParaRPr lang="en-US" sz="900" b="1">
                <a:latin typeface="Courier New" charset="0"/>
              </a:endParaRPr>
            </a:p>
            <a:p>
              <a:r>
                <a:rPr lang="en-US" sz="900" b="1">
                  <a:latin typeface="Courier New" charset="0"/>
                </a:rPr>
                <a:t>  PROCEDURE proc2</a:t>
              </a:r>
            </a:p>
            <a:p>
              <a:endParaRPr lang="en-US" sz="900" b="1">
                <a:latin typeface="Courier New" charset="0"/>
              </a:endParaRPr>
            </a:p>
            <a:p>
              <a:r>
                <a:rPr lang="en-US" sz="900" b="1">
                  <a:latin typeface="Courier New" charset="0"/>
                </a:rPr>
                <a:t>    PROCEDURE proc3</a:t>
              </a:r>
            </a:p>
            <a:p>
              <a:endParaRPr lang="en-US" sz="900" b="1">
                <a:latin typeface="Courier New" charset="0"/>
              </a:endParaRPr>
            </a:p>
          </p:txBody>
        </p:sp>
        <p:sp>
          <p:nvSpPr>
            <p:cNvPr id="493578" name="Text Box 10"/>
            <p:cNvSpPr txBox="1">
              <a:spLocks noChangeArrowheads="1"/>
            </p:cNvSpPr>
            <p:nvPr/>
          </p:nvSpPr>
          <p:spPr bwMode="auto">
            <a:xfrm>
              <a:off x="6396038" y="3535363"/>
              <a:ext cx="1117600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900"/>
                <a:t>RUNTIME STACK</a:t>
              </a:r>
            </a:p>
          </p:txBody>
        </p:sp>
        <p:grpSp>
          <p:nvGrpSpPr>
            <p:cNvPr id="493585" name="Group 17"/>
            <p:cNvGrpSpPr>
              <a:grpSpLocks/>
            </p:cNvGrpSpPr>
            <p:nvPr/>
          </p:nvGrpSpPr>
          <p:grpSpPr bwMode="auto">
            <a:xfrm>
              <a:off x="6397626" y="1247775"/>
              <a:ext cx="1117600" cy="2170113"/>
              <a:chOff x="2592" y="892"/>
              <a:chExt cx="1152" cy="2305"/>
            </a:xfrm>
          </p:grpSpPr>
          <p:sp>
            <p:nvSpPr>
              <p:cNvPr id="493586" name="Rectangle 18"/>
              <p:cNvSpPr>
                <a:spLocks noChangeArrowheads="1"/>
              </p:cNvSpPr>
              <p:nvPr/>
            </p:nvSpPr>
            <p:spPr bwMode="auto">
              <a:xfrm>
                <a:off x="2592" y="892"/>
                <a:ext cx="1152" cy="2304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3587" name="Rectangle 19"/>
              <p:cNvSpPr>
                <a:spLocks noChangeArrowheads="1"/>
              </p:cNvSpPr>
              <p:nvPr/>
            </p:nvSpPr>
            <p:spPr bwMode="auto">
              <a:xfrm>
                <a:off x="2592" y="2851"/>
                <a:ext cx="1152" cy="34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900" dirty="0"/>
                  <a:t>SF: main1</a:t>
                </a:r>
              </a:p>
            </p:txBody>
          </p:sp>
          <p:sp>
            <p:nvSpPr>
              <p:cNvPr id="493588" name="Rectangle 20"/>
              <p:cNvSpPr>
                <a:spLocks noChangeArrowheads="1"/>
              </p:cNvSpPr>
              <p:nvPr/>
            </p:nvSpPr>
            <p:spPr bwMode="auto">
              <a:xfrm>
                <a:off x="2592" y="2506"/>
                <a:ext cx="1152" cy="34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900" dirty="0"/>
                  <a:t>SF: proc2</a:t>
                </a:r>
              </a:p>
            </p:txBody>
          </p:sp>
          <p:sp>
            <p:nvSpPr>
              <p:cNvPr id="493589" name="Rectangle 21"/>
              <p:cNvSpPr>
                <a:spLocks noChangeArrowheads="1"/>
              </p:cNvSpPr>
              <p:nvPr/>
            </p:nvSpPr>
            <p:spPr bwMode="auto">
              <a:xfrm>
                <a:off x="2592" y="2160"/>
                <a:ext cx="1152" cy="34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900" dirty="0"/>
                  <a:t>SF: proc3</a:t>
                </a:r>
              </a:p>
            </p:txBody>
          </p:sp>
          <p:sp>
            <p:nvSpPr>
              <p:cNvPr id="493590" name="Rectangle 22"/>
              <p:cNvSpPr>
                <a:spLocks noChangeArrowheads="1"/>
              </p:cNvSpPr>
              <p:nvPr/>
            </p:nvSpPr>
            <p:spPr bwMode="auto">
              <a:xfrm>
                <a:off x="2592" y="1814"/>
                <a:ext cx="1152" cy="34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900"/>
                  <a:t>AR: proc3</a:t>
                </a:r>
              </a:p>
            </p:txBody>
          </p:sp>
          <p:sp>
            <p:nvSpPr>
              <p:cNvPr id="493591" name="Rectangle 23"/>
              <p:cNvSpPr>
                <a:spLocks noChangeArrowheads="1"/>
              </p:cNvSpPr>
              <p:nvPr/>
            </p:nvSpPr>
            <p:spPr bwMode="auto">
              <a:xfrm>
                <a:off x="2592" y="1469"/>
                <a:ext cx="1152" cy="34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900" dirty="0"/>
                  <a:t>SF: func3</a:t>
                </a:r>
              </a:p>
            </p:txBody>
          </p:sp>
          <p:sp>
            <p:nvSpPr>
              <p:cNvPr id="493592" name="Rectangle 24"/>
              <p:cNvSpPr>
                <a:spLocks noChangeArrowheads="1"/>
              </p:cNvSpPr>
              <p:nvPr/>
            </p:nvSpPr>
            <p:spPr bwMode="auto">
              <a:xfrm>
                <a:off x="2592" y="1814"/>
                <a:ext cx="1152" cy="34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900" dirty="0"/>
                  <a:t>SF: func2</a:t>
                </a:r>
              </a:p>
            </p:txBody>
          </p:sp>
          <p:sp>
            <p:nvSpPr>
              <p:cNvPr id="493593" name="Rectangle 25"/>
              <p:cNvSpPr>
                <a:spLocks noChangeArrowheads="1"/>
              </p:cNvSpPr>
              <p:nvPr/>
            </p:nvSpPr>
            <p:spPr bwMode="auto">
              <a:xfrm>
                <a:off x="2592" y="1181"/>
                <a:ext cx="1152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900" dirty="0"/>
                  <a:t>SF: proc2</a:t>
                </a:r>
              </a:p>
            </p:txBody>
          </p:sp>
        </p:grpSp>
        <p:sp>
          <p:nvSpPr>
            <p:cNvPr id="493594" name="Rectangle 26"/>
            <p:cNvSpPr>
              <a:spLocks noChangeArrowheads="1"/>
            </p:cNvSpPr>
            <p:nvPr/>
          </p:nvSpPr>
          <p:spPr bwMode="auto">
            <a:xfrm>
              <a:off x="8353426" y="1465263"/>
              <a:ext cx="280988" cy="1571625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3595" name="Text Box 27"/>
            <p:cNvSpPr txBox="1">
              <a:spLocks noChangeArrowheads="1"/>
            </p:cNvSpPr>
            <p:nvPr/>
          </p:nvSpPr>
          <p:spPr bwMode="auto">
            <a:xfrm>
              <a:off x="8164513" y="3155950"/>
              <a:ext cx="704850" cy="365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900"/>
                <a:t>RUNTIME</a:t>
              </a:r>
            </a:p>
            <a:p>
              <a:pPr algn="ctr"/>
              <a:r>
                <a:rPr lang="en-US" sz="900"/>
                <a:t>DISPLAY</a:t>
              </a:r>
            </a:p>
          </p:txBody>
        </p:sp>
        <p:sp>
          <p:nvSpPr>
            <p:cNvPr id="493596" name="Rectangle 28"/>
            <p:cNvSpPr>
              <a:spLocks noChangeArrowheads="1"/>
            </p:cNvSpPr>
            <p:nvPr/>
          </p:nvSpPr>
          <p:spPr bwMode="auto">
            <a:xfrm>
              <a:off x="8353426" y="2874963"/>
              <a:ext cx="280988" cy="1619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3597" name="Rectangle 29"/>
            <p:cNvSpPr>
              <a:spLocks noChangeArrowheads="1"/>
            </p:cNvSpPr>
            <p:nvPr/>
          </p:nvSpPr>
          <p:spPr bwMode="auto">
            <a:xfrm>
              <a:off x="8353426" y="2711450"/>
              <a:ext cx="280988" cy="1635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3598" name="Rectangle 30"/>
            <p:cNvSpPr>
              <a:spLocks noChangeArrowheads="1"/>
            </p:cNvSpPr>
            <p:nvPr/>
          </p:nvSpPr>
          <p:spPr bwMode="auto">
            <a:xfrm>
              <a:off x="8353426" y="2547938"/>
              <a:ext cx="280988" cy="1635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93599" name="Text Box 31"/>
            <p:cNvSpPr txBox="1">
              <a:spLocks noChangeArrowheads="1"/>
            </p:cNvSpPr>
            <p:nvPr/>
          </p:nvSpPr>
          <p:spPr bwMode="auto">
            <a:xfrm>
              <a:off x="8615363" y="2879725"/>
              <a:ext cx="233363" cy="198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700" b="1"/>
                <a:t>1</a:t>
              </a:r>
            </a:p>
          </p:txBody>
        </p:sp>
        <p:sp>
          <p:nvSpPr>
            <p:cNvPr id="493600" name="Text Box 32"/>
            <p:cNvSpPr txBox="1">
              <a:spLocks noChangeArrowheads="1"/>
            </p:cNvSpPr>
            <p:nvPr/>
          </p:nvSpPr>
          <p:spPr bwMode="auto">
            <a:xfrm>
              <a:off x="8615363" y="2716213"/>
              <a:ext cx="233363" cy="198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700" b="1"/>
                <a:t>2</a:t>
              </a:r>
            </a:p>
          </p:txBody>
        </p:sp>
        <p:sp>
          <p:nvSpPr>
            <p:cNvPr id="493601" name="Text Box 33"/>
            <p:cNvSpPr txBox="1">
              <a:spLocks noChangeArrowheads="1"/>
            </p:cNvSpPr>
            <p:nvPr/>
          </p:nvSpPr>
          <p:spPr bwMode="auto">
            <a:xfrm>
              <a:off x="8615363" y="2554288"/>
              <a:ext cx="233363" cy="200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700" b="1"/>
                <a:t>3</a:t>
              </a:r>
            </a:p>
          </p:txBody>
        </p:sp>
        <p:sp>
          <p:nvSpPr>
            <p:cNvPr id="493602" name="Line 34"/>
            <p:cNvSpPr>
              <a:spLocks noChangeShapeType="1"/>
            </p:cNvSpPr>
            <p:nvPr/>
          </p:nvSpPr>
          <p:spPr bwMode="auto">
            <a:xfrm flipH="1">
              <a:off x="7515226" y="2927350"/>
              <a:ext cx="950913" cy="3270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93603" name="Group 35"/>
            <p:cNvGrpSpPr>
              <a:grpSpLocks/>
            </p:cNvGrpSpPr>
            <p:nvPr/>
          </p:nvGrpSpPr>
          <p:grpSpPr bwMode="auto">
            <a:xfrm>
              <a:off x="7515226" y="2332038"/>
              <a:ext cx="111125" cy="215900"/>
              <a:chOff x="3744" y="2390"/>
              <a:chExt cx="230" cy="230"/>
            </a:xfrm>
          </p:grpSpPr>
          <p:sp>
            <p:nvSpPr>
              <p:cNvPr id="493604" name="Line 36"/>
              <p:cNvSpPr>
                <a:spLocks noChangeShapeType="1"/>
              </p:cNvSpPr>
              <p:nvPr/>
            </p:nvSpPr>
            <p:spPr bwMode="auto">
              <a:xfrm>
                <a:off x="3744" y="2390"/>
                <a:ext cx="230" cy="0"/>
              </a:xfrm>
              <a:prstGeom prst="line">
                <a:avLst/>
              </a:prstGeom>
              <a:noFill/>
              <a:ln w="1905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605" name="Line 37"/>
              <p:cNvSpPr>
                <a:spLocks noChangeShapeType="1"/>
              </p:cNvSpPr>
              <p:nvPr/>
            </p:nvSpPr>
            <p:spPr bwMode="auto">
              <a:xfrm>
                <a:off x="3974" y="2390"/>
                <a:ext cx="0" cy="230"/>
              </a:xfrm>
              <a:prstGeom prst="line">
                <a:avLst/>
              </a:prstGeom>
              <a:noFill/>
              <a:ln w="1905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606" name="Line 38"/>
              <p:cNvSpPr>
                <a:spLocks noChangeShapeType="1"/>
              </p:cNvSpPr>
              <p:nvPr/>
            </p:nvSpPr>
            <p:spPr bwMode="auto">
              <a:xfrm flipH="1">
                <a:off x="3744" y="2620"/>
                <a:ext cx="230" cy="0"/>
              </a:xfrm>
              <a:prstGeom prst="line">
                <a:avLst/>
              </a:prstGeom>
              <a:noFill/>
              <a:ln w="19050">
                <a:solidFill>
                  <a:srgbClr val="0033CC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3608" name="Group 40"/>
            <p:cNvGrpSpPr>
              <a:grpSpLocks/>
            </p:cNvGrpSpPr>
            <p:nvPr/>
          </p:nvGrpSpPr>
          <p:grpSpPr bwMode="auto">
            <a:xfrm>
              <a:off x="7515226" y="2006600"/>
              <a:ext cx="223838" cy="541338"/>
              <a:chOff x="3744" y="2390"/>
              <a:chExt cx="230" cy="230"/>
            </a:xfrm>
          </p:grpSpPr>
          <p:sp>
            <p:nvSpPr>
              <p:cNvPr id="493609" name="Line 41"/>
              <p:cNvSpPr>
                <a:spLocks noChangeShapeType="1"/>
              </p:cNvSpPr>
              <p:nvPr/>
            </p:nvSpPr>
            <p:spPr bwMode="auto">
              <a:xfrm>
                <a:off x="3744" y="2390"/>
                <a:ext cx="230" cy="0"/>
              </a:xfrm>
              <a:prstGeom prst="line">
                <a:avLst/>
              </a:prstGeom>
              <a:noFill/>
              <a:ln w="19050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610" name="Line 42"/>
              <p:cNvSpPr>
                <a:spLocks noChangeShapeType="1"/>
              </p:cNvSpPr>
              <p:nvPr/>
            </p:nvSpPr>
            <p:spPr bwMode="auto">
              <a:xfrm>
                <a:off x="3974" y="2390"/>
                <a:ext cx="0" cy="230"/>
              </a:xfrm>
              <a:prstGeom prst="line">
                <a:avLst/>
              </a:prstGeom>
              <a:noFill/>
              <a:ln w="19050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611" name="Line 43"/>
              <p:cNvSpPr>
                <a:spLocks noChangeShapeType="1"/>
              </p:cNvSpPr>
              <p:nvPr/>
            </p:nvSpPr>
            <p:spPr bwMode="auto">
              <a:xfrm flipH="1">
                <a:off x="3744" y="2620"/>
                <a:ext cx="230" cy="0"/>
              </a:xfrm>
              <a:prstGeom prst="line">
                <a:avLst/>
              </a:prstGeom>
              <a:noFill/>
              <a:ln w="19050">
                <a:solidFill>
                  <a:schemeClr val="fol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3612" name="Group 44"/>
            <p:cNvGrpSpPr>
              <a:grpSpLocks/>
            </p:cNvGrpSpPr>
            <p:nvPr/>
          </p:nvGrpSpPr>
          <p:grpSpPr bwMode="auto">
            <a:xfrm>
              <a:off x="7515226" y="2332038"/>
              <a:ext cx="111125" cy="488950"/>
              <a:chOff x="3744" y="2390"/>
              <a:chExt cx="230" cy="230"/>
            </a:xfrm>
          </p:grpSpPr>
          <p:sp>
            <p:nvSpPr>
              <p:cNvPr id="493613" name="Line 45"/>
              <p:cNvSpPr>
                <a:spLocks noChangeShapeType="1"/>
              </p:cNvSpPr>
              <p:nvPr/>
            </p:nvSpPr>
            <p:spPr bwMode="auto">
              <a:xfrm>
                <a:off x="3744" y="2390"/>
                <a:ext cx="230" cy="0"/>
              </a:xfrm>
              <a:prstGeom prst="line">
                <a:avLst/>
              </a:prstGeom>
              <a:noFill/>
              <a:ln w="1905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614" name="Line 46"/>
              <p:cNvSpPr>
                <a:spLocks noChangeShapeType="1"/>
              </p:cNvSpPr>
              <p:nvPr/>
            </p:nvSpPr>
            <p:spPr bwMode="auto">
              <a:xfrm>
                <a:off x="3974" y="2390"/>
                <a:ext cx="0" cy="230"/>
              </a:xfrm>
              <a:prstGeom prst="line">
                <a:avLst/>
              </a:prstGeom>
              <a:noFill/>
              <a:ln w="1905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615" name="Line 47"/>
              <p:cNvSpPr>
                <a:spLocks noChangeShapeType="1"/>
              </p:cNvSpPr>
              <p:nvPr/>
            </p:nvSpPr>
            <p:spPr bwMode="auto">
              <a:xfrm flipH="1">
                <a:off x="3744" y="2620"/>
                <a:ext cx="230" cy="0"/>
              </a:xfrm>
              <a:prstGeom prst="line">
                <a:avLst/>
              </a:prstGeom>
              <a:noFill/>
              <a:ln w="19050">
                <a:solidFill>
                  <a:srgbClr val="0033CC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493616" name="AutoShape 48"/>
            <p:cNvCxnSpPr>
              <a:cxnSpLocks noChangeShapeType="1"/>
            </p:cNvCxnSpPr>
            <p:nvPr/>
          </p:nvCxnSpPr>
          <p:spPr bwMode="auto">
            <a:xfrm rot="16200000" flipV="1">
              <a:off x="7634288" y="1835150"/>
              <a:ext cx="714375" cy="950913"/>
            </a:xfrm>
            <a:prstGeom prst="curvedConnector4">
              <a:avLst>
                <a:gd name="adj1" fmla="val 100130"/>
                <a:gd name="adj2" fmla="val 85306"/>
              </a:avLst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grpSp>
          <p:nvGrpSpPr>
            <p:cNvPr id="493617" name="Group 49"/>
            <p:cNvGrpSpPr>
              <a:grpSpLocks/>
            </p:cNvGrpSpPr>
            <p:nvPr/>
          </p:nvGrpSpPr>
          <p:grpSpPr bwMode="auto">
            <a:xfrm>
              <a:off x="7515226" y="1736725"/>
              <a:ext cx="111125" cy="431800"/>
              <a:chOff x="3744" y="2390"/>
              <a:chExt cx="230" cy="230"/>
            </a:xfrm>
          </p:grpSpPr>
          <p:sp>
            <p:nvSpPr>
              <p:cNvPr id="493618" name="Line 50"/>
              <p:cNvSpPr>
                <a:spLocks noChangeShapeType="1"/>
              </p:cNvSpPr>
              <p:nvPr/>
            </p:nvSpPr>
            <p:spPr bwMode="auto">
              <a:xfrm>
                <a:off x="3744" y="2390"/>
                <a:ext cx="230" cy="0"/>
              </a:xfrm>
              <a:prstGeom prst="line">
                <a:avLst/>
              </a:prstGeom>
              <a:noFill/>
              <a:ln w="1905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619" name="Line 51"/>
              <p:cNvSpPr>
                <a:spLocks noChangeShapeType="1"/>
              </p:cNvSpPr>
              <p:nvPr/>
            </p:nvSpPr>
            <p:spPr bwMode="auto">
              <a:xfrm>
                <a:off x="3974" y="2390"/>
                <a:ext cx="0" cy="230"/>
              </a:xfrm>
              <a:prstGeom prst="line">
                <a:avLst/>
              </a:prstGeom>
              <a:noFill/>
              <a:ln w="1905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620" name="Line 52"/>
              <p:cNvSpPr>
                <a:spLocks noChangeShapeType="1"/>
              </p:cNvSpPr>
              <p:nvPr/>
            </p:nvSpPr>
            <p:spPr bwMode="auto">
              <a:xfrm flipH="1">
                <a:off x="3744" y="2620"/>
                <a:ext cx="230" cy="0"/>
              </a:xfrm>
              <a:prstGeom prst="line">
                <a:avLst/>
              </a:prstGeom>
              <a:noFill/>
              <a:ln w="19050">
                <a:solidFill>
                  <a:srgbClr val="0033CC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493621" name="AutoShape 53"/>
            <p:cNvCxnSpPr>
              <a:cxnSpLocks noChangeShapeType="1"/>
            </p:cNvCxnSpPr>
            <p:nvPr/>
          </p:nvCxnSpPr>
          <p:spPr bwMode="auto">
            <a:xfrm rot="5400000" flipH="1">
              <a:off x="7469188" y="1673225"/>
              <a:ext cx="1154113" cy="1062038"/>
            </a:xfrm>
            <a:prstGeom prst="curvedConnector2">
              <a:avLst/>
            </a:prstGeom>
            <a:noFill/>
            <a:ln w="1905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60" name="Rectangle 3"/>
          <p:cNvSpPr txBox="1">
            <a:spLocks noChangeArrowheads="1"/>
          </p:cNvSpPr>
          <p:nvPr/>
        </p:nvSpPr>
        <p:spPr bwMode="auto">
          <a:xfrm>
            <a:off x="4206245" y="4069073"/>
            <a:ext cx="4664070" cy="15519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charset="0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377950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charset="0"/>
              <a:buChar char="o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827213" indent="-4381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2971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7543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32115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6687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41259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/>
            <a:r>
              <a:rPr lang="en-US" dirty="0"/>
              <a:t>The memory is later </a:t>
            </a:r>
            <a:r>
              <a:rPr lang="en-US" u="sng" dirty="0"/>
              <a:t>automatically deallocated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when the stack frame is popped off the stack.</a:t>
            </a:r>
          </a:p>
          <a:p>
            <a:pPr lvl="4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CB8CF8-748E-9FA8-7A25-7BF66F0E892F}"/>
              </a:ext>
            </a:extLst>
          </p:cNvPr>
          <p:cNvSpPr txBox="1"/>
          <p:nvPr/>
        </p:nvSpPr>
        <p:spPr>
          <a:xfrm>
            <a:off x="1649437" y="5756245"/>
            <a:ext cx="5845126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33CC"/>
                </a:solidFill>
              </a:rPr>
              <a:t>Recall: Resource Acquisition is Initialization (RAII)</a:t>
            </a:r>
          </a:p>
        </p:txBody>
      </p:sp>
    </p:spTree>
    <p:extLst>
      <p:ext uri="{BB962C8B-B14F-4D97-AF65-F5344CB8AC3E}">
        <p14:creationId xmlns:p14="http://schemas.microsoft.com/office/powerpoint/2010/main" val="1269055226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48388</TotalTime>
  <Words>2128</Words>
  <Application>Microsoft Macintosh PowerPoint</Application>
  <PresentationFormat>On-screen Show (4:3)</PresentationFormat>
  <Paragraphs>445</Paragraphs>
  <Slides>31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Courier New</vt:lpstr>
      <vt:lpstr>Times New Roman</vt:lpstr>
      <vt:lpstr>Wingdings</vt:lpstr>
      <vt:lpstr>Quadrant</vt:lpstr>
      <vt:lpstr>CS 153 Concepts of Compiler Design November 7 Class Meeting</vt:lpstr>
      <vt:lpstr>Schedule for Oral Project Presentations</vt:lpstr>
      <vt:lpstr>Presentation Evaluations</vt:lpstr>
      <vt:lpstr>Jasmin Code: WHILE Statement</vt:lpstr>
      <vt:lpstr>Jasmin Code: IF Statement</vt:lpstr>
      <vt:lpstr>Jasmin Code: FOR Statement</vt:lpstr>
      <vt:lpstr>Jasmin Code: CASE Statement</vt:lpstr>
      <vt:lpstr>Jasmin Code: Procedure Call</vt:lpstr>
      <vt:lpstr>Runtime Memory Management</vt:lpstr>
      <vt:lpstr>Runtime Memory Management, cont’d</vt:lpstr>
      <vt:lpstr>Recall the JVM Architecture ...</vt:lpstr>
      <vt:lpstr>Runtime Memory Management, cont’d</vt:lpstr>
      <vt:lpstr>Runtime Heap Management</vt:lpstr>
      <vt:lpstr>Runtime Heap Management, cont’d</vt:lpstr>
      <vt:lpstr>Runtime Heap Management, cont’d</vt:lpstr>
      <vt:lpstr>Runtime Heap Management, cont’d</vt:lpstr>
      <vt:lpstr>Runtime Heap Management, cont’d</vt:lpstr>
      <vt:lpstr>Garbage Collection</vt:lpstr>
      <vt:lpstr>Garbage Collection Algorithms</vt:lpstr>
      <vt:lpstr>Automatic Garbage Collection</vt:lpstr>
      <vt:lpstr>Garbage Collection: Reference Counts </vt:lpstr>
      <vt:lpstr>Garbage Collection: Mark and Sweep</vt:lpstr>
      <vt:lpstr>Garbage Collection: Stop and Copy</vt:lpstr>
      <vt:lpstr>Generational Garbage Collection: Theory</vt:lpstr>
      <vt:lpstr>Generational Garbage Collection: Practice</vt:lpstr>
      <vt:lpstr>Aggressive Heap Management</vt:lpstr>
      <vt:lpstr>Aggressive Heap Management: Tradeoff</vt:lpstr>
      <vt:lpstr>Recall ...</vt:lpstr>
      <vt:lpstr>Change Java’s Heap Size</vt:lpstr>
      <vt:lpstr>Garbage Collection Research</vt:lpstr>
      <vt:lpstr>Book on Garbage Collection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Ronald Mak</cp:lastModifiedBy>
  <cp:revision>687</cp:revision>
  <cp:lastPrinted>2020-10-22T17:09:30Z</cp:lastPrinted>
  <dcterms:created xsi:type="dcterms:W3CDTF">2008-01-12T03:52:55Z</dcterms:created>
  <dcterms:modified xsi:type="dcterms:W3CDTF">2024-11-07T22:49:56Z</dcterms:modified>
</cp:coreProperties>
</file>