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321" r:id="rId7"/>
    <p:sldId id="261" r:id="rId8"/>
    <p:sldId id="262" r:id="rId9"/>
    <p:sldId id="263" r:id="rId10"/>
    <p:sldId id="382" r:id="rId11"/>
    <p:sldId id="264" r:id="rId12"/>
    <p:sldId id="347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383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EF0F2"/>
    <a:srgbClr val="008000"/>
    <a:srgbClr val="8F0000"/>
    <a:srgbClr val="D7FFFF"/>
    <a:srgbClr val="945200"/>
    <a:srgbClr val="FF9300"/>
    <a:srgbClr val="CC99FF"/>
    <a:srgbClr val="D883FF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81" autoAdjust="0"/>
    <p:restoredTop sz="95258" autoAdjust="0"/>
  </p:normalViewPr>
  <p:slideViewPr>
    <p:cSldViewPr>
      <p:cViewPr varScale="1">
        <p:scale>
          <a:sx n="180" d="100"/>
          <a:sy n="180" d="100"/>
        </p:scale>
        <p:origin x="20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November 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DBC1CB-06B7-E743-979F-5CDA933D77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31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2" name="Picture 13">
            <a:extLst>
              <a:ext uri="{FF2B5EF4-FFF2-40B4-BE49-F238E27FC236}">
                <a16:creationId xmlns:a16="http://schemas.microsoft.com/office/drawing/2014/main" id="{3F72BF14-965F-4033-258F-F7B424C9D2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54" y="6248400"/>
            <a:ext cx="3651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eople.iith.ac.in/ramakrishna/fc5264/data-flow-analysis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October 31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0E18D87B-31AB-7C6F-942D-6146EA2CD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(From my Operating Systems class)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sz="2800" dirty="0"/>
              <a:t>Suppose your computer ran at </a:t>
            </a:r>
            <a:r>
              <a:rPr lang="en-US" u="sng" dirty="0"/>
              <a:t>human speeds</a:t>
            </a:r>
            <a:r>
              <a:rPr lang="en-US" sz="2800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Access a value in a </a:t>
            </a:r>
            <a:r>
              <a:rPr lang="en-US" u="sng" dirty="0"/>
              <a:t>hardware register</a:t>
            </a:r>
            <a:r>
              <a:rPr lang="en-US" dirty="0"/>
              <a:t>:</a:t>
            </a:r>
            <a:endParaRPr lang="en-US" sz="2800" dirty="0"/>
          </a:p>
          <a:p>
            <a:pPr lvl="1"/>
            <a:r>
              <a:rPr lang="en-US" sz="2400" dirty="0"/>
              <a:t>1 CPU cycle: 1 second</a:t>
            </a:r>
            <a:endParaRPr lang="en-US" dirty="0"/>
          </a:p>
          <a:p>
            <a:r>
              <a:rPr lang="en-US" sz="2800" dirty="0"/>
              <a:t>Then the time to </a:t>
            </a:r>
            <a:r>
              <a:rPr lang="en-US" u="sng" dirty="0"/>
              <a:t>retrieve one byte</a:t>
            </a:r>
            <a:r>
              <a:rPr lang="en-US" sz="2800" dirty="0">
                <a:solidFill>
                  <a:srgbClr val="B23300"/>
                </a:solidFill>
              </a:rPr>
              <a:t> </a:t>
            </a:r>
            <a:r>
              <a:rPr lang="en-US" sz="2800" dirty="0"/>
              <a:t>from:</a:t>
            </a:r>
          </a:p>
          <a:p>
            <a:pPr lvl="4"/>
            <a:endParaRPr lang="en-US" dirty="0"/>
          </a:p>
          <a:p>
            <a:pPr lvl="1"/>
            <a:r>
              <a:rPr lang="en-US" sz="2000" dirty="0"/>
              <a:t>SRAM</a:t>
            </a:r>
            <a:br>
              <a:rPr lang="en-US" sz="2000" dirty="0"/>
            </a:br>
            <a:r>
              <a:rPr lang="en-US" sz="2000" dirty="0"/>
              <a:t>(cache memory)</a:t>
            </a:r>
          </a:p>
          <a:p>
            <a:pPr lvl="2"/>
            <a:r>
              <a:rPr lang="en-US" sz="1800" dirty="0"/>
              <a:t>5 seconds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DRAM</a:t>
            </a:r>
            <a:br>
              <a:rPr lang="en-US" sz="2000" dirty="0"/>
            </a:br>
            <a:r>
              <a:rPr lang="en-US" sz="2000" dirty="0"/>
              <a:t>(main memory)</a:t>
            </a:r>
          </a:p>
          <a:p>
            <a:pPr lvl="2"/>
            <a:r>
              <a:rPr lang="en-US" sz="1800" dirty="0"/>
              <a:t>2 minutes</a:t>
            </a:r>
          </a:p>
          <a:p>
            <a:pPr lvl="6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D3A4-AE43-404E-B6B4-64EEDE7D4C2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474732" y="3611879"/>
            <a:ext cx="4023316" cy="2636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5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sz="2000" dirty="0"/>
              <a:t>Flash drive</a:t>
            </a:r>
          </a:p>
          <a:p>
            <a:pPr lvl="2"/>
            <a:r>
              <a:rPr lang="en-US" sz="1800" dirty="0"/>
              <a:t>1 day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Hard drive</a:t>
            </a:r>
          </a:p>
          <a:p>
            <a:pPr lvl="2"/>
            <a:r>
              <a:rPr lang="en-US" sz="1800" dirty="0"/>
              <a:t>2 months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2000" dirty="0"/>
              <a:t>Magnetic tape</a:t>
            </a:r>
          </a:p>
          <a:p>
            <a:pPr lvl="2"/>
            <a:r>
              <a:rPr lang="en-US" sz="1800" dirty="0"/>
              <a:t>1,000 years</a:t>
            </a:r>
          </a:p>
        </p:txBody>
      </p:sp>
    </p:spTree>
    <p:extLst>
      <p:ext uri="{BB962C8B-B14F-4D97-AF65-F5344CB8AC3E}">
        <p14:creationId xmlns:p14="http://schemas.microsoft.com/office/powerpoint/2010/main" val="264226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216-7083-8D4E-96F7-DCA99FB2C3EA}" type="slidenum">
              <a:rPr lang="en-US"/>
              <a:pPr/>
              <a:t>11</a:t>
            </a:fld>
            <a:endParaRPr lang="en-US"/>
          </a:p>
        </p:txBody>
      </p:sp>
      <p:sp>
        <p:nvSpPr>
          <p:cNvPr id="75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Analysis</a:t>
            </a:r>
            <a:endParaRPr lang="en-US" i="1" dirty="0"/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Determine which variables are </a:t>
            </a:r>
            <a:r>
              <a:rPr lang="en-US" dirty="0">
                <a:solidFill>
                  <a:srgbClr val="B23C00"/>
                </a:solidFill>
              </a:rPr>
              <a:t>live</a:t>
            </a:r>
            <a:r>
              <a:rPr lang="en-US" dirty="0"/>
              <a:t>.</a:t>
            </a:r>
          </a:p>
          <a:p>
            <a:pPr lvl="8"/>
            <a:endParaRPr lang="en-US" dirty="0"/>
          </a:p>
          <a:p>
            <a:r>
              <a:rPr lang="en-US" dirty="0"/>
              <a:t>A variable </a:t>
            </a:r>
            <a:r>
              <a:rPr lang="en-US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 is live at statement </a:t>
            </a:r>
            <a:r>
              <a:rPr lang="en-US" b="1" i="1" dirty="0">
                <a:solidFill>
                  <a:srgbClr val="0033CC"/>
                </a:solidFill>
                <a:latin typeface="Times New Roman" charset="0"/>
              </a:rPr>
              <a:t>p1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a program if: </a:t>
            </a:r>
          </a:p>
          <a:p>
            <a:pPr lvl="1"/>
            <a:r>
              <a:rPr lang="en-US" dirty="0"/>
              <a:t>There is an execution path from statement </a:t>
            </a:r>
            <a:r>
              <a:rPr lang="en-US" sz="2400" b="1" i="1" dirty="0">
                <a:solidFill>
                  <a:srgbClr val="0033CC"/>
                </a:solidFill>
                <a:latin typeface="Times New Roman" charset="0"/>
              </a:rPr>
              <a:t>p1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a statement </a:t>
            </a:r>
            <a:r>
              <a:rPr lang="en-US" sz="2400" b="1" i="1" dirty="0">
                <a:solidFill>
                  <a:srgbClr val="0033CC"/>
                </a:solidFill>
                <a:latin typeface="Times New Roman" charset="0"/>
              </a:rPr>
              <a:t>p2</a:t>
            </a:r>
            <a:r>
              <a:rPr lang="en-US" dirty="0"/>
              <a:t> that uses </a:t>
            </a:r>
            <a:r>
              <a:rPr lang="en-US" sz="2400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, and</a:t>
            </a:r>
          </a:p>
          <a:p>
            <a:pPr lvl="1"/>
            <a:r>
              <a:rPr lang="en-US" dirty="0"/>
              <a:t>Along this path, the value of </a:t>
            </a:r>
            <a:r>
              <a:rPr lang="en-US" sz="2400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 does </a:t>
            </a:r>
            <a:r>
              <a:rPr lang="en-US" u="sng" dirty="0"/>
              <a:t>not</a:t>
            </a:r>
            <a:r>
              <a:rPr lang="en-US" dirty="0"/>
              <a:t> change.</a:t>
            </a:r>
          </a:p>
          <a:p>
            <a:pPr lvl="6"/>
            <a:endParaRPr lang="en-US" dirty="0"/>
          </a:p>
          <a:p>
            <a:r>
              <a:rPr lang="en-US" u="sng" dirty="0"/>
              <a:t>Only live variables should be kept in registers.</a:t>
            </a:r>
          </a:p>
          <a:p>
            <a:pPr lvl="1"/>
            <a:r>
              <a:rPr lang="en-US" dirty="0"/>
              <a:t>Avoid having a variable’s value in two places </a:t>
            </a:r>
            <a:br>
              <a:rPr lang="en-US" dirty="0"/>
            </a:br>
            <a:r>
              <a:rPr lang="en-US" dirty="0"/>
              <a:t>and the two values don’t agree.</a:t>
            </a:r>
          </a:p>
        </p:txBody>
      </p:sp>
    </p:spTree>
    <p:extLst>
      <p:ext uri="{BB962C8B-B14F-4D97-AF65-F5344CB8AC3E}">
        <p14:creationId xmlns:p14="http://schemas.microsoft.com/office/powerpoint/2010/main" val="1721532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diagram of a algorithm&#10;&#10;Description automatically generated">
            <a:extLst>
              <a:ext uri="{FF2B5EF4-FFF2-40B4-BE49-F238E27FC236}">
                <a16:creationId xmlns:a16="http://schemas.microsoft.com/office/drawing/2014/main" id="{EA97924C-EE7C-D251-ABD3-8A1081181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488" y="1956981"/>
            <a:ext cx="5120634" cy="36755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D3E8C7-0786-C876-A4E4-18A7F89E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Analysis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E85D5-6AE3-B1C1-9DC3-FAE70331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/>
              <a:t>Data flow analysis is an advanced compiler design concept.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How does data flow </a:t>
            </a:r>
            <a:br>
              <a:rPr lang="en-US" dirty="0"/>
            </a:br>
            <a:r>
              <a:rPr lang="en-US" dirty="0"/>
              <a:t>through a program’s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basic blocks</a:t>
            </a:r>
            <a:r>
              <a:rPr lang="en-US" dirty="0"/>
              <a:t> during </a:t>
            </a:r>
            <a:br>
              <a:rPr lang="en-US" dirty="0"/>
            </a:br>
            <a:r>
              <a:rPr lang="en-US" dirty="0"/>
              <a:t>run time?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B6E371-13B4-73EC-AFB7-2BCE2302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D48DA2-A4A6-841E-221F-D7DF0766BFDA}"/>
              </a:ext>
            </a:extLst>
          </p:cNvPr>
          <p:cNvSpPr txBox="1"/>
          <p:nvPr/>
        </p:nvSpPr>
        <p:spPr>
          <a:xfrm>
            <a:off x="4289650" y="5801964"/>
            <a:ext cx="46714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3"/>
              </a:rPr>
              <a:t>https://people.iith.ac.in/ramakrishna/fc5264/data-flow-analysis.pdf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6340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BA27-41E5-DF47-9ABF-DD8790BA5CE2}" type="slidenum">
              <a:rPr lang="en-US"/>
              <a:pPr/>
              <a:t>13</a:t>
            </a:fld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Scheduling</a:t>
            </a:r>
            <a:endParaRPr lang="en-US" i="1"/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Change the order</a:t>
            </a:r>
            <a:r>
              <a:rPr lang="en-US" dirty="0"/>
              <a:t> of the instructions </a:t>
            </a:r>
            <a:br>
              <a:rPr lang="en-US" dirty="0"/>
            </a:br>
            <a:r>
              <a:rPr lang="en-US" dirty="0"/>
              <a:t>that the code generator emits.</a:t>
            </a:r>
          </a:p>
          <a:p>
            <a:pPr lvl="5"/>
            <a:endParaRPr lang="en-US" dirty="0"/>
          </a:p>
          <a:p>
            <a:r>
              <a:rPr lang="en-US" dirty="0"/>
              <a:t>But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change the program’s results!</a:t>
            </a:r>
          </a:p>
          <a:p>
            <a:pPr lvl="6"/>
            <a:endParaRPr lang="en-US" dirty="0"/>
          </a:p>
          <a:p>
            <a:r>
              <a:rPr lang="en-US" dirty="0"/>
              <a:t>A form of optimization to </a:t>
            </a:r>
            <a:br>
              <a:rPr lang="en-US" dirty="0"/>
            </a:br>
            <a:r>
              <a:rPr lang="en-US" u="sng" dirty="0"/>
              <a:t>increase execution speed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5773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BA27-41E5-DF47-9ABF-DD8790BA5CE2}" type="slidenum">
              <a:rPr lang="en-US"/>
              <a:pPr/>
              <a:t>14</a:t>
            </a:fld>
            <a:endParaRPr lang="en-US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Scheduling</a:t>
            </a:r>
            <a:r>
              <a:rPr lang="en-US" i="1" dirty="0"/>
              <a:t>, cont’d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most machine architectures, </a:t>
            </a:r>
            <a:br>
              <a:rPr lang="en-US" dirty="0"/>
            </a:br>
            <a:r>
              <a:rPr lang="en-US" dirty="0"/>
              <a:t>different instructions take different </a:t>
            </a:r>
            <a:br>
              <a:rPr lang="en-US" dirty="0"/>
            </a:br>
            <a:r>
              <a:rPr lang="en-US" dirty="0"/>
              <a:t>amounts of time to execute.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 Floating-point instructions take longer </a:t>
            </a:r>
            <a:br>
              <a:rPr lang="en-US" dirty="0"/>
            </a:br>
            <a:r>
              <a:rPr lang="en-US" dirty="0"/>
              <a:t>than the corresponding integer instructions.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Loading from memory and </a:t>
            </a:r>
            <a:br>
              <a:rPr lang="en-US" dirty="0"/>
            </a:br>
            <a:r>
              <a:rPr lang="en-US" dirty="0"/>
              <a:t>storing to memory each takes longer than </a:t>
            </a:r>
            <a:br>
              <a:rPr lang="en-US" dirty="0"/>
            </a:br>
            <a:r>
              <a:rPr lang="en-US" dirty="0"/>
              <a:t>adding two numbers in registers.</a:t>
            </a:r>
          </a:p>
        </p:txBody>
      </p:sp>
    </p:spTree>
    <p:extLst>
      <p:ext uri="{BB962C8B-B14F-4D97-AF65-F5344CB8AC3E}">
        <p14:creationId xmlns:p14="http://schemas.microsoft.com/office/powerpoint/2010/main" val="215047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66536" y="6263609"/>
            <a:ext cx="1905000" cy="457200"/>
          </a:xfrm>
        </p:spPr>
        <p:txBody>
          <a:bodyPr/>
          <a:lstStyle/>
          <a:p>
            <a:fld id="{48AC0C09-5768-0D48-8347-3C0C13B23D7F}" type="slidenum">
              <a:rPr lang="en-US"/>
              <a:pPr/>
              <a:t>15</a:t>
            </a:fld>
            <a:endParaRPr 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Scheduling Example</a:t>
            </a:r>
            <a:endParaRPr lang="en-US" i="1"/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1"/>
            <a:ext cx="4846312" cy="2682234"/>
          </a:xfrm>
        </p:spPr>
        <p:txBody>
          <a:bodyPr/>
          <a:lstStyle/>
          <a:p>
            <a:r>
              <a:rPr lang="en-US" sz="2400" dirty="0"/>
              <a:t>Assume that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load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store</a:t>
            </a:r>
            <a:r>
              <a:rPr lang="en-US" sz="2400" dirty="0"/>
              <a:t> each takes 3 cycles, </a:t>
            </a:r>
            <a:br>
              <a:rPr lang="en-US" sz="2400" dirty="0"/>
            </a:b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mult</a:t>
            </a:r>
            <a:r>
              <a:rPr lang="en-US" sz="2400" dirty="0"/>
              <a:t> takes 2 cycles, </a:t>
            </a:r>
            <a:br>
              <a:rPr lang="en-US" sz="2400" dirty="0"/>
            </a:br>
            <a:r>
              <a:rPr lang="en-US" sz="2400" dirty="0"/>
              <a:t>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add</a:t>
            </a:r>
            <a:r>
              <a:rPr lang="en-US" sz="2400" dirty="0"/>
              <a:t> takes 1 cycle.</a:t>
            </a:r>
          </a:p>
          <a:p>
            <a:pPr lvl="5"/>
            <a:endParaRPr lang="en-US" sz="1100" dirty="0"/>
          </a:p>
          <a:p>
            <a:r>
              <a:rPr lang="en-US" sz="2400" dirty="0"/>
              <a:t>Simple case: </a:t>
            </a:r>
            <a:br>
              <a:rPr lang="en-US" sz="2400" dirty="0"/>
            </a:br>
            <a:r>
              <a:rPr lang="en-US" sz="2400" dirty="0"/>
              <a:t>Sequential execution only.</a:t>
            </a:r>
          </a:p>
        </p:txBody>
      </p:sp>
      <p:graphicFrame>
        <p:nvGraphicFramePr>
          <p:cNvPr id="67891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6238346"/>
              </p:ext>
            </p:extLst>
          </p:nvPr>
        </p:nvGraphicFramePr>
        <p:xfrm>
          <a:off x="5303792" y="1247775"/>
          <a:ext cx="3382963" cy="2743200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Cycle 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w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+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z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store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  <a:sym typeface="Wingdings" charset="0"/>
                        </a:rPr>
                        <a:t>w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79031" name="Text Box 119"/>
          <p:cNvSpPr txBox="1">
            <a:spLocks noChangeArrowheads="1"/>
          </p:cNvSpPr>
          <p:nvPr/>
        </p:nvSpPr>
        <p:spPr bwMode="auto">
          <a:xfrm>
            <a:off x="639763" y="4708515"/>
            <a:ext cx="1096962" cy="3365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r1</a:t>
            </a:r>
          </a:p>
        </p:txBody>
      </p:sp>
      <p:sp>
        <p:nvSpPr>
          <p:cNvPr id="679032" name="Text Box 120"/>
          <p:cNvSpPr txBox="1">
            <a:spLocks noChangeArrowheads="1"/>
          </p:cNvSpPr>
          <p:nvPr/>
        </p:nvSpPr>
        <p:spPr bwMode="auto">
          <a:xfrm>
            <a:off x="2103438" y="4708515"/>
            <a:ext cx="1096962" cy="3365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79033" name="Text Box 121"/>
          <p:cNvSpPr txBox="1">
            <a:spLocks noChangeArrowheads="1"/>
          </p:cNvSpPr>
          <p:nvPr/>
        </p:nvSpPr>
        <p:spPr bwMode="auto">
          <a:xfrm>
            <a:off x="3932238" y="4708515"/>
            <a:ext cx="1096962" cy="3365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79034" name="Text Box 122"/>
          <p:cNvSpPr txBox="1">
            <a:spLocks noChangeArrowheads="1"/>
          </p:cNvSpPr>
          <p:nvPr/>
        </p:nvSpPr>
        <p:spPr bwMode="auto">
          <a:xfrm>
            <a:off x="5761038" y="4708515"/>
            <a:ext cx="1096962" cy="336550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79035" name="Text Box 123"/>
          <p:cNvSpPr txBox="1">
            <a:spLocks noChangeArrowheads="1"/>
          </p:cNvSpPr>
          <p:nvPr/>
        </p:nvSpPr>
        <p:spPr bwMode="auto">
          <a:xfrm>
            <a:off x="7589838" y="4708515"/>
            <a:ext cx="1096962" cy="336550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store r1</a:t>
            </a:r>
          </a:p>
        </p:txBody>
      </p:sp>
      <p:sp>
        <p:nvSpPr>
          <p:cNvPr id="679036" name="Text Box 124"/>
          <p:cNvSpPr txBox="1">
            <a:spLocks noChangeArrowheads="1"/>
          </p:cNvSpPr>
          <p:nvPr/>
        </p:nvSpPr>
        <p:spPr bwMode="auto">
          <a:xfrm>
            <a:off x="1736725" y="4708515"/>
            <a:ext cx="366713" cy="3365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+</a:t>
            </a:r>
          </a:p>
        </p:txBody>
      </p:sp>
      <p:sp>
        <p:nvSpPr>
          <p:cNvPr id="679037" name="Text Box 125"/>
          <p:cNvSpPr txBox="1">
            <a:spLocks noChangeArrowheads="1"/>
          </p:cNvSpPr>
          <p:nvPr/>
        </p:nvSpPr>
        <p:spPr bwMode="auto">
          <a:xfrm>
            <a:off x="3200400" y="4708515"/>
            <a:ext cx="731838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 err="1"/>
              <a:t>mult</a:t>
            </a:r>
            <a:endParaRPr lang="en-US" dirty="0"/>
          </a:p>
        </p:txBody>
      </p:sp>
      <p:sp>
        <p:nvSpPr>
          <p:cNvPr id="679038" name="Text Box 126"/>
          <p:cNvSpPr txBox="1">
            <a:spLocks noChangeArrowheads="1"/>
          </p:cNvSpPr>
          <p:nvPr/>
        </p:nvSpPr>
        <p:spPr bwMode="auto">
          <a:xfrm>
            <a:off x="5029200" y="4708515"/>
            <a:ext cx="731838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mult</a:t>
            </a:r>
          </a:p>
        </p:txBody>
      </p:sp>
      <p:sp>
        <p:nvSpPr>
          <p:cNvPr id="679039" name="Text Box 127"/>
          <p:cNvSpPr txBox="1">
            <a:spLocks noChangeArrowheads="1"/>
          </p:cNvSpPr>
          <p:nvPr/>
        </p:nvSpPr>
        <p:spPr bwMode="auto">
          <a:xfrm>
            <a:off x="6858000" y="4708515"/>
            <a:ext cx="731838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 err="1"/>
              <a:t>mult</a:t>
            </a:r>
            <a:endParaRPr lang="en-US" dirty="0"/>
          </a:p>
        </p:txBody>
      </p:sp>
      <p:grpSp>
        <p:nvGrpSpPr>
          <p:cNvPr id="679043" name="Group 131"/>
          <p:cNvGrpSpPr>
            <a:grpSpLocks/>
          </p:cNvGrpSpPr>
          <p:nvPr/>
        </p:nvGrpSpPr>
        <p:grpSpPr bwMode="auto">
          <a:xfrm>
            <a:off x="639763" y="4343390"/>
            <a:ext cx="8045450" cy="365125"/>
            <a:chOff x="403" y="2736"/>
            <a:chExt cx="5068" cy="230"/>
          </a:xfrm>
        </p:grpSpPr>
        <p:sp>
          <p:nvSpPr>
            <p:cNvPr id="679011" name="Rectangle 99"/>
            <p:cNvSpPr>
              <a:spLocks noChangeArrowheads="1"/>
            </p:cNvSpPr>
            <p:nvPr/>
          </p:nvSpPr>
          <p:spPr bwMode="auto">
            <a:xfrm>
              <a:off x="403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679012" name="Rectangle 100"/>
            <p:cNvSpPr>
              <a:spLocks noChangeArrowheads="1"/>
            </p:cNvSpPr>
            <p:nvPr/>
          </p:nvSpPr>
          <p:spPr bwMode="auto">
            <a:xfrm>
              <a:off x="633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679013" name="Rectangle 101"/>
            <p:cNvSpPr>
              <a:spLocks noChangeArrowheads="1"/>
            </p:cNvSpPr>
            <p:nvPr/>
          </p:nvSpPr>
          <p:spPr bwMode="auto">
            <a:xfrm>
              <a:off x="864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679014" name="Rectangle 102"/>
            <p:cNvSpPr>
              <a:spLocks noChangeArrowheads="1"/>
            </p:cNvSpPr>
            <p:nvPr/>
          </p:nvSpPr>
          <p:spPr bwMode="auto">
            <a:xfrm>
              <a:off x="1094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679015" name="Rectangle 103"/>
            <p:cNvSpPr>
              <a:spLocks noChangeArrowheads="1"/>
            </p:cNvSpPr>
            <p:nvPr/>
          </p:nvSpPr>
          <p:spPr bwMode="auto">
            <a:xfrm>
              <a:off x="1324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679016" name="Rectangle 104"/>
            <p:cNvSpPr>
              <a:spLocks noChangeArrowheads="1"/>
            </p:cNvSpPr>
            <p:nvPr/>
          </p:nvSpPr>
          <p:spPr bwMode="auto">
            <a:xfrm>
              <a:off x="1554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679017" name="Rectangle 105"/>
            <p:cNvSpPr>
              <a:spLocks noChangeArrowheads="1"/>
            </p:cNvSpPr>
            <p:nvPr/>
          </p:nvSpPr>
          <p:spPr bwMode="auto">
            <a:xfrm>
              <a:off x="1785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679018" name="Rectangle 106"/>
            <p:cNvSpPr>
              <a:spLocks noChangeArrowheads="1"/>
            </p:cNvSpPr>
            <p:nvPr/>
          </p:nvSpPr>
          <p:spPr bwMode="auto">
            <a:xfrm>
              <a:off x="2015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679019" name="Rectangle 107"/>
            <p:cNvSpPr>
              <a:spLocks noChangeArrowheads="1"/>
            </p:cNvSpPr>
            <p:nvPr/>
          </p:nvSpPr>
          <p:spPr bwMode="auto">
            <a:xfrm>
              <a:off x="2247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679020" name="Rectangle 108"/>
            <p:cNvSpPr>
              <a:spLocks noChangeArrowheads="1"/>
            </p:cNvSpPr>
            <p:nvPr/>
          </p:nvSpPr>
          <p:spPr bwMode="auto">
            <a:xfrm>
              <a:off x="2477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sp>
          <p:nvSpPr>
            <p:cNvPr id="679021" name="Rectangle 109"/>
            <p:cNvSpPr>
              <a:spLocks noChangeArrowheads="1"/>
            </p:cNvSpPr>
            <p:nvPr/>
          </p:nvSpPr>
          <p:spPr bwMode="auto">
            <a:xfrm>
              <a:off x="2708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679022" name="Rectangle 110"/>
            <p:cNvSpPr>
              <a:spLocks noChangeArrowheads="1"/>
            </p:cNvSpPr>
            <p:nvPr/>
          </p:nvSpPr>
          <p:spPr bwMode="auto">
            <a:xfrm>
              <a:off x="2938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12</a:t>
              </a:r>
            </a:p>
          </p:txBody>
        </p:sp>
        <p:sp>
          <p:nvSpPr>
            <p:cNvPr id="679023" name="Rectangle 111"/>
            <p:cNvSpPr>
              <a:spLocks noChangeArrowheads="1"/>
            </p:cNvSpPr>
            <p:nvPr/>
          </p:nvSpPr>
          <p:spPr bwMode="auto">
            <a:xfrm>
              <a:off x="3168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13</a:t>
              </a:r>
            </a:p>
          </p:txBody>
        </p:sp>
        <p:sp>
          <p:nvSpPr>
            <p:cNvPr id="679024" name="Rectangle 112"/>
            <p:cNvSpPr>
              <a:spLocks noChangeArrowheads="1"/>
            </p:cNvSpPr>
            <p:nvPr/>
          </p:nvSpPr>
          <p:spPr bwMode="auto">
            <a:xfrm>
              <a:off x="3398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679025" name="Rectangle 113"/>
            <p:cNvSpPr>
              <a:spLocks noChangeArrowheads="1"/>
            </p:cNvSpPr>
            <p:nvPr/>
          </p:nvSpPr>
          <p:spPr bwMode="auto">
            <a:xfrm>
              <a:off x="3629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679026" name="Rectangle 114"/>
            <p:cNvSpPr>
              <a:spLocks noChangeArrowheads="1"/>
            </p:cNvSpPr>
            <p:nvPr/>
          </p:nvSpPr>
          <p:spPr bwMode="auto">
            <a:xfrm>
              <a:off x="3859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</a:t>
              </a:r>
            </a:p>
          </p:txBody>
        </p:sp>
        <p:sp>
          <p:nvSpPr>
            <p:cNvPr id="679027" name="Rectangle 115"/>
            <p:cNvSpPr>
              <a:spLocks noChangeArrowheads="1"/>
            </p:cNvSpPr>
            <p:nvPr/>
          </p:nvSpPr>
          <p:spPr bwMode="auto">
            <a:xfrm>
              <a:off x="4090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679028" name="Rectangle 116"/>
            <p:cNvSpPr>
              <a:spLocks noChangeArrowheads="1"/>
            </p:cNvSpPr>
            <p:nvPr/>
          </p:nvSpPr>
          <p:spPr bwMode="auto">
            <a:xfrm>
              <a:off x="4320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18</a:t>
              </a:r>
            </a:p>
          </p:txBody>
        </p:sp>
        <p:sp>
          <p:nvSpPr>
            <p:cNvPr id="679029" name="Rectangle 117"/>
            <p:cNvSpPr>
              <a:spLocks noChangeArrowheads="1"/>
            </p:cNvSpPr>
            <p:nvPr/>
          </p:nvSpPr>
          <p:spPr bwMode="auto">
            <a:xfrm>
              <a:off x="4551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19</a:t>
              </a:r>
            </a:p>
          </p:txBody>
        </p:sp>
        <p:sp>
          <p:nvSpPr>
            <p:cNvPr id="679030" name="Rectangle 118"/>
            <p:cNvSpPr>
              <a:spLocks noChangeArrowheads="1"/>
            </p:cNvSpPr>
            <p:nvPr/>
          </p:nvSpPr>
          <p:spPr bwMode="auto">
            <a:xfrm>
              <a:off x="4781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20</a:t>
              </a:r>
            </a:p>
          </p:txBody>
        </p:sp>
        <p:sp>
          <p:nvSpPr>
            <p:cNvPr id="679040" name="Rectangle 128"/>
            <p:cNvSpPr>
              <a:spLocks noChangeArrowheads="1"/>
            </p:cNvSpPr>
            <p:nvPr/>
          </p:nvSpPr>
          <p:spPr bwMode="auto">
            <a:xfrm>
              <a:off x="5011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21</a:t>
              </a:r>
            </a:p>
          </p:txBody>
        </p:sp>
        <p:sp>
          <p:nvSpPr>
            <p:cNvPr id="679041" name="Rectangle 129"/>
            <p:cNvSpPr>
              <a:spLocks noChangeArrowheads="1"/>
            </p:cNvSpPr>
            <p:nvPr/>
          </p:nvSpPr>
          <p:spPr bwMode="auto">
            <a:xfrm>
              <a:off x="5241" y="273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649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7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7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7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7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7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031" grpId="0" animBg="1"/>
      <p:bldP spid="679032" grpId="0" animBg="1"/>
      <p:bldP spid="679033" grpId="0" animBg="1"/>
      <p:bldP spid="679034" grpId="0" animBg="1"/>
      <p:bldP spid="679035" grpId="0" animBg="1"/>
      <p:bldP spid="679036" grpId="0" animBg="1"/>
      <p:bldP spid="679037" grpId="0" animBg="1"/>
      <p:bldP spid="679038" grpId="0" animBg="1"/>
      <p:bldP spid="6790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E332-362A-AD49-A062-89366AF018A2}" type="slidenum">
              <a:rPr lang="en-US"/>
              <a:pPr/>
              <a:t>16</a:t>
            </a:fld>
            <a:endParaRPr lang="en-US"/>
          </a:p>
        </p:txBody>
      </p:sp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Scheduling, </a:t>
            </a:r>
            <a:r>
              <a:rPr lang="en-US" i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125789"/>
              </p:ext>
            </p:extLst>
          </p:nvPr>
        </p:nvGraphicFramePr>
        <p:xfrm>
          <a:off x="5121275" y="1235075"/>
          <a:ext cx="3382963" cy="2743200"/>
        </p:xfrm>
        <a:graphic>
          <a:graphicData uri="http://schemas.openxmlformats.org/drawingml/2006/table">
            <a:tbl>
              <a:tblPr/>
              <a:tblGrid>
                <a:gridCol w="109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Cycle start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+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</a:rPr>
                        <a:t>z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r3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mult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*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r2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r1</a:t>
                      </a:r>
                      <a:endParaRPr kumimoji="0" lang="en-US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store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r1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sym typeface="Wingdings" charset="0"/>
                        </a:rPr>
                        <a:t> 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charset="0"/>
                          <a:cs typeface="Courier New" panose="02070309020205020404" pitchFamily="49" charset="0"/>
                          <a:sym typeface="Wingdings" charset="0"/>
                        </a:rPr>
                        <a:t>w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ＭＳ Ｐゴシック" charset="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81011" name="Text Box 51"/>
          <p:cNvSpPr txBox="1">
            <a:spLocks noChangeArrowheads="1"/>
          </p:cNvSpPr>
          <p:nvPr/>
        </p:nvSpPr>
        <p:spPr bwMode="auto">
          <a:xfrm>
            <a:off x="5121275" y="4089400"/>
            <a:ext cx="3382963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Requires using another register </a:t>
            </a:r>
            <a:r>
              <a:rPr lang="en-US" i="1">
                <a:solidFill>
                  <a:schemeClr val="folHlink"/>
                </a:solidFill>
              </a:rPr>
              <a:t>r3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681012" name="Rectangle 52"/>
          <p:cNvSpPr>
            <a:spLocks noGrp="1" noChangeArrowheads="1"/>
          </p:cNvSpPr>
          <p:nvPr>
            <p:ph type="body" idx="1"/>
          </p:nvPr>
        </p:nvSpPr>
        <p:spPr>
          <a:xfrm>
            <a:off x="457201" y="1295400"/>
            <a:ext cx="4663434" cy="2865112"/>
          </a:xfrm>
          <a:noFill/>
          <a:ln/>
        </p:spPr>
        <p:txBody>
          <a:bodyPr/>
          <a:lstStyle/>
          <a:p>
            <a:r>
              <a:rPr lang="en-US" sz="2400" dirty="0"/>
              <a:t>Assume that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load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store</a:t>
            </a:r>
            <a:r>
              <a:rPr lang="en-US" sz="2400" dirty="0"/>
              <a:t> each takes 3 cycles,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mult</a:t>
            </a:r>
            <a:r>
              <a:rPr lang="en-US" sz="2400" dirty="0"/>
              <a:t> takes 2 cycles, and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add</a:t>
            </a:r>
            <a:r>
              <a:rPr lang="en-US" sz="2400" dirty="0"/>
              <a:t> takes 1 cycle.</a:t>
            </a:r>
          </a:p>
          <a:p>
            <a:pPr lvl="5"/>
            <a:endParaRPr lang="en-US" sz="800" dirty="0"/>
          </a:p>
          <a:p>
            <a:r>
              <a:rPr lang="en-US" sz="2400" dirty="0"/>
              <a:t>Assume the machine can overlap instruction execution.</a:t>
            </a:r>
          </a:p>
          <a:p>
            <a:pPr lvl="1"/>
            <a:r>
              <a:rPr lang="en-US" sz="2000" dirty="0">
                <a:solidFill>
                  <a:schemeClr val="folHlink"/>
                </a:solidFill>
              </a:rPr>
              <a:t>instruction-level parallelism</a:t>
            </a:r>
          </a:p>
        </p:txBody>
      </p:sp>
      <p:sp>
        <p:nvSpPr>
          <p:cNvPr id="681033" name="Text Box 73"/>
          <p:cNvSpPr txBox="1">
            <a:spLocks noChangeArrowheads="1"/>
          </p:cNvSpPr>
          <p:nvPr/>
        </p:nvSpPr>
        <p:spPr bwMode="auto">
          <a:xfrm>
            <a:off x="639763" y="5118100"/>
            <a:ext cx="1096962" cy="346075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r1</a:t>
            </a:r>
          </a:p>
        </p:txBody>
      </p:sp>
      <p:sp>
        <p:nvSpPr>
          <p:cNvPr id="681034" name="Text Box 74"/>
          <p:cNvSpPr txBox="1">
            <a:spLocks noChangeArrowheads="1"/>
          </p:cNvSpPr>
          <p:nvPr/>
        </p:nvSpPr>
        <p:spPr bwMode="auto">
          <a:xfrm>
            <a:off x="1006475" y="5459413"/>
            <a:ext cx="1096963" cy="346075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81035" name="Text Box 75"/>
          <p:cNvSpPr txBox="1">
            <a:spLocks noChangeArrowheads="1"/>
          </p:cNvSpPr>
          <p:nvPr/>
        </p:nvSpPr>
        <p:spPr bwMode="auto">
          <a:xfrm>
            <a:off x="1371600" y="5795963"/>
            <a:ext cx="1096963" cy="346075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r3</a:t>
            </a:r>
          </a:p>
        </p:txBody>
      </p:sp>
      <p:sp>
        <p:nvSpPr>
          <p:cNvPr id="681036" name="Text Box 76"/>
          <p:cNvSpPr txBox="1">
            <a:spLocks noChangeArrowheads="1"/>
          </p:cNvSpPr>
          <p:nvPr/>
        </p:nvSpPr>
        <p:spPr bwMode="auto">
          <a:xfrm>
            <a:off x="2468563" y="5459413"/>
            <a:ext cx="1096962" cy="346075"/>
          </a:xfrm>
          <a:prstGeom prst="rect">
            <a:avLst/>
          </a:prstGeom>
          <a:solidFill>
            <a:srgbClr val="CCECFF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load r2</a:t>
            </a:r>
          </a:p>
        </p:txBody>
      </p:sp>
      <p:sp>
        <p:nvSpPr>
          <p:cNvPr id="681037" name="Text Box 77"/>
          <p:cNvSpPr txBox="1">
            <a:spLocks noChangeArrowheads="1"/>
          </p:cNvSpPr>
          <p:nvPr/>
        </p:nvSpPr>
        <p:spPr bwMode="auto">
          <a:xfrm>
            <a:off x="4297363" y="5118100"/>
            <a:ext cx="1096962" cy="346075"/>
          </a:xfrm>
          <a:prstGeom prst="rect">
            <a:avLst/>
          </a:prstGeom>
          <a:solidFill>
            <a:srgbClr val="99FF33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store r1</a:t>
            </a:r>
          </a:p>
        </p:txBody>
      </p:sp>
      <p:sp>
        <p:nvSpPr>
          <p:cNvPr id="681038" name="Text Box 78"/>
          <p:cNvSpPr txBox="1">
            <a:spLocks noChangeArrowheads="1"/>
          </p:cNvSpPr>
          <p:nvPr/>
        </p:nvSpPr>
        <p:spPr bwMode="auto">
          <a:xfrm>
            <a:off x="1736725" y="5118100"/>
            <a:ext cx="366713" cy="346075"/>
          </a:xfrm>
          <a:prstGeom prst="rect">
            <a:avLst/>
          </a:prstGeom>
          <a:solidFill>
            <a:srgbClr val="FFCC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+</a:t>
            </a:r>
          </a:p>
        </p:txBody>
      </p:sp>
      <p:sp>
        <p:nvSpPr>
          <p:cNvPr id="681039" name="Text Box 79"/>
          <p:cNvSpPr txBox="1">
            <a:spLocks noChangeArrowheads="1"/>
          </p:cNvSpPr>
          <p:nvPr/>
        </p:nvSpPr>
        <p:spPr bwMode="auto">
          <a:xfrm>
            <a:off x="2103438" y="5118100"/>
            <a:ext cx="731837" cy="346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mult</a:t>
            </a:r>
          </a:p>
        </p:txBody>
      </p:sp>
      <p:sp>
        <p:nvSpPr>
          <p:cNvPr id="681040" name="Text Box 80"/>
          <p:cNvSpPr txBox="1">
            <a:spLocks noChangeArrowheads="1"/>
          </p:cNvSpPr>
          <p:nvPr/>
        </p:nvSpPr>
        <p:spPr bwMode="auto">
          <a:xfrm>
            <a:off x="2835275" y="5118100"/>
            <a:ext cx="731838" cy="346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mult</a:t>
            </a:r>
          </a:p>
        </p:txBody>
      </p:sp>
      <p:sp>
        <p:nvSpPr>
          <p:cNvPr id="681041" name="Text Box 81"/>
          <p:cNvSpPr txBox="1">
            <a:spLocks noChangeArrowheads="1"/>
          </p:cNvSpPr>
          <p:nvPr/>
        </p:nvSpPr>
        <p:spPr bwMode="auto">
          <a:xfrm>
            <a:off x="3565525" y="5118100"/>
            <a:ext cx="731838" cy="346075"/>
          </a:xfrm>
          <a:prstGeom prst="rect">
            <a:avLst/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mult</a:t>
            </a:r>
          </a:p>
        </p:txBody>
      </p:sp>
      <p:grpSp>
        <p:nvGrpSpPr>
          <p:cNvPr id="681044" name="Group 84"/>
          <p:cNvGrpSpPr>
            <a:grpSpLocks/>
          </p:cNvGrpSpPr>
          <p:nvPr/>
        </p:nvGrpSpPr>
        <p:grpSpPr bwMode="auto">
          <a:xfrm>
            <a:off x="639763" y="4708525"/>
            <a:ext cx="8045450" cy="365125"/>
            <a:chOff x="403" y="2966"/>
            <a:chExt cx="5068" cy="230"/>
          </a:xfrm>
        </p:grpSpPr>
        <p:sp>
          <p:nvSpPr>
            <p:cNvPr id="681013" name="Rectangle 53"/>
            <p:cNvSpPr>
              <a:spLocks noChangeArrowheads="1"/>
            </p:cNvSpPr>
            <p:nvPr/>
          </p:nvSpPr>
          <p:spPr bwMode="auto">
            <a:xfrm>
              <a:off x="403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681014" name="Rectangle 54"/>
            <p:cNvSpPr>
              <a:spLocks noChangeArrowheads="1"/>
            </p:cNvSpPr>
            <p:nvPr/>
          </p:nvSpPr>
          <p:spPr bwMode="auto">
            <a:xfrm>
              <a:off x="633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681015" name="Rectangle 55"/>
            <p:cNvSpPr>
              <a:spLocks noChangeArrowheads="1"/>
            </p:cNvSpPr>
            <p:nvPr/>
          </p:nvSpPr>
          <p:spPr bwMode="auto">
            <a:xfrm>
              <a:off x="864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681016" name="Rectangle 56"/>
            <p:cNvSpPr>
              <a:spLocks noChangeArrowheads="1"/>
            </p:cNvSpPr>
            <p:nvPr/>
          </p:nvSpPr>
          <p:spPr bwMode="auto">
            <a:xfrm>
              <a:off x="1094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681017" name="Rectangle 57"/>
            <p:cNvSpPr>
              <a:spLocks noChangeArrowheads="1"/>
            </p:cNvSpPr>
            <p:nvPr/>
          </p:nvSpPr>
          <p:spPr bwMode="auto">
            <a:xfrm>
              <a:off x="1324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681018" name="Rectangle 58"/>
            <p:cNvSpPr>
              <a:spLocks noChangeArrowheads="1"/>
            </p:cNvSpPr>
            <p:nvPr/>
          </p:nvSpPr>
          <p:spPr bwMode="auto">
            <a:xfrm>
              <a:off x="1554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681019" name="Rectangle 59"/>
            <p:cNvSpPr>
              <a:spLocks noChangeArrowheads="1"/>
            </p:cNvSpPr>
            <p:nvPr/>
          </p:nvSpPr>
          <p:spPr bwMode="auto">
            <a:xfrm>
              <a:off x="1785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681020" name="Rectangle 60"/>
            <p:cNvSpPr>
              <a:spLocks noChangeArrowheads="1"/>
            </p:cNvSpPr>
            <p:nvPr/>
          </p:nvSpPr>
          <p:spPr bwMode="auto">
            <a:xfrm>
              <a:off x="2015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681021" name="Rectangle 61"/>
            <p:cNvSpPr>
              <a:spLocks noChangeArrowheads="1"/>
            </p:cNvSpPr>
            <p:nvPr/>
          </p:nvSpPr>
          <p:spPr bwMode="auto">
            <a:xfrm>
              <a:off x="2247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681022" name="Rectangle 62"/>
            <p:cNvSpPr>
              <a:spLocks noChangeArrowheads="1"/>
            </p:cNvSpPr>
            <p:nvPr/>
          </p:nvSpPr>
          <p:spPr bwMode="auto">
            <a:xfrm>
              <a:off x="2477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  <p:sp>
          <p:nvSpPr>
            <p:cNvPr id="681023" name="Rectangle 63"/>
            <p:cNvSpPr>
              <a:spLocks noChangeArrowheads="1"/>
            </p:cNvSpPr>
            <p:nvPr/>
          </p:nvSpPr>
          <p:spPr bwMode="auto">
            <a:xfrm>
              <a:off x="2708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681024" name="Rectangle 64"/>
            <p:cNvSpPr>
              <a:spLocks noChangeArrowheads="1"/>
            </p:cNvSpPr>
            <p:nvPr/>
          </p:nvSpPr>
          <p:spPr bwMode="auto">
            <a:xfrm>
              <a:off x="2938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12</a:t>
              </a:r>
            </a:p>
          </p:txBody>
        </p:sp>
        <p:sp>
          <p:nvSpPr>
            <p:cNvPr id="681025" name="Rectangle 65"/>
            <p:cNvSpPr>
              <a:spLocks noChangeArrowheads="1"/>
            </p:cNvSpPr>
            <p:nvPr/>
          </p:nvSpPr>
          <p:spPr bwMode="auto">
            <a:xfrm>
              <a:off x="3168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13</a:t>
              </a:r>
            </a:p>
          </p:txBody>
        </p:sp>
        <p:sp>
          <p:nvSpPr>
            <p:cNvPr id="681026" name="Rectangle 66"/>
            <p:cNvSpPr>
              <a:spLocks noChangeArrowheads="1"/>
            </p:cNvSpPr>
            <p:nvPr/>
          </p:nvSpPr>
          <p:spPr bwMode="auto">
            <a:xfrm>
              <a:off x="3398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681027" name="Rectangle 67"/>
            <p:cNvSpPr>
              <a:spLocks noChangeArrowheads="1"/>
            </p:cNvSpPr>
            <p:nvPr/>
          </p:nvSpPr>
          <p:spPr bwMode="auto">
            <a:xfrm>
              <a:off x="3629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681028" name="Rectangle 68"/>
            <p:cNvSpPr>
              <a:spLocks noChangeArrowheads="1"/>
            </p:cNvSpPr>
            <p:nvPr/>
          </p:nvSpPr>
          <p:spPr bwMode="auto">
            <a:xfrm>
              <a:off x="3859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16</a:t>
              </a:r>
            </a:p>
          </p:txBody>
        </p:sp>
        <p:sp>
          <p:nvSpPr>
            <p:cNvPr id="681029" name="Rectangle 69"/>
            <p:cNvSpPr>
              <a:spLocks noChangeArrowheads="1"/>
            </p:cNvSpPr>
            <p:nvPr/>
          </p:nvSpPr>
          <p:spPr bwMode="auto">
            <a:xfrm>
              <a:off x="4090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681030" name="Rectangle 70"/>
            <p:cNvSpPr>
              <a:spLocks noChangeArrowheads="1"/>
            </p:cNvSpPr>
            <p:nvPr/>
          </p:nvSpPr>
          <p:spPr bwMode="auto">
            <a:xfrm>
              <a:off x="4320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18</a:t>
              </a:r>
            </a:p>
          </p:txBody>
        </p:sp>
        <p:sp>
          <p:nvSpPr>
            <p:cNvPr id="681031" name="Rectangle 71"/>
            <p:cNvSpPr>
              <a:spLocks noChangeArrowheads="1"/>
            </p:cNvSpPr>
            <p:nvPr/>
          </p:nvSpPr>
          <p:spPr bwMode="auto">
            <a:xfrm>
              <a:off x="4551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19</a:t>
              </a:r>
            </a:p>
          </p:txBody>
        </p:sp>
        <p:sp>
          <p:nvSpPr>
            <p:cNvPr id="681032" name="Rectangle 72"/>
            <p:cNvSpPr>
              <a:spLocks noChangeArrowheads="1"/>
            </p:cNvSpPr>
            <p:nvPr/>
          </p:nvSpPr>
          <p:spPr bwMode="auto">
            <a:xfrm>
              <a:off x="4781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20</a:t>
              </a:r>
            </a:p>
          </p:txBody>
        </p:sp>
        <p:sp>
          <p:nvSpPr>
            <p:cNvPr id="681042" name="Rectangle 82"/>
            <p:cNvSpPr>
              <a:spLocks noChangeArrowheads="1"/>
            </p:cNvSpPr>
            <p:nvPr/>
          </p:nvSpPr>
          <p:spPr bwMode="auto">
            <a:xfrm>
              <a:off x="5011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21</a:t>
              </a:r>
            </a:p>
          </p:txBody>
        </p:sp>
        <p:sp>
          <p:nvSpPr>
            <p:cNvPr id="681043" name="Rectangle 83"/>
            <p:cNvSpPr>
              <a:spLocks noChangeArrowheads="1"/>
            </p:cNvSpPr>
            <p:nvPr/>
          </p:nvSpPr>
          <p:spPr bwMode="auto">
            <a:xfrm>
              <a:off x="5241" y="2966"/>
              <a:ext cx="230" cy="23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574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8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1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8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8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8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8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8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011" grpId="0" animBg="1"/>
      <p:bldP spid="681033" grpId="0" animBg="1"/>
      <p:bldP spid="681034" grpId="0" animBg="1"/>
      <p:bldP spid="681035" grpId="0" animBg="1"/>
      <p:bldP spid="681036" grpId="0" animBg="1"/>
      <p:bldP spid="681037" grpId="0" animBg="1"/>
      <p:bldP spid="681038" grpId="0" animBg="1"/>
      <p:bldP spid="681039" grpId="0" animBg="1"/>
      <p:bldP spid="681040" grpId="0" animBg="1"/>
      <p:bldP spid="68104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4E0-6034-1345-8AFB-DFD05B1971CF}" type="slidenum">
              <a:rPr lang="en-US"/>
              <a:pPr/>
              <a:t>17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Code Optimization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7" y="1295400"/>
            <a:ext cx="8503826" cy="4835525"/>
          </a:xfrm>
        </p:spPr>
        <p:txBody>
          <a:bodyPr/>
          <a:lstStyle/>
          <a:p>
            <a:r>
              <a:rPr lang="en-US" b="1" dirty="0"/>
              <a:t>Goal:</a:t>
            </a:r>
            <a:r>
              <a:rPr lang="en-US" dirty="0"/>
              <a:t> The compiler generates </a:t>
            </a:r>
            <a:r>
              <a:rPr lang="en-US" u="sng" dirty="0"/>
              <a:t>better object code</a:t>
            </a:r>
            <a:r>
              <a:rPr lang="en-US" dirty="0"/>
              <a:t>.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Automatically discover information about the runtime behavior of the source program.</a:t>
            </a:r>
          </a:p>
          <a:p>
            <a:pPr lvl="1"/>
            <a:r>
              <a:rPr lang="en-US" dirty="0"/>
              <a:t>Such as by dataflow analysis</a:t>
            </a:r>
          </a:p>
          <a:p>
            <a:pPr lvl="4"/>
            <a:endParaRPr lang="en-US" dirty="0"/>
          </a:p>
          <a:p>
            <a:r>
              <a:rPr lang="en-US" dirty="0"/>
              <a:t>Use that information to generate better code.</a:t>
            </a:r>
          </a:p>
        </p:txBody>
      </p:sp>
    </p:spTree>
    <p:extLst>
      <p:ext uri="{BB962C8B-B14F-4D97-AF65-F5344CB8AC3E}">
        <p14:creationId xmlns:p14="http://schemas.microsoft.com/office/powerpoint/2010/main" val="4046515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E4E0-6034-1345-8AFB-DFD05B1971CF}" type="slidenum">
              <a:rPr lang="en-US"/>
              <a:pPr/>
              <a:t>18</a:t>
            </a:fld>
            <a:endParaRPr lang="en-US"/>
          </a:p>
        </p:txBody>
      </p:sp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Code Optimization</a:t>
            </a:r>
            <a:r>
              <a:rPr lang="en-US" i="1" dirty="0"/>
              <a:t>, cont’d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Usually done as one or more passes </a:t>
            </a:r>
            <a:br>
              <a:rPr lang="en-US" dirty="0"/>
            </a:br>
            <a:r>
              <a:rPr lang="en-US" dirty="0"/>
              <a:t>over the parse tree before the code generator emits the object code.</a:t>
            </a:r>
          </a:p>
          <a:p>
            <a:pPr lvl="4"/>
            <a:endParaRPr lang="en-US" dirty="0"/>
          </a:p>
          <a:p>
            <a:r>
              <a:rPr lang="en-US" dirty="0"/>
              <a:t>The frontend parser doesn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worry about optimization.</a:t>
            </a:r>
          </a:p>
          <a:p>
            <a:pPr lvl="4"/>
            <a:endParaRPr lang="en-US" dirty="0"/>
          </a:p>
          <a:p>
            <a:r>
              <a:rPr lang="en-US" dirty="0"/>
              <a:t>A code optimizer in the back end can modify </a:t>
            </a:r>
            <a:br>
              <a:rPr lang="en-US" dirty="0"/>
            </a:br>
            <a:r>
              <a:rPr lang="en-US" dirty="0"/>
              <a:t>the parse tree so that the code generator </a:t>
            </a:r>
            <a:br>
              <a:rPr lang="en-US" dirty="0"/>
            </a:br>
            <a:r>
              <a:rPr lang="en-US" dirty="0"/>
              <a:t>will emit better code.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17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3D833-F831-2B41-953E-5CEA12D21EBB}" type="slidenum">
              <a:rPr lang="en-US"/>
              <a:pPr/>
              <a:t>19</a:t>
            </a:fld>
            <a:endParaRPr lang="en-US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“Better” Generated Object Code</a:t>
            </a:r>
            <a:endParaRPr lang="en-US" i="1" dirty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Runs faster</a:t>
            </a:r>
          </a:p>
          <a:p>
            <a:pPr lvl="1"/>
            <a:r>
              <a:rPr lang="en-US" dirty="0"/>
              <a:t>What people usually mean when </a:t>
            </a:r>
            <a:br>
              <a:rPr lang="en-US" dirty="0"/>
            </a:br>
            <a:r>
              <a:rPr lang="en-US" dirty="0"/>
              <a:t>they talk about optimization.</a:t>
            </a:r>
          </a:p>
          <a:p>
            <a:pPr lvl="7"/>
            <a:endParaRPr lang="en-US" dirty="0"/>
          </a:p>
          <a:p>
            <a:r>
              <a:rPr lang="en-US" dirty="0"/>
              <a:t>Uses less memory</a:t>
            </a:r>
          </a:p>
          <a:p>
            <a:pPr lvl="1"/>
            <a:r>
              <a:rPr lang="en-US" dirty="0"/>
              <a:t>Embedded chips may have </a:t>
            </a:r>
            <a:br>
              <a:rPr lang="en-US" dirty="0"/>
            </a:br>
            <a:r>
              <a:rPr lang="en-US" dirty="0"/>
              <a:t>limited amounts of memory.</a:t>
            </a:r>
          </a:p>
          <a:p>
            <a:pPr lvl="7"/>
            <a:endParaRPr lang="en-US" dirty="0"/>
          </a:p>
          <a:p>
            <a:r>
              <a:rPr lang="en-US" dirty="0"/>
              <a:t>Consumes less power</a:t>
            </a:r>
          </a:p>
          <a:p>
            <a:pPr lvl="1"/>
            <a:r>
              <a:rPr lang="en-US" dirty="0"/>
              <a:t>A CPU chip may be in a device that needs to conserve battery power.</a:t>
            </a:r>
          </a:p>
          <a:p>
            <a:pPr lvl="1"/>
            <a:r>
              <a:rPr lang="en-US" dirty="0"/>
              <a:t>Some operations can require more power than others.</a:t>
            </a:r>
          </a:p>
        </p:txBody>
      </p:sp>
    </p:spTree>
    <p:extLst>
      <p:ext uri="{BB962C8B-B14F-4D97-AF65-F5344CB8AC3E}">
        <p14:creationId xmlns:p14="http://schemas.microsoft.com/office/powerpoint/2010/main" val="119523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3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3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3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2FE8-73BD-DC4E-836E-4C02CD8365AF}" type="slidenum">
              <a:rPr lang="en-US"/>
              <a:pPr/>
              <a:t>2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Selection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sequence of </a:t>
            </a:r>
            <a:r>
              <a:rPr lang="en-US" u="sng" dirty="0"/>
              <a:t>target machine instructions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should the code generator emit?</a:t>
            </a:r>
          </a:p>
          <a:p>
            <a:pPr lvl="4"/>
            <a:endParaRPr lang="en-US" dirty="0"/>
          </a:p>
          <a:p>
            <a:r>
              <a:rPr lang="en-US" dirty="0"/>
              <a:t>The parse trees and the symbol tables are</a:t>
            </a:r>
            <a:br>
              <a:rPr lang="en-US" dirty="0"/>
            </a:br>
            <a:r>
              <a:rPr lang="en-US" dirty="0"/>
              <a:t>primary sources of information for the code generator.</a:t>
            </a:r>
          </a:p>
        </p:txBody>
      </p:sp>
    </p:spTree>
    <p:extLst>
      <p:ext uri="{BB962C8B-B14F-4D97-AF65-F5344CB8AC3E}">
        <p14:creationId xmlns:p14="http://schemas.microsoft.com/office/powerpoint/2010/main" val="1506501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5A02-3D93-DE4F-927B-B90BBF585165}" type="slidenum">
              <a:rPr lang="en-US"/>
              <a:pPr/>
              <a:t>20</a:t>
            </a:fld>
            <a:endParaRPr lang="en-US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Optimization Challenges: Safety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code optimizer </a:t>
            </a:r>
            <a:r>
              <a:rPr lang="en-US" u="sng" dirty="0"/>
              <a:t>must not change the results</a:t>
            </a:r>
            <a:r>
              <a:rPr lang="en-US" dirty="0"/>
              <a:t> of the source program.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During execution, the optimized object code must have the </a:t>
            </a:r>
            <a:r>
              <a:rPr lang="en-US" u="sng" dirty="0"/>
              <a:t>same runtime effects</a:t>
            </a:r>
            <a:r>
              <a:rPr lang="en-US" dirty="0"/>
              <a:t> as the unoptimized object code.</a:t>
            </a: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Same effect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: The variables have the </a:t>
            </a:r>
            <a:br>
              <a:rPr lang="en-US" dirty="0"/>
            </a:br>
            <a:r>
              <a:rPr lang="en-US" dirty="0"/>
              <a:t>same calculated values.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Bad idea</a:t>
            </a:r>
            <a:r>
              <a:rPr lang="en-US" dirty="0"/>
              <a:t>: Compute the wrong values, but faster!</a:t>
            </a:r>
          </a:p>
        </p:txBody>
      </p:sp>
    </p:spTree>
    <p:extLst>
      <p:ext uri="{BB962C8B-B14F-4D97-AF65-F5344CB8AC3E}">
        <p14:creationId xmlns:p14="http://schemas.microsoft.com/office/powerpoint/2010/main" val="257254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05A02-3D93-DE4F-927B-B90BBF585165}" type="slidenum">
              <a:rPr lang="en-US"/>
              <a:pPr/>
              <a:t>21</a:t>
            </a:fld>
            <a:endParaRPr lang="en-US"/>
          </a:p>
        </p:txBody>
      </p:sp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Optimization Challenges: Profitability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Good optimization is difficult </a:t>
            </a:r>
            <a:br>
              <a:rPr lang="en-US" dirty="0"/>
            </a:br>
            <a:r>
              <a:rPr lang="en-US" dirty="0"/>
              <a:t>to implement correctly.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It is time-consuming to run an optimizer.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Optimization can increase compilation time </a:t>
            </a:r>
            <a:br>
              <a:rPr lang="en-US" dirty="0"/>
            </a:br>
            <a:r>
              <a:rPr lang="en-US" dirty="0"/>
              <a:t>by an order of magnitude or more.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Is it worth it?</a:t>
            </a:r>
          </a:p>
        </p:txBody>
      </p:sp>
    </p:spTree>
    <p:extLst>
      <p:ext uri="{BB962C8B-B14F-4D97-AF65-F5344CB8AC3E}">
        <p14:creationId xmlns:p14="http://schemas.microsoft.com/office/powerpoint/2010/main" val="3965668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5509-1F8A-9945-80B3-E17F0EA91DB2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Constant Folding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we have the constant definition:</a:t>
            </a:r>
            <a:br>
              <a:rPr lang="en-US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br>
              <a:rPr lang="en-US" sz="1400" dirty="0"/>
            </a:br>
            <a:r>
              <a:rPr lang="en-US" dirty="0"/>
              <a:t>and then in a statement, we have the real expression</a:t>
            </a:r>
            <a:endParaRPr lang="en-US" dirty="0">
              <a:solidFill>
                <a:srgbClr val="0033CC"/>
              </a:solidFill>
            </a:endParaRPr>
          </a:p>
          <a:p>
            <a:pPr lvl="6">
              <a:lnSpc>
                <a:spcPct val="9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Instead of emitting instructions to load 2, </a:t>
            </a:r>
            <a:br>
              <a:rPr lang="en-US" dirty="0"/>
            </a:br>
            <a:r>
              <a:rPr lang="en-US" dirty="0"/>
              <a:t>convert to float, load 3.14, and multiply ...</a:t>
            </a:r>
          </a:p>
          <a:p>
            <a:pPr>
              <a:lnSpc>
                <a:spcPct val="90000"/>
              </a:lnSpc>
            </a:pPr>
            <a:r>
              <a:rPr lang="en-US" dirty="0"/>
              <a:t>... simply emit a single instruction </a:t>
            </a:r>
            <a:br>
              <a:rPr lang="en-US" dirty="0"/>
            </a:br>
            <a:r>
              <a:rPr lang="en-US" dirty="0"/>
              <a:t>to load the value 6.28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the multiplication with constants </a:t>
            </a:r>
            <a:br>
              <a:rPr lang="en-US" dirty="0"/>
            </a:br>
            <a:r>
              <a:rPr lang="en-US" dirty="0"/>
              <a:t>during the semantic pass.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76801" y="1783098"/>
            <a:ext cx="2390398" cy="36933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CONST pi = 3.14;</a:t>
            </a:r>
            <a:endParaRPr lang="en-US" sz="1050" dirty="0"/>
          </a:p>
        </p:txBody>
      </p:sp>
      <p:sp>
        <p:nvSpPr>
          <p:cNvPr id="3" name="TextBox 2"/>
          <p:cNvSpPr txBox="1"/>
          <p:nvPr/>
        </p:nvSpPr>
        <p:spPr>
          <a:xfrm>
            <a:off x="2926098" y="2880366"/>
            <a:ext cx="736099" cy="36933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2*pi</a:t>
            </a:r>
          </a:p>
        </p:txBody>
      </p:sp>
    </p:spTree>
    <p:extLst>
      <p:ext uri="{BB962C8B-B14F-4D97-AF65-F5344CB8AC3E}">
        <p14:creationId xmlns:p14="http://schemas.microsoft.com/office/powerpoint/2010/main" val="346455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5509-1F8A-9945-80B3-E17F0EA91DB2}" type="slidenum">
              <a:rPr lang="en-US"/>
              <a:pPr/>
              <a:t>23</a:t>
            </a:fld>
            <a:endParaRPr lang="en-US"/>
          </a:p>
        </p:txBody>
      </p:sp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Constant Propagation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Suppose dataflow analysis determines </a:t>
            </a:r>
            <a:br>
              <a:rPr lang="en-US" dirty="0"/>
            </a:br>
            <a:r>
              <a:rPr lang="en-US" dirty="0"/>
              <a:t>that a variable </a:t>
            </a:r>
            <a:r>
              <a:rPr lang="en-US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 always has the value </a:t>
            </a:r>
            <a:r>
              <a:rPr lang="en-US" b="1" i="1" dirty="0">
                <a:solidFill>
                  <a:srgbClr val="0033CC"/>
                </a:solidFill>
                <a:latin typeface="Times New Roman" charset="0"/>
              </a:rPr>
              <a:t>c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for a given set of statements.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When generating code for those statements, </a:t>
            </a:r>
            <a:br>
              <a:rPr lang="en-US" dirty="0"/>
            </a:br>
            <a:r>
              <a:rPr lang="en-US" dirty="0"/>
              <a:t>instead of emitting an instruction to load </a:t>
            </a:r>
            <a:br>
              <a:rPr lang="en-US" dirty="0"/>
            </a:br>
            <a:r>
              <a:rPr lang="en-US" dirty="0"/>
              <a:t>the value of </a:t>
            </a:r>
            <a:r>
              <a:rPr lang="en-US" sz="2800" b="1" i="1" dirty="0">
                <a:solidFill>
                  <a:srgbClr val="0033CC"/>
                </a:solidFill>
                <a:latin typeface="Times New Roman" charset="0"/>
              </a:rPr>
              <a:t>v</a:t>
            </a:r>
            <a:r>
              <a:rPr lang="en-US" dirty="0"/>
              <a:t> from memory ...</a:t>
            </a:r>
          </a:p>
          <a:p>
            <a:pPr>
              <a:lnSpc>
                <a:spcPct val="90000"/>
              </a:lnSpc>
            </a:pPr>
            <a:r>
              <a:rPr lang="en-US" dirty="0"/>
              <a:t>... emit an instruction to load the constant </a:t>
            </a:r>
            <a:r>
              <a:rPr lang="en-US" sz="2800" b="1" i="1" dirty="0">
                <a:solidFill>
                  <a:srgbClr val="0033CC"/>
                </a:solidFill>
                <a:latin typeface="Times New Roman" charset="0"/>
              </a:rPr>
              <a:t>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565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BC32-7590-FC4F-BC1C-59354630768C}" type="slidenum">
              <a:rPr lang="en-US"/>
              <a:pPr/>
              <a:t>24</a:t>
            </a:fld>
            <a:endParaRPr lang="en-US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Strength Reduction</a:t>
            </a:r>
            <a:endParaRPr lang="en-US" i="1" dirty="0"/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434" cy="4835525"/>
          </a:xfrm>
        </p:spPr>
        <p:txBody>
          <a:bodyPr/>
          <a:lstStyle/>
          <a:p>
            <a:r>
              <a:rPr lang="en-US" dirty="0"/>
              <a:t>Replace an operation by </a:t>
            </a:r>
            <a:br>
              <a:rPr lang="en-US" dirty="0"/>
            </a:br>
            <a:r>
              <a:rPr lang="en-US" dirty="0"/>
              <a:t>a </a:t>
            </a:r>
            <a:r>
              <a:rPr lang="en-US" u="sng" dirty="0"/>
              <a:t>faster equivalent operation</a:t>
            </a:r>
            <a:r>
              <a:rPr lang="en-US" dirty="0"/>
              <a:t>.</a:t>
            </a:r>
          </a:p>
          <a:p>
            <a:pPr lvl="7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56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BC32-7590-FC4F-BC1C-59354630768C}" type="slidenum">
              <a:rPr lang="en-US"/>
              <a:pPr/>
              <a:t>25</a:t>
            </a:fld>
            <a:endParaRPr lang="en-US"/>
          </a:p>
        </p:txBody>
      </p:sp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89" y="411163"/>
            <a:ext cx="8961022" cy="655637"/>
          </a:xfrm>
        </p:spPr>
        <p:txBody>
          <a:bodyPr/>
          <a:lstStyle/>
          <a:p>
            <a:r>
              <a:rPr lang="en-US" dirty="0"/>
              <a:t>Speed Optimization: Strength Reduction</a:t>
            </a:r>
            <a:r>
              <a:rPr lang="en-US" i="1" dirty="0"/>
              <a:t>, cont’d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434" cy="4835525"/>
          </a:xfrm>
        </p:spPr>
        <p:txBody>
          <a:bodyPr/>
          <a:lstStyle/>
          <a:p>
            <a:r>
              <a:rPr lang="en-US" dirty="0"/>
              <a:t>Example: Suppose the integer expression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5*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appears in a tight loop.</a:t>
            </a:r>
          </a:p>
          <a:p>
            <a:pPr lvl="1"/>
            <a:r>
              <a:rPr lang="en-US" dirty="0"/>
              <a:t>Given: Multiplication is more expensive than addition.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One solution: Generate code for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i+i+i+i+i</a:t>
            </a:r>
            <a:r>
              <a:rPr lang="en-US" dirty="0"/>
              <a:t> instead.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Another solution: Treat the expression </a:t>
            </a:r>
            <a:r>
              <a:rPr lang="en-US" u="sng" dirty="0"/>
              <a:t>as if</a:t>
            </a:r>
            <a:r>
              <a:rPr lang="en-US" dirty="0"/>
              <a:t> the programmer had written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(4*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)+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instead and do the multiplication as a </a:t>
            </a:r>
            <a:r>
              <a:rPr lang="en-US" u="sng" dirty="0"/>
              <a:t>shift left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2 bits.</a:t>
            </a:r>
          </a:p>
          <a:p>
            <a:pPr lvl="2"/>
            <a:r>
              <a:rPr lang="en-US" dirty="0"/>
              <a:t>Generate the code to </a:t>
            </a:r>
            <a:r>
              <a:rPr lang="en-US" u="sng" dirty="0"/>
              <a:t>shift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value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then </a:t>
            </a:r>
            <a:r>
              <a:rPr lang="en-US" u="sng" dirty="0"/>
              <a:t>add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original value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474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90C2-F024-9E45-A58A-19750FB20A0D}" type="slidenum">
              <a:rPr lang="en-US"/>
              <a:pPr/>
              <a:t>26</a:t>
            </a:fld>
            <a:endParaRPr lang="en-US"/>
          </a:p>
        </p:txBody>
      </p:sp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Dead Code Elimination</a:t>
            </a:r>
            <a:endParaRPr lang="en-US" i="1" dirty="0"/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Suppose we have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WHILE</a:t>
            </a:r>
            <a:r>
              <a:rPr lang="en-US" dirty="0"/>
              <a:t> statement: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latin typeface="Courier New" charset="0"/>
              </a:rPr>
              <a:t>    </a:t>
            </a:r>
            <a:br>
              <a:rPr lang="en-US" b="1" dirty="0">
                <a:latin typeface="Courier New" charset="0"/>
              </a:rPr>
            </a:br>
            <a:br>
              <a:rPr lang="en-US" b="1" dirty="0">
                <a:latin typeface="Courier New" charset="0"/>
              </a:rPr>
            </a:br>
            <a:br>
              <a:rPr lang="en-US" b="1" dirty="0">
                <a:latin typeface="Courier New" charset="0"/>
              </a:rPr>
            </a:br>
            <a:r>
              <a:rPr lang="en-US" dirty="0"/>
              <a:t>If there are no statement labels, none of the statements in the compound statement can ever be executed.</a:t>
            </a:r>
          </a:p>
          <a:p>
            <a:pPr lvl="7"/>
            <a:endParaRPr lang="en-US" dirty="0"/>
          </a:p>
          <a:p>
            <a:r>
              <a:rPr lang="en-US" dirty="0"/>
              <a:t>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emit any code for this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WHILE</a:t>
            </a:r>
            <a:r>
              <a:rPr lang="en-US" dirty="0"/>
              <a:t> statement.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45730" y="1874537"/>
            <a:ext cx="2252540" cy="120032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WHILE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&lt;&gt;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DO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BEGIN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    ...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END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35161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0A63-B45E-8B47-B5D2-50ECF82A16CB}" type="slidenum">
              <a:rPr lang="en-US"/>
              <a:pPr/>
              <a:t>27</a:t>
            </a:fld>
            <a:endParaRPr lang="en-US"/>
          </a:p>
        </p:txBody>
      </p:sp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Optimization: Loop Unrolling</a:t>
            </a:r>
            <a:endParaRPr lang="en-US" i="1" dirty="0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1"/>
            <a:ext cx="8320995" cy="350518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Loop overhead: </a:t>
            </a:r>
            <a:r>
              <a:rPr lang="en-US" u="sng" dirty="0"/>
              <a:t>initialize</a:t>
            </a:r>
            <a:r>
              <a:rPr lang="en-US" dirty="0"/>
              <a:t>, </a:t>
            </a:r>
            <a:r>
              <a:rPr lang="en-US" u="sng" dirty="0"/>
              <a:t>test</a:t>
            </a:r>
            <a:r>
              <a:rPr lang="en-US" dirty="0"/>
              <a:t>, and </a:t>
            </a:r>
            <a:r>
              <a:rPr lang="en-US" u="sng" dirty="0"/>
              <a:t>increment</a:t>
            </a:r>
            <a:r>
              <a:rPr lang="en-US" dirty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Suppose the programmer wrote:</a:t>
            </a:r>
            <a:br>
              <a:rPr lang="en-US" dirty="0"/>
            </a:br>
            <a:br>
              <a:rPr lang="en-US" sz="1400" dirty="0"/>
            </a:b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Virtually</a:t>
            </a:r>
            <a:r>
              <a:rPr lang="en-US" dirty="0">
                <a:solidFill>
                  <a:srgbClr val="B23C00"/>
                </a:solidFill>
              </a:rPr>
              <a:t> unroll</a:t>
            </a:r>
            <a:r>
              <a:rPr lang="en-US" dirty="0"/>
              <a:t> the inner loop and generate object code </a:t>
            </a:r>
            <a:r>
              <a:rPr lang="en-US" u="sng" dirty="0"/>
              <a:t>as if</a:t>
            </a:r>
            <a:r>
              <a:rPr lang="en-US" dirty="0"/>
              <a:t> the programmer had written:</a:t>
            </a:r>
            <a:br>
              <a:rPr lang="en-US" dirty="0"/>
            </a:br>
            <a:endParaRPr lang="en-US" sz="2400" dirty="0">
              <a:solidFill>
                <a:srgbClr val="0033CC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1435" y="2514610"/>
            <a:ext cx="4257897" cy="132343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</a:rPr>
              <a:t>FOR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:= 1 TO n DO BEGIN</a:t>
            </a:r>
            <a:br>
              <a:rPr lang="en-US" b="1" dirty="0">
                <a:latin typeface="Courier New" charset="0"/>
              </a:rPr>
            </a:br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FOR j := 1 TO 3 DO BEGIN</a:t>
            </a:r>
            <a:br>
              <a:rPr lang="en-US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    s[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i,j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] := a[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i,j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] + b[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i,j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]</a:t>
            </a:r>
            <a:br>
              <a:rPr lang="en-US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END</a:t>
            </a:r>
            <a:br>
              <a:rPr lang="en-US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b="1" dirty="0">
                <a:latin typeface="Courier New" charset="0"/>
              </a:rPr>
              <a:t>END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76583" y="4900879"/>
            <a:ext cx="3887603" cy="132343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FOR </a:t>
            </a:r>
            <a:r>
              <a:rPr lang="en-US" b="1" dirty="0" err="1">
                <a:solidFill>
                  <a:srgbClr val="0000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:= 1 TO n DO BEGIN</a:t>
            </a:r>
            <a:br>
              <a:rPr lang="en-US" b="1" dirty="0">
                <a:solidFill>
                  <a:srgbClr val="000000"/>
                </a:solidFill>
                <a:latin typeface="Courier New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s[i,1] := a[i,1] + b[i,1];</a:t>
            </a:r>
            <a:br>
              <a:rPr lang="en-US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s[i,2] := a[i,2] + b[i,2];</a:t>
            </a:r>
            <a:br>
              <a:rPr lang="en-US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   s[i,3] := a[i,3] + b[i,3];</a:t>
            </a:r>
            <a:br>
              <a:rPr lang="en-US" b="1" dirty="0">
                <a:solidFill>
                  <a:srgbClr val="B23C00"/>
                </a:solidFill>
                <a:latin typeface="Courier New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charset="0"/>
              </a:rPr>
              <a:t>END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9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3427" grpId="0" build="p" bldLvl="3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E9DE-7667-5B48-899C-8709610E6D1F}" type="slidenum">
              <a:rPr lang="en-US"/>
              <a:pPr/>
              <a:t>28</a:t>
            </a:fld>
            <a:endParaRPr lang="en-US"/>
          </a:p>
        </p:txBody>
      </p:sp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Subexpression</a:t>
            </a:r>
            <a:r>
              <a:rPr lang="en-US" dirty="0"/>
              <a:t> Elimination</a:t>
            </a:r>
            <a:endParaRPr lang="en-US" i="1" dirty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 The programmer wrote</a:t>
            </a:r>
            <a:br>
              <a:rPr lang="en-US" dirty="0"/>
            </a:br>
            <a:br>
              <a:rPr lang="en-US" sz="1400" dirty="0"/>
            </a:br>
            <a:endParaRPr lang="en-US" b="1" dirty="0">
              <a:latin typeface="Courier New" charset="0"/>
            </a:endParaRPr>
          </a:p>
          <a:p>
            <a:r>
              <a:rPr lang="en-US" dirty="0"/>
              <a:t>Generate code </a:t>
            </a:r>
            <a:r>
              <a:rPr lang="en-US" u="sng" dirty="0"/>
              <a:t>as if</a:t>
            </a:r>
            <a:r>
              <a:rPr lang="en-US" dirty="0"/>
              <a:t> the programmer had written: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Need the temporary variable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.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5"/>
            <a:endParaRPr lang="en-US" dirty="0"/>
          </a:p>
          <a:p>
            <a:r>
              <a:rPr lang="en-US" dirty="0"/>
              <a:t>This may not be so easy for the back end to do!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73935" y="1901429"/>
            <a:ext cx="4596130" cy="36933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x := y*(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-j*k</a:t>
            </a:r>
            <a:r>
              <a:rPr lang="en-US" sz="1800" b="1" dirty="0">
                <a:latin typeface="Courier New" charset="0"/>
              </a:rPr>
              <a:t>) + (w + z/(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-j*k</a:t>
            </a:r>
            <a:r>
              <a:rPr lang="en-US" sz="1800" b="1" dirty="0">
                <a:latin typeface="Courier New" charset="0"/>
              </a:rPr>
              <a:t>))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3032155" y="3389996"/>
            <a:ext cx="3079689" cy="64633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</a:rPr>
              <a:t>t :=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-j*k</a:t>
            </a:r>
            <a:r>
              <a:rPr lang="en-US" sz="1800" b="1" dirty="0">
                <a:latin typeface="Courier New" charset="0"/>
              </a:rPr>
              <a:t>;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x := y*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t</a:t>
            </a:r>
            <a:r>
              <a:rPr lang="en-US" sz="1800" b="1" dirty="0">
                <a:latin typeface="Courier New" charset="0"/>
              </a:rPr>
              <a:t> + (w + z/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t</a:t>
            </a:r>
            <a:r>
              <a:rPr lang="en-US" sz="1800" b="1" dirty="0">
                <a:latin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960921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30442-CCB7-6548-9BC1-3E77E952CD4C}" type="slidenum">
              <a:rPr lang="en-US"/>
              <a:pPr/>
              <a:t>29</a:t>
            </a:fld>
            <a:endParaRPr lang="en-US"/>
          </a:p>
        </p:txBody>
      </p:sp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Subexpression</a:t>
            </a:r>
            <a:r>
              <a:rPr lang="en-US" dirty="0"/>
              <a:t> Elimination</a:t>
            </a:r>
            <a:r>
              <a:rPr lang="en-US" i="1" dirty="0"/>
              <a:t>, cont’d</a:t>
            </a:r>
          </a:p>
        </p:txBody>
      </p:sp>
      <p:grpSp>
        <p:nvGrpSpPr>
          <p:cNvPr id="745476" name="Group 4"/>
          <p:cNvGrpSpPr>
            <a:grpSpLocks/>
          </p:cNvGrpSpPr>
          <p:nvPr/>
        </p:nvGrpSpPr>
        <p:grpSpPr bwMode="auto">
          <a:xfrm>
            <a:off x="914440" y="1417342"/>
            <a:ext cx="4937125" cy="3108325"/>
            <a:chOff x="749" y="1181"/>
            <a:chExt cx="3110" cy="1958"/>
          </a:xfrm>
        </p:grpSpPr>
        <p:sp>
          <p:nvSpPr>
            <p:cNvPr id="745477" name="Oval 5"/>
            <p:cNvSpPr>
              <a:spLocks noChangeArrowheads="1"/>
            </p:cNvSpPr>
            <p:nvPr/>
          </p:nvSpPr>
          <p:spPr bwMode="auto">
            <a:xfrm>
              <a:off x="1325" y="1181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:=</a:t>
              </a:r>
            </a:p>
          </p:txBody>
        </p:sp>
        <p:sp>
          <p:nvSpPr>
            <p:cNvPr id="745478" name="Oval 6"/>
            <p:cNvSpPr>
              <a:spLocks noChangeArrowheads="1"/>
            </p:cNvSpPr>
            <p:nvPr/>
          </p:nvSpPr>
          <p:spPr bwMode="auto">
            <a:xfrm>
              <a:off x="749" y="1469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x</a:t>
              </a:r>
            </a:p>
          </p:txBody>
        </p:sp>
        <p:cxnSp>
          <p:nvCxnSpPr>
            <p:cNvPr id="745479" name="AutoShape 7"/>
            <p:cNvCxnSpPr>
              <a:cxnSpLocks noChangeShapeType="1"/>
              <a:stCxn id="745477" idx="3"/>
              <a:endCxn id="745478" idx="7"/>
            </p:cNvCxnSpPr>
            <p:nvPr/>
          </p:nvCxnSpPr>
          <p:spPr bwMode="auto">
            <a:xfrm flipH="1">
              <a:off x="945" y="1377"/>
              <a:ext cx="414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745480" name="Oval 8"/>
            <p:cNvSpPr>
              <a:spLocks noChangeArrowheads="1"/>
            </p:cNvSpPr>
            <p:nvPr/>
          </p:nvSpPr>
          <p:spPr bwMode="auto">
            <a:xfrm>
              <a:off x="1325" y="1757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*</a:t>
              </a:r>
            </a:p>
          </p:txBody>
        </p:sp>
        <p:sp>
          <p:nvSpPr>
            <p:cNvPr id="745481" name="Oval 9"/>
            <p:cNvSpPr>
              <a:spLocks noChangeArrowheads="1"/>
            </p:cNvSpPr>
            <p:nvPr/>
          </p:nvSpPr>
          <p:spPr bwMode="auto">
            <a:xfrm>
              <a:off x="1037" y="2045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y</a:t>
              </a:r>
            </a:p>
          </p:txBody>
        </p:sp>
        <p:cxnSp>
          <p:nvCxnSpPr>
            <p:cNvPr id="745482" name="AutoShape 10"/>
            <p:cNvCxnSpPr>
              <a:cxnSpLocks noChangeShapeType="1"/>
              <a:stCxn id="745480" idx="3"/>
              <a:endCxn id="745481" idx="7"/>
            </p:cNvCxnSpPr>
            <p:nvPr/>
          </p:nvCxnSpPr>
          <p:spPr bwMode="auto">
            <a:xfrm flipH="1">
              <a:off x="1233" y="1953"/>
              <a:ext cx="126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483" name="AutoShape 11"/>
            <p:cNvCxnSpPr>
              <a:cxnSpLocks noChangeShapeType="1"/>
              <a:stCxn id="745480" idx="5"/>
              <a:endCxn id="745485" idx="1"/>
            </p:cNvCxnSpPr>
            <p:nvPr/>
          </p:nvCxnSpPr>
          <p:spPr bwMode="auto">
            <a:xfrm>
              <a:off x="1521" y="1953"/>
              <a:ext cx="126" cy="1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745484" name="Group 12"/>
            <p:cNvGrpSpPr>
              <a:grpSpLocks/>
            </p:cNvGrpSpPr>
            <p:nvPr/>
          </p:nvGrpSpPr>
          <p:grpSpPr bwMode="auto">
            <a:xfrm>
              <a:off x="1325" y="2045"/>
              <a:ext cx="1094" cy="806"/>
              <a:chOff x="3053" y="2333"/>
              <a:chExt cx="1094" cy="806"/>
            </a:xfrm>
          </p:grpSpPr>
          <p:sp>
            <p:nvSpPr>
              <p:cNvPr id="745485" name="Oval 13"/>
              <p:cNvSpPr>
                <a:spLocks noChangeArrowheads="1"/>
              </p:cNvSpPr>
              <p:nvPr/>
            </p:nvSpPr>
            <p:spPr bwMode="auto">
              <a:xfrm>
                <a:off x="3341" y="2333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-</a:t>
                </a:r>
              </a:p>
            </p:txBody>
          </p:sp>
          <p:sp>
            <p:nvSpPr>
              <p:cNvPr id="745486" name="Oval 14"/>
              <p:cNvSpPr>
                <a:spLocks noChangeArrowheads="1"/>
              </p:cNvSpPr>
              <p:nvPr/>
            </p:nvSpPr>
            <p:spPr bwMode="auto">
              <a:xfrm>
                <a:off x="3053" y="2621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i</a:t>
                </a:r>
              </a:p>
            </p:txBody>
          </p:sp>
          <p:sp>
            <p:nvSpPr>
              <p:cNvPr id="745487" name="Oval 15"/>
              <p:cNvSpPr>
                <a:spLocks noChangeArrowheads="1"/>
              </p:cNvSpPr>
              <p:nvPr/>
            </p:nvSpPr>
            <p:spPr bwMode="auto">
              <a:xfrm>
                <a:off x="3629" y="2621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*</a:t>
                </a:r>
              </a:p>
            </p:txBody>
          </p:sp>
          <p:sp>
            <p:nvSpPr>
              <p:cNvPr id="745488" name="Oval 16"/>
              <p:cNvSpPr>
                <a:spLocks noChangeArrowheads="1"/>
              </p:cNvSpPr>
              <p:nvPr/>
            </p:nvSpPr>
            <p:spPr bwMode="auto">
              <a:xfrm>
                <a:off x="3341" y="2909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j</a:t>
                </a:r>
              </a:p>
            </p:txBody>
          </p:sp>
          <p:sp>
            <p:nvSpPr>
              <p:cNvPr id="745489" name="Oval 17"/>
              <p:cNvSpPr>
                <a:spLocks noChangeArrowheads="1"/>
              </p:cNvSpPr>
              <p:nvPr/>
            </p:nvSpPr>
            <p:spPr bwMode="auto">
              <a:xfrm>
                <a:off x="3917" y="2909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k</a:t>
                </a:r>
              </a:p>
            </p:txBody>
          </p:sp>
          <p:cxnSp>
            <p:nvCxnSpPr>
              <p:cNvPr id="745490" name="AutoShape 18"/>
              <p:cNvCxnSpPr>
                <a:cxnSpLocks noChangeShapeType="1"/>
                <a:stCxn id="745485" idx="3"/>
                <a:endCxn id="745486" idx="7"/>
              </p:cNvCxnSpPr>
              <p:nvPr/>
            </p:nvCxnSpPr>
            <p:spPr bwMode="auto">
              <a:xfrm flipH="1">
                <a:off x="3249" y="2529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491" name="AutoShape 19"/>
              <p:cNvCxnSpPr>
                <a:cxnSpLocks noChangeShapeType="1"/>
                <a:stCxn id="745487" idx="3"/>
                <a:endCxn id="745488" idx="7"/>
              </p:cNvCxnSpPr>
              <p:nvPr/>
            </p:nvCxnSpPr>
            <p:spPr bwMode="auto">
              <a:xfrm flipH="1">
                <a:off x="3537" y="2817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492" name="AutoShape 20"/>
              <p:cNvCxnSpPr>
                <a:cxnSpLocks noChangeShapeType="1"/>
                <a:stCxn id="745485" idx="5"/>
                <a:endCxn id="745487" idx="1"/>
              </p:cNvCxnSpPr>
              <p:nvPr/>
            </p:nvCxnSpPr>
            <p:spPr bwMode="auto">
              <a:xfrm>
                <a:off x="3537" y="2529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493" name="AutoShape 21"/>
              <p:cNvCxnSpPr>
                <a:cxnSpLocks noChangeShapeType="1"/>
                <a:stCxn id="745487" idx="5"/>
                <a:endCxn id="745489" idx="1"/>
              </p:cNvCxnSpPr>
              <p:nvPr/>
            </p:nvCxnSpPr>
            <p:spPr bwMode="auto">
              <a:xfrm>
                <a:off x="3825" y="2817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45494" name="Oval 22"/>
            <p:cNvSpPr>
              <a:spLocks noChangeArrowheads="1"/>
            </p:cNvSpPr>
            <p:nvPr/>
          </p:nvSpPr>
          <p:spPr bwMode="auto">
            <a:xfrm>
              <a:off x="1901" y="1469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+</a:t>
              </a:r>
            </a:p>
          </p:txBody>
        </p:sp>
        <p:cxnSp>
          <p:nvCxnSpPr>
            <p:cNvPr id="745495" name="AutoShape 23"/>
            <p:cNvCxnSpPr>
              <a:cxnSpLocks noChangeShapeType="1"/>
              <a:stCxn id="745477" idx="5"/>
              <a:endCxn id="745494" idx="1"/>
            </p:cNvCxnSpPr>
            <p:nvPr/>
          </p:nvCxnSpPr>
          <p:spPr bwMode="auto">
            <a:xfrm>
              <a:off x="1521" y="1377"/>
              <a:ext cx="414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745496" name="Group 24"/>
            <p:cNvGrpSpPr>
              <a:grpSpLocks/>
            </p:cNvGrpSpPr>
            <p:nvPr/>
          </p:nvGrpSpPr>
          <p:grpSpPr bwMode="auto">
            <a:xfrm>
              <a:off x="2765" y="2333"/>
              <a:ext cx="1094" cy="806"/>
              <a:chOff x="3053" y="2333"/>
              <a:chExt cx="1094" cy="806"/>
            </a:xfrm>
          </p:grpSpPr>
          <p:sp>
            <p:nvSpPr>
              <p:cNvPr id="745497" name="Oval 25"/>
              <p:cNvSpPr>
                <a:spLocks noChangeArrowheads="1"/>
              </p:cNvSpPr>
              <p:nvPr/>
            </p:nvSpPr>
            <p:spPr bwMode="auto">
              <a:xfrm>
                <a:off x="3341" y="2333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-</a:t>
                </a:r>
              </a:p>
            </p:txBody>
          </p:sp>
          <p:sp>
            <p:nvSpPr>
              <p:cNvPr id="745498" name="Oval 26"/>
              <p:cNvSpPr>
                <a:spLocks noChangeArrowheads="1"/>
              </p:cNvSpPr>
              <p:nvPr/>
            </p:nvSpPr>
            <p:spPr bwMode="auto">
              <a:xfrm>
                <a:off x="3053" y="2621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i</a:t>
                </a:r>
              </a:p>
            </p:txBody>
          </p:sp>
          <p:sp>
            <p:nvSpPr>
              <p:cNvPr id="745499" name="Oval 27"/>
              <p:cNvSpPr>
                <a:spLocks noChangeArrowheads="1"/>
              </p:cNvSpPr>
              <p:nvPr/>
            </p:nvSpPr>
            <p:spPr bwMode="auto">
              <a:xfrm>
                <a:off x="3629" y="2621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*</a:t>
                </a:r>
              </a:p>
            </p:txBody>
          </p:sp>
          <p:sp>
            <p:nvSpPr>
              <p:cNvPr id="745500" name="Oval 28"/>
              <p:cNvSpPr>
                <a:spLocks noChangeArrowheads="1"/>
              </p:cNvSpPr>
              <p:nvPr/>
            </p:nvSpPr>
            <p:spPr bwMode="auto">
              <a:xfrm>
                <a:off x="3341" y="2909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j</a:t>
                </a:r>
              </a:p>
            </p:txBody>
          </p:sp>
          <p:sp>
            <p:nvSpPr>
              <p:cNvPr id="745501" name="Oval 29"/>
              <p:cNvSpPr>
                <a:spLocks noChangeArrowheads="1"/>
              </p:cNvSpPr>
              <p:nvPr/>
            </p:nvSpPr>
            <p:spPr bwMode="auto">
              <a:xfrm>
                <a:off x="3917" y="2909"/>
                <a:ext cx="230" cy="230"/>
              </a:xfrm>
              <a:prstGeom prst="ellips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b="1"/>
                  <a:t>k</a:t>
                </a:r>
              </a:p>
            </p:txBody>
          </p:sp>
          <p:cxnSp>
            <p:nvCxnSpPr>
              <p:cNvPr id="745502" name="AutoShape 30"/>
              <p:cNvCxnSpPr>
                <a:cxnSpLocks noChangeShapeType="1"/>
                <a:stCxn id="745497" idx="3"/>
                <a:endCxn id="745498" idx="7"/>
              </p:cNvCxnSpPr>
              <p:nvPr/>
            </p:nvCxnSpPr>
            <p:spPr bwMode="auto">
              <a:xfrm flipH="1">
                <a:off x="3249" y="2529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503" name="AutoShape 31"/>
              <p:cNvCxnSpPr>
                <a:cxnSpLocks noChangeShapeType="1"/>
                <a:stCxn id="745499" idx="3"/>
                <a:endCxn id="745500" idx="7"/>
              </p:cNvCxnSpPr>
              <p:nvPr/>
            </p:nvCxnSpPr>
            <p:spPr bwMode="auto">
              <a:xfrm flipH="1">
                <a:off x="3537" y="2817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504" name="AutoShape 32"/>
              <p:cNvCxnSpPr>
                <a:cxnSpLocks noChangeShapeType="1"/>
                <a:stCxn id="745497" idx="5"/>
                <a:endCxn id="745499" idx="1"/>
              </p:cNvCxnSpPr>
              <p:nvPr/>
            </p:nvCxnSpPr>
            <p:spPr bwMode="auto">
              <a:xfrm>
                <a:off x="3537" y="2529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45505" name="AutoShape 33"/>
              <p:cNvCxnSpPr>
                <a:cxnSpLocks noChangeShapeType="1"/>
                <a:stCxn id="745499" idx="5"/>
                <a:endCxn id="745501" idx="1"/>
              </p:cNvCxnSpPr>
              <p:nvPr/>
            </p:nvCxnSpPr>
            <p:spPr bwMode="auto">
              <a:xfrm>
                <a:off x="3825" y="2817"/>
                <a:ext cx="126" cy="126"/>
              </a:xfrm>
              <a:prstGeom prst="straightConnector1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45506" name="Oval 34"/>
            <p:cNvSpPr>
              <a:spLocks noChangeArrowheads="1"/>
            </p:cNvSpPr>
            <p:nvPr/>
          </p:nvSpPr>
          <p:spPr bwMode="auto">
            <a:xfrm>
              <a:off x="2477" y="1757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+</a:t>
              </a:r>
            </a:p>
          </p:txBody>
        </p:sp>
        <p:sp>
          <p:nvSpPr>
            <p:cNvPr id="745507" name="Oval 35"/>
            <p:cNvSpPr>
              <a:spLocks noChangeArrowheads="1"/>
            </p:cNvSpPr>
            <p:nvPr/>
          </p:nvSpPr>
          <p:spPr bwMode="auto">
            <a:xfrm>
              <a:off x="2189" y="2045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w</a:t>
              </a:r>
            </a:p>
          </p:txBody>
        </p:sp>
        <p:sp>
          <p:nvSpPr>
            <p:cNvPr id="745508" name="Oval 36"/>
            <p:cNvSpPr>
              <a:spLocks noChangeArrowheads="1"/>
            </p:cNvSpPr>
            <p:nvPr/>
          </p:nvSpPr>
          <p:spPr bwMode="auto">
            <a:xfrm>
              <a:off x="2765" y="2045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/</a:t>
              </a:r>
            </a:p>
          </p:txBody>
        </p:sp>
        <p:sp>
          <p:nvSpPr>
            <p:cNvPr id="745509" name="Oval 37"/>
            <p:cNvSpPr>
              <a:spLocks noChangeArrowheads="1"/>
            </p:cNvSpPr>
            <p:nvPr/>
          </p:nvSpPr>
          <p:spPr bwMode="auto">
            <a:xfrm>
              <a:off x="2477" y="2333"/>
              <a:ext cx="230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b="1"/>
                <a:t>z</a:t>
              </a:r>
            </a:p>
          </p:txBody>
        </p:sp>
        <p:cxnSp>
          <p:nvCxnSpPr>
            <p:cNvPr id="745510" name="AutoShape 38"/>
            <p:cNvCxnSpPr>
              <a:cxnSpLocks noChangeShapeType="1"/>
              <a:stCxn id="745508" idx="5"/>
              <a:endCxn id="745497" idx="1"/>
            </p:cNvCxnSpPr>
            <p:nvPr/>
          </p:nvCxnSpPr>
          <p:spPr bwMode="auto">
            <a:xfrm>
              <a:off x="2961" y="2241"/>
              <a:ext cx="126" cy="11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1" name="AutoShape 39"/>
            <p:cNvCxnSpPr>
              <a:cxnSpLocks noChangeShapeType="1"/>
              <a:stCxn id="745506" idx="3"/>
              <a:endCxn id="745507" idx="7"/>
            </p:cNvCxnSpPr>
            <p:nvPr/>
          </p:nvCxnSpPr>
          <p:spPr bwMode="auto">
            <a:xfrm flipH="1">
              <a:off x="2385" y="1953"/>
              <a:ext cx="126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2" name="AutoShape 40"/>
            <p:cNvCxnSpPr>
              <a:cxnSpLocks noChangeShapeType="1"/>
              <a:stCxn id="745508" idx="3"/>
              <a:endCxn id="745509" idx="7"/>
            </p:cNvCxnSpPr>
            <p:nvPr/>
          </p:nvCxnSpPr>
          <p:spPr bwMode="auto">
            <a:xfrm flipH="1">
              <a:off x="2673" y="2241"/>
              <a:ext cx="126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3" name="AutoShape 41"/>
            <p:cNvCxnSpPr>
              <a:cxnSpLocks noChangeShapeType="1"/>
              <a:stCxn id="745506" idx="5"/>
              <a:endCxn id="745508" idx="1"/>
            </p:cNvCxnSpPr>
            <p:nvPr/>
          </p:nvCxnSpPr>
          <p:spPr bwMode="auto">
            <a:xfrm>
              <a:off x="2673" y="1953"/>
              <a:ext cx="126" cy="1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4" name="AutoShape 42"/>
            <p:cNvCxnSpPr>
              <a:cxnSpLocks noChangeShapeType="1"/>
              <a:stCxn id="745494" idx="3"/>
              <a:endCxn id="745480" idx="6"/>
            </p:cNvCxnSpPr>
            <p:nvPr/>
          </p:nvCxnSpPr>
          <p:spPr bwMode="auto">
            <a:xfrm flipH="1">
              <a:off x="1555" y="1665"/>
              <a:ext cx="380" cy="2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45515" name="AutoShape 43"/>
            <p:cNvCxnSpPr>
              <a:cxnSpLocks noChangeShapeType="1"/>
              <a:stCxn id="745494" idx="5"/>
              <a:endCxn id="745506" idx="2"/>
            </p:cNvCxnSpPr>
            <p:nvPr/>
          </p:nvCxnSpPr>
          <p:spPr bwMode="auto">
            <a:xfrm>
              <a:off x="2097" y="1665"/>
              <a:ext cx="380" cy="2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745516" name="Text Box 44"/>
          <p:cNvSpPr txBox="1">
            <a:spLocks noChangeArrowheads="1"/>
          </p:cNvSpPr>
          <p:nvPr/>
        </p:nvSpPr>
        <p:spPr bwMode="auto">
          <a:xfrm>
            <a:off x="3474732" y="1325903"/>
            <a:ext cx="4596130" cy="36933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x := y*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-j*k)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+ (w + z/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(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-j*k)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</a:t>
            </a:r>
          </a:p>
        </p:txBody>
      </p:sp>
      <p:sp>
        <p:nvSpPr>
          <p:cNvPr id="745517" name="Text Box 45"/>
          <p:cNvSpPr txBox="1">
            <a:spLocks noChangeArrowheads="1"/>
          </p:cNvSpPr>
          <p:nvPr/>
        </p:nvSpPr>
        <p:spPr bwMode="auto">
          <a:xfrm>
            <a:off x="4937756" y="2240293"/>
            <a:ext cx="3291795" cy="64633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t := 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-j*k</a:t>
            </a:r>
            <a:r>
              <a:rPr lang="en-US" sz="1800" dirty="0">
                <a:latin typeface="Courier New" charset="0"/>
              </a:rPr>
              <a:t>;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x := y*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+ (w + z/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)</a:t>
            </a:r>
          </a:p>
        </p:txBody>
      </p:sp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5120629" cy="1371585"/>
          </a:xfrm>
        </p:spPr>
        <p:txBody>
          <a:bodyPr/>
          <a:lstStyle/>
          <a:p>
            <a:r>
              <a:rPr lang="en-US" dirty="0"/>
              <a:t>How do you recognize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common subexpression </a:t>
            </a:r>
            <a:br>
              <a:rPr lang="en-US" dirty="0"/>
            </a:br>
            <a:r>
              <a:rPr lang="en-US" dirty="0"/>
              <a:t>in the parse tree?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1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2FE8-73BD-DC4E-836E-4C02CD8365AF}" type="slidenum">
              <a:rPr lang="en-US"/>
              <a:pPr/>
              <a:t>3</a:t>
            </a:fld>
            <a:endParaRPr lang="en-US"/>
          </a:p>
        </p:txBody>
      </p:sp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Selection</a:t>
            </a:r>
            <a:r>
              <a:rPr lang="en-US" i="1" dirty="0"/>
              <a:t>, cont’d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B23C00"/>
                </a:solidFill>
              </a:rPr>
              <a:t>Retargetable</a:t>
            </a:r>
            <a:r>
              <a:rPr lang="en-US" dirty="0">
                <a:solidFill>
                  <a:srgbClr val="B23C00"/>
                </a:solidFill>
              </a:rPr>
              <a:t> compilers </a:t>
            </a:r>
            <a:r>
              <a:rPr lang="en-US" dirty="0"/>
              <a:t>can generate code </a:t>
            </a:r>
            <a:br>
              <a:rPr lang="en-US" dirty="0"/>
            </a:br>
            <a:r>
              <a:rPr lang="en-US" dirty="0"/>
              <a:t>for multiple target machines.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symbol table and parse tree are </a:t>
            </a:r>
            <a:br>
              <a:rPr lang="en-US" dirty="0"/>
            </a:br>
            <a:r>
              <a:rPr lang="en-US" dirty="0"/>
              <a:t>source language independent (mostly true!).</a:t>
            </a:r>
          </a:p>
          <a:p>
            <a:pPr lvl="4"/>
            <a:endParaRPr lang="en-US" dirty="0"/>
          </a:p>
          <a:p>
            <a:r>
              <a:rPr lang="en-US" dirty="0"/>
              <a:t>Use code templates that are </a:t>
            </a:r>
            <a:br>
              <a:rPr lang="en-US" dirty="0"/>
            </a:br>
            <a:r>
              <a:rPr lang="en-US" u="sng" dirty="0"/>
              <a:t>customized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each target machine.</a:t>
            </a:r>
          </a:p>
        </p:txBody>
      </p:sp>
    </p:spTree>
    <p:extLst>
      <p:ext uri="{BB962C8B-B14F-4D97-AF65-F5344CB8AC3E}">
        <p14:creationId xmlns:p14="http://schemas.microsoft.com/office/powerpoint/2010/main" val="9547116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8437-FD25-BD43-B4A9-AE8D73BCEA3A}" type="slidenum">
              <a:rPr lang="en-US"/>
              <a:pPr/>
              <a:t>30</a:t>
            </a:fld>
            <a:endParaRPr lang="en-US"/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Compiler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development compiler.</a:t>
            </a:r>
          </a:p>
          <a:p>
            <a:pPr lvl="1"/>
            <a:r>
              <a:rPr lang="en-US" dirty="0"/>
              <a:t>It’s often some form of interpreter.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Used during program development</a:t>
            </a:r>
          </a:p>
          <a:p>
            <a:pPr lvl="4"/>
            <a:endParaRPr lang="en-US" dirty="0"/>
          </a:p>
          <a:p>
            <a:r>
              <a:rPr lang="en-US" dirty="0"/>
              <a:t>Fast compiles = fast turnaround</a:t>
            </a:r>
          </a:p>
          <a:p>
            <a:pPr lvl="4"/>
            <a:endParaRPr lang="en-US" dirty="0"/>
          </a:p>
          <a:p>
            <a:r>
              <a:rPr lang="en-US" dirty="0"/>
              <a:t>Doesn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change the order of the generated code.</a:t>
            </a:r>
          </a:p>
          <a:p>
            <a:pPr lvl="4"/>
            <a:endParaRPr lang="en-US" dirty="0"/>
          </a:p>
          <a:p>
            <a:r>
              <a:rPr lang="en-US" dirty="0"/>
              <a:t>Easy for debuggers (such as Eclipse) to </a:t>
            </a:r>
            <a:br>
              <a:rPr lang="en-US" dirty="0"/>
            </a:br>
            <a:r>
              <a:rPr lang="en-US" dirty="0"/>
              <a:t>set breakpoints, single-step, and monitor </a:t>
            </a:r>
            <a:br>
              <a:rPr lang="en-US" dirty="0"/>
            </a:br>
            <a:r>
              <a:rPr lang="en-US" dirty="0"/>
              <a:t>changes to the values of variables.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954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8437-FD25-BD43-B4A9-AE8D73BCEA3A}" type="slidenum">
              <a:rPr lang="en-US"/>
              <a:pPr/>
              <a:t>31</a:t>
            </a:fld>
            <a:endParaRPr lang="en-US"/>
          </a:p>
        </p:txBody>
      </p:sp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Compiler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production compiler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Used after a program has been </a:t>
            </a:r>
            <a:br>
              <a:rPr lang="en-US" dirty="0"/>
            </a:b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thoroughly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debugged.</a:t>
            </a:r>
          </a:p>
          <a:p>
            <a:pPr lvl="4"/>
            <a:endParaRPr lang="en-US" dirty="0"/>
          </a:p>
          <a:p>
            <a:r>
              <a:rPr lang="en-US" dirty="0"/>
              <a:t>Can optimize for speed, memory usage, </a:t>
            </a:r>
            <a:br>
              <a:rPr lang="en-US" dirty="0"/>
            </a:br>
            <a:r>
              <a:rPr lang="en-US" dirty="0"/>
              <a:t>or power consumption.</a:t>
            </a:r>
          </a:p>
          <a:p>
            <a:pPr lvl="1"/>
            <a:r>
              <a:rPr lang="en-US" dirty="0"/>
              <a:t>Different levels of optimization.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84B2AF-9887-DA28-0FEE-2D1471C90370}"/>
              </a:ext>
            </a:extLst>
          </p:cNvPr>
          <p:cNvSpPr txBox="1"/>
          <p:nvPr/>
        </p:nvSpPr>
        <p:spPr>
          <a:xfrm>
            <a:off x="2979256" y="4846307"/>
            <a:ext cx="318548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“Just-in-time” (</a:t>
            </a:r>
            <a:r>
              <a:rPr lang="en-US" sz="1800" dirty="0">
                <a:solidFill>
                  <a:srgbClr val="C00000"/>
                </a:solidFill>
              </a:rPr>
              <a:t>JIT</a:t>
            </a:r>
            <a:r>
              <a:rPr lang="en-US" sz="1800" dirty="0">
                <a:solidFill>
                  <a:srgbClr val="0033CC"/>
                </a:solidFill>
              </a:rPr>
              <a:t>) compilers:</a:t>
            </a:r>
          </a:p>
          <a:p>
            <a:pPr lvl="1"/>
            <a:r>
              <a:rPr lang="en-US" sz="1800" dirty="0">
                <a:solidFill>
                  <a:srgbClr val="0033CC"/>
                </a:solidFill>
              </a:rPr>
              <a:t>More about them later!</a:t>
            </a:r>
          </a:p>
        </p:txBody>
      </p:sp>
    </p:spTree>
    <p:extLst>
      <p:ext uri="{BB962C8B-B14F-4D97-AF65-F5344CB8AC3E}">
        <p14:creationId xmlns:p14="http://schemas.microsoft.com/office/powerpoint/2010/main" val="41345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881E-5006-F349-B6DA-4714F043B0A1}" type="slidenum">
              <a:rPr lang="en-US"/>
              <a:pPr/>
              <a:t>32</a:t>
            </a:fld>
            <a:endParaRPr lang="en-US"/>
          </a:p>
        </p:txBody>
      </p:sp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Compiling Object-Oriented Languages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Extra challenges!</a:t>
            </a:r>
          </a:p>
          <a:p>
            <a:pPr lvl="4"/>
            <a:endParaRPr lang="en-US" dirty="0"/>
          </a:p>
          <a:p>
            <a:r>
              <a:rPr lang="en-US" dirty="0"/>
              <a:t>Dynamically allocated objects</a:t>
            </a:r>
          </a:p>
          <a:p>
            <a:pPr lvl="1"/>
            <a:r>
              <a:rPr lang="en-US" dirty="0"/>
              <a:t>Allocate objects in the heap.</a:t>
            </a:r>
          </a:p>
          <a:p>
            <a:pPr lvl="5"/>
            <a:endParaRPr lang="en-US" dirty="0"/>
          </a:p>
          <a:p>
            <a:r>
              <a:rPr lang="en-US" dirty="0"/>
              <a:t>Method overriding and overloading</a:t>
            </a:r>
          </a:p>
          <a:p>
            <a:pPr lvl="7"/>
            <a:endParaRPr lang="en-US" dirty="0"/>
          </a:p>
          <a:p>
            <a:r>
              <a:rPr lang="en-US" dirty="0"/>
              <a:t>Inheritance</a:t>
            </a:r>
          </a:p>
          <a:p>
            <a:pPr lvl="7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2155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60768-D970-697B-3784-513712E05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B2C4B-02EE-A7E1-8A00-BA2E95C9D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Polymorphism and virtual methods</a:t>
            </a:r>
          </a:p>
          <a:p>
            <a:pPr lvl="1"/>
            <a:r>
              <a:rPr lang="en-US" dirty="0"/>
              <a:t>Calling a member requires accessing a runtime dispatch table to determine the right method to call.</a:t>
            </a:r>
          </a:p>
          <a:p>
            <a:pPr lvl="1"/>
            <a:r>
              <a:rPr lang="en-US" dirty="0"/>
              <a:t>Makes method calls slower.</a:t>
            </a:r>
          </a:p>
          <a:p>
            <a:pPr lvl="4"/>
            <a:endParaRPr lang="en-US" dirty="0"/>
          </a:p>
          <a:p>
            <a:r>
              <a:rPr lang="en-US" dirty="0"/>
              <a:t>C++ requires the programmer to specify whether a method is virtual.</a:t>
            </a:r>
          </a:p>
          <a:p>
            <a:pPr lvl="1"/>
            <a:r>
              <a:rPr lang="en-US" dirty="0"/>
              <a:t>Not virtual by default </a:t>
            </a:r>
            <a:r>
              <a:rPr lang="en-US" dirty="0">
                <a:sym typeface="Wingdings" pitchFamily="2" charset="2"/>
              </a:rPr>
              <a:t> no polymorphism</a:t>
            </a:r>
          </a:p>
          <a:p>
            <a:pPr lvl="4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The Java compiler checks whether a method uses polymorphism.</a:t>
            </a:r>
          </a:p>
          <a:p>
            <a:pPr lvl="1"/>
            <a:r>
              <a:rPr lang="en-US" dirty="0">
                <a:sym typeface="Wingdings" pitchFamily="2" charset="2"/>
              </a:rPr>
              <a:t>Faster calls at run time if </a:t>
            </a:r>
            <a:r>
              <a:rPr lang="en-US">
                <a:sym typeface="Wingdings" pitchFamily="2" charset="2"/>
              </a:rPr>
              <a:t>not polymorphic.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8296C-AB2B-35DA-FE10-8E39874C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9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0029-BF16-E641-AAA9-2FA0E6F48D17}" type="slidenum">
              <a:rPr lang="en-US"/>
              <a:pPr/>
              <a:t>4</a:t>
            </a:fld>
            <a:endParaRPr lang="en-US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Selection: JVM Examples</a:t>
            </a:r>
            <a:endParaRPr lang="en-US" i="1"/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0994" cy="4876770"/>
          </a:xfrm>
        </p:spPr>
        <p:txBody>
          <a:bodyPr/>
          <a:lstStyle/>
          <a:p>
            <a:r>
              <a:rPr lang="en-US" dirty="0"/>
              <a:t>Load and store instructions</a:t>
            </a:r>
          </a:p>
          <a:p>
            <a:pPr lvl="1"/>
            <a:r>
              <a:rPr lang="en-US" dirty="0"/>
              <a:t>Emit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x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const_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/>
              <a:t>  or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bipush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n  </a:t>
            </a:r>
            <a:r>
              <a:rPr lang="en-US" dirty="0"/>
              <a:t>or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sipush</a:t>
            </a:r>
            <a:r>
              <a:rPr lang="en-US" dirty="0"/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or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ldc</a:t>
            </a:r>
            <a:r>
              <a:rPr lang="en-US" dirty="0"/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n 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ldc2_w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 n</a:t>
            </a:r>
          </a:p>
          <a:p>
            <a:pPr lvl="1"/>
            <a:r>
              <a:rPr lang="en-US" dirty="0"/>
              <a:t>Emit  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x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load_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/>
              <a:t>  or  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x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load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n</a:t>
            </a:r>
          </a:p>
          <a:p>
            <a:pPr lvl="1"/>
            <a:r>
              <a:rPr lang="en-US" dirty="0"/>
              <a:t>Emit  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x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store_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/>
              <a:t>  or  </a:t>
            </a:r>
            <a:r>
              <a:rPr lang="en-US" b="1" i="1" dirty="0" err="1">
                <a:solidFill>
                  <a:schemeClr val="folHlink"/>
                </a:solidFill>
                <a:latin typeface="Times New Roman" charset="0"/>
              </a:rPr>
              <a:t>x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store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n</a:t>
            </a:r>
          </a:p>
          <a:p>
            <a:pPr lvl="4"/>
            <a:endParaRPr lang="en-US" dirty="0"/>
          </a:p>
          <a:p>
            <a:r>
              <a:rPr lang="en-US" dirty="0"/>
              <a:t>Pascal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CASE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Emit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lookupswitch</a:t>
            </a:r>
            <a:r>
              <a:rPr lang="en-US" dirty="0"/>
              <a:t> if the test values are </a:t>
            </a:r>
            <a:r>
              <a:rPr lang="en-US" u="sng" dirty="0"/>
              <a:t>sparse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Emit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tableswitch</a:t>
            </a:r>
            <a:r>
              <a:rPr lang="en-US" dirty="0"/>
              <a:t> if the test values are </a:t>
            </a:r>
            <a:br>
              <a:rPr lang="en-US" dirty="0"/>
            </a:br>
            <a:r>
              <a:rPr lang="en-US" u="sng" dirty="0"/>
              <a:t>densely packed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969DE3-3A3F-C4FE-F90B-1F70E61346E4}"/>
              </a:ext>
            </a:extLst>
          </p:cNvPr>
          <p:cNvSpPr txBox="1"/>
          <p:nvPr/>
        </p:nvSpPr>
        <p:spPr>
          <a:xfrm>
            <a:off x="6035024" y="2423171"/>
            <a:ext cx="219453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Where: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033CC"/>
                </a:solidFill>
              </a:rPr>
              <a:t> is </a:t>
            </a:r>
            <a:br>
              <a:rPr lang="en-US" sz="2400" dirty="0">
                <a:solidFill>
                  <a:srgbClr val="0033CC"/>
                </a:solidFill>
              </a:rPr>
            </a:b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400" dirty="0">
                <a:solidFill>
                  <a:srgbClr val="0033CC"/>
                </a:solidFill>
              </a:rPr>
              <a:t>,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2400" dirty="0">
                <a:solidFill>
                  <a:srgbClr val="0033CC"/>
                </a:solidFill>
              </a:rPr>
              <a:t>, or 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91084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20029-BF16-E641-AAA9-2FA0E6F48D17}" type="slidenum">
              <a:rPr lang="en-US"/>
              <a:pPr/>
              <a:t>5</a:t>
            </a:fld>
            <a:endParaRPr lang="en-US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Selection: JVM Examples</a:t>
            </a:r>
            <a:r>
              <a:rPr lang="en-US" i="1" dirty="0"/>
              <a:t>, cont’d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/>
              <a:t>Pascal assignment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:=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+ 1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(assume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dirty="0"/>
              <a:t> is local variable in slot #0)</a:t>
            </a:r>
          </a:p>
        </p:txBody>
      </p:sp>
      <p:sp>
        <p:nvSpPr>
          <p:cNvPr id="730116" name="Text Box 4"/>
          <p:cNvSpPr txBox="1">
            <a:spLocks noChangeArrowheads="1"/>
          </p:cNvSpPr>
          <p:nvPr/>
        </p:nvSpPr>
        <p:spPr bwMode="auto">
          <a:xfrm>
            <a:off x="1280197" y="2423171"/>
            <a:ext cx="1463024" cy="1323439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None/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iload_0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iconst_1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iadd</a:t>
            </a:r>
            <a:br>
              <a:rPr lang="en-US" sz="20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istore_0</a:t>
            </a:r>
          </a:p>
        </p:txBody>
      </p:sp>
      <p:sp>
        <p:nvSpPr>
          <p:cNvPr id="730117" name="Text Box 5"/>
          <p:cNvSpPr txBox="1">
            <a:spLocks noChangeArrowheads="1"/>
          </p:cNvSpPr>
          <p:nvPr/>
        </p:nvSpPr>
        <p:spPr bwMode="auto">
          <a:xfrm>
            <a:off x="3887539" y="2788927"/>
            <a:ext cx="1415973" cy="40011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iinc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 0 1</a:t>
            </a:r>
          </a:p>
        </p:txBody>
      </p:sp>
      <p:sp>
        <p:nvSpPr>
          <p:cNvPr id="730118" name="Text Box 6"/>
          <p:cNvSpPr txBox="1">
            <a:spLocks noChangeArrowheads="1"/>
          </p:cNvSpPr>
          <p:nvPr/>
        </p:nvSpPr>
        <p:spPr bwMode="auto">
          <a:xfrm>
            <a:off x="3108976" y="2697488"/>
            <a:ext cx="505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384425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922B4-AFC3-2EBC-64EE-BD1A94332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the Boolean Expression Hack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7E916-A450-748A-453E-88F10D15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A5D180-BA5E-6697-1160-5AE5C654C9FE}"/>
              </a:ext>
            </a:extLst>
          </p:cNvPr>
          <p:cNvSpPr txBox="1"/>
          <p:nvPr/>
        </p:nvSpPr>
        <p:spPr>
          <a:xfrm>
            <a:off x="457245" y="2196432"/>
            <a:ext cx="2836033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iload_2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if_icmpeq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L010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iconst_0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L011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L010: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L011: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ifeq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L012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iload</a:t>
            </a:r>
            <a:r>
              <a:rPr lang="en-US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b="1" dirty="0">
              <a:solidFill>
                <a:srgbClr val="008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istore</a:t>
            </a:r>
            <a:r>
              <a:rPr lang="en-US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L0012: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E37335-9F12-0555-3B68-73443C78DDF5}"/>
              </a:ext>
            </a:extLst>
          </p:cNvPr>
          <p:cNvSpPr txBox="1"/>
          <p:nvPr/>
        </p:nvSpPr>
        <p:spPr>
          <a:xfrm>
            <a:off x="3591063" y="2196432"/>
            <a:ext cx="283603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iload_2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iconst_1</a:t>
            </a:r>
          </a:p>
          <a:p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if_icmpne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L012</a:t>
            </a:r>
          </a:p>
          <a:p>
            <a:r>
              <a:rPr lang="en-US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	</a:t>
            </a:r>
            <a:r>
              <a:rPr lang="en-US" b="1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iinc</a:t>
            </a:r>
            <a:r>
              <a:rPr lang="en-US" b="1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4 1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L012: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4EF5B92-8961-3AEA-2643-CC3239719FDA}"/>
              </a:ext>
            </a:extLst>
          </p:cNvPr>
          <p:cNvGrpSpPr/>
          <p:nvPr/>
        </p:nvGrpSpPr>
        <p:grpSpPr>
          <a:xfrm>
            <a:off x="1349290" y="1335410"/>
            <a:ext cx="4185761" cy="630566"/>
            <a:chOff x="2479119" y="1335410"/>
            <a:chExt cx="4185761" cy="63056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C00D3A-95DF-3A24-E015-D3995AD61917}"/>
                </a:ext>
              </a:extLst>
            </p:cNvPr>
            <p:cNvSpPr txBox="1"/>
            <p:nvPr/>
          </p:nvSpPr>
          <p:spPr>
            <a:xfrm>
              <a:off x="2479119" y="1565866"/>
              <a:ext cx="4185761" cy="400110"/>
            </a:xfrm>
            <a:prstGeom prst="rect">
              <a:avLst/>
            </a:prstGeom>
            <a:solidFill>
              <a:srgbClr val="DEF0F2"/>
            </a:solidFill>
            <a:ln>
              <a:solidFill>
                <a:srgbClr val="0033CC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IF k = 1 THEN c1 := c1 + 1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7A29D07-12C7-FF89-4DD0-F88D48730E29}"/>
                </a:ext>
              </a:extLst>
            </p:cNvPr>
            <p:cNvGrpSpPr/>
            <p:nvPr/>
          </p:nvGrpSpPr>
          <p:grpSpPr>
            <a:xfrm>
              <a:off x="2926098" y="1335410"/>
              <a:ext cx="298480" cy="338554"/>
              <a:chOff x="399421" y="1505205"/>
              <a:chExt cx="298480" cy="338554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14456A5C-FAC3-C0CE-87B1-F7E63021E4DD}"/>
                  </a:ext>
                </a:extLst>
              </p:cNvPr>
              <p:cNvSpPr/>
              <p:nvPr/>
            </p:nvSpPr>
            <p:spPr bwMode="auto">
              <a:xfrm>
                <a:off x="457200" y="1565866"/>
                <a:ext cx="182923" cy="217232"/>
              </a:xfrm>
              <a:prstGeom prst="ellipse">
                <a:avLst/>
              </a:prstGeom>
              <a:solidFill>
                <a:srgbClr val="DEF0F2"/>
              </a:solidFill>
              <a:ln w="9525" cap="flat" cmpd="sng" algn="ctr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C19C04F-0BEE-EC17-5154-50B3D7A68E41}"/>
                  </a:ext>
                </a:extLst>
              </p:cNvPr>
              <p:cNvSpPr txBox="1"/>
              <p:nvPr/>
            </p:nvSpPr>
            <p:spPr>
              <a:xfrm>
                <a:off x="399421" y="1505205"/>
                <a:ext cx="2984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6B5F55D-C98F-AD6E-9755-01D099CB045B}"/>
                </a:ext>
              </a:extLst>
            </p:cNvPr>
            <p:cNvGrpSpPr/>
            <p:nvPr/>
          </p:nvGrpSpPr>
          <p:grpSpPr>
            <a:xfrm>
              <a:off x="4720892" y="1335410"/>
              <a:ext cx="298480" cy="338554"/>
              <a:chOff x="399421" y="1505205"/>
              <a:chExt cx="298480" cy="338554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E7637D0D-AE2B-6F88-00BB-F63B901303DF}"/>
                  </a:ext>
                </a:extLst>
              </p:cNvPr>
              <p:cNvSpPr/>
              <p:nvPr/>
            </p:nvSpPr>
            <p:spPr bwMode="auto">
              <a:xfrm>
                <a:off x="457200" y="1565866"/>
                <a:ext cx="182923" cy="217232"/>
              </a:xfrm>
              <a:prstGeom prst="ellipse">
                <a:avLst/>
              </a:prstGeom>
              <a:solidFill>
                <a:srgbClr val="DEF0F2"/>
              </a:solidFill>
              <a:ln w="9525" cap="flat" cmpd="sng" algn="ctr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57C4ACA-DD64-4202-C362-BFD85B8E5D7F}"/>
                  </a:ext>
                </a:extLst>
              </p:cNvPr>
              <p:cNvSpPr txBox="1"/>
              <p:nvPr/>
            </p:nvSpPr>
            <p:spPr>
              <a:xfrm>
                <a:off x="399421" y="1505205"/>
                <a:ext cx="2984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270329C-144E-70F9-04EF-A40732ABE0A2}"/>
              </a:ext>
            </a:extLst>
          </p:cNvPr>
          <p:cNvSpPr txBox="1"/>
          <p:nvPr/>
        </p:nvSpPr>
        <p:spPr>
          <a:xfrm>
            <a:off x="4153716" y="1303600"/>
            <a:ext cx="171072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Unoptimized.pas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1ECABF-D824-74BE-DDDB-12381C246664}"/>
              </a:ext>
            </a:extLst>
          </p:cNvPr>
          <p:cNvSpPr txBox="1"/>
          <p:nvPr/>
        </p:nvSpPr>
        <p:spPr>
          <a:xfrm>
            <a:off x="1683586" y="5566585"/>
            <a:ext cx="14253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Unoptimized.j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5A9EF7-591B-55EC-045D-06EEE7A1CD7C}"/>
              </a:ext>
            </a:extLst>
          </p:cNvPr>
          <p:cNvSpPr txBox="1"/>
          <p:nvPr/>
        </p:nvSpPr>
        <p:spPr>
          <a:xfrm>
            <a:off x="5009078" y="3350594"/>
            <a:ext cx="121058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Optimized.j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91395E-F720-A20F-EAA6-F055E0A5EA81}"/>
              </a:ext>
            </a:extLst>
          </p:cNvPr>
          <p:cNvSpPr txBox="1"/>
          <p:nvPr/>
        </p:nvSpPr>
        <p:spPr>
          <a:xfrm>
            <a:off x="3591063" y="3782184"/>
            <a:ext cx="2686369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From a better Jasmin code generator.</a:t>
            </a:r>
          </a:p>
        </p:txBody>
      </p:sp>
    </p:spTree>
    <p:extLst>
      <p:ext uri="{BB962C8B-B14F-4D97-AF65-F5344CB8AC3E}">
        <p14:creationId xmlns:p14="http://schemas.microsoft.com/office/powerpoint/2010/main" val="52903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0" grpId="0" animBg="1"/>
      <p:bldP spid="21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B3BD-EDA5-A242-84C6-4285787E7FD9}" type="slidenum">
              <a:rPr lang="en-US"/>
              <a:pPr/>
              <a:t>7</a:t>
            </a:fld>
            <a:endParaRPr lang="en-US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Allocation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Unlike the JVM, many real machines can have </a:t>
            </a:r>
            <a:br>
              <a:rPr lang="en-US" dirty="0"/>
            </a:br>
            <a:r>
              <a:rPr lang="en-US" u="sng" dirty="0"/>
              <a:t>hardware registers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that are faster than main memory.</a:t>
            </a:r>
          </a:p>
          <a:p>
            <a:pPr lvl="1"/>
            <a:r>
              <a:rPr lang="en-US" dirty="0"/>
              <a:t>General-purpose registers</a:t>
            </a:r>
          </a:p>
          <a:p>
            <a:pPr lvl="1"/>
            <a:r>
              <a:rPr lang="en-US" dirty="0"/>
              <a:t>Floating-point registers</a:t>
            </a:r>
          </a:p>
          <a:p>
            <a:pPr lvl="1"/>
            <a:r>
              <a:rPr lang="en-US" dirty="0"/>
              <a:t>Address registers</a:t>
            </a:r>
          </a:p>
          <a:p>
            <a:pPr lvl="4"/>
            <a:endParaRPr lang="en-US" dirty="0"/>
          </a:p>
          <a:p>
            <a:r>
              <a:rPr lang="en-US" dirty="0"/>
              <a:t>A smart code generator emits code that:</a:t>
            </a:r>
          </a:p>
          <a:p>
            <a:pPr lvl="1"/>
            <a:r>
              <a:rPr lang="en-US" dirty="0"/>
              <a:t>Loads values into registers as much as possible.</a:t>
            </a:r>
          </a:p>
          <a:p>
            <a:pPr lvl="1"/>
            <a:r>
              <a:rPr lang="en-US" dirty="0"/>
              <a:t>Keeps values in registers as long as possible.</a:t>
            </a:r>
          </a:p>
          <a:p>
            <a:pPr lvl="2"/>
            <a:r>
              <a:rPr lang="en-US" dirty="0"/>
              <a:t>But no longer than necessary!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759D28-10DB-2947-BE70-B34EF1E72090}"/>
              </a:ext>
            </a:extLst>
          </p:cNvPr>
          <p:cNvSpPr txBox="1"/>
          <p:nvPr/>
        </p:nvSpPr>
        <p:spPr>
          <a:xfrm>
            <a:off x="5212073" y="2331732"/>
            <a:ext cx="3060453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You might think of the </a:t>
            </a:r>
          </a:p>
          <a:p>
            <a:r>
              <a:rPr lang="en-US" sz="2000" dirty="0">
                <a:solidFill>
                  <a:srgbClr val="0033CC"/>
                </a:solidFill>
              </a:rPr>
              <a:t>local variables array</a:t>
            </a:r>
          </a:p>
          <a:p>
            <a:r>
              <a:rPr lang="en-US" sz="2000" dirty="0">
                <a:solidFill>
                  <a:srgbClr val="0033CC"/>
                </a:solidFill>
              </a:rPr>
              <a:t>as a bank of registers,</a:t>
            </a:r>
          </a:p>
          <a:p>
            <a:r>
              <a:rPr lang="en-US" sz="2000" dirty="0">
                <a:solidFill>
                  <a:srgbClr val="0033CC"/>
                </a:solidFill>
              </a:rPr>
              <a:t>especially the ones</a:t>
            </a:r>
          </a:p>
          <a:p>
            <a:r>
              <a:rPr lang="en-US" sz="2000" dirty="0">
                <a:solidFill>
                  <a:srgbClr val="0033CC"/>
                </a:solidFill>
              </a:rPr>
              <a:t>with shortcut instructions.</a:t>
            </a:r>
          </a:p>
        </p:txBody>
      </p:sp>
    </p:spTree>
    <p:extLst>
      <p:ext uri="{BB962C8B-B14F-4D97-AF65-F5344CB8AC3E}">
        <p14:creationId xmlns:p14="http://schemas.microsoft.com/office/powerpoint/2010/main" val="101711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6F1EA-EB28-A346-95C2-D9320185A80B}" type="slidenum">
              <a:rPr lang="en-US"/>
              <a:pPr/>
              <a:t>8</a:t>
            </a:fld>
            <a:endParaRPr lang="en-US"/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Allocation</a:t>
            </a:r>
            <a:r>
              <a:rPr lang="en-US" i="1" dirty="0"/>
              <a:t>, 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2"/>
            <a:ext cx="8229600" cy="4846267"/>
          </a:xfrm>
        </p:spPr>
        <p:txBody>
          <a:bodyPr/>
          <a:lstStyle/>
          <a:p>
            <a:r>
              <a:rPr lang="en-US" dirty="0"/>
              <a:t>The code generator assigns registers on a </a:t>
            </a:r>
            <a:br>
              <a:rPr lang="en-US" dirty="0"/>
            </a:br>
            <a:r>
              <a:rPr lang="en-US" u="sng" dirty="0"/>
              <a:t>per-routine</a:t>
            </a:r>
            <a:r>
              <a:rPr lang="en-US" dirty="0"/>
              <a:t> basis.</a:t>
            </a:r>
          </a:p>
          <a:p>
            <a:pPr lvl="4"/>
            <a:endParaRPr lang="en-US" dirty="0"/>
          </a:p>
          <a:p>
            <a:r>
              <a:rPr lang="en-US" dirty="0"/>
              <a:t>Procedure or function call: </a:t>
            </a:r>
          </a:p>
          <a:p>
            <a:pPr lvl="1"/>
            <a:r>
              <a:rPr lang="en-US" dirty="0"/>
              <a:t>Emit code to </a:t>
            </a:r>
            <a:r>
              <a:rPr lang="en-US" u="sng" dirty="0"/>
              <a:t>save</a:t>
            </a:r>
            <a:r>
              <a:rPr lang="en-US" dirty="0"/>
              <a:t> the caller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register contents.</a:t>
            </a:r>
          </a:p>
          <a:p>
            <a:pPr lvl="1"/>
            <a:r>
              <a:rPr lang="en-US" dirty="0"/>
              <a:t>The procedure or function gets </a:t>
            </a:r>
            <a:br>
              <a:rPr lang="en-US" dirty="0"/>
            </a:br>
            <a:r>
              <a:rPr lang="en-US" dirty="0"/>
              <a:t>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fresh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set of registers.</a:t>
            </a:r>
          </a:p>
          <a:p>
            <a:pPr lvl="6"/>
            <a:endParaRPr lang="en-US" dirty="0"/>
          </a:p>
          <a:p>
            <a:r>
              <a:rPr lang="en-US" dirty="0"/>
              <a:t>Return: </a:t>
            </a:r>
          </a:p>
          <a:p>
            <a:pPr lvl="1"/>
            <a:r>
              <a:rPr lang="en-US" dirty="0"/>
              <a:t>Emit code to </a:t>
            </a:r>
            <a:r>
              <a:rPr lang="en-US" u="sng" dirty="0"/>
              <a:t>restore</a:t>
            </a:r>
            <a:r>
              <a:rPr lang="en-US" dirty="0"/>
              <a:t> the caller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register contents.</a:t>
            </a:r>
          </a:p>
          <a:p>
            <a:pPr lvl="1"/>
            <a:r>
              <a:rPr lang="en-US" dirty="0"/>
              <a:t>Better: Save and restore only the registers </a:t>
            </a:r>
            <a:br>
              <a:rPr lang="en-US" dirty="0"/>
            </a:br>
            <a:r>
              <a:rPr lang="en-US" dirty="0"/>
              <a:t>that a routine uses.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59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D2845-721E-2D42-893A-9B94BF4E3F68}" type="slidenum">
              <a:rPr lang="en-US"/>
              <a:pPr/>
              <a:t>9</a:t>
            </a:fld>
            <a:endParaRPr lang="en-US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Allocation Challenges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876770"/>
          </a:xfrm>
        </p:spPr>
        <p:txBody>
          <a:bodyPr/>
          <a:lstStyle/>
          <a:p>
            <a:r>
              <a:rPr lang="en-US" dirty="0"/>
              <a:t>Limited number of registers.</a:t>
            </a:r>
          </a:p>
          <a:p>
            <a:r>
              <a:rPr lang="en-US" dirty="0"/>
              <a:t>May need to </a:t>
            </a:r>
            <a:r>
              <a:rPr lang="en-US" dirty="0">
                <a:solidFill>
                  <a:srgbClr val="B23C00"/>
                </a:solidFill>
              </a:rPr>
              <a:t>spill</a:t>
            </a:r>
            <a:r>
              <a:rPr lang="en-US" dirty="0"/>
              <a:t> a register value into memory.</a:t>
            </a:r>
          </a:p>
          <a:p>
            <a:pPr lvl="1"/>
            <a:r>
              <a:rPr lang="en-US" dirty="0"/>
              <a:t>Store a register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 into memory </a:t>
            </a:r>
            <a:br>
              <a:rPr lang="en-US" dirty="0"/>
            </a:br>
            <a:r>
              <a:rPr lang="en-US" dirty="0"/>
              <a:t>in order to free up the register.</a:t>
            </a:r>
          </a:p>
          <a:p>
            <a:pPr lvl="1"/>
            <a:r>
              <a:rPr lang="en-US" dirty="0"/>
              <a:t>Later reload the value back from memory </a:t>
            </a:r>
            <a:br>
              <a:rPr lang="en-US" dirty="0"/>
            </a:br>
            <a:r>
              <a:rPr lang="en-US" dirty="0"/>
              <a:t>into the register.</a:t>
            </a:r>
          </a:p>
          <a:p>
            <a:pPr lvl="4"/>
            <a:endParaRPr lang="en-US" dirty="0"/>
          </a:p>
          <a:p>
            <a:r>
              <a:rPr lang="en-US" dirty="0"/>
              <a:t>Pointer variables</a:t>
            </a:r>
          </a:p>
          <a:p>
            <a:pPr lvl="1"/>
            <a:r>
              <a:rPr lang="en-US" dirty="0"/>
              <a:t>Cannot keep a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 in a register </a:t>
            </a:r>
            <a:br>
              <a:rPr lang="en-US" dirty="0"/>
            </a:br>
            <a:r>
              <a:rPr lang="en-US" dirty="0"/>
              <a:t>if there is a pointer to the variable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memory location.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844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42238</TotalTime>
  <Words>2205</Words>
  <Application>Microsoft Macintosh PowerPoint</Application>
  <PresentationFormat>On-screen Show (4:3)</PresentationFormat>
  <Paragraphs>445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Courier New</vt:lpstr>
      <vt:lpstr>Times New Roman</vt:lpstr>
      <vt:lpstr>Wingdings</vt:lpstr>
      <vt:lpstr>Quadrant</vt:lpstr>
      <vt:lpstr>CS 153 Concepts of Compiler Design October 31 Class Meeting</vt:lpstr>
      <vt:lpstr>Instruction Selection</vt:lpstr>
      <vt:lpstr>Instruction Selection, cont’d</vt:lpstr>
      <vt:lpstr>Instruction Selection: JVM Examples</vt:lpstr>
      <vt:lpstr>Instruction Selection: JVM Examples, cont’d</vt:lpstr>
      <vt:lpstr>Remove the Boolean Expression Hack</vt:lpstr>
      <vt:lpstr>Register Allocation</vt:lpstr>
      <vt:lpstr>Register Allocation, cont’d</vt:lpstr>
      <vt:lpstr>Register Allocation Challenges</vt:lpstr>
      <vt:lpstr>(From my Operating Systems class)</vt:lpstr>
      <vt:lpstr>Data Flow Analysis</vt:lpstr>
      <vt:lpstr>Data Flow Analysis, cont’d</vt:lpstr>
      <vt:lpstr>Instruction Scheduling</vt:lpstr>
      <vt:lpstr>Instruction Scheduling, cont’d</vt:lpstr>
      <vt:lpstr>Instruction Scheduling Example</vt:lpstr>
      <vt:lpstr>Instruction Scheduling, cont’d</vt:lpstr>
      <vt:lpstr>Introduction to Code Optimization</vt:lpstr>
      <vt:lpstr>Introduction to Code Optimization, cont’d</vt:lpstr>
      <vt:lpstr>“Better” Generated Object Code</vt:lpstr>
      <vt:lpstr>Code Optimization Challenges: Safety</vt:lpstr>
      <vt:lpstr>Code Optimization Challenges: Profitability</vt:lpstr>
      <vt:lpstr>Speed Optimization: Constant Folding</vt:lpstr>
      <vt:lpstr>Speed Optimization: Constant Propagation</vt:lpstr>
      <vt:lpstr>Speed Optimization: Strength Reduction</vt:lpstr>
      <vt:lpstr>Speed Optimization: Strength Reduction, cont’d</vt:lpstr>
      <vt:lpstr>Speed Optimization: Dead Code Elimination</vt:lpstr>
      <vt:lpstr>Speed Optimization: Loop Unrolling</vt:lpstr>
      <vt:lpstr>Common Subexpression Elimination</vt:lpstr>
      <vt:lpstr>Common Subexpression Elimination, cont’d</vt:lpstr>
      <vt:lpstr>Debugging Compiler</vt:lpstr>
      <vt:lpstr>Optimizing Compiler</vt:lpstr>
      <vt:lpstr>Compiling Object-Oriented Languages</vt:lpstr>
      <vt:lpstr>Polymorphism Challenges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663</cp:revision>
  <cp:lastPrinted>2020-10-22T17:09:30Z</cp:lastPrinted>
  <dcterms:created xsi:type="dcterms:W3CDTF">2008-01-12T03:52:55Z</dcterms:created>
  <dcterms:modified xsi:type="dcterms:W3CDTF">2024-10-31T09:31:52Z</dcterms:modified>
</cp:coreProperties>
</file>