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330" r:id="rId3"/>
    <p:sldId id="322" r:id="rId4"/>
    <p:sldId id="257" r:id="rId5"/>
    <p:sldId id="258" r:id="rId6"/>
    <p:sldId id="259" r:id="rId7"/>
    <p:sldId id="323" r:id="rId8"/>
    <p:sldId id="260" r:id="rId9"/>
    <p:sldId id="261" r:id="rId10"/>
    <p:sldId id="325" r:id="rId11"/>
    <p:sldId id="326" r:id="rId12"/>
    <p:sldId id="327" r:id="rId13"/>
    <p:sldId id="328" r:id="rId14"/>
    <p:sldId id="329" r:id="rId15"/>
    <p:sldId id="331" r:id="rId16"/>
    <p:sldId id="262" r:id="rId17"/>
    <p:sldId id="263" r:id="rId18"/>
    <p:sldId id="332" r:id="rId19"/>
    <p:sldId id="264" r:id="rId20"/>
    <p:sldId id="266" r:id="rId21"/>
    <p:sldId id="265" r:id="rId22"/>
    <p:sldId id="267" r:id="rId23"/>
    <p:sldId id="268" r:id="rId24"/>
    <p:sldId id="273" r:id="rId25"/>
    <p:sldId id="269" r:id="rId26"/>
    <p:sldId id="270" r:id="rId27"/>
    <p:sldId id="271" r:id="rId28"/>
    <p:sldId id="318" r:id="rId29"/>
    <p:sldId id="321" r:id="rId30"/>
    <p:sldId id="319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EF0F2"/>
    <a:srgbClr val="D5FC79"/>
    <a:srgbClr val="D7FFFF"/>
    <a:srgbClr val="008000"/>
    <a:srgbClr val="8F0000"/>
    <a:srgbClr val="945200"/>
    <a:srgbClr val="FF9300"/>
    <a:srgbClr val="CC99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9" autoAdjust="0"/>
    <p:restoredTop sz="96371" autoAdjust="0"/>
  </p:normalViewPr>
  <p:slideViewPr>
    <p:cSldViewPr>
      <p:cViewPr varScale="1">
        <p:scale>
          <a:sx n="219" d="100"/>
          <a:sy n="219" d="100"/>
        </p:scale>
        <p:origin x="6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2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October 29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CS153/UnderstandingAndWritingCompilers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October 29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7E9067D4-D47E-7553-75B6-8D1E940B78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C0C96-C434-09A0-FE04-4B5F63B7A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DE552-ADA0-7CCF-0320-833F20BA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F13457-A52C-5398-8784-F109A88883AC}"/>
              </a:ext>
            </a:extLst>
          </p:cNvPr>
          <p:cNvSpPr txBox="1"/>
          <p:nvPr/>
        </p:nvSpPr>
        <p:spPr>
          <a:xfrm>
            <a:off x="1005879" y="1170087"/>
            <a:ext cx="6785832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Emit a 0-operand instruction.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@param instruction the operation code.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emit(Instruction instruction)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objectFile.println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("\t" +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instruction.toString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objectFile.flush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localStack.increase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instruction.stackUse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++count;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Emit a 1-operand instruction.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@param instruction the operation code.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@param operand the operand text.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emit(Instruction instruction, String operand)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objectFile.println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("\t" +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instruction.toString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"\t" + operand);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objectFile.flush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localStack.increase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instruction.stackUse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++count;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16A58C-3800-B377-E1BF-9CE0F9763147}"/>
              </a:ext>
            </a:extLst>
          </p:cNvPr>
          <p:cNvSpPr txBox="1"/>
          <p:nvPr/>
        </p:nvSpPr>
        <p:spPr>
          <a:xfrm>
            <a:off x="6349519" y="1276886"/>
            <a:ext cx="17458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CodeEmitter.java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AECB4D-3E67-FA4E-6161-847EF455FCC2}"/>
              </a:ext>
            </a:extLst>
          </p:cNvPr>
          <p:cNvSpPr txBox="1"/>
          <p:nvPr/>
        </p:nvSpPr>
        <p:spPr>
          <a:xfrm>
            <a:off x="4937756" y="3217764"/>
            <a:ext cx="232307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Many overloaded versions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of method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emit()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5269FE-5EE6-134B-6454-CDEE310E70EC}"/>
              </a:ext>
            </a:extLst>
          </p:cNvPr>
          <p:cNvSpPr txBox="1"/>
          <p:nvPr/>
        </p:nvSpPr>
        <p:spPr>
          <a:xfrm>
            <a:off x="6349519" y="5337952"/>
            <a:ext cx="1688283" cy="1169551"/>
          </a:xfrm>
          <a:prstGeom prst="rect">
            <a:avLst/>
          </a:prstGeom>
          <a:solidFill>
            <a:srgbClr val="DEF0F2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5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iconst_1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isub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if_icmpgt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L046</a:t>
            </a:r>
          </a:p>
        </p:txBody>
      </p:sp>
    </p:spTree>
    <p:extLst>
      <p:ext uri="{BB962C8B-B14F-4D97-AF65-F5344CB8AC3E}">
        <p14:creationId xmlns:p14="http://schemas.microsoft.com/office/powerpoint/2010/main" val="3586204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8D2DD-D19D-85E4-9153-B9760732C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3F31E-952A-2375-B2FD-069C0D1C4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131D6C-61B4-D900-16D3-6DCCDF761368}"/>
              </a:ext>
            </a:extLst>
          </p:cNvPr>
          <p:cNvSpPr txBox="1"/>
          <p:nvPr/>
        </p:nvSpPr>
        <p:spPr>
          <a:xfrm>
            <a:off x="1597468" y="1367882"/>
            <a:ext cx="5949064" cy="4893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Emit a load of an integer constant value.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@param value the constant value.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emitLoadConstant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 value)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switch (value)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 -1: emit(ICONST_M1); break;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case  0: emit(ICONST_0);  break;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case  1: emit(ICONST_1);  break;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case  2: emit(ICONST_2);  break;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case  3: emit(ICONST_3);  break;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case  4: emit(ICONST_4);  break;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case  5: emit(ICONST_5);  break;</a:t>
            </a:r>
            <a:b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solidFill>
                <a:srgbClr val="008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default: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   (-128 &lt;= value)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&amp;&amp; (value &lt;= 127))        emit(BIPUSH, value);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else if (   (-32768 &lt;= value)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&amp;&amp; (value &lt;= 32767)) emit(SIPUSH, value);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else                          emit(LDC, value);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E7FD2D-675A-4B99-C4CA-3D900CE8C655}"/>
              </a:ext>
            </a:extLst>
          </p:cNvPr>
          <p:cNvSpPr txBox="1"/>
          <p:nvPr/>
        </p:nvSpPr>
        <p:spPr>
          <a:xfrm>
            <a:off x="5669268" y="1198605"/>
            <a:ext cx="17458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CodeEmitter.java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BD179C-034C-AA96-A02C-7CB6E0ACC265}"/>
              </a:ext>
            </a:extLst>
          </p:cNvPr>
          <p:cNvSpPr txBox="1"/>
          <p:nvPr/>
        </p:nvSpPr>
        <p:spPr>
          <a:xfrm>
            <a:off x="5697420" y="3357951"/>
            <a:ext cx="109036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Shortcut</a:t>
            </a:r>
          </a:p>
          <a:p>
            <a:r>
              <a:rPr lang="en-US" sz="1400" dirty="0">
                <a:solidFill>
                  <a:srgbClr val="008000"/>
                </a:solidFill>
              </a:rPr>
              <a:t>instructions</a:t>
            </a:r>
          </a:p>
        </p:txBody>
      </p:sp>
    </p:spTree>
    <p:extLst>
      <p:ext uri="{BB962C8B-B14F-4D97-AF65-F5344CB8AC3E}">
        <p14:creationId xmlns:p14="http://schemas.microsoft.com/office/powerpoint/2010/main" val="4125969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C738-CECD-4CA4-4C2D-AFA98FB0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D25145-9F67-3AB5-6853-BACB9A47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259F09-BACF-B4BE-B85A-57C4326917A4}"/>
              </a:ext>
            </a:extLst>
          </p:cNvPr>
          <p:cNvSpPr txBox="1"/>
          <p:nvPr/>
        </p:nvSpPr>
        <p:spPr>
          <a:xfrm>
            <a:off x="2063140" y="1564948"/>
            <a:ext cx="5017720" cy="2492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Emit a load of a real constant value.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@param value the constant value.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emitLoadConstant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(double value)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      (value == 0.0f) emit(FCONST_0);</a:t>
            </a:r>
          </a:p>
          <a:p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 if (value == 1.0f) emit(FCONST_1);</a:t>
            </a:r>
          </a:p>
          <a:p>
            <a:r>
              <a:rPr lang="en-US" sz="14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 if (value == 2.0f) emit(FCONST_2);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                    emit(LDC, value);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1ABD2F-5933-F88D-B74D-43B029BD8B12}"/>
              </a:ext>
            </a:extLst>
          </p:cNvPr>
          <p:cNvSpPr txBox="1"/>
          <p:nvPr/>
        </p:nvSpPr>
        <p:spPr>
          <a:xfrm>
            <a:off x="6866497" y="2971805"/>
            <a:ext cx="109036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Shortcut</a:t>
            </a:r>
          </a:p>
          <a:p>
            <a:r>
              <a:rPr lang="en-US" sz="1400" dirty="0">
                <a:solidFill>
                  <a:srgbClr val="008000"/>
                </a:solidFill>
              </a:rPr>
              <a:t>instructions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01B0F4-9BDF-763F-7A3E-A33DFA742319}"/>
              </a:ext>
            </a:extLst>
          </p:cNvPr>
          <p:cNvSpPr txBox="1"/>
          <p:nvPr/>
        </p:nvSpPr>
        <p:spPr>
          <a:xfrm>
            <a:off x="5120634" y="1395671"/>
            <a:ext cx="17458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CodeEmitter.java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1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DC710-C77F-E6D4-F681-0E64BD46C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7A5F81-7A0D-F397-731D-278E556F1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B424B5-9580-F91E-A62F-52943709DD9B}"/>
              </a:ext>
            </a:extLst>
          </p:cNvPr>
          <p:cNvSpPr txBox="1"/>
          <p:nvPr/>
        </p:nvSpPr>
        <p:spPr>
          <a:xfrm>
            <a:off x="1097318" y="995266"/>
            <a:ext cx="6583608" cy="58169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Emit a load instruction for a local variable.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@param type the variable's data type.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@param index the variable's index into the local variables array.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emitLoadLocal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type, int index)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Form form = null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(type != null)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type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type.baseType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form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type.getForm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   (type ==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Predefined.integerType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|| (type ==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Predefined.booleanType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|| (type ==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Predefined.charType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|| (form == ENUMERATION))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switch (index)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 0:  emit(ILOAD_0); break;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case 1:  emit(ILOAD_1); break;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case 2:  emit(ILOAD_2); break;</a:t>
            </a:r>
          </a:p>
          <a:p>
            <a:r>
              <a:rPr lang="en-US" sz="1200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case 3:  emit(ILOAD_3); break;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default: emit(ILOAD, index);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14BA70-2EE0-4C22-AD01-08E01448F072}"/>
              </a:ext>
            </a:extLst>
          </p:cNvPr>
          <p:cNvSpPr txBox="1"/>
          <p:nvPr/>
        </p:nvSpPr>
        <p:spPr>
          <a:xfrm>
            <a:off x="5303512" y="5223962"/>
            <a:ext cx="109036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Shortcut</a:t>
            </a:r>
          </a:p>
          <a:p>
            <a:r>
              <a:rPr lang="en-US" sz="1400" dirty="0">
                <a:solidFill>
                  <a:srgbClr val="008000"/>
                </a:solidFill>
              </a:rPr>
              <a:t>instructions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C11887-BDD4-7DEA-3D72-8FEBE4000E7C}"/>
              </a:ext>
            </a:extLst>
          </p:cNvPr>
          <p:cNvSpPr txBox="1"/>
          <p:nvPr/>
        </p:nvSpPr>
        <p:spPr>
          <a:xfrm>
            <a:off x="5752185" y="6325622"/>
            <a:ext cx="17458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CodeEmitter.java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244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D980-14E3-DF39-8620-284EC2A67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274D4-8497-8318-3476-85845BC6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87B11-7437-A2E4-1096-E4DB920B5040}"/>
              </a:ext>
            </a:extLst>
          </p:cNvPr>
          <p:cNvSpPr txBox="1"/>
          <p:nvPr/>
        </p:nvSpPr>
        <p:spPr>
          <a:xfrm>
            <a:off x="1104884" y="1217361"/>
            <a:ext cx="6301725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Emit code to load the value of a variable, which can be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a program variable, a local variable, a constant, or a VAR parameter.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 @param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variableId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the variable's symbol table entry.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emitLoadValue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variableId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type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variableId.getType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baseType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Kind kind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variableId.getKind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nestingLevel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variableId.getSymtab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getNestingLevel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(kind == CONSTANT)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 ...  }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 if (kind == ENUMERATION_CONSTANT)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 ...  }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Program variable.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 if (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nestingLevel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1)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variableId.getName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String name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programName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"/" +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emit(GETSTATIC, name,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typeDescriptor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(type));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Local variable.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int slot =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variableId.getSlotNumber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emitLoadLocal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(type, slot);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1ED212-CA18-9152-A010-184014E3C229}"/>
              </a:ext>
            </a:extLst>
          </p:cNvPr>
          <p:cNvSpPr txBox="1"/>
          <p:nvPr/>
        </p:nvSpPr>
        <p:spPr>
          <a:xfrm>
            <a:off x="5477868" y="6248400"/>
            <a:ext cx="17458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CodeEmitter.java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043B9E-7D7E-A2BA-7AAC-8FAB2681A9D0}"/>
              </a:ext>
            </a:extLst>
          </p:cNvPr>
          <p:cNvSpPr txBox="1"/>
          <p:nvPr/>
        </p:nvSpPr>
        <p:spPr>
          <a:xfrm>
            <a:off x="5600403" y="5066585"/>
            <a:ext cx="1636987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33CC"/>
                </a:solidFill>
              </a:rPr>
              <a:t>Program variables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vs.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Local variables</a:t>
            </a:r>
          </a:p>
        </p:txBody>
      </p:sp>
    </p:spTree>
    <p:extLst>
      <p:ext uri="{BB962C8B-B14F-4D97-AF65-F5344CB8AC3E}">
        <p14:creationId xmlns:p14="http://schemas.microsoft.com/office/powerpoint/2010/main" val="541962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63196-5F3E-F924-476B-7F6C10D78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BA179-877D-8E2B-6A0A-95B8E33CD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130597"/>
            <a:ext cx="8229600" cy="873081"/>
          </a:xfrm>
        </p:spPr>
        <p:txBody>
          <a:bodyPr/>
          <a:lstStyle/>
          <a:p>
            <a:r>
              <a:rPr lang="en-US" dirty="0"/>
              <a:t>Why 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 for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but </a:t>
            </a:r>
            <a:r>
              <a:rPr lang="en-US" dirty="0">
                <a:solidFill>
                  <a:srgbClr val="C00000"/>
                </a:solidFill>
              </a:rPr>
              <a:t>0</a:t>
            </a:r>
            <a:r>
              <a:rPr lang="en-US" dirty="0"/>
              <a:t> for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NEWARRAY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dirty="0"/>
              <a:t>,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MULTIANEWARRAY</a:t>
            </a:r>
            <a:r>
              <a:rPr lang="en-US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A1CDA-0B85-A242-3464-73ADDFBB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C2E80B-C129-D21A-E943-4C2C59428037}"/>
              </a:ext>
            </a:extLst>
          </p:cNvPr>
          <p:cNvSpPr txBox="1"/>
          <p:nvPr/>
        </p:nvSpPr>
        <p:spPr>
          <a:xfrm>
            <a:off x="768511" y="2109137"/>
            <a:ext cx="7058343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Objects and arrays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NEW(1), NEWARRAY(0), ANEWARRAY(0), MULTIANEWARRAY(0),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IALOAD(-1), DALOAD(0), BALOAD(-1), CALOAD(-1), AALOAD(-1),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IASTORE(-3), DASTORE(-4), BASTORE(-3), CASTORE(-3), AASTORE(-3),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8EDF34-B5FC-3845-D151-36B82545CF18}"/>
              </a:ext>
            </a:extLst>
          </p:cNvPr>
          <p:cNvSpPr txBox="1"/>
          <p:nvPr/>
        </p:nvSpPr>
        <p:spPr>
          <a:xfrm>
            <a:off x="6126463" y="1964189"/>
            <a:ext cx="15648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Instruction.java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8796FC-6580-4C62-1EB3-D5D8AF040816}"/>
              </a:ext>
            </a:extLst>
          </p:cNvPr>
          <p:cNvSpPr txBox="1"/>
          <p:nvPr/>
        </p:nvSpPr>
        <p:spPr>
          <a:xfrm>
            <a:off x="1950364" y="4696862"/>
            <a:ext cx="1688283" cy="523220"/>
          </a:xfrm>
          <a:prstGeom prst="rect">
            <a:avLst/>
          </a:prstGeom>
          <a:solidFill>
            <a:srgbClr val="DEF0F2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iconst_5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float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62597D-21C2-5C65-EDA8-6FE5B39736CD}"/>
              </a:ext>
            </a:extLst>
          </p:cNvPr>
          <p:cNvSpPr txBox="1"/>
          <p:nvPr/>
        </p:nvSpPr>
        <p:spPr>
          <a:xfrm>
            <a:off x="1949031" y="4173827"/>
            <a:ext cx="2440092" cy="307777"/>
          </a:xfrm>
          <a:prstGeom prst="rect">
            <a:avLst/>
          </a:prstGeom>
          <a:solidFill>
            <a:srgbClr val="DEF0F2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java/util/Scanner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92450B-28A4-C0F0-1C8E-07B0F6B852BA}"/>
              </a:ext>
            </a:extLst>
          </p:cNvPr>
          <p:cNvSpPr txBox="1"/>
          <p:nvPr/>
        </p:nvSpPr>
        <p:spPr>
          <a:xfrm>
            <a:off x="1169978" y="5675258"/>
            <a:ext cx="6521337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.emit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MULTIANEWARRAY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 </a:t>
            </a:r>
            <a:endParaRPr lang="en-US" sz="1400" b="1" dirty="0">
              <a:solidFill>
                <a:srgbClr val="0000C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</a:t>
            </a:r>
            <a:r>
              <a:rPr lang="en-US" sz="1400" b="1" dirty="0" err="1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.typeDescriptor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targetEntry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.getType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Integer.toString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dimensionCount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400" b="1" dirty="0" err="1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.decrease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dimensionCount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- 1);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702086-992D-93A7-8200-01569CCECD42}"/>
              </a:ext>
            </a:extLst>
          </p:cNvPr>
          <p:cNvSpPr txBox="1"/>
          <p:nvPr/>
        </p:nvSpPr>
        <p:spPr>
          <a:xfrm>
            <a:off x="4937756" y="5508011"/>
            <a:ext cx="2561663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StructuredDataGenerator.java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C38D0E-3C8D-763A-31EC-DCFD35586F6F}"/>
              </a:ext>
            </a:extLst>
          </p:cNvPr>
          <p:cNvSpPr txBox="1"/>
          <p:nvPr/>
        </p:nvSpPr>
        <p:spPr>
          <a:xfrm>
            <a:off x="4663439" y="4177112"/>
            <a:ext cx="2675732" cy="954107"/>
          </a:xfrm>
          <a:prstGeom prst="rect">
            <a:avLst/>
          </a:prstGeom>
          <a:solidFill>
            <a:srgbClr val="DEF0F2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</a:rPr>
              <a:t>iconst_2</a:t>
            </a:r>
          </a:p>
          <a:p>
            <a:r>
              <a:rPr lang="en-US" sz="1400" b="1" dirty="0">
                <a:latin typeface="Courier New" charset="0"/>
              </a:rPr>
              <a:t>iconst_3</a:t>
            </a:r>
          </a:p>
          <a:p>
            <a:r>
              <a:rPr lang="en-US" sz="1400" b="1" dirty="0">
                <a:latin typeface="Courier New" charset="0"/>
              </a:rPr>
              <a:t>iconst_4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charset="0"/>
              </a:rPr>
              <a:t>multianewarray</a:t>
            </a:r>
            <a:r>
              <a:rPr lang="en-US" sz="1400" b="1" dirty="0">
                <a:latin typeface="Courier New" charset="0"/>
              </a:rPr>
              <a:t>	[[[I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908678-E804-A0DC-794C-0DC801E21CDC}"/>
              </a:ext>
            </a:extLst>
          </p:cNvPr>
          <p:cNvSpPr txBox="1"/>
          <p:nvPr/>
        </p:nvSpPr>
        <p:spPr>
          <a:xfrm>
            <a:off x="2041365" y="1351317"/>
            <a:ext cx="4695516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endParaRPr lang="en-US" sz="1400" b="1" dirty="0">
              <a:solidFill>
                <a:srgbClr val="0000C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.increase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instruction</a:t>
            </a:r>
            <a:r>
              <a:rPr lang="en-US" sz="14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 dirty="0" err="1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stackUse</a:t>
            </a:r>
            <a:r>
              <a:rPr lang="en-US" sz="14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400" b="1" dirty="0">
              <a:solidFill>
                <a:srgbClr val="0000C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8B70EA-063A-9DBE-325E-4BEFAAB9DA5C}"/>
              </a:ext>
            </a:extLst>
          </p:cNvPr>
          <p:cNvSpPr txBox="1"/>
          <p:nvPr/>
        </p:nvSpPr>
        <p:spPr>
          <a:xfrm>
            <a:off x="4846317" y="1198896"/>
            <a:ext cx="17458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CodeEmitter.java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8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8" grpId="0" animBg="1"/>
      <p:bldP spid="9" grpId="0" animBg="1"/>
      <p:bldP spid="7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5809-AADE-954A-A7B6-3E8A106A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Methods in 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Compiler</a:t>
            </a:r>
          </a:p>
        </p:txBody>
      </p:sp>
      <p:pic>
        <p:nvPicPr>
          <p:cNvPr id="6" name="Content Placeholder 5" descr="A picture containing table&#10;&#10;Description automatically generated">
            <a:extLst>
              <a:ext uri="{FF2B5EF4-FFF2-40B4-BE49-F238E27FC236}">
                <a16:creationId xmlns:a16="http://schemas.microsoft.com/office/drawing/2014/main" id="{12D526A6-1D56-B148-980B-B12536C344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806" y="1295400"/>
            <a:ext cx="5384485" cy="483552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942EC-1A44-7641-A93F-7070A95D2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AEF73-2532-D949-81CA-8C22A39C2AF0}"/>
              </a:ext>
            </a:extLst>
          </p:cNvPr>
          <p:cNvSpPr txBox="1"/>
          <p:nvPr/>
        </p:nvSpPr>
        <p:spPr>
          <a:xfrm>
            <a:off x="5834760" y="2423171"/>
            <a:ext cx="2943434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Most of the work is </a:t>
            </a:r>
            <a:r>
              <a:rPr lang="en-US" sz="1400" u="sng" dirty="0">
                <a:solidFill>
                  <a:srgbClr val="0033CC"/>
                </a:solidFill>
              </a:rPr>
              <a:t>delegated</a:t>
            </a:r>
            <a:r>
              <a:rPr lang="en-US" sz="1400" dirty="0">
                <a:solidFill>
                  <a:srgbClr val="0033CC"/>
                </a:solidFill>
              </a:rPr>
              <a:t>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to </a:t>
            </a:r>
            <a:r>
              <a:rPr lang="en-US" sz="1400" u="sng" dirty="0">
                <a:solidFill>
                  <a:srgbClr val="0033CC"/>
                </a:solidFill>
              </a:rPr>
              <a:t>helper classes</a:t>
            </a:r>
            <a:r>
              <a:rPr lang="en-US" sz="1400" dirty="0">
                <a:solidFill>
                  <a:srgbClr val="0033CC"/>
                </a:solidFill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StatementGenerator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ExpressionGenerator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319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15EF-928D-384E-879C-9151E32F7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StatementGenerator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Content Placeholder 5" descr="A picture containing text&#10;&#10;Description automatically generated">
            <a:extLst>
              <a:ext uri="{FF2B5EF4-FFF2-40B4-BE49-F238E27FC236}">
                <a16:creationId xmlns:a16="http://schemas.microsoft.com/office/drawing/2014/main" id="{16C1278C-D66A-2748-AB8C-C4D88F8587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054" y="1325903"/>
            <a:ext cx="6639891" cy="4734531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11D3B-1607-C242-BC8A-5B77AA08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11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6436-8D73-F031-AAE3-93C87E45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8F72B-6629-32EF-1778-0BC16F5B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E5CF9-BC1B-ED2B-DA16-1961CDEADCB6}"/>
              </a:ext>
            </a:extLst>
          </p:cNvPr>
          <p:cNvSpPr txBox="1"/>
          <p:nvPr/>
        </p:nvSpPr>
        <p:spPr>
          <a:xfrm>
            <a:off x="1097318" y="1247031"/>
            <a:ext cx="6216766" cy="53399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emitIf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PascalParser.IfStatementContext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PascalParser.TrueStatementContext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ctx.trueStatement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PascalParser.FalseStatementContext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ctx.falseStatement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Label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Label();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Generate code for the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expression.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ctx.expression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Generate code for a THEN statement only.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null)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(IFEQ,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Generate code for a THEN statement and an ELSE statement.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 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Label </a:t>
            </a:r>
            <a:r>
              <a:rPr lang="en-US" sz="11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falseLabel</a:t>
            </a:r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Label();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(IFEQ,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(GOTO,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1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loopExitLabel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2EF087-B7DD-F38B-1A74-2CBC19EDA5EB}"/>
              </a:ext>
            </a:extLst>
          </p:cNvPr>
          <p:cNvSpPr txBox="1"/>
          <p:nvPr/>
        </p:nvSpPr>
        <p:spPr>
          <a:xfrm>
            <a:off x="4754878" y="6417677"/>
            <a:ext cx="24672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StatementGenerator.java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652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9870-33C0-984C-99E4-81A61943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ExpressionGenerator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C673B-D7F5-9341-8118-8D8AFD82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" name="Content Placeholder 9" descr="Text, application&#10;&#10;Description automatically generated">
            <a:extLst>
              <a:ext uri="{FF2B5EF4-FFF2-40B4-BE49-F238E27FC236}">
                <a16:creationId xmlns:a16="http://schemas.microsoft.com/office/drawing/2014/main" id="{8A715BBE-E09A-1846-ACA1-6E9DC126D1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8718" y="1417342"/>
            <a:ext cx="7546563" cy="3566121"/>
          </a:xfrm>
        </p:spPr>
      </p:pic>
    </p:spTree>
    <p:extLst>
      <p:ext uri="{BB962C8B-B14F-4D97-AF65-F5344CB8AC3E}">
        <p14:creationId xmlns:p14="http://schemas.microsoft.com/office/powerpoint/2010/main" val="242146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A11E-7F0B-3241-9367-B51AFC6F1262}" type="slidenum">
              <a:rPr lang="en-US"/>
              <a:pPr/>
              <a:t>2</a:t>
            </a:fld>
            <a:endParaRPr lang="en-US"/>
          </a:p>
        </p:txBody>
      </p:sp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Free Compiler Book!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more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traditional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compiler textbook first published in 1979:</a:t>
            </a:r>
            <a:br>
              <a:rPr lang="en-US" dirty="0"/>
            </a:br>
            <a:r>
              <a:rPr lang="en-US" sz="1600" dirty="0">
                <a:hlinkClick r:id="rId2"/>
              </a:rPr>
              <a:t>http://www.cs.sjsu.edu/~mak/CS153/UnderstandingAndWritingCompilers.pdf</a:t>
            </a:r>
            <a:r>
              <a:rPr lang="en-US" sz="1600" dirty="0"/>
              <a:t> </a:t>
            </a:r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A bit dated, but still useful.</a:t>
            </a:r>
          </a:p>
        </p:txBody>
      </p:sp>
    </p:spTree>
    <p:extLst>
      <p:ext uri="{BB962C8B-B14F-4D97-AF65-F5344CB8AC3E}">
        <p14:creationId xmlns:p14="http://schemas.microsoft.com/office/powerpoint/2010/main" val="1749588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382C1-C820-D64B-81F5-9CB2DF318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2AF75-43F0-D44C-BE79-0C0D3E5EC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08D3D47-79CA-E54E-9340-093DEFB67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75" y="1234464"/>
            <a:ext cx="3291849" cy="3458948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7A0CBDD0-F648-F146-8BDA-9B092C0C99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166" y="4728523"/>
            <a:ext cx="6851666" cy="1554988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8DAD04FB-57DA-FE47-8634-AF50D633F413}"/>
              </a:ext>
            </a:extLst>
          </p:cNvPr>
          <p:cNvSpPr/>
          <p:nvPr/>
        </p:nvSpPr>
        <p:spPr bwMode="auto">
          <a:xfrm>
            <a:off x="2351341" y="2385913"/>
            <a:ext cx="548634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29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0E363-C53B-784C-B08F-2CAD1797E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endParaRPr lang="en-US" dirty="0"/>
          </a:p>
        </p:txBody>
      </p:sp>
      <p:pic>
        <p:nvPicPr>
          <p:cNvPr id="6" name="Content Placeholder 5" descr="Text&#10;&#10;Description automatically generated">
            <a:extLst>
              <a:ext uri="{FF2B5EF4-FFF2-40B4-BE49-F238E27FC236}">
                <a16:creationId xmlns:a16="http://schemas.microsoft.com/office/drawing/2014/main" id="{B5FC5259-294F-784B-9F28-3FFE9446E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4443" y="1345443"/>
            <a:ext cx="4295114" cy="416711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98EE9-C816-8840-84B1-56158F22D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6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1574D-DA7B-BE42-B822-D3B4B471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E1B9E-C36C-E047-A8F6-3A54DECF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69272-3E92-3A4E-9A03-6DECD5C70452}"/>
              </a:ext>
            </a:extLst>
          </p:cNvPr>
          <p:cNvSpPr txBox="1"/>
          <p:nvPr/>
        </p:nvSpPr>
        <p:spPr>
          <a:xfrm>
            <a:off x="993135" y="1310711"/>
            <a:ext cx="7157729" cy="4708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emitProgram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PascalParser.ProgramContext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ctx.programHeader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programIdentifier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().entry;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programSymtab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programEntry.getRoutineSymtab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emitRecords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programSymtab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emitter.emitDirective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(CLASS_PUBLIC,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emitter.getProgramName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emitter.emitDirective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(SUPER, "java/lang/Object");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emitProgramVariables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emitInputScanner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emitConstructor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(emitter);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PascalParser.RoutinesPartContext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routinesCtx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ctx.block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().declarations().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routinesPart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routinesCtx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RoutineGenerator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routineGenerator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RoutineGenerator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(compiler);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routineGenerator.emitRoutines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routinesCtx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emitMainMethod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emitter.closeObjectFile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413BA-3A2A-090B-941D-D4C1956E8659}"/>
              </a:ext>
            </a:extLst>
          </p:cNvPr>
          <p:cNvSpPr txBox="1"/>
          <p:nvPr/>
        </p:nvSpPr>
        <p:spPr>
          <a:xfrm>
            <a:off x="5669268" y="5833616"/>
            <a:ext cx="23181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ProgramGenerator.java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13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BD33F-2D86-5A4D-8D11-3CBC8BECA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1B28E-7FC3-3F4D-8261-B8641FD8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542C57-CD48-4442-844F-68622348E333}"/>
              </a:ext>
            </a:extLst>
          </p:cNvPr>
          <p:cNvSpPr txBox="1"/>
          <p:nvPr/>
        </p:nvSpPr>
        <p:spPr>
          <a:xfrm>
            <a:off x="1188757" y="1325903"/>
            <a:ext cx="6766486" cy="4893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emitMainMethod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PascalParser.ProgramContext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(5);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emitter.setLocalVariables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emitter.setLocalStack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emitter.emitLine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emitter.emitComment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("MAIN");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emitter.emitDirective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(METHOD_PUBLIC_STATIC, 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"main([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/lang/String;)V");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emitMainPrologue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programEntry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Emit code to allocate any arrays, records, and strings.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structureCode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new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(compiler);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structureCode.emitData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programEntry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Emit code for the compound statement.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emitter.emitLine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ctx.block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emitMainEpilogue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36CA49-AB9C-0579-D1D3-A9200EB5B55D}"/>
              </a:ext>
            </a:extLst>
          </p:cNvPr>
          <p:cNvSpPr txBox="1"/>
          <p:nvPr/>
        </p:nvSpPr>
        <p:spPr>
          <a:xfrm>
            <a:off x="5486390" y="5714975"/>
            <a:ext cx="23181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ProgramGenerator.java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863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A14F6-75D0-A145-88D2-C9EB476D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1EB53-BC12-1A41-BB9D-D14CA50A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E70334-0224-404D-8127-4D1F031FDAA0}"/>
              </a:ext>
            </a:extLst>
          </p:cNvPr>
          <p:cNvSpPr txBox="1"/>
          <p:nvPr/>
        </p:nvSpPr>
        <p:spPr>
          <a:xfrm>
            <a:off x="344720" y="1459057"/>
            <a:ext cx="8454559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emitMainEpilogue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emitter.getLocalVariables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emitter.getLocalStack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Print the execution time.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emitter.emitLine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(INVOKESTATIC, "java/time/Instant/now()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/time/Instant;");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localStack.increase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(ASTORE_2);          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(ALOAD_1);            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(ALOAD_2);            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(INVOKESTATIC, 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"java/time/Duration/between(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/time/temporal/Temporal;" +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"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/time/temporal/Temporal;)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/time/Duration;");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localStack.decrease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(INVOKEVIRTUAL, "java/time/Duration/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toMillis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()J");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localStack.increase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emitter. emit(LSTORE_3);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ED6433-526F-F226-B75B-5F2503B872D2}"/>
              </a:ext>
            </a:extLst>
          </p:cNvPr>
          <p:cNvSpPr txBox="1"/>
          <p:nvPr/>
        </p:nvSpPr>
        <p:spPr>
          <a:xfrm>
            <a:off x="6309341" y="1261666"/>
            <a:ext cx="23181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ProgramGenerator.java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79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A14F6-75D0-A145-88D2-C9EB476D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1EB53-BC12-1A41-BB9D-D14CA50A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E70334-0224-404D-8127-4D1F031FDAA0}"/>
              </a:ext>
            </a:extLst>
          </p:cNvPr>
          <p:cNvSpPr txBox="1"/>
          <p:nvPr/>
        </p:nvSpPr>
        <p:spPr>
          <a:xfrm>
            <a:off x="714213" y="1234464"/>
            <a:ext cx="7715574" cy="4893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(GETSTATIC, "java/lang/System/out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;");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(LDC, "\"\\n[%,d milliseconds execution time.]\\n\"");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(ICONST_1);      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(ANEWARRAY, "java/lang/Object");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(DUP);          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(ICONST_0);  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(LLOAD_3);      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(INVOKESTATIC, "java/lang/Long/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(J)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/lang/Long;");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(AASTORE); 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(INVOKEVIRTUAL, "java/io/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/lang/String;" +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"[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/lang/Object;)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;");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localStack.decrease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(POP);          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emitter.emitLine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(RETURN);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emitter.emitLine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emitter.emitDirective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(LIMIT_LOCALS,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localVariables.count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emitter.emitDirective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(LIMIT_STACK,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localStack.capacity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emitter.emitDirective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(END_METHOD);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emitter.close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  // the object file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CCBA11-14B9-1FEB-C539-B5D7431C9747}"/>
              </a:ext>
            </a:extLst>
          </p:cNvPr>
          <p:cNvSpPr txBox="1"/>
          <p:nvPr/>
        </p:nvSpPr>
        <p:spPr>
          <a:xfrm>
            <a:off x="5943585" y="5680425"/>
            <a:ext cx="23181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ProgramGenerator.java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529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4249-9097-EA43-B936-82F228772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A88318-9AFC-2E47-8DE5-EF06B4054FBE}"/>
              </a:ext>
            </a:extLst>
          </p:cNvPr>
          <p:cNvSpPr txBox="1"/>
          <p:nvPr/>
        </p:nvSpPr>
        <p:spPr>
          <a:xfrm>
            <a:off x="398421" y="1464083"/>
            <a:ext cx="8454559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emitRoutine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emitter.setLocalStack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emitRoutineHeader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emitRoutineLocals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Generate code to allocate any arrays, records, and strings.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structuredCode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new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StructuredDataGenerator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(compiler);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structuredCode.emitData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Emit code for the compound statement.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PascalParser.CompoundStatementContext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stmtCtx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PascalParser.CompoundStatementContext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routineEntry.getExecutable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compiler.visit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stmtCtx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emitRoutineReturn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emitRoutineEpilogue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5C0397-CBED-CF63-88CD-1AAD2F8E2F64}"/>
              </a:ext>
            </a:extLst>
          </p:cNvPr>
          <p:cNvSpPr txBox="1"/>
          <p:nvPr/>
        </p:nvSpPr>
        <p:spPr>
          <a:xfrm>
            <a:off x="6425923" y="1294806"/>
            <a:ext cx="22363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RoutineGenerator.java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0B7F6-6B7E-F04C-9FA1-BC41D390A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82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5849-7BA4-6744-B674-33A59AD8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ProgramGenerator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502A7-9427-B24E-BAD9-05D77620E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E1D541-F02E-7E48-8BA1-E99F5BFA0169}"/>
              </a:ext>
            </a:extLst>
          </p:cNvPr>
          <p:cNvSpPr txBox="1"/>
          <p:nvPr/>
        </p:nvSpPr>
        <p:spPr>
          <a:xfrm>
            <a:off x="237319" y="1564719"/>
            <a:ext cx="8669361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emitRoutineReturn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emitter.emitLine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Function: Return the value in the implied function variable.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routineEntry.getKind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== FUNCTION)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type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routineEntry.getType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Get the slot number of the function variable.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routineEntry.getName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varEntry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routineEntry.getRoutineSymtab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().lookup(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emitter.emitLoadLocal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(type,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varEntry.getSlotNumber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emitter.emitReturnValue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(type);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Procedure: Just return.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emitter.emit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(RETURN);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385EB0-0237-81B7-C5F7-058B61DE02F0}"/>
              </a:ext>
            </a:extLst>
          </p:cNvPr>
          <p:cNvSpPr txBox="1"/>
          <p:nvPr/>
        </p:nvSpPr>
        <p:spPr>
          <a:xfrm>
            <a:off x="6495814" y="1395442"/>
            <a:ext cx="22363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RoutineGenerator.java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64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7B307-27C1-4B46-BD4E-73D54C288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24488-73BC-F44E-BFD1-D9A4BB66C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what you have working </a:t>
            </a:r>
            <a:br>
              <a:rPr lang="en-US" dirty="0"/>
            </a:br>
            <a:r>
              <a:rPr lang="en-US" dirty="0"/>
              <a:t>up to the day of your presentation.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Up to 20 minutes per team.</a:t>
            </a:r>
          </a:p>
          <a:p>
            <a:pPr lvl="1"/>
            <a:r>
              <a:rPr lang="en-US" dirty="0"/>
              <a:t>What is your source language?</a:t>
            </a:r>
          </a:p>
          <a:p>
            <a:pPr lvl="1"/>
            <a:r>
              <a:rPr lang="en-US" dirty="0"/>
              <a:t>Is your language for a particular application domain?</a:t>
            </a:r>
          </a:p>
          <a:p>
            <a:pPr lvl="1"/>
            <a:r>
              <a:rPr lang="en-US" dirty="0"/>
              <a:t>Show your grammar. Anything special?</a:t>
            </a:r>
          </a:p>
          <a:p>
            <a:pPr lvl="1"/>
            <a:r>
              <a:rPr lang="en-US" dirty="0"/>
              <a:t>Show one or more sample programs </a:t>
            </a:r>
            <a:br>
              <a:rPr lang="en-US" dirty="0"/>
            </a:br>
            <a:r>
              <a:rPr lang="en-US" dirty="0"/>
              <a:t>written in your source language.</a:t>
            </a:r>
          </a:p>
          <a:p>
            <a:pPr lvl="1"/>
            <a:r>
              <a:rPr lang="en-US" dirty="0"/>
              <a:t>Compile and run your sample program(s).</a:t>
            </a:r>
          </a:p>
          <a:p>
            <a:pPr lvl="1"/>
            <a:r>
              <a:rPr lang="en-US" dirty="0"/>
              <a:t>Discussion and Q&amp;A from the rest of the class.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AD850-D201-5149-A6D1-7203C749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75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1AB3E-6B1D-B34B-9F3D-4225FB19B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Presentations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D055A-2D52-BA42-913F-6BE7A8D7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each presentation, the rest of the class will fill out a </a:t>
            </a:r>
            <a:r>
              <a:rPr lang="en-US" u="sng" dirty="0"/>
              <a:t>survey</a:t>
            </a:r>
            <a:r>
              <a:rPr lang="en-US" dirty="0"/>
              <a:t> to evaluate your presentation.</a:t>
            </a:r>
          </a:p>
          <a:p>
            <a:pPr lvl="4"/>
            <a:endParaRPr lang="en-US" dirty="0"/>
          </a:p>
          <a:p>
            <a:r>
              <a:rPr lang="en-US" dirty="0"/>
              <a:t>The presentation part of your project grade </a:t>
            </a:r>
            <a:br>
              <a:rPr lang="en-US" dirty="0"/>
            </a:br>
            <a:r>
              <a:rPr lang="en-US" dirty="0"/>
              <a:t>will be based significantly on the survey results.</a:t>
            </a:r>
          </a:p>
          <a:p>
            <a:pPr lvl="3"/>
            <a:endParaRPr lang="en-US" dirty="0"/>
          </a:p>
          <a:p>
            <a:r>
              <a:rPr lang="en-US" dirty="0"/>
              <a:t>The survey questions will be posted</a:t>
            </a:r>
            <a:br>
              <a:rPr lang="en-US" dirty="0"/>
            </a:br>
            <a:r>
              <a:rPr lang="en-US" dirty="0"/>
              <a:t>before the presentations.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52869-0246-3F48-8687-4BE639D5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64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69E78-8629-A138-D53A-623003F4D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the Compiler Back End?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5B568-6E4D-9E3B-D66D-83D80D85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C1BD76-61D2-73C3-E6DA-A05387204078}"/>
              </a:ext>
            </a:extLst>
          </p:cNvPr>
          <p:cNvSpPr txBox="1"/>
          <p:nvPr/>
        </p:nvSpPr>
        <p:spPr>
          <a:xfrm>
            <a:off x="4084890" y="2179178"/>
            <a:ext cx="4257897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package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backend;</a:t>
            </a:r>
          </a:p>
          <a:p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BackendMode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CONVERTER</a:t>
            </a:r>
            <a:r>
              <a:rPr lang="en-US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COMPILER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7C806D-4880-2108-7BF5-084193C6DA14}"/>
              </a:ext>
            </a:extLst>
          </p:cNvPr>
          <p:cNvSpPr txBox="1"/>
          <p:nvPr/>
        </p:nvSpPr>
        <p:spPr>
          <a:xfrm>
            <a:off x="6217902" y="1993178"/>
            <a:ext cx="192713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BackendMode.java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5" name="Picture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02731B06-B4D8-F21B-A0AE-7B7471735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66" y="1325903"/>
            <a:ext cx="337820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1260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BCE9-54C6-2746-86D2-898815F4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Presentation Schedule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9F22F-CF3E-F248-876D-A125C1CB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DD3C229-C2DA-9A34-78CE-ACAE509FB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Project presentations Dec. 5.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9C8DD0-FC95-B443-8F35-B93A4AE42233}"/>
              </a:ext>
            </a:extLst>
          </p:cNvPr>
          <p:cNvSpPr txBox="1"/>
          <p:nvPr/>
        </p:nvSpPr>
        <p:spPr>
          <a:xfrm>
            <a:off x="2932961" y="2106442"/>
            <a:ext cx="327807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Compiler projects due</a:t>
            </a:r>
          </a:p>
          <a:p>
            <a:r>
              <a:rPr lang="en-US" sz="2400" dirty="0">
                <a:solidFill>
                  <a:srgbClr val="C00000"/>
                </a:solidFill>
              </a:rPr>
              <a:t>Friday, December 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67EEBE-C43D-A668-9A7B-DFB885FC87FD}"/>
              </a:ext>
            </a:extLst>
          </p:cNvPr>
          <p:cNvSpPr txBox="1"/>
          <p:nvPr/>
        </p:nvSpPr>
        <p:spPr>
          <a:xfrm>
            <a:off x="2888513" y="3230471"/>
            <a:ext cx="3356881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DEMO: </a:t>
            </a:r>
            <a:r>
              <a:rPr lang="en-US" dirty="0" err="1">
                <a:solidFill>
                  <a:srgbClr val="C00000"/>
                </a:solidFill>
              </a:rPr>
              <a:t>MicroGame</a:t>
            </a:r>
            <a:endParaRPr lang="en-US" dirty="0">
              <a:solidFill>
                <a:srgbClr val="C00000"/>
              </a:solidFill>
            </a:endParaRPr>
          </a:p>
          <a:p>
            <a:pPr algn="ctr"/>
            <a:r>
              <a:rPr lang="en-US" dirty="0">
                <a:solidFill>
                  <a:srgbClr val="C00000"/>
                </a:solidFill>
              </a:rPr>
              <a:t>A project from my CMPE 152 class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(same as CS 153 except in C++)</a:t>
            </a:r>
          </a:p>
        </p:txBody>
      </p:sp>
    </p:spTree>
    <p:extLst>
      <p:ext uri="{BB962C8B-B14F-4D97-AF65-F5344CB8AC3E}">
        <p14:creationId xmlns:p14="http://schemas.microsoft.com/office/powerpoint/2010/main" val="4188546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A91A7-D997-2E49-8E56-C69C4B923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41BA8-0028-9147-9271-FB5B79C4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</a:p>
          <a:p>
            <a:pPr lvl="1"/>
            <a:r>
              <a:rPr lang="en-US" dirty="0"/>
              <a:t>Generate statement labels in the form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>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n-US" dirty="0"/>
              <a:t> is a counter.</a:t>
            </a:r>
          </a:p>
          <a:p>
            <a:pPr lvl="1"/>
            <a:r>
              <a:rPr lang="en-US" dirty="0"/>
              <a:t>The first generated label is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L001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marL="0" indent="0">
              <a:buNone/>
            </a:pP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Directive</a:t>
            </a:r>
          </a:p>
          <a:p>
            <a:pPr lvl="1"/>
            <a:r>
              <a:rPr lang="en-US" dirty="0"/>
              <a:t>An enumeration class of assembler directives: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.class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.method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.var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.limit</a:t>
            </a:r>
            <a:r>
              <a:rPr lang="en-US" dirty="0"/>
              <a:t>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94D40-7064-DB4F-9F50-07E631C67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0F2424-2893-BA93-DFE0-BF49F9557A28}"/>
              </a:ext>
            </a:extLst>
          </p:cNvPr>
          <p:cNvSpPr txBox="1"/>
          <p:nvPr/>
        </p:nvSpPr>
        <p:spPr>
          <a:xfrm>
            <a:off x="6219935" y="2413337"/>
            <a:ext cx="2460930" cy="2031325"/>
          </a:xfrm>
          <a:prstGeom prst="rect">
            <a:avLst/>
          </a:prstGeom>
          <a:solidFill>
            <a:srgbClr val="DEF0F2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istore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7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L023: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istore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L021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L022:</a:t>
            </a:r>
          </a:p>
        </p:txBody>
      </p:sp>
    </p:spTree>
    <p:extLst>
      <p:ext uri="{BB962C8B-B14F-4D97-AF65-F5344CB8AC3E}">
        <p14:creationId xmlns:p14="http://schemas.microsoft.com/office/powerpoint/2010/main" val="1883101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ACE5E-AA3F-2B4D-B4B0-3675E435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D7338-0F09-9644-9B4D-DBB349ACE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779502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Maintain use of the </a:t>
            </a:r>
            <a:r>
              <a:rPr lang="en-US" u="sng" dirty="0"/>
              <a:t>local variables array</a:t>
            </a:r>
            <a:r>
              <a:rPr lang="en-US" dirty="0"/>
              <a:t> in the </a:t>
            </a:r>
            <a:br>
              <a:rPr lang="en-US" dirty="0"/>
            </a:br>
            <a:r>
              <a:rPr lang="en-US" dirty="0"/>
              <a:t>stack frame of a procedure or function.</a:t>
            </a:r>
          </a:p>
          <a:p>
            <a:pPr lvl="1"/>
            <a:r>
              <a:rPr lang="en-US" u="sng" dirty="0"/>
              <a:t>Reserve slots</a:t>
            </a:r>
            <a:r>
              <a:rPr lang="en-US" dirty="0"/>
              <a:t> for use by the local variables and parameters.</a:t>
            </a:r>
          </a:p>
          <a:p>
            <a:pPr lvl="1"/>
            <a:r>
              <a:rPr lang="en-US" u="sng" dirty="0"/>
              <a:t>Search</a:t>
            </a:r>
            <a:r>
              <a:rPr lang="en-US" dirty="0"/>
              <a:t> for unused slots to reserve.</a:t>
            </a:r>
          </a:p>
          <a:p>
            <a:pPr lvl="1"/>
            <a:r>
              <a:rPr lang="en-US" u="sng" dirty="0"/>
              <a:t>Release slots</a:t>
            </a:r>
            <a:r>
              <a:rPr lang="en-US" dirty="0"/>
              <a:t> that are no longer used.</a:t>
            </a:r>
          </a:p>
          <a:p>
            <a:pPr lvl="1"/>
            <a:r>
              <a:rPr lang="en-US" u="sng" dirty="0"/>
              <a:t>Count</a:t>
            </a:r>
            <a:r>
              <a:rPr lang="en-US" dirty="0"/>
              <a:t> how many slots are used so that an accurate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.limit locals</a:t>
            </a:r>
            <a:r>
              <a:rPr lang="en-US" dirty="0"/>
              <a:t> directive can be emitted.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65A66-0B20-AF42-A188-A72A90AF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1FD025-A605-A291-7EDA-CEA10BE15CA4}"/>
              </a:ext>
            </a:extLst>
          </p:cNvPr>
          <p:cNvSpPr txBox="1"/>
          <p:nvPr/>
        </p:nvSpPr>
        <p:spPr>
          <a:xfrm>
            <a:off x="3620457" y="5299059"/>
            <a:ext cx="1903085" cy="523220"/>
          </a:xfrm>
          <a:prstGeom prst="rect">
            <a:avLst/>
          </a:prstGeom>
          <a:solidFill>
            <a:srgbClr val="DEF0F2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.limit locals 13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8</a:t>
            </a:r>
          </a:p>
        </p:txBody>
      </p:sp>
    </p:spTree>
    <p:extLst>
      <p:ext uri="{BB962C8B-B14F-4D97-AF65-F5344CB8AC3E}">
        <p14:creationId xmlns:p14="http://schemas.microsoft.com/office/powerpoint/2010/main" val="410911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75B65-5652-2D40-8AA9-5919AC29B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A7D3-AC7E-D94D-A3DA-73E4D9705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688063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Maintain use of the </a:t>
            </a:r>
            <a:r>
              <a:rPr lang="en-US" u="sng" dirty="0"/>
              <a:t>operand stack</a:t>
            </a:r>
            <a:r>
              <a:rPr lang="en-US" dirty="0"/>
              <a:t> in the </a:t>
            </a:r>
            <a:br>
              <a:rPr lang="en-US" dirty="0"/>
            </a:br>
            <a:r>
              <a:rPr lang="en-US" dirty="0"/>
              <a:t>stack frame of a procedure or function.</a:t>
            </a:r>
          </a:p>
          <a:p>
            <a:pPr lvl="1"/>
            <a:r>
              <a:rPr lang="en-US" dirty="0"/>
              <a:t>As Jasmin code is being emitted, keep track of the </a:t>
            </a:r>
            <a:r>
              <a:rPr lang="en-US" u="sng" dirty="0"/>
              <a:t>size</a:t>
            </a:r>
            <a:r>
              <a:rPr lang="en-US" dirty="0"/>
              <a:t> of the stack when that code is later executed.</a:t>
            </a:r>
          </a:p>
          <a:p>
            <a:pPr lvl="1"/>
            <a:r>
              <a:rPr lang="en-US" dirty="0"/>
              <a:t>Methods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increase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decrease</a:t>
            </a:r>
            <a:r>
              <a:rPr lang="en-US" dirty="0"/>
              <a:t> monitor the stack size.</a:t>
            </a:r>
          </a:p>
          <a:p>
            <a:pPr lvl="1"/>
            <a:r>
              <a:rPr lang="en-US" dirty="0"/>
              <a:t>Return the </a:t>
            </a:r>
            <a:r>
              <a:rPr lang="en-US" u="sng" dirty="0"/>
              <a:t>maximum size</a:t>
            </a:r>
            <a:r>
              <a:rPr lang="en-US" dirty="0"/>
              <a:t> of the stack so that an accurate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.limit stack </a:t>
            </a:r>
            <a:r>
              <a:rPr lang="en-US" dirty="0"/>
              <a:t>directive can be emitted.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B7446-4F58-214C-81F4-62E549B8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E2A1DB-98EE-D8B7-2E5D-A0F720F0A4FB}"/>
              </a:ext>
            </a:extLst>
          </p:cNvPr>
          <p:cNvSpPr txBox="1"/>
          <p:nvPr/>
        </p:nvSpPr>
        <p:spPr>
          <a:xfrm>
            <a:off x="3620457" y="5213518"/>
            <a:ext cx="1903085" cy="523220"/>
          </a:xfrm>
          <a:prstGeom prst="rect">
            <a:avLst/>
          </a:prstGeom>
          <a:solidFill>
            <a:srgbClr val="DEF0F2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13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.limit stack 8</a:t>
            </a:r>
          </a:p>
        </p:txBody>
      </p:sp>
    </p:spTree>
    <p:extLst>
      <p:ext uri="{BB962C8B-B14F-4D97-AF65-F5344CB8AC3E}">
        <p14:creationId xmlns:p14="http://schemas.microsoft.com/office/powerpoint/2010/main" val="115150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8EDE-F6CD-0AC6-BDCE-D92C5C157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1E051-3141-041C-AF80-FF4B90C4D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Instruction</a:t>
            </a:r>
          </a:p>
          <a:p>
            <a:pPr lvl="1"/>
            <a:r>
              <a:rPr lang="en-US" u="sng" dirty="0"/>
              <a:t>Jasmin instructions</a:t>
            </a:r>
            <a:r>
              <a:rPr lang="en-US" dirty="0"/>
              <a:t> that can be emitted.</a:t>
            </a:r>
          </a:p>
          <a:p>
            <a:pPr lvl="1"/>
            <a:r>
              <a:rPr lang="en-US" u="sng" dirty="0"/>
              <a:t>Net stack usage</a:t>
            </a:r>
            <a:r>
              <a:rPr lang="en-US" dirty="0"/>
              <a:t> for each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B12D5-3955-5EDF-D145-80B4BC5D8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1F4C5C-6458-DE6B-9B93-F2118BD068E2}"/>
              </a:ext>
            </a:extLst>
          </p:cNvPr>
          <p:cNvSpPr txBox="1"/>
          <p:nvPr/>
        </p:nvSpPr>
        <p:spPr>
          <a:xfrm>
            <a:off x="1472433" y="2777615"/>
            <a:ext cx="6199133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Load value or address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ILOAD_0(1), ILOAD_1(1), ILOAD_2(1), ILOAD_3(1),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DLOAD_0(2), DLOAD_1(2), DLOAD_2(2), DLOAD_3(2),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ALOAD_0(1), ALOAD_1(1), ALOAD_2(1), ALOAD_3(1),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LLOAD_0(2), LLOAD_1(2), LLOAD_2(2), LLOAD_3(2),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ILOAD(1),   DLOAD(2),   ALOAD(1),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GETSTATIC(1), GETFIELD(0),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Store value or address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ISTORE_0(-1),  ISTORE_1(-1), ISTORE_2(-1), ISTORE_3(-1),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DSTORE_0(-2),  DSTORE_1(-2), DSTORE_2(-2), DSTORE_3(-2),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ASTORE_0(-1),  ASTORE_1(-1), ASTORE_2(-1), ASTORE_3(-1),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LSTORE_0(-2),  LSTORE_1(-2), LSTORE_2(-2), LSTORE_3(-2),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ISTORE(-1),    DSTORE(-2),   ASTORE(-1),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PUTSTATIC(-1), PUTFIELD(-2),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3D4612-EA61-E895-C1A6-298BDEE6E01F}"/>
              </a:ext>
            </a:extLst>
          </p:cNvPr>
          <p:cNvSpPr txBox="1"/>
          <p:nvPr/>
        </p:nvSpPr>
        <p:spPr>
          <a:xfrm>
            <a:off x="6309341" y="2619650"/>
            <a:ext cx="15648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Instruction.java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28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1BD74-3752-E145-9156-EFB992EF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B5CC5-73F4-C841-A8C9-25B9957D4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CodeEmitter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LocalStack</a:t>
            </a:r>
            <a:r>
              <a:rPr lang="en-US" dirty="0"/>
              <a:t> fields.</a:t>
            </a:r>
          </a:p>
          <a:p>
            <a:pPr lvl="1"/>
            <a:r>
              <a:rPr lang="en-US" dirty="0"/>
              <a:t>Emit Jasmin instructions, labels, and directives </a:t>
            </a:r>
            <a:br>
              <a:rPr lang="en-US" dirty="0"/>
            </a:br>
            <a:r>
              <a:rPr lang="en-US" dirty="0"/>
              <a:t>in the proper format.</a:t>
            </a:r>
          </a:p>
          <a:p>
            <a:pPr lvl="1"/>
            <a:r>
              <a:rPr lang="en-US" dirty="0"/>
              <a:t>Emit comments and blank lines.</a:t>
            </a:r>
          </a:p>
          <a:p>
            <a:pPr lvl="1"/>
            <a:r>
              <a:rPr lang="en-US" dirty="0"/>
              <a:t>Overloaded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emitDirective</a:t>
            </a:r>
            <a:r>
              <a:rPr lang="en-US" dirty="0"/>
              <a:t> functions.</a:t>
            </a:r>
          </a:p>
          <a:p>
            <a:pPr lvl="1"/>
            <a:r>
              <a:rPr lang="en-US" dirty="0"/>
              <a:t>Emit </a:t>
            </a:r>
            <a:r>
              <a:rPr lang="en-US" u="sng" dirty="0"/>
              <a:t>code sequences</a:t>
            </a:r>
            <a:r>
              <a:rPr lang="en-US" dirty="0"/>
              <a:t> to load and store variable values and constants. Check for:</a:t>
            </a:r>
          </a:p>
          <a:p>
            <a:pPr lvl="2"/>
            <a:r>
              <a:rPr lang="en-US" dirty="0"/>
              <a:t>Local vs. program variables</a:t>
            </a:r>
          </a:p>
          <a:p>
            <a:pPr lvl="2"/>
            <a:r>
              <a:rPr lang="en-US" dirty="0"/>
              <a:t>Regular vs. shortcut instructions</a:t>
            </a:r>
          </a:p>
          <a:p>
            <a:pPr lvl="1"/>
            <a:r>
              <a:rPr lang="en-US" dirty="0"/>
              <a:t>Emit code for array elements and record fields.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FB5A2-3CB7-8748-BD7F-48CCE13ED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6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95DF5-EF93-AF46-8534-116C9688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Backend Compiler Classes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33A7-ACA5-904B-89EE-F07618EED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CodeEmitter</a:t>
            </a:r>
            <a:r>
              <a:rPr lang="en-US" i="1" dirty="0"/>
              <a:t>, cont’d</a:t>
            </a:r>
          </a:p>
          <a:p>
            <a:pPr lvl="1"/>
            <a:r>
              <a:rPr lang="en-US" dirty="0"/>
              <a:t>Miscellaneous code emitters:</a:t>
            </a:r>
          </a:p>
          <a:p>
            <a:pPr lvl="2"/>
            <a:r>
              <a:rPr lang="en-US" dirty="0"/>
              <a:t>Type checking and casting</a:t>
            </a:r>
          </a:p>
          <a:p>
            <a:pPr lvl="2"/>
            <a:r>
              <a:rPr lang="en-US" dirty="0"/>
              <a:t>Function return values</a:t>
            </a:r>
          </a:p>
          <a:p>
            <a:pPr lvl="1"/>
            <a:r>
              <a:rPr lang="en-US" dirty="0"/>
              <a:t>Utilities</a:t>
            </a:r>
          </a:p>
          <a:p>
            <a:pPr lvl="2"/>
            <a:r>
              <a:rPr lang="en-US" dirty="0"/>
              <a:t>Datatype names</a:t>
            </a:r>
          </a:p>
          <a:p>
            <a:pPr lvl="2"/>
            <a:r>
              <a:rPr lang="en-US" dirty="0"/>
              <a:t>String conversion</a:t>
            </a:r>
          </a:p>
          <a:p>
            <a:pPr lvl="2"/>
            <a:r>
              <a:rPr lang="en-US" i="1" dirty="0"/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200AD-1856-074E-9E14-DD18103F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7672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42918</TotalTime>
  <Words>3019</Words>
  <Application>Microsoft Macintosh PowerPoint</Application>
  <PresentationFormat>On-screen Show (4:3)</PresentationFormat>
  <Paragraphs>495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Courier New</vt:lpstr>
      <vt:lpstr>Times New Roman</vt:lpstr>
      <vt:lpstr>Wingdings</vt:lpstr>
      <vt:lpstr>Quadrant</vt:lpstr>
      <vt:lpstr>CS 153 Concepts of Compiler Design October 29 Class Meeting</vt:lpstr>
      <vt:lpstr>A Free Compiler Book!</vt:lpstr>
      <vt:lpstr>What’s in the Compiler Back End?</vt:lpstr>
      <vt:lpstr>Backend Compiler Classes</vt:lpstr>
      <vt:lpstr>Backend Compiler Classes, cont’d</vt:lpstr>
      <vt:lpstr>Backend Compiler Classes, cont’d</vt:lpstr>
      <vt:lpstr>Backend Compiler Classes, cont’d</vt:lpstr>
      <vt:lpstr>Backend Compiler Classes, cont’d</vt:lpstr>
      <vt:lpstr>Backend Compiler Classes, cont’d</vt:lpstr>
      <vt:lpstr>Backend Compiler Classes, cont’d</vt:lpstr>
      <vt:lpstr>Backend Compiler Classes, cont’d</vt:lpstr>
      <vt:lpstr>Backend Compiler Classes, cont’d</vt:lpstr>
      <vt:lpstr>Backend Compiler Classes, cont’d</vt:lpstr>
      <vt:lpstr>Backend Compiler Classes, cont’d</vt:lpstr>
      <vt:lpstr>Backend Compiler Classes, cont’d</vt:lpstr>
      <vt:lpstr>Visit Methods in Class Compiler</vt:lpstr>
      <vt:lpstr>Class StatementGenerator</vt:lpstr>
      <vt:lpstr>Backend Compiler Classes, cont’d</vt:lpstr>
      <vt:lpstr>Class ExpressionGenerator</vt:lpstr>
      <vt:lpstr>Class StructuredDataGenerator</vt:lpstr>
      <vt:lpstr>Class ProgramGenerator</vt:lpstr>
      <vt:lpstr>Class ProgramGenerator, cont’d </vt:lpstr>
      <vt:lpstr>Class ProgramGenerator, cont’d </vt:lpstr>
      <vt:lpstr>Class ProgramGenerator, cont’d </vt:lpstr>
      <vt:lpstr>Class ProgramGenerator, cont’d </vt:lpstr>
      <vt:lpstr>Class ProgramGenerator, cont’d </vt:lpstr>
      <vt:lpstr>Class ProgramGenerator, cont’d </vt:lpstr>
      <vt:lpstr>Project Presentations</vt:lpstr>
      <vt:lpstr>Project Presentations, cont’d</vt:lpstr>
      <vt:lpstr>Project Presentation Schedule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669</cp:revision>
  <cp:lastPrinted>2020-10-22T17:09:30Z</cp:lastPrinted>
  <dcterms:created xsi:type="dcterms:W3CDTF">2008-01-12T03:52:55Z</dcterms:created>
  <dcterms:modified xsi:type="dcterms:W3CDTF">2024-10-29T22:34:47Z</dcterms:modified>
</cp:coreProperties>
</file>