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3" r:id="rId3"/>
    <p:sldId id="264" r:id="rId4"/>
    <p:sldId id="262" r:id="rId5"/>
    <p:sldId id="268" r:id="rId6"/>
    <p:sldId id="269" r:id="rId7"/>
    <p:sldId id="312" r:id="rId8"/>
    <p:sldId id="313" r:id="rId9"/>
    <p:sldId id="314" r:id="rId10"/>
    <p:sldId id="315" r:id="rId11"/>
    <p:sldId id="296" r:id="rId12"/>
    <p:sldId id="297" r:id="rId13"/>
    <p:sldId id="270" r:id="rId14"/>
    <p:sldId id="272" r:id="rId15"/>
    <p:sldId id="273" r:id="rId16"/>
    <p:sldId id="274" r:id="rId17"/>
    <p:sldId id="298" r:id="rId18"/>
    <p:sldId id="311" r:id="rId19"/>
    <p:sldId id="316" r:id="rId20"/>
    <p:sldId id="304" r:id="rId21"/>
    <p:sldId id="317" r:id="rId22"/>
    <p:sldId id="343" r:id="rId23"/>
    <p:sldId id="346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D7FFFF"/>
    <a:srgbClr val="8F0000"/>
    <a:srgbClr val="945200"/>
    <a:srgbClr val="FF9300"/>
    <a:srgbClr val="CC99FF"/>
    <a:srgbClr val="D883FF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0" autoAdjust="0"/>
    <p:restoredTop sz="95062" autoAdjust="0"/>
  </p:normalViewPr>
  <p:slideViewPr>
    <p:cSldViewPr>
      <p:cViewPr varScale="1">
        <p:scale>
          <a:sx n="187" d="100"/>
          <a:sy n="187" d="100"/>
        </p:scale>
        <p:origin x="39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4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5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October 22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rstmann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October 22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D7B28B42-5932-8AD0-8C33-332348918C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B95F-09EC-F642-A659-270C4B90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Methods on Objects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74587-1645-1446-8084-7C6E06A8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6E95826-2902-1B4C-9451-B560576793B6}"/>
              </a:ext>
            </a:extLst>
          </p:cNvPr>
          <p:cNvGrpSpPr/>
          <p:nvPr/>
        </p:nvGrpSpPr>
        <p:grpSpPr>
          <a:xfrm>
            <a:off x="771392" y="1297296"/>
            <a:ext cx="7595349" cy="2954655"/>
            <a:chOff x="771392" y="1297296"/>
            <a:chExt cx="7595349" cy="295465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5DD7010-B837-B64B-A5D8-F976297FBAD9}"/>
                </a:ext>
              </a:extLst>
            </p:cNvPr>
            <p:cNvSpPr txBox="1"/>
            <p:nvPr/>
          </p:nvSpPr>
          <p:spPr>
            <a:xfrm>
              <a:off x="771392" y="1297296"/>
              <a:ext cx="7595349" cy="2954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class Adder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int 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add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(int v1, int v2) { return v1 + v2; }</a:t>
              </a:r>
            </a:p>
            <a:p>
              <a:endParaRPr lang="en-US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static void main(String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args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[])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5, j = 7;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Adder adder = new Adder();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 </a:t>
              </a:r>
            </a:p>
            <a:p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sum = 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adder.add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j);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("The sum of %d and %d is %d\n",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j, sum);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}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6C6E10-B5DA-D445-9406-E63CB5727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4878" y="2057415"/>
              <a:ext cx="182562" cy="18256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#0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BD1E683-576B-C440-B5A8-E0DCD81A5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826" y="2423171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5C732AA-7DA9-F443-9BEE-27A3FE565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659" y="2431137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04A860C-AB6B-9847-80BF-7CC75C2FB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342" y="3020445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AE33B73-B2AE-CC4F-AF14-5EF5BC255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052" y="3114044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#4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B8211A1C-C8F6-4A41-B685-1D7768FC4C15}"/>
              </a:ext>
            </a:extLst>
          </p:cNvPr>
          <p:cNvSpPr txBox="1"/>
          <p:nvPr/>
        </p:nvSpPr>
        <p:spPr>
          <a:xfrm>
            <a:off x="7406609" y="1417342"/>
            <a:ext cx="11527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Adder.java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22598C8-807C-18AF-B023-E38188D49A1B}"/>
              </a:ext>
            </a:extLst>
          </p:cNvPr>
          <p:cNvGrpSpPr/>
          <p:nvPr/>
        </p:nvGrpSpPr>
        <p:grpSpPr>
          <a:xfrm>
            <a:off x="2156871" y="4438126"/>
            <a:ext cx="4458272" cy="1477328"/>
            <a:chOff x="2156871" y="4438126"/>
            <a:chExt cx="4458272" cy="147732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18DC39A-80C8-2840-8975-0A313D06FA5F}"/>
                </a:ext>
              </a:extLst>
            </p:cNvPr>
            <p:cNvSpPr txBox="1"/>
            <p:nvPr/>
          </p:nvSpPr>
          <p:spPr>
            <a:xfrm>
              <a:off x="2156871" y="4438126"/>
              <a:ext cx="4458272" cy="1477328"/>
            </a:xfrm>
            <a:prstGeom prst="rect">
              <a:avLst/>
            </a:prstGeom>
            <a:solidFill>
              <a:srgbClr val="DEF0F2"/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aload_3               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iload_1               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iload_2               </a:t>
              </a:r>
            </a:p>
            <a:p>
              <a:r>
                <a:rPr lang="en-US" sz="18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   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invokevirtual</a:t>
              </a:r>
              <a:r>
                <a:rPr lang="en-US" sz="18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Adder/add(II)I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</a:t>
              </a:r>
              <a:r>
                <a:rPr lang="en-US" sz="18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istore</a:t>
              </a:r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4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92F354B-8CA9-6448-AC4F-98078CA813BB}"/>
                </a:ext>
              </a:extLst>
            </p:cNvPr>
            <p:cNvSpPr txBox="1"/>
            <p:nvPr/>
          </p:nvSpPr>
          <p:spPr>
            <a:xfrm>
              <a:off x="3749047" y="4482447"/>
              <a:ext cx="2011659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33CC"/>
                  </a:solidFill>
                </a:rPr>
                <a:t>reference to the </a:t>
              </a:r>
              <a:r>
                <a:rPr lang="en-US" sz="105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Adder</a:t>
              </a:r>
              <a:r>
                <a:rPr lang="en-US" sz="1050" dirty="0">
                  <a:solidFill>
                    <a:srgbClr val="0033CC"/>
                  </a:solidFill>
                </a:rPr>
                <a:t> object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ED18186-B14B-9A46-901F-733B3D1E3571}"/>
                </a:ext>
              </a:extLst>
            </p:cNvPr>
            <p:cNvSpPr txBox="1"/>
            <p:nvPr/>
          </p:nvSpPr>
          <p:spPr>
            <a:xfrm>
              <a:off x="3749047" y="4752863"/>
              <a:ext cx="1737342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33CC"/>
                  </a:solidFill>
                </a:rPr>
                <a:t>first argument value</a:t>
              </a:r>
              <a:r>
                <a:rPr lang="en-US" sz="105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endPara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99E664D-0449-C84C-9240-1CBA1DF41314}"/>
                </a:ext>
              </a:extLst>
            </p:cNvPr>
            <p:cNvSpPr txBox="1"/>
            <p:nvPr/>
          </p:nvSpPr>
          <p:spPr>
            <a:xfrm>
              <a:off x="3749048" y="5038032"/>
              <a:ext cx="1737342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33CC"/>
                  </a:solidFill>
                </a:rPr>
                <a:t>second argument value </a:t>
              </a:r>
              <a:r>
                <a:rPr lang="en-US" sz="105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487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32972-FA7C-FC49-B470-0D9A43D3E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dirty="0"/>
              <a:t> vs.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C4368-C5CE-DD4F-B6E6-B643E9634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dirty="0"/>
              <a:t> to call a </a:t>
            </a:r>
            <a:r>
              <a:rPr lang="en-US" u="sng" dirty="0"/>
              <a:t>static</a:t>
            </a:r>
            <a:r>
              <a:rPr lang="en-US" dirty="0"/>
              <a:t> method </a:t>
            </a:r>
            <a:br>
              <a:rPr lang="en-US" dirty="0"/>
            </a:br>
            <a:r>
              <a:rPr lang="en-US" dirty="0"/>
              <a:t>that belongs to a </a:t>
            </a:r>
            <a:r>
              <a:rPr lang="en-US" u="sng" dirty="0"/>
              <a:t>class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 is no object reference to push onto the stack.</a:t>
            </a:r>
          </a:p>
          <a:p>
            <a:pPr lvl="1"/>
            <a:r>
              <a:rPr lang="en-US" dirty="0"/>
              <a:t>Example: The Java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java.lang.Integer.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takes an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argument and returns a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java.lang.Integer</a:t>
            </a:r>
            <a:r>
              <a:rPr lang="en-US" dirty="0"/>
              <a:t> object. </a:t>
            </a:r>
            <a:r>
              <a:rPr lang="en-US" u="sng" dirty="0"/>
              <a:t>Static function</a:t>
            </a:r>
            <a:r>
              <a:rPr lang="en-US" dirty="0"/>
              <a:t>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a class method of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D633D-6370-A64D-85DC-D2BCE169C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EDC331-8CC9-5A41-9904-C7132750AD24}"/>
              </a:ext>
            </a:extLst>
          </p:cNvPr>
          <p:cNvSpPr txBox="1"/>
          <p:nvPr/>
        </p:nvSpPr>
        <p:spPr>
          <a:xfrm>
            <a:off x="2319619" y="4663564"/>
            <a:ext cx="4504759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intObj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Integer.valueOf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7B8E9-BB40-E94A-BA76-1D03809677A4}"/>
              </a:ext>
            </a:extLst>
          </p:cNvPr>
          <p:cNvSpPr txBox="1"/>
          <p:nvPr/>
        </p:nvSpPr>
        <p:spPr>
          <a:xfrm>
            <a:off x="653297" y="5404517"/>
            <a:ext cx="7837402" cy="584775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4"/>
                </a:solidFill>
                <a:latin typeface="Courier New" charset="0"/>
              </a:rPr>
              <a:t>getstatic</a:t>
            </a:r>
            <a:r>
              <a:rPr lang="en-US" b="1" dirty="0">
                <a:solidFill>
                  <a:schemeClr val="accent4"/>
                </a:solidFill>
                <a:latin typeface="Courier New" charset="0"/>
              </a:rPr>
              <a:t>     </a:t>
            </a:r>
            <a:r>
              <a:rPr lang="en-US" b="1" dirty="0" err="1">
                <a:solidFill>
                  <a:schemeClr val="accent4"/>
                </a:solidFill>
                <a:latin typeface="Courier New" charset="0"/>
              </a:rPr>
              <a:t>FormatTest</a:t>
            </a:r>
            <a:r>
              <a:rPr lang="en-US" b="1" dirty="0">
                <a:solidFill>
                  <a:schemeClr val="accent4"/>
                </a:solidFill>
                <a:latin typeface="Courier New" charset="0"/>
              </a:rPr>
              <a:t>/n </a:t>
            </a:r>
            <a:r>
              <a:rPr lang="en-US" b="1" dirty="0">
                <a:solidFill>
                  <a:srgbClr val="C00000"/>
                </a:solidFill>
                <a:latin typeface="Courier New" charset="0"/>
              </a:rPr>
              <a:t>I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invokestatic</a:t>
            </a:r>
            <a:r>
              <a:rPr lang="en-US" b="1" dirty="0">
                <a:solidFill>
                  <a:schemeClr val="accent4"/>
                </a:solidFill>
                <a:latin typeface="Courier New" charset="0"/>
              </a:rPr>
              <a:t>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java/lang/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Integer.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valueOf</a:t>
            </a:r>
            <a:r>
              <a:rPr lang="en-US" b="1" dirty="0">
                <a:solidFill>
                  <a:srgbClr val="7030A0"/>
                </a:solidFill>
                <a:latin typeface="Courier New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charset="0"/>
              </a:rPr>
              <a:t>)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Ljava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/lang/Integer;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3BF44C-F26D-0572-3386-5D6D0039F036}"/>
              </a:ext>
            </a:extLst>
          </p:cNvPr>
          <p:cNvSpPr txBox="1"/>
          <p:nvPr/>
        </p:nvSpPr>
        <p:spPr>
          <a:xfrm>
            <a:off x="4229099" y="5442438"/>
            <a:ext cx="1986441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Return type of the function</a:t>
            </a:r>
          </a:p>
        </p:txBody>
      </p:sp>
    </p:spTree>
    <p:extLst>
      <p:ext uri="{BB962C8B-B14F-4D97-AF65-F5344CB8AC3E}">
        <p14:creationId xmlns:p14="http://schemas.microsoft.com/office/powerpoint/2010/main" val="1554875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07227-D46B-F344-BE8C-E6CD8870A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1" y="411163"/>
            <a:ext cx="8412433" cy="655637"/>
          </a:xfrm>
        </p:spPr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dirty="0"/>
              <a:t> vs.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0EB17-1BE9-F549-8D3E-B741F589D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295400"/>
            <a:ext cx="8321039" cy="944893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dirty="0"/>
              <a:t> to call </a:t>
            </a:r>
            <a:br>
              <a:rPr lang="en-US" dirty="0"/>
            </a:br>
            <a:r>
              <a:rPr lang="en-US" dirty="0"/>
              <a:t>a method on an </a:t>
            </a:r>
            <a:r>
              <a:rPr lang="en-US" u="sng" dirty="0"/>
              <a:t>object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5DE0E7-00BA-304C-93E5-1D2CE9A8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9306132-FD6E-9443-AC3C-A11CB7E01F18}"/>
              </a:ext>
            </a:extLst>
          </p:cNvPr>
          <p:cNvGrpSpPr/>
          <p:nvPr/>
        </p:nvGrpSpPr>
        <p:grpSpPr>
          <a:xfrm>
            <a:off x="771392" y="2240293"/>
            <a:ext cx="7595349" cy="2954655"/>
            <a:chOff x="771392" y="1297296"/>
            <a:chExt cx="7595349" cy="295465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1D83219-3187-1B45-B2A6-01C5212FD338}"/>
                </a:ext>
              </a:extLst>
            </p:cNvPr>
            <p:cNvSpPr txBox="1"/>
            <p:nvPr/>
          </p:nvSpPr>
          <p:spPr>
            <a:xfrm>
              <a:off x="771392" y="1297296"/>
              <a:ext cx="7595349" cy="2954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class Adder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int add(int v1, int v2) { return v1 + v2; }</a:t>
              </a:r>
            </a:p>
            <a:p>
              <a:endParaRPr lang="en-US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static void main(String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args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[])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5, j = 7;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Adder adder = new Adder();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 </a:t>
              </a:r>
            </a:p>
            <a:p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sum = 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adder.add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j);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("The sum of %d and %d is %d\n",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j, sum);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}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6645D63-6F8A-1D49-B12D-632E9B1D6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4878" y="2057415"/>
              <a:ext cx="182562" cy="18256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#0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E8859B5-AFD8-DB43-BF67-5169ECE39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826" y="2423171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#1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2C625B-FE7C-C14E-A459-C762B0A72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659" y="2431137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D5AD6B2-3580-F844-BD9E-14ACC8DF5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342" y="3020445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#3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E510641-5CB4-6B4C-920E-EFD04D7B3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052" y="3114044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#4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D540362-85DE-F4B6-3AE7-0733DB2FDD13}"/>
              </a:ext>
            </a:extLst>
          </p:cNvPr>
          <p:cNvGrpSpPr/>
          <p:nvPr/>
        </p:nvGrpSpPr>
        <p:grpSpPr>
          <a:xfrm>
            <a:off x="2297143" y="4786281"/>
            <a:ext cx="4458272" cy="1477328"/>
            <a:chOff x="2156871" y="4438126"/>
            <a:chExt cx="4458272" cy="147732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16FB03-A8A6-4174-5ACF-611D329BA83F}"/>
                </a:ext>
              </a:extLst>
            </p:cNvPr>
            <p:cNvSpPr txBox="1"/>
            <p:nvPr/>
          </p:nvSpPr>
          <p:spPr>
            <a:xfrm>
              <a:off x="2156871" y="4438126"/>
              <a:ext cx="4458272" cy="1477328"/>
            </a:xfrm>
            <a:prstGeom prst="rect">
              <a:avLst/>
            </a:prstGeom>
            <a:solidFill>
              <a:srgbClr val="DEF0F2"/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aload_3               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iload_1               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iload_2               </a:t>
              </a:r>
            </a:p>
            <a:p>
              <a:r>
                <a:rPr lang="en-US" sz="18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   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invokevirtual</a:t>
              </a:r>
              <a:r>
                <a:rPr lang="en-US" sz="18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Adder/add(II)I</a:t>
              </a:r>
            </a:p>
            <a:p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</a:t>
              </a:r>
              <a:r>
                <a:rPr lang="en-US" sz="18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istore</a:t>
              </a:r>
              <a:r>
                <a:rPr lang="en-US" sz="1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EB99FD9-5EB3-8E76-90BE-2AA9DCCF3D18}"/>
                </a:ext>
              </a:extLst>
            </p:cNvPr>
            <p:cNvSpPr txBox="1"/>
            <p:nvPr/>
          </p:nvSpPr>
          <p:spPr>
            <a:xfrm>
              <a:off x="3749047" y="4482447"/>
              <a:ext cx="2011659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33CC"/>
                  </a:solidFill>
                </a:rPr>
                <a:t>reference to the </a:t>
              </a:r>
              <a:r>
                <a:rPr lang="en-US" sz="105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Adder</a:t>
              </a:r>
              <a:r>
                <a:rPr lang="en-US" sz="1050" dirty="0">
                  <a:solidFill>
                    <a:srgbClr val="0033CC"/>
                  </a:solidFill>
                </a:rPr>
                <a:t> object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E96C9EC-5DEB-6658-BB41-25F2601BABF8}"/>
                </a:ext>
              </a:extLst>
            </p:cNvPr>
            <p:cNvSpPr txBox="1"/>
            <p:nvPr/>
          </p:nvSpPr>
          <p:spPr>
            <a:xfrm>
              <a:off x="3749047" y="4752863"/>
              <a:ext cx="1737342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33CC"/>
                  </a:solidFill>
                </a:rPr>
                <a:t>first argument value</a:t>
              </a:r>
              <a:r>
                <a:rPr lang="en-US" sz="105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endPara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8010BFC-CDCD-E267-ECA4-BB2D7F3D77FF}"/>
                </a:ext>
              </a:extLst>
            </p:cNvPr>
            <p:cNvSpPr txBox="1"/>
            <p:nvPr/>
          </p:nvSpPr>
          <p:spPr>
            <a:xfrm>
              <a:off x="3749048" y="5038032"/>
              <a:ext cx="1737342" cy="2539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0033CC"/>
                  </a:solidFill>
                </a:rPr>
                <a:t>second argument value </a:t>
              </a:r>
              <a:r>
                <a:rPr lang="en-US" sz="105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4518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A99A-F2B4-B94F-B8DA-9A84724A86E7}" type="slidenum">
              <a:rPr lang="en-US"/>
              <a:pPr/>
              <a:t>13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Call </a:t>
            </a:r>
            <a:r>
              <a:rPr lang="en-US" b="1" dirty="0" err="1">
                <a:latin typeface="Courier New" charset="0"/>
              </a:rPr>
              <a:t>System.out.println</a:t>
            </a:r>
            <a:r>
              <a:rPr lang="en-US" b="1" dirty="0">
                <a:latin typeface="Courier New" charset="0"/>
              </a:rPr>
              <a:t>()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504238" cy="317334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does the call </a:t>
            </a:r>
            <a:br>
              <a:rPr lang="en-US" dirty="0"/>
            </a:br>
            <a:br>
              <a:rPr lang="en-US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dirty="0"/>
              <a:t>require on the operand stack?</a:t>
            </a:r>
          </a:p>
          <a:p>
            <a:pPr lvl="6">
              <a:lnSpc>
                <a:spcPct val="90000"/>
              </a:lnSpc>
            </a:pPr>
            <a:endParaRPr lang="en-US" sz="800" dirty="0"/>
          </a:p>
          <a:p>
            <a:pPr lvl="1">
              <a:lnSpc>
                <a:spcPct val="90000"/>
              </a:lnSpc>
            </a:pPr>
            <a:r>
              <a:rPr lang="en-US" dirty="0"/>
              <a:t>A reference to the </a:t>
            </a:r>
            <a:r>
              <a:rPr lang="en-US" u="sng" dirty="0"/>
              <a:t>object</a:t>
            </a:r>
            <a:br>
              <a:rPr lang="en-US" dirty="0"/>
            </a:b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System.out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dirty="0">
                <a:latin typeface="+mj-lt"/>
              </a:rPr>
              <a:t>of </a:t>
            </a:r>
            <a:r>
              <a:rPr lang="en-US" u="sng" dirty="0">
                <a:latin typeface="+mj-lt"/>
              </a:rPr>
              <a:t>datatype</a:t>
            </a:r>
            <a:br>
              <a:rPr lang="en-US" dirty="0"/>
            </a:b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java.io.PrintStream</a:t>
            </a:r>
            <a:r>
              <a:rPr lang="en-US" sz="2000" dirty="0"/>
              <a:t> 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reference to the </a:t>
            </a:r>
            <a:r>
              <a:rPr lang="en-US" b="1" dirty="0" err="1">
                <a:solidFill>
                  <a:srgbClr val="FF9300"/>
                </a:solidFill>
                <a:latin typeface="Courier New" charset="0"/>
              </a:rPr>
              <a:t>java.lang.String</a:t>
            </a:r>
            <a:r>
              <a:rPr lang="en-US" dirty="0"/>
              <a:t> object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"Hello, world!"</a:t>
            </a:r>
          </a:p>
        </p:txBody>
      </p:sp>
      <p:sp>
        <p:nvSpPr>
          <p:cNvPr id="629764" name="Text Box 4"/>
          <p:cNvSpPr txBox="1">
            <a:spLocks noChangeArrowheads="1"/>
          </p:cNvSpPr>
          <p:nvPr/>
        </p:nvSpPr>
        <p:spPr bwMode="auto">
          <a:xfrm>
            <a:off x="521145" y="4908515"/>
            <a:ext cx="7885113" cy="825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getstatic</a:t>
            </a:r>
            <a:r>
              <a:rPr lang="en-US" b="1" dirty="0">
                <a:latin typeface="Courier New" charset="0"/>
              </a:rPr>
              <a:t>  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java/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lang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/System/out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Ljava</a:t>
            </a:r>
            <a:r>
              <a:rPr lang="en-US" b="1" dirty="0">
                <a:solidFill>
                  <a:srgbClr val="C00000"/>
                </a:solidFill>
                <a:latin typeface="Courier New" charset="0"/>
              </a:rPr>
              <a:t>/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io</a:t>
            </a:r>
            <a:r>
              <a:rPr lang="en-US" b="1" dirty="0">
                <a:solidFill>
                  <a:srgbClr val="C00000"/>
                </a:solidFill>
                <a:latin typeface="Courier New" charset="0"/>
              </a:rPr>
              <a:t>/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PrintStream</a:t>
            </a:r>
            <a:r>
              <a:rPr lang="en-US" b="1" dirty="0">
                <a:solidFill>
                  <a:srgbClr val="C00000"/>
                </a:solidFill>
                <a:latin typeface="Courier New" charset="0"/>
              </a:rPr>
              <a:t>; </a:t>
            </a:r>
          </a:p>
          <a:p>
            <a:r>
              <a:rPr lang="en-US" b="1" dirty="0" err="1">
                <a:latin typeface="Courier New" charset="0"/>
              </a:rPr>
              <a:t>ldc</a:t>
            </a:r>
            <a:r>
              <a:rPr lang="en-US" b="1" dirty="0">
                <a:latin typeface="Courier New" charset="0"/>
              </a:rPr>
              <a:t>           "Hello, world!" </a:t>
            </a:r>
          </a:p>
          <a:p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invokevirtual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java/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io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/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PrintStream.println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solidFill>
                  <a:srgbClr val="FF9300"/>
                </a:solidFill>
                <a:latin typeface="Courier New" charset="0"/>
              </a:rPr>
              <a:t>Ljava</a:t>
            </a:r>
            <a:r>
              <a:rPr lang="en-US" b="1" dirty="0">
                <a:solidFill>
                  <a:srgbClr val="FF9300"/>
                </a:solidFill>
                <a:latin typeface="Courier New" charset="0"/>
              </a:rPr>
              <a:t>/</a:t>
            </a:r>
            <a:r>
              <a:rPr lang="en-US" b="1" dirty="0" err="1">
                <a:solidFill>
                  <a:srgbClr val="FF9300"/>
                </a:solidFill>
                <a:latin typeface="Courier New" charset="0"/>
              </a:rPr>
              <a:t>lang</a:t>
            </a:r>
            <a:r>
              <a:rPr lang="en-US" b="1" dirty="0">
                <a:solidFill>
                  <a:srgbClr val="FF9300"/>
                </a:solidFill>
                <a:latin typeface="Courier New" charset="0"/>
              </a:rPr>
              <a:t>/String;</a:t>
            </a:r>
            <a:r>
              <a:rPr lang="en-US" b="1" dirty="0">
                <a:latin typeface="Courier New" charset="0"/>
              </a:rPr>
              <a:t>)V </a:t>
            </a:r>
          </a:p>
        </p:txBody>
      </p:sp>
      <p:sp>
        <p:nvSpPr>
          <p:cNvPr id="629765" name="Text Box 5"/>
          <p:cNvSpPr txBox="1">
            <a:spLocks noChangeArrowheads="1"/>
          </p:cNvSpPr>
          <p:nvPr/>
        </p:nvSpPr>
        <p:spPr bwMode="auto">
          <a:xfrm>
            <a:off x="2743220" y="4611116"/>
            <a:ext cx="165622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object reference</a:t>
            </a:r>
          </a:p>
        </p:txBody>
      </p:sp>
      <p:sp>
        <p:nvSpPr>
          <p:cNvPr id="629766" name="Text Box 6"/>
          <p:cNvSpPr txBox="1">
            <a:spLocks noChangeArrowheads="1"/>
          </p:cNvSpPr>
          <p:nvPr/>
        </p:nvSpPr>
        <p:spPr bwMode="auto">
          <a:xfrm>
            <a:off x="4986331" y="4611116"/>
            <a:ext cx="2352675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folHlink"/>
                </a:solidFill>
              </a:rPr>
              <a:t>type descriptor of object</a:t>
            </a:r>
          </a:p>
        </p:txBody>
      </p:sp>
      <p:sp>
        <p:nvSpPr>
          <p:cNvPr id="629767" name="Text Box 7"/>
          <p:cNvSpPr txBox="1">
            <a:spLocks noChangeArrowheads="1"/>
          </p:cNvSpPr>
          <p:nvPr/>
        </p:nvSpPr>
        <p:spPr bwMode="auto">
          <a:xfrm>
            <a:off x="2926098" y="5692860"/>
            <a:ext cx="215475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6600"/>
                </a:solidFill>
              </a:rPr>
              <a:t>fully-qualified function</a:t>
            </a:r>
          </a:p>
        </p:txBody>
      </p:sp>
      <p:sp>
        <p:nvSpPr>
          <p:cNvPr id="629768" name="Text Box 8"/>
          <p:cNvSpPr txBox="1">
            <a:spLocks noChangeArrowheads="1"/>
          </p:cNvSpPr>
          <p:nvPr/>
        </p:nvSpPr>
        <p:spPr bwMode="auto">
          <a:xfrm>
            <a:off x="5809108" y="5692860"/>
            <a:ext cx="2047875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folHlink"/>
                </a:solidFill>
              </a:rPr>
              <a:t>parm</a:t>
            </a:r>
            <a:r>
              <a:rPr lang="en-US" dirty="0">
                <a:solidFill>
                  <a:schemeClr val="folHlink"/>
                </a:solidFill>
              </a:rPr>
              <a:t> type descriptor</a:t>
            </a:r>
          </a:p>
        </p:txBody>
      </p:sp>
      <p:grpSp>
        <p:nvGrpSpPr>
          <p:cNvPr id="629771" name="Group 11"/>
          <p:cNvGrpSpPr>
            <a:grpSpLocks/>
          </p:cNvGrpSpPr>
          <p:nvPr/>
        </p:nvGrpSpPr>
        <p:grpSpPr bwMode="auto">
          <a:xfrm>
            <a:off x="6302820" y="5734015"/>
            <a:ext cx="2014538" cy="895350"/>
            <a:chOff x="4032" y="3139"/>
            <a:chExt cx="1269" cy="56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29769" name="Text Box 9"/>
            <p:cNvSpPr txBox="1">
              <a:spLocks noChangeArrowheads="1"/>
            </p:cNvSpPr>
            <p:nvPr/>
          </p:nvSpPr>
          <p:spPr bwMode="auto">
            <a:xfrm>
              <a:off x="4032" y="3485"/>
              <a:ext cx="1269" cy="218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no return type (void)</a:t>
              </a:r>
            </a:p>
          </p:txBody>
        </p:sp>
        <p:sp>
          <p:nvSpPr>
            <p:cNvPr id="629770" name="Line 10"/>
            <p:cNvSpPr>
              <a:spLocks noChangeShapeType="1"/>
            </p:cNvSpPr>
            <p:nvPr/>
          </p:nvSpPr>
          <p:spPr bwMode="auto">
            <a:xfrm flipV="1">
              <a:off x="5184" y="3139"/>
              <a:ext cx="0" cy="346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828830" y="1691659"/>
            <a:ext cx="56412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System.out</a:t>
            </a:r>
            <a:r>
              <a:rPr lang="en-US" sz="2000" b="1" dirty="0" err="1">
                <a:latin typeface="Courier New" charset="0"/>
              </a:rPr>
              <a:t>.</a:t>
            </a:r>
            <a:r>
              <a:rPr lang="en-US" sz="2000" b="1" dirty="0" err="1">
                <a:solidFill>
                  <a:srgbClr val="008000"/>
                </a:solidFill>
                <a:latin typeface="Courier New" charset="0"/>
              </a:rPr>
              <a:t>println</a:t>
            </a:r>
            <a:r>
              <a:rPr lang="en-US" sz="2000" b="1" dirty="0">
                <a:latin typeface="Courier New" charset="0"/>
              </a:rPr>
              <a:t>("Hello, world!")</a:t>
            </a:r>
            <a:r>
              <a:rPr lang="en-US" sz="2000" dirty="0"/>
              <a:t> </a:t>
            </a: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024BBF4D-A9B8-D043-82ED-37F184B6D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2339128"/>
            <a:ext cx="2906565" cy="1323439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Each call to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invokevirtual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dirty="0">
                <a:solidFill>
                  <a:srgbClr val="0033CC"/>
                </a:solidFill>
              </a:rPr>
              <a:t>requires an </a:t>
            </a:r>
            <a:r>
              <a:rPr lang="en-US" u="sng" dirty="0">
                <a:solidFill>
                  <a:srgbClr val="0033CC"/>
                </a:solidFill>
              </a:rPr>
              <a:t>object reference</a:t>
            </a:r>
          </a:p>
          <a:p>
            <a:r>
              <a:rPr lang="en-US" dirty="0">
                <a:solidFill>
                  <a:srgbClr val="0033CC"/>
                </a:solidFill>
              </a:rPr>
              <a:t>and then any required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u="sng" dirty="0">
                <a:solidFill>
                  <a:srgbClr val="0033CC"/>
                </a:solidFill>
              </a:rPr>
              <a:t>argument values</a:t>
            </a:r>
            <a:r>
              <a:rPr lang="en-US" dirty="0">
                <a:solidFill>
                  <a:srgbClr val="0033CC"/>
                </a:solidFill>
              </a:rPr>
              <a:t> on the </a:t>
            </a:r>
          </a:p>
          <a:p>
            <a:r>
              <a:rPr lang="en-US" dirty="0">
                <a:solidFill>
                  <a:srgbClr val="0033CC"/>
                </a:solidFill>
              </a:rPr>
              <a:t>operand stack.</a:t>
            </a:r>
          </a:p>
        </p:txBody>
      </p:sp>
    </p:spTree>
    <p:extLst>
      <p:ext uri="{BB962C8B-B14F-4D97-AF65-F5344CB8AC3E}">
        <p14:creationId xmlns:p14="http://schemas.microsoft.com/office/powerpoint/2010/main" val="305219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9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29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4" grpId="0" animBg="1"/>
      <p:bldP spid="629765" grpId="0" animBg="1"/>
      <p:bldP spid="629766" grpId="0" animBg="1"/>
      <p:bldP spid="629767" grpId="0" animBg="1"/>
      <p:bldP spid="629768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EE930-1280-9E46-8C2C-F7D454CED3AD}" type="slidenum">
              <a:rPr lang="en-US"/>
              <a:pPr/>
              <a:t>14</a:t>
            </a:fld>
            <a:endParaRPr lang="en-US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412163" cy="3413746"/>
          </a:xfrm>
        </p:spPr>
        <p:txBody>
          <a:bodyPr/>
          <a:lstStyle/>
          <a:p>
            <a:r>
              <a:rPr lang="en-US" dirty="0"/>
              <a:t>Compile Pascal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 if it were the Java</a:t>
            </a:r>
            <a:endParaRPr lang="en-US" sz="20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42551" y="1325903"/>
            <a:ext cx="5032936" cy="64633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writeln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'The square root of ', n:4, </a:t>
            </a:r>
            <a:br>
              <a:rPr lang="en-US" sz="1800" b="1" dirty="0">
                <a:solidFill>
                  <a:schemeClr val="folHlink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' is ', root:8:4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);</a:t>
            </a:r>
            <a:r>
              <a:rPr lang="en-US" sz="18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3464" y="2706131"/>
            <a:ext cx="6250429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System.out.printf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(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 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"The square root of %4d is %8.4f\n",</a:t>
            </a:r>
            <a:br>
              <a:rPr lang="en-US" sz="1800" b="1" dirty="0">
                <a:solidFill>
                  <a:schemeClr val="folHlink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n, root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660039-0520-AE20-2062-18B201FC1C6E}"/>
              </a:ext>
            </a:extLst>
          </p:cNvPr>
          <p:cNvSpPr txBox="1"/>
          <p:nvPr/>
        </p:nvSpPr>
        <p:spPr>
          <a:xfrm>
            <a:off x="1731318" y="4578526"/>
            <a:ext cx="568136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Code generation can be nasty business!</a:t>
            </a:r>
          </a:p>
        </p:txBody>
      </p:sp>
    </p:spTree>
    <p:extLst>
      <p:ext uri="{BB962C8B-B14F-4D97-AF65-F5344CB8AC3E}">
        <p14:creationId xmlns:p14="http://schemas.microsoft.com/office/powerpoint/2010/main" val="133333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6682" y="5974083"/>
            <a:ext cx="640118" cy="457200"/>
          </a:xfrm>
        </p:spPr>
        <p:txBody>
          <a:bodyPr/>
          <a:lstStyle/>
          <a:p>
            <a:fld id="{20EFBA33-6E11-CF47-8A7E-E4220A1696E2}" type="slidenum">
              <a:rPr lang="en-US"/>
              <a:pPr/>
              <a:t>15</a:t>
            </a:fld>
            <a:endParaRPr 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  <a:r>
              <a:rPr lang="en-US" i="1" dirty="0"/>
              <a:t>, 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385220"/>
          </a:xfrm>
        </p:spPr>
        <p:txBody>
          <a:bodyPr/>
          <a:lstStyle/>
          <a:p>
            <a:r>
              <a:rPr lang="en-US" dirty="0"/>
              <a:t>The Java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System.out.printf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method </a:t>
            </a:r>
            <a:br>
              <a:rPr lang="en-US" dirty="0"/>
            </a:br>
            <a:r>
              <a:rPr lang="en-US" dirty="0"/>
              <a:t>has a </a:t>
            </a:r>
            <a:r>
              <a:rPr lang="en-US" u="sng" dirty="0"/>
              <a:t>variable-length parameter list</a:t>
            </a:r>
            <a:r>
              <a:rPr lang="en-US" dirty="0"/>
              <a:t>.</a:t>
            </a:r>
          </a:p>
          <a:p>
            <a:r>
              <a:rPr lang="en-US" dirty="0"/>
              <a:t>The first parameter is the </a:t>
            </a:r>
            <a:r>
              <a:rPr lang="en-US" u="sng" dirty="0"/>
              <a:t>format string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Like Java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format strings for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printf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 code generator must construct </a:t>
            </a:r>
            <a:br>
              <a:rPr lang="en-US" dirty="0"/>
            </a:br>
            <a:r>
              <a:rPr lang="en-US" dirty="0"/>
              <a:t>the format string.</a:t>
            </a:r>
          </a:p>
          <a:p>
            <a:pPr lvl="1"/>
            <a:r>
              <a:rPr lang="en-US" dirty="0"/>
              <a:t>Pascal:</a:t>
            </a:r>
          </a:p>
          <a:p>
            <a:pPr lvl="1"/>
            <a:endParaRPr lang="en-US" sz="2200" b="1" dirty="0">
              <a:solidFill>
                <a:schemeClr val="folHlink"/>
              </a:solidFill>
              <a:latin typeface="Courier New" charset="0"/>
            </a:endParaRPr>
          </a:p>
          <a:p>
            <a:pPr lvl="1"/>
            <a:r>
              <a:rPr lang="en-US" dirty="0"/>
              <a:t>Equivalent Java: 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124248" y="4766231"/>
            <a:ext cx="7264679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 charset="0"/>
              </a:rPr>
              <a:t>('The square root of ', n:4, ' is ', root:8:4)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7318" y="5680621"/>
            <a:ext cx="726467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 charset="0"/>
              </a:rPr>
              <a:t>("The square root of %4d is %8.4f\n", n, root)</a:t>
            </a:r>
          </a:p>
        </p:txBody>
      </p:sp>
    </p:spTree>
    <p:extLst>
      <p:ext uri="{BB962C8B-B14F-4D97-AF65-F5344CB8AC3E}">
        <p14:creationId xmlns:p14="http://schemas.microsoft.com/office/powerpoint/2010/main" val="894679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BA33-6E11-CF47-8A7E-E4220A1696E2}" type="slidenum">
              <a:rPr lang="en-US"/>
              <a:pPr/>
              <a:t>16</a:t>
            </a:fld>
            <a:endParaRPr 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  <a:r>
              <a:rPr lang="en-US" i="1" dirty="0"/>
              <a:t>, 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remaining parameters are the </a:t>
            </a:r>
            <a:br>
              <a:rPr lang="en-US" dirty="0"/>
            </a:br>
            <a:r>
              <a:rPr lang="en-US" u="sng" dirty="0"/>
              <a:t>values to be formatted</a:t>
            </a:r>
            <a:r>
              <a:rPr lang="en-US" dirty="0"/>
              <a:t>, one for each </a:t>
            </a:r>
            <a:br>
              <a:rPr lang="en-US" dirty="0"/>
            </a:br>
            <a:r>
              <a:rPr lang="en-US" dirty="0"/>
              <a:t>format specification in the format string.</a:t>
            </a:r>
          </a:p>
          <a:p>
            <a:pPr lvl="4"/>
            <a:endParaRPr lang="en-US" dirty="0"/>
          </a:p>
          <a:p>
            <a:r>
              <a:rPr lang="en-US" dirty="0"/>
              <a:t>Jasmin passes these remaining parameters as a </a:t>
            </a:r>
            <a:r>
              <a:rPr lang="en-US" u="sng" dirty="0"/>
              <a:t>one-dimensional array</a:t>
            </a:r>
            <a:r>
              <a:rPr lang="en-US" dirty="0"/>
              <a:t> of objects.</a:t>
            </a:r>
          </a:p>
          <a:p>
            <a:pPr lvl="4"/>
            <a:endParaRPr lang="en-US" dirty="0"/>
          </a:p>
          <a:p>
            <a:r>
              <a:rPr lang="en-US" dirty="0"/>
              <a:t>Therefore, we must emit code to </a:t>
            </a:r>
            <a:br>
              <a:rPr lang="en-US" dirty="0"/>
            </a:br>
            <a:r>
              <a:rPr lang="en-US" u="sng" dirty="0"/>
              <a:t>create and initialize the array</a:t>
            </a:r>
            <a:r>
              <a:rPr lang="en-US" dirty="0"/>
              <a:t> and </a:t>
            </a:r>
            <a:br>
              <a:rPr lang="en-US" dirty="0"/>
            </a:br>
            <a:r>
              <a:rPr lang="en-US" dirty="0"/>
              <a:t>leave its reference on the operand stack.</a:t>
            </a:r>
          </a:p>
        </p:txBody>
      </p:sp>
    </p:spTree>
    <p:extLst>
      <p:ext uri="{BB962C8B-B14F-4D97-AF65-F5344CB8AC3E}">
        <p14:creationId xmlns:p14="http://schemas.microsoft.com/office/powerpoint/2010/main" val="1972212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6682" y="6065522"/>
            <a:ext cx="640118" cy="457200"/>
          </a:xfrm>
        </p:spPr>
        <p:txBody>
          <a:bodyPr/>
          <a:lstStyle/>
          <a:p>
            <a:fld id="{93D508E3-CAF8-AA4A-B255-5CF6245E9EE8}" type="slidenum">
              <a:rPr lang="en-US"/>
              <a:pPr/>
              <a:t>17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398070" y="1403471"/>
            <a:ext cx="5121611" cy="830997"/>
          </a:xfrm>
          <a:prstGeom prst="rect">
            <a:avLst/>
          </a:prstGeom>
          <a:solidFill>
            <a:srgbClr val="F8F8F8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System.out.printf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"The square root of %4d is 8.4f\n", 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n</a:t>
            </a:r>
            <a:r>
              <a:rPr lang="en-US" b="1" dirty="0">
                <a:latin typeface="Courier New" charset="0"/>
              </a:rPr>
              <a:t>,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996633"/>
                </a:solidFill>
                <a:latin typeface="Courier New" charset="0"/>
              </a:rPr>
              <a:t>root</a:t>
            </a:r>
            <a:r>
              <a:rPr lang="en-US" b="1" dirty="0">
                <a:latin typeface="Courier New" charset="0"/>
              </a:rPr>
              <a:t>);</a:t>
            </a:r>
          </a:p>
        </p:txBody>
      </p:sp>
      <p:sp>
        <p:nvSpPr>
          <p:cNvPr id="634885" name="Text Box 5"/>
          <p:cNvSpPr txBox="1">
            <a:spLocks noChangeArrowheads="1"/>
          </p:cNvSpPr>
          <p:nvPr/>
        </p:nvSpPr>
        <p:spPr bwMode="auto">
          <a:xfrm>
            <a:off x="274367" y="2704320"/>
            <a:ext cx="8686705" cy="4016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    java/</a:t>
            </a:r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/System/out </a:t>
            </a:r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io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chemeClr val="folHlink"/>
                </a:solidFill>
                <a:latin typeface="Courier New" charset="0"/>
              </a:rPr>
              <a:t>PrintStream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;</a:t>
            </a:r>
          </a:p>
          <a:p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ldc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          "The square root of %4d is %8.4f\n"</a:t>
            </a:r>
          </a:p>
          <a:p>
            <a:r>
              <a:rPr lang="en-US" sz="1500" b="1" dirty="0">
                <a:latin typeface="Courier New" charset="0"/>
              </a:rPr>
              <a:t>iconst_2</a:t>
            </a:r>
          </a:p>
          <a:p>
            <a:r>
              <a:rPr lang="en-US" sz="1500" b="1" dirty="0" err="1">
                <a:latin typeface="Courier New" charset="0"/>
              </a:rPr>
              <a:t>anewarray</a:t>
            </a:r>
            <a:r>
              <a:rPr lang="en-US" sz="1500" b="1" dirty="0">
                <a:latin typeface="Courier New" charset="0"/>
              </a:rPr>
              <a:t>    java/</a:t>
            </a:r>
            <a:r>
              <a:rPr lang="en-US" sz="1500" b="1" dirty="0" err="1">
                <a:latin typeface="Courier New" charset="0"/>
              </a:rPr>
              <a:t>lang</a:t>
            </a:r>
            <a:r>
              <a:rPr lang="en-US" sz="1500" b="1" dirty="0">
                <a:latin typeface="Courier New" charset="0"/>
              </a:rPr>
              <a:t>/Object</a:t>
            </a:r>
          </a:p>
          <a:p>
            <a:r>
              <a:rPr lang="en-US" sz="1500" b="1" dirty="0">
                <a:solidFill>
                  <a:srgbClr val="7030A0"/>
                </a:solidFill>
                <a:latin typeface="Courier New" charset="0"/>
              </a:rPr>
              <a:t>dup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iconst_0</a:t>
            </a:r>
          </a:p>
          <a:p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    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FormatTest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/n I</a:t>
            </a:r>
          </a:p>
          <a:p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invokestatic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  java/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Integer.valueOf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(I)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</a:rPr>
              <a:t>/Integer;</a:t>
            </a:r>
          </a:p>
          <a:p>
            <a:r>
              <a:rPr lang="en-US" sz="1500" b="1" dirty="0" err="1">
                <a:solidFill>
                  <a:srgbClr val="008000"/>
                </a:solidFill>
                <a:latin typeface="Courier New" charset="0"/>
              </a:rPr>
              <a:t>aastore</a:t>
            </a:r>
            <a:endParaRPr lang="en-US" sz="15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500" b="1" dirty="0">
                <a:solidFill>
                  <a:srgbClr val="7030A0"/>
                </a:solidFill>
                <a:latin typeface="Courier New" charset="0"/>
              </a:rPr>
              <a:t>dup</a:t>
            </a:r>
          </a:p>
          <a:p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iconst_1</a:t>
            </a:r>
          </a:p>
          <a:p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getstatic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     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FormatTest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/root F</a:t>
            </a:r>
          </a:p>
          <a:p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invokestatic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  java/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Float.valueOf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(F)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8F0000"/>
                </a:solidFill>
                <a:latin typeface="Courier New" charset="0"/>
              </a:rPr>
              <a:t>/Float;</a:t>
            </a:r>
          </a:p>
          <a:p>
            <a:r>
              <a:rPr lang="en-US" sz="1500" b="1" dirty="0" err="1">
                <a:solidFill>
                  <a:srgbClr val="8F0000"/>
                </a:solidFill>
                <a:latin typeface="Courier New" charset="0"/>
              </a:rPr>
              <a:t>aastore</a:t>
            </a:r>
            <a:endParaRPr lang="en-US" sz="1500" b="1" dirty="0">
              <a:solidFill>
                <a:srgbClr val="8F0000"/>
              </a:solidFill>
              <a:latin typeface="Courier New" charset="0"/>
            </a:endParaRPr>
          </a:p>
          <a:p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invokevirtual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 java/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io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PrintStream.printf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(</a:t>
            </a:r>
            <a:br>
              <a:rPr lang="en-US" sz="15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               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/String;[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lang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/Object;)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Ljava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io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PrintStream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;</a:t>
            </a:r>
          </a:p>
          <a:p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pop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2EDC6E6-1A4D-2C4C-9FD1-F572DE750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968" y="1204834"/>
            <a:ext cx="2743200" cy="14973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1600" kern="0" dirty="0"/>
              <a:t>Instruction </a:t>
            </a:r>
            <a:r>
              <a:rPr lang="en-US" sz="1600" b="1" kern="0" dirty="0" err="1">
                <a:solidFill>
                  <a:srgbClr val="0033CC"/>
                </a:solidFill>
                <a:latin typeface="Courier New" charset="0"/>
              </a:rPr>
              <a:t>aastore</a:t>
            </a:r>
            <a:r>
              <a:rPr lang="en-US" sz="1600" kern="0" dirty="0"/>
              <a:t> operands on the stack: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kern="0" dirty="0"/>
              <a:t>Array reference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kern="0" dirty="0"/>
              <a:t>Index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kern="0" dirty="0"/>
              <a:t>Element value</a:t>
            </a:r>
            <a:br>
              <a:rPr lang="en-US" sz="1400" kern="0" dirty="0"/>
            </a:br>
            <a:r>
              <a:rPr lang="en-US" sz="1400" kern="0" dirty="0"/>
              <a:t>(object reference)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5DC4221-E6F3-E147-9DD4-64D635E59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488" y="3240869"/>
            <a:ext cx="370806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/>
              <a:t>Create an </a:t>
            </a:r>
            <a:r>
              <a:rPr lang="en-US" sz="1200" u="sng" dirty="0"/>
              <a:t>array of size 2</a:t>
            </a:r>
            <a:r>
              <a:rPr lang="en-US" sz="1200" dirty="0"/>
              <a:t> (two values to print) </a:t>
            </a:r>
            <a:br>
              <a:rPr lang="en-US" sz="1200" dirty="0"/>
            </a:br>
            <a:r>
              <a:rPr lang="en-US" sz="1200" dirty="0"/>
              <a:t>and leave the array reference on the operand stack.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F8034FBF-2DCB-E44E-99CF-1079BA8CA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886" y="4172386"/>
            <a:ext cx="131959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6600"/>
                </a:solidFill>
              </a:rPr>
              <a:t>Store</a:t>
            </a:r>
            <a:r>
              <a:rPr lang="en-US" sz="1200" b="1" dirty="0">
                <a:solidFill>
                  <a:srgbClr val="006600"/>
                </a:solidFill>
              </a:rPr>
              <a:t> </a:t>
            </a:r>
            <a:r>
              <a:rPr lang="en-US" sz="1200" u="sng" dirty="0">
                <a:solidFill>
                  <a:srgbClr val="006600"/>
                </a:solidFill>
              </a:rPr>
              <a:t>element 0</a:t>
            </a:r>
            <a:r>
              <a:rPr lang="en-US" sz="1200" b="1" dirty="0">
                <a:solidFill>
                  <a:srgbClr val="006600"/>
                </a:solidFill>
              </a:rPr>
              <a:t>:</a:t>
            </a:r>
          </a:p>
          <a:p>
            <a:r>
              <a:rPr lang="en-US" sz="1200" dirty="0">
                <a:solidFill>
                  <a:srgbClr val="006600"/>
                </a:solidFill>
              </a:rPr>
              <a:t>The value of 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n</a:t>
            </a:r>
            <a:r>
              <a:rPr lang="en-US" sz="1200" dirty="0">
                <a:solidFill>
                  <a:srgbClr val="006600"/>
                </a:solidFill>
              </a:rPr>
              <a:t>.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0314C7F2-095B-EA47-97BB-F5380A2EB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9414" y="5283373"/>
            <a:ext cx="148790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folHlink"/>
                </a:solidFill>
              </a:rPr>
              <a:t>Store</a:t>
            </a:r>
            <a:r>
              <a:rPr lang="en-US" sz="1200" b="1" dirty="0">
                <a:solidFill>
                  <a:schemeClr val="folHlink"/>
                </a:solidFill>
              </a:rPr>
              <a:t> </a:t>
            </a:r>
            <a:r>
              <a:rPr lang="en-US" sz="1200" u="sng" dirty="0">
                <a:solidFill>
                  <a:schemeClr val="folHlink"/>
                </a:solidFill>
              </a:rPr>
              <a:t>element 1</a:t>
            </a:r>
            <a:r>
              <a:rPr lang="en-US" sz="1200" b="1" dirty="0">
                <a:solidFill>
                  <a:schemeClr val="folHlink"/>
                </a:solidFill>
              </a:rPr>
              <a:t>:</a:t>
            </a:r>
          </a:p>
          <a:p>
            <a:r>
              <a:rPr lang="en-US" sz="1200" dirty="0">
                <a:solidFill>
                  <a:schemeClr val="folHlink"/>
                </a:solidFill>
              </a:rPr>
              <a:t>The value of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root</a:t>
            </a:r>
            <a:r>
              <a:rPr lang="en-US" sz="1200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C1D85FE6-8281-DA4C-94A8-295A5915B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35" y="4800585"/>
            <a:ext cx="1975221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9900CC"/>
                </a:solidFill>
              </a:rPr>
              <a:t>Why the </a:t>
            </a:r>
            <a:r>
              <a:rPr lang="en-US" sz="1200" b="1" dirty="0">
                <a:solidFill>
                  <a:srgbClr val="9900CC"/>
                </a:solidFill>
                <a:latin typeface="Courier New" charset="0"/>
              </a:rPr>
              <a:t>dup</a:t>
            </a:r>
            <a:r>
              <a:rPr lang="en-US" sz="1200" dirty="0">
                <a:solidFill>
                  <a:srgbClr val="9900CC"/>
                </a:solidFill>
              </a:rPr>
              <a:t> instructions?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0910B4-4EE6-804E-875D-491BD88E80AE}"/>
              </a:ext>
            </a:extLst>
          </p:cNvPr>
          <p:cNvSpPr txBox="1"/>
          <p:nvPr/>
        </p:nvSpPr>
        <p:spPr>
          <a:xfrm>
            <a:off x="3486767" y="6465547"/>
            <a:ext cx="4206601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This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sz="1200" dirty="0">
                <a:solidFill>
                  <a:srgbClr val="0033CC"/>
                </a:solidFill>
              </a:rPr>
              <a:t> instruction should all be on one line.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39D187-359A-4C32-8F80-2903003C0EDC}"/>
              </a:ext>
            </a:extLst>
          </p:cNvPr>
          <p:cNvSpPr txBox="1"/>
          <p:nvPr/>
        </p:nvSpPr>
        <p:spPr>
          <a:xfrm>
            <a:off x="750163" y="6430048"/>
            <a:ext cx="1930785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What are we popping off?</a:t>
            </a:r>
          </a:p>
        </p:txBody>
      </p:sp>
    </p:spTree>
    <p:extLst>
      <p:ext uri="{BB962C8B-B14F-4D97-AF65-F5344CB8AC3E}">
        <p14:creationId xmlns:p14="http://schemas.microsoft.com/office/powerpoint/2010/main" val="220175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4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4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4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4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4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4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48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48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48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348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348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348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48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3488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3488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2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0C9F8-246F-D64D-B668-F623E40D3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672E1-E013-EA45-A700-6BBB73DF9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To compile </a:t>
            </a:r>
            <a:br>
              <a:rPr lang="en-US" dirty="0"/>
            </a:br>
            <a:r>
              <a:rPr lang="en-US" dirty="0"/>
              <a:t>Pascal’s</a:t>
            </a:r>
            <a:br>
              <a:rPr lang="en-US" dirty="0"/>
            </a:br>
            <a:r>
              <a:rPr lang="en-US" dirty="0"/>
              <a:t>we had to convert the arguments to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which is </a:t>
            </a:r>
            <a:r>
              <a:rPr lang="en-US" u="sng" dirty="0"/>
              <a:t>extra work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Tip: In your source language, include a print statement that </a:t>
            </a:r>
            <a:r>
              <a:rPr lang="en-US" u="sng" dirty="0"/>
              <a:t>looks like</a:t>
            </a:r>
            <a:r>
              <a:rPr lang="en-US" dirty="0"/>
              <a:t> Java.</a:t>
            </a:r>
          </a:p>
          <a:p>
            <a:pPr lvl="1"/>
            <a:r>
              <a:rPr lang="en-US" dirty="0"/>
              <a:t>You can even have a reserved word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Then you won’t have to do a conversion.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3C0B0-48DD-2B41-BA3E-D8F8E440C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1719EC-B2AD-9F41-8234-6B7C94A4466D}"/>
              </a:ext>
            </a:extLst>
          </p:cNvPr>
          <p:cNvSpPr txBox="1"/>
          <p:nvPr/>
        </p:nvSpPr>
        <p:spPr>
          <a:xfrm>
            <a:off x="3108976" y="1417342"/>
            <a:ext cx="5032936" cy="64633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writeln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'The square root of ', n:4, </a:t>
            </a:r>
            <a:br>
              <a:rPr lang="en-US" sz="1800" b="1" dirty="0">
                <a:solidFill>
                  <a:schemeClr val="folHlink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' is ', root:8:4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);</a:t>
            </a:r>
            <a:r>
              <a:rPr lang="en-US" sz="18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946F1E-7925-9C49-8C82-6657812A8495}"/>
              </a:ext>
            </a:extLst>
          </p:cNvPr>
          <p:cNvSpPr txBox="1"/>
          <p:nvPr/>
        </p:nvSpPr>
        <p:spPr>
          <a:xfrm>
            <a:off x="870199" y="2665147"/>
            <a:ext cx="7264679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solidFill>
                  <a:srgbClr val="000000"/>
                </a:solidFill>
                <a:latin typeface="Courier New" charset="0"/>
              </a:rPr>
              <a:t>("The square root of %4d is %8.4f\n", n, root)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B2577C-4B2D-934E-91B6-19AED7C50323}"/>
              </a:ext>
            </a:extLst>
          </p:cNvPr>
          <p:cNvSpPr txBox="1"/>
          <p:nvPr/>
        </p:nvSpPr>
        <p:spPr>
          <a:xfrm>
            <a:off x="555516" y="5166341"/>
            <a:ext cx="8032968" cy="40011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PRINTF("The square root of %4d is 8.4f\n", n, root)</a:t>
            </a:r>
          </a:p>
        </p:txBody>
      </p:sp>
    </p:spTree>
    <p:extLst>
      <p:ext uri="{BB962C8B-B14F-4D97-AF65-F5344CB8AC3E}">
        <p14:creationId xmlns:p14="http://schemas.microsoft.com/office/powerpoint/2010/main" val="342397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69EDC-3F8B-CA41-BE90-D5E0C5B78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March of Progress”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7902A-7ED2-524C-BEE6-C0078DA4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EBDFCFC-5A40-A14A-858F-D7BDE77EB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04" y="1275820"/>
            <a:ext cx="8754274" cy="4530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4F9D1F-4391-B84E-903D-7C1A6612340B}"/>
              </a:ext>
            </a:extLst>
          </p:cNvPr>
          <p:cNvSpPr txBox="1"/>
          <p:nvPr/>
        </p:nvSpPr>
        <p:spPr>
          <a:xfrm>
            <a:off x="3160459" y="5846156"/>
            <a:ext cx="2823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https://www.horstmann.com/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261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BECE-66B1-C74C-B8E6-B47411DCC309}" type="slidenum">
              <a:rPr lang="en-US"/>
              <a:pPr/>
              <a:t>2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Compilation Strategy</a:t>
            </a:r>
            <a:endParaRPr lang="en-US" i="1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840163" cy="487363"/>
          </a:xfrm>
        </p:spPr>
        <p:txBody>
          <a:bodyPr/>
          <a:lstStyle/>
          <a:p>
            <a:r>
              <a:rPr lang="en-US" dirty="0"/>
              <a:t>A Pascal program: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457200" y="1965325"/>
            <a:ext cx="3996607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5909" name="Rectangle 5"/>
          <p:cNvSpPr>
            <a:spLocks noChangeArrowheads="1"/>
          </p:cNvSpPr>
          <p:nvPr/>
        </p:nvSpPr>
        <p:spPr bwMode="auto">
          <a:xfrm>
            <a:off x="4297363" y="1295400"/>
            <a:ext cx="4662487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</a:t>
            </a:r>
            <a:r>
              <a:rPr lang="en-US" sz="2000" u="sng" dirty="0"/>
              <a:t>roughly equivalent</a:t>
            </a:r>
            <a:r>
              <a:rPr lang="en-US" sz="2000" dirty="0"/>
              <a:t> Java class: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800" dirty="0"/>
              <a:t>Fields and methods are </a:t>
            </a:r>
            <a:br>
              <a:rPr lang="en-US" sz="1800" dirty="0"/>
            </a:b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private static</a:t>
            </a:r>
            <a:r>
              <a:rPr lang="en-US" sz="1800" dirty="0"/>
              <a:t>.</a:t>
            </a:r>
          </a:p>
        </p:txBody>
      </p:sp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4664075" y="2513013"/>
            <a:ext cx="4182555" cy="360098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public class Adder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private static</a:t>
            </a:r>
            <a:r>
              <a:rPr lang="en-US" sz="1200" b="1" dirty="0">
                <a:latin typeface="Courier New" charset="0"/>
              </a:rPr>
              <a:t> int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private static</a:t>
            </a:r>
            <a:r>
              <a:rPr lang="en-US" sz="1200" b="1" dirty="0">
                <a:latin typeface="Courier New" charset="0"/>
              </a:rPr>
              <a:t> int add(int n1, int n2)</a:t>
            </a:r>
          </a:p>
          <a:p>
            <a:r>
              <a:rPr lang="en-US" sz="1200" b="1" dirty="0">
                <a:latin typeface="Courier New" charset="0"/>
              </a:rPr>
              <a:t>    {</a:t>
            </a:r>
          </a:p>
          <a:p>
            <a:r>
              <a:rPr lang="en-US" sz="1200" b="1" dirty="0">
                <a:latin typeface="Courier New" charset="0"/>
              </a:rPr>
              <a:t>        int s 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    return s;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public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static</a:t>
            </a:r>
            <a:r>
              <a:rPr lang="en-US" sz="1200" b="1" dirty="0">
                <a:latin typeface="Courier New" charset="0"/>
              </a:rPr>
              <a:t> void main(String </a:t>
            </a:r>
            <a:r>
              <a:rPr lang="en-US" sz="1200" b="1" dirty="0" err="1">
                <a:latin typeface="Courier New" charset="0"/>
              </a:rPr>
              <a:t>args</a:t>
            </a:r>
            <a:r>
              <a:rPr lang="en-US" sz="1200" b="1" dirty="0">
                <a:latin typeface="Courier New" charset="0"/>
              </a:rPr>
              <a:t>[])</a:t>
            </a:r>
          </a:p>
          <a:p>
            <a:r>
              <a:rPr lang="en-US" sz="1200" b="1" dirty="0">
                <a:latin typeface="Courier New" charset="0"/>
              </a:rPr>
              <a:t>    {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= 10;</a:t>
            </a:r>
          </a:p>
          <a:p>
            <a:r>
              <a:rPr lang="en-US" sz="1200" b="1" dirty="0">
                <a:latin typeface="Courier New" charset="0"/>
              </a:rPr>
              <a:t>        j = 20;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latin typeface="Courier New" charset="0"/>
              </a:rPr>
              <a:t>        sum 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System.out.println</a:t>
            </a:r>
            <a:r>
              <a:rPr lang="en-US" sz="1200" b="1" dirty="0">
                <a:latin typeface="Courier New" charset="0"/>
              </a:rPr>
              <a:t>("Sum = " + sum);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0093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4F0F5-4808-6941-926F-18FE57607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E9201-CC8B-9248-95F5-9F3CCCE2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Complete the compiler by generating code for the missing statements.</a:t>
            </a:r>
          </a:p>
          <a:p>
            <a:pPr lvl="4"/>
            <a:endParaRPr lang="en-US" dirty="0"/>
          </a:p>
          <a:p>
            <a:r>
              <a:rPr lang="en-US" dirty="0"/>
              <a:t>Use the provided test programs: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TestFor.pas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TestProcedure.pas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Newton3.pas</a:t>
            </a:r>
          </a:p>
          <a:p>
            <a:pPr lvl="4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74B0E-F134-C541-B488-31EA8DF2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1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064AE-1382-0445-BCDB-4211EE2CA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4ED5-F1B0-2047-BF19-E77A92691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be able to </a:t>
            </a:r>
            <a:r>
              <a:rPr lang="en-US" u="sng" dirty="0"/>
              <a:t>assemble</a:t>
            </a:r>
            <a:r>
              <a:rPr lang="en-US" dirty="0"/>
              <a:t> and </a:t>
            </a:r>
            <a:r>
              <a:rPr lang="en-US" u="sng" dirty="0"/>
              <a:t>run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your generated Jasmin object code.</a:t>
            </a:r>
          </a:p>
          <a:p>
            <a:pPr lvl="1"/>
            <a:r>
              <a:rPr lang="en-US" dirty="0"/>
              <a:t>Produce </a:t>
            </a:r>
            <a:r>
              <a:rPr lang="en-US" u="sng" dirty="0"/>
              <a:t>runtime printed output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including the elapsed time at the end.</a:t>
            </a:r>
          </a:p>
          <a:p>
            <a:pPr lvl="5"/>
            <a:endParaRPr lang="en-US" dirty="0"/>
          </a:p>
          <a:p>
            <a:r>
              <a:rPr lang="en-US" dirty="0"/>
              <a:t>Due </a:t>
            </a:r>
            <a:r>
              <a:rPr lang="en-US" dirty="0">
                <a:solidFill>
                  <a:srgbClr val="B23C00"/>
                </a:solidFill>
              </a:rPr>
              <a:t>Thursday, November 7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This is a challenging assignment! Don’t wait until the weekend before the due date.</a:t>
            </a:r>
          </a:p>
          <a:p>
            <a:pPr lvl="4"/>
            <a:endParaRPr lang="en-US" dirty="0"/>
          </a:p>
          <a:p>
            <a:r>
              <a:rPr lang="en-US" dirty="0"/>
              <a:t>This assignment is a </a:t>
            </a:r>
            <a:r>
              <a:rPr lang="en-US" u="sng" dirty="0"/>
              <a:t>prototype</a:t>
            </a:r>
            <a:r>
              <a:rPr lang="en-US" dirty="0"/>
              <a:t> for your final compiler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86CDB-E331-AA43-A646-89EE4CF82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57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86FE-CC2D-1C48-86EB-BA0EBA30A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Compiler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89E27-884E-E649-BBC3-4D40C34D2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57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minimum</a:t>
            </a:r>
            <a:r>
              <a:rPr lang="en-US" dirty="0"/>
              <a:t> compiler project:</a:t>
            </a:r>
          </a:p>
          <a:p>
            <a:pPr lvl="1"/>
            <a:r>
              <a:rPr lang="en-US" dirty="0"/>
              <a:t>At least two data types with type checking.</a:t>
            </a:r>
          </a:p>
          <a:p>
            <a:pPr lvl="1"/>
            <a:r>
              <a:rPr lang="en-US" dirty="0"/>
              <a:t>Basic arithmetic operations,</a:t>
            </a:r>
          </a:p>
          <a:p>
            <a:pPr lvl="1"/>
            <a:r>
              <a:rPr lang="en-US" dirty="0"/>
              <a:t>Operator precedence.</a:t>
            </a:r>
          </a:p>
          <a:p>
            <a:pPr lvl="1"/>
            <a:r>
              <a:rPr lang="en-US" dirty="0"/>
              <a:t>Assignment statements.</a:t>
            </a:r>
          </a:p>
          <a:p>
            <a:pPr lvl="1"/>
            <a:r>
              <a:rPr lang="en-US" dirty="0"/>
              <a:t>At least one conditional control statement (e.g., IF).</a:t>
            </a:r>
          </a:p>
          <a:p>
            <a:pPr lvl="1"/>
            <a:r>
              <a:rPr lang="en-US" dirty="0"/>
              <a:t>At least one looping control statement.</a:t>
            </a:r>
          </a:p>
          <a:p>
            <a:pPr lvl="1"/>
            <a:r>
              <a:rPr lang="en-US" dirty="0"/>
              <a:t>Procedures or functions with calls and returns.</a:t>
            </a:r>
          </a:p>
          <a:p>
            <a:pPr lvl="1"/>
            <a:r>
              <a:rPr lang="en-US" dirty="0"/>
              <a:t>Parameters passed by value.</a:t>
            </a:r>
          </a:p>
          <a:p>
            <a:pPr lvl="1"/>
            <a:r>
              <a:rPr lang="en-US" dirty="0"/>
              <a:t>Basic error recovery (ANTLR parser’s recovery).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6718E-68D8-7640-94F8-B7EBC88F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CFAA-CA92-B7DB-AB68-430B87BD5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Compiler Project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5AACC-B4CD-00BF-B314-62704D0E7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Not acceptable: </a:t>
            </a:r>
            <a:r>
              <a:rPr lang="en-US" dirty="0"/>
              <a:t>Taking the Pascal compiler and simply changing all the reserved words.</a:t>
            </a:r>
          </a:p>
          <a:p>
            <a:pPr lvl="4"/>
            <a:endParaRPr lang="en-US" dirty="0"/>
          </a:p>
          <a:p>
            <a:r>
              <a:rPr lang="en-US" dirty="0"/>
              <a:t>If you do a Pascal-like language, you should change the syntax of some statements (in meaningful ways) and add new statements.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9B645-5657-54F7-7610-B1E324A05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C6FDF9-C071-C8E2-7013-3C71E22DDA11}"/>
              </a:ext>
            </a:extLst>
          </p:cNvPr>
          <p:cNvSpPr txBox="1"/>
          <p:nvPr/>
        </p:nvSpPr>
        <p:spPr>
          <a:xfrm>
            <a:off x="1141683" y="4160512"/>
            <a:ext cx="686063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rgbClr val="0033CC"/>
                </a:solidFill>
              </a:rPr>
              <a:t>Final compiler project</a:t>
            </a:r>
            <a:r>
              <a:rPr lang="en-US" sz="2400" dirty="0">
                <a:solidFill>
                  <a:srgbClr val="0033CC"/>
                </a:solidFill>
              </a:rPr>
              <a:t> due </a:t>
            </a:r>
            <a:r>
              <a:rPr lang="en-US" sz="2400" dirty="0">
                <a:solidFill>
                  <a:srgbClr val="C00000"/>
                </a:solidFill>
              </a:rPr>
              <a:t>Monday, December 23</a:t>
            </a:r>
          </a:p>
        </p:txBody>
      </p:sp>
    </p:spTree>
    <p:extLst>
      <p:ext uri="{BB962C8B-B14F-4D97-AF65-F5344CB8AC3E}">
        <p14:creationId xmlns:p14="http://schemas.microsoft.com/office/powerpoint/2010/main" val="291673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BF8E-3CE8-9C4B-BE57-13F460B0B2D6}" type="slidenum">
              <a:rPr lang="en-US"/>
              <a:pPr/>
              <a:t>3</a:t>
            </a:fld>
            <a:endParaRPr lang="en-US"/>
          </a:p>
        </p:txBody>
      </p:sp>
      <p:sp>
        <p:nvSpPr>
          <p:cNvPr id="636930" name="Rectangle 2"/>
          <p:cNvSpPr>
            <a:spLocks noChangeArrowheads="1"/>
          </p:cNvSpPr>
          <p:nvPr/>
        </p:nvSpPr>
        <p:spPr bwMode="auto">
          <a:xfrm>
            <a:off x="4572000" y="2514600"/>
            <a:ext cx="4389438" cy="23780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1" name="Rectangle 3"/>
          <p:cNvSpPr>
            <a:spLocks noChangeArrowheads="1"/>
          </p:cNvSpPr>
          <p:nvPr/>
        </p:nvSpPr>
        <p:spPr bwMode="auto">
          <a:xfrm>
            <a:off x="4572000" y="1870075"/>
            <a:ext cx="2560638" cy="6445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2" name="Rectangle 4"/>
          <p:cNvSpPr>
            <a:spLocks noChangeArrowheads="1"/>
          </p:cNvSpPr>
          <p:nvPr/>
        </p:nvSpPr>
        <p:spPr bwMode="auto">
          <a:xfrm>
            <a:off x="457200" y="1876425"/>
            <a:ext cx="2011363" cy="2730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for a Pascal Main Program</a:t>
            </a:r>
          </a:p>
        </p:txBody>
      </p:sp>
      <p:sp>
        <p:nvSpPr>
          <p:cNvPr id="636934" name="Text Box 6"/>
          <p:cNvSpPr txBox="1">
            <a:spLocks noChangeArrowheads="1"/>
          </p:cNvSpPr>
          <p:nvPr/>
        </p:nvSpPr>
        <p:spPr bwMode="auto">
          <a:xfrm>
            <a:off x="274638" y="1325563"/>
            <a:ext cx="414337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Adder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6935" name="Text Box 7"/>
          <p:cNvSpPr txBox="1">
            <a:spLocks noChangeArrowheads="1"/>
          </p:cNvSpPr>
          <p:nvPr/>
        </p:nvSpPr>
        <p:spPr bwMode="auto">
          <a:xfrm>
            <a:off x="4479925" y="1325563"/>
            <a:ext cx="4554452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.class public super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Adder</a:t>
            </a:r>
          </a:p>
          <a:p>
            <a:r>
              <a:rPr lang="en-US" sz="1200" b="1" dirty="0">
                <a:latin typeface="Courier New" charset="0"/>
              </a:rPr>
              <a:t>.super java/</a:t>
            </a:r>
            <a:r>
              <a:rPr lang="en-US" sz="1200" b="1" dirty="0" err="1">
                <a:latin typeface="Courier New" charset="0"/>
              </a:rPr>
              <a:t>lang</a:t>
            </a:r>
            <a:r>
              <a:rPr lang="en-US" sz="1200" b="1" dirty="0">
                <a:latin typeface="Courier New" charset="0"/>
              </a:rPr>
              <a:t>/Object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.private field static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I</a:t>
            </a:r>
          </a:p>
          <a:p>
            <a:r>
              <a:rPr lang="en-US" sz="1200" b="1" dirty="0">
                <a:latin typeface="Courier New" charset="0"/>
              </a:rPr>
              <a:t>.private field static j I</a:t>
            </a:r>
          </a:p>
          <a:p>
            <a:r>
              <a:rPr lang="en-US" sz="1200" b="1" dirty="0">
                <a:latin typeface="Courier New" charset="0"/>
              </a:rPr>
              <a:t>.private field static sum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.method public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sz="1200" b="1" dirty="0">
                <a:latin typeface="Courier New" charset="0"/>
              </a:rPr>
              <a:t>()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V</a:t>
            </a:r>
          </a:p>
          <a:p>
            <a:endParaRPr lang="en-US" sz="1200" b="1" dirty="0">
              <a:latin typeface="Courier New" charset="0"/>
            </a:endParaRP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aload_0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invokenonvirtual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java/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lang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/Object/&lt;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&gt;()V</a:t>
            </a:r>
          </a:p>
          <a:p>
            <a:r>
              <a:rPr lang="en-US" sz="1200" b="1" dirty="0">
                <a:latin typeface="Courier New" charset="0"/>
              </a:rPr>
              <a:t>    return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.limit stack 1</a:t>
            </a:r>
          </a:p>
          <a:p>
            <a:r>
              <a:rPr lang="en-US" sz="1200" b="1" dirty="0">
                <a:latin typeface="Courier New" charset="0"/>
              </a:rPr>
              <a:t>.limit locals 1</a:t>
            </a:r>
          </a:p>
          <a:p>
            <a:r>
              <a:rPr lang="en-US" sz="1200" b="1" dirty="0">
                <a:latin typeface="Courier New" charset="0"/>
              </a:rPr>
              <a:t>.end method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...</a:t>
            </a:r>
          </a:p>
        </p:txBody>
      </p:sp>
      <p:sp>
        <p:nvSpPr>
          <p:cNvPr id="6369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743200" y="4983163"/>
            <a:ext cx="6126163" cy="118903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Each Jasmin class must have a </a:t>
            </a:r>
            <a:br>
              <a:rPr lang="en-US" sz="1800" dirty="0"/>
            </a:br>
            <a:r>
              <a:rPr lang="en-US" sz="1800" dirty="0">
                <a:solidFill>
                  <a:srgbClr val="B23C00"/>
                </a:solidFill>
              </a:rPr>
              <a:t>constructor</a:t>
            </a:r>
            <a:r>
              <a:rPr lang="en-US" sz="1800" dirty="0"/>
              <a:t> named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sz="18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The local variable in </a:t>
            </a:r>
            <a:r>
              <a:rPr lang="en-US" sz="1600" dirty="0">
                <a:solidFill>
                  <a:srgbClr val="0033CC"/>
                </a:solidFill>
              </a:rPr>
              <a:t>slot #0</a:t>
            </a:r>
            <a:r>
              <a:rPr lang="en-US" sz="1600" dirty="0"/>
              <a:t> contains the value of </a:t>
            </a:r>
            <a:r>
              <a:rPr lang="ja-JP" altLang="en-US" sz="1600" dirty="0">
                <a:latin typeface="Arial"/>
              </a:rPr>
              <a:t>“</a:t>
            </a:r>
            <a:r>
              <a:rPr lang="en-US" sz="1600" dirty="0">
                <a:solidFill>
                  <a:srgbClr val="0033CC"/>
                </a:solidFill>
              </a:rPr>
              <a:t>this</a:t>
            </a:r>
            <a:r>
              <a:rPr lang="ja-JP" altLang="en-US" sz="1600" dirty="0">
                <a:latin typeface="Arial"/>
              </a:rPr>
              <a:t>”</a:t>
            </a:r>
            <a:r>
              <a:rPr lang="en-US" sz="16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Each constructor must call the </a:t>
            </a:r>
            <a:r>
              <a:rPr lang="en-US" sz="1600" dirty="0">
                <a:solidFill>
                  <a:srgbClr val="8F0000"/>
                </a:solidFill>
              </a:rPr>
              <a:t>superclass constructor</a:t>
            </a:r>
            <a:r>
              <a:rPr lang="en-US" sz="1600" dirty="0"/>
              <a:t>.</a:t>
            </a:r>
          </a:p>
        </p:txBody>
      </p:sp>
      <p:sp>
        <p:nvSpPr>
          <p:cNvPr id="636937" name="Text Box 9"/>
          <p:cNvSpPr txBox="1">
            <a:spLocks noChangeArrowheads="1"/>
          </p:cNvSpPr>
          <p:nvPr/>
        </p:nvSpPr>
        <p:spPr bwMode="auto">
          <a:xfrm>
            <a:off x="7294563" y="1874838"/>
            <a:ext cx="1209675" cy="52705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33CC"/>
                </a:solidFill>
              </a:rPr>
              <a:t>Private static</a:t>
            </a:r>
            <a:br>
              <a:rPr lang="en-US" sz="1400">
                <a:solidFill>
                  <a:srgbClr val="0033CC"/>
                </a:solidFill>
              </a:rPr>
            </a:br>
            <a:r>
              <a:rPr lang="en-US" sz="1400">
                <a:solidFill>
                  <a:srgbClr val="0033CC"/>
                </a:solidFill>
              </a:rPr>
              <a:t>class fields.</a:t>
            </a:r>
          </a:p>
        </p:txBody>
      </p:sp>
      <p:grpSp>
        <p:nvGrpSpPr>
          <p:cNvPr id="636938" name="Group 10"/>
          <p:cNvGrpSpPr>
            <a:grpSpLocks/>
          </p:cNvGrpSpPr>
          <p:nvPr/>
        </p:nvGrpSpPr>
        <p:grpSpPr bwMode="auto">
          <a:xfrm>
            <a:off x="6857635" y="2606675"/>
            <a:ext cx="2103437" cy="822325"/>
            <a:chOff x="4174" y="1642"/>
            <a:chExt cx="1325" cy="518"/>
          </a:xfrm>
          <a:solidFill>
            <a:srgbClr val="FFFFC2"/>
          </a:solidFill>
        </p:grpSpPr>
        <p:sp>
          <p:nvSpPr>
            <p:cNvPr id="636939" name="Text Box 11"/>
            <p:cNvSpPr txBox="1">
              <a:spLocks noChangeArrowheads="1"/>
            </p:cNvSpPr>
            <p:nvPr/>
          </p:nvSpPr>
          <p:spPr bwMode="auto">
            <a:xfrm>
              <a:off x="4608" y="1642"/>
              <a:ext cx="891" cy="332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folHlink"/>
                  </a:solidFill>
                </a:rPr>
                <a:t>Void method.</a:t>
              </a:r>
            </a:p>
            <a:p>
              <a:r>
                <a:rPr lang="en-US" sz="1400">
                  <a:solidFill>
                    <a:schemeClr val="folHlink"/>
                  </a:solidFill>
                </a:rPr>
                <a:t>No parameters.</a:t>
              </a:r>
            </a:p>
          </p:txBody>
        </p:sp>
        <p:sp>
          <p:nvSpPr>
            <p:cNvPr id="636940" name="Line 12"/>
            <p:cNvSpPr>
              <a:spLocks noChangeShapeType="1"/>
            </p:cNvSpPr>
            <p:nvPr/>
          </p:nvSpPr>
          <p:spPr bwMode="auto">
            <a:xfrm flipH="1" flipV="1">
              <a:off x="4174" y="1732"/>
              <a:ext cx="434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941" name="Line 13"/>
            <p:cNvSpPr>
              <a:spLocks noChangeShapeType="1"/>
            </p:cNvSpPr>
            <p:nvPr/>
          </p:nvSpPr>
          <p:spPr bwMode="auto">
            <a:xfrm>
              <a:off x="5414" y="1976"/>
              <a:ext cx="0" cy="184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054A71A-12F8-B03B-28B3-1796310DE20E}"/>
              </a:ext>
            </a:extLst>
          </p:cNvPr>
          <p:cNvSpPr txBox="1"/>
          <p:nvPr/>
        </p:nvSpPr>
        <p:spPr>
          <a:xfrm>
            <a:off x="2715156" y="1874450"/>
            <a:ext cx="142859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Program variables</a:t>
            </a:r>
          </a:p>
        </p:txBody>
      </p:sp>
    </p:spTree>
    <p:extLst>
      <p:ext uri="{BB962C8B-B14F-4D97-AF65-F5344CB8AC3E}">
        <p14:creationId xmlns:p14="http://schemas.microsoft.com/office/powerpoint/2010/main" val="245747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A46-8D68-F040-9D81-ED338013FAC6}" type="slidenum">
              <a:rPr lang="en-US"/>
              <a:pPr/>
              <a:t>4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Procedures and Functions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4464"/>
            <a:ext cx="8595265" cy="4937706"/>
          </a:xfrm>
        </p:spPr>
        <p:txBody>
          <a:bodyPr/>
          <a:lstStyle/>
          <a:p>
            <a:r>
              <a:rPr lang="en-US" dirty="0"/>
              <a:t>Analogous to </a:t>
            </a:r>
            <a:r>
              <a:rPr lang="en-US" u="sng" dirty="0"/>
              <a:t>Java methods</a:t>
            </a:r>
            <a:r>
              <a:rPr lang="en-US" dirty="0"/>
              <a:t> (functions).</a:t>
            </a:r>
          </a:p>
          <a:p>
            <a:pPr lvl="4"/>
            <a:endParaRPr lang="en-US" dirty="0"/>
          </a:p>
          <a:p>
            <a:r>
              <a:rPr lang="en-US" u="sng" dirty="0"/>
              <a:t>Two major simplifications</a:t>
            </a:r>
            <a:r>
              <a:rPr lang="en-US" dirty="0"/>
              <a:t> for our Pascal compiler: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Standard Pascal is not object-oriented.</a:t>
            </a:r>
          </a:p>
          <a:p>
            <a:pPr lvl="1"/>
            <a:r>
              <a:rPr lang="en-US" dirty="0"/>
              <a:t>Therefore, Pascal procedures and functions are more like the </a:t>
            </a:r>
            <a:r>
              <a:rPr lang="en-US" u="sng" dirty="0"/>
              <a:t>private static methods</a:t>
            </a:r>
            <a:r>
              <a:rPr lang="en-US" dirty="0"/>
              <a:t> of a Java class.</a:t>
            </a:r>
          </a:p>
          <a:p>
            <a:pPr lvl="5"/>
            <a:endParaRPr lang="en-US" dirty="0"/>
          </a:p>
          <a:p>
            <a:r>
              <a:rPr lang="en-US" dirty="0"/>
              <a:t>Java does </a:t>
            </a:r>
            <a:r>
              <a:rPr lang="en-US" u="sng" dirty="0"/>
              <a:t>not</a:t>
            </a:r>
            <a:r>
              <a:rPr lang="en-US" dirty="0"/>
              <a:t> have nested methods.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JVM does not easily implement nested methods.</a:t>
            </a:r>
          </a:p>
          <a:p>
            <a:pPr lvl="1"/>
            <a:r>
              <a:rPr lang="en-US" dirty="0"/>
              <a:t>Therefore, we will compile only </a:t>
            </a:r>
            <a:r>
              <a:rPr lang="en-US" u="sng" dirty="0"/>
              <a:t>top level</a:t>
            </a:r>
            <a:r>
              <a:rPr lang="en-US" dirty="0"/>
              <a:t> (level 1) </a:t>
            </a:r>
            <a:br>
              <a:rPr lang="en-US" dirty="0"/>
            </a:br>
            <a:r>
              <a:rPr lang="en-US" dirty="0"/>
              <a:t>Pascal procedures and functions.</a:t>
            </a:r>
          </a:p>
        </p:txBody>
      </p:sp>
    </p:spTree>
    <p:extLst>
      <p:ext uri="{BB962C8B-B14F-4D97-AF65-F5344CB8AC3E}">
        <p14:creationId xmlns:p14="http://schemas.microsoft.com/office/powerpoint/2010/main" val="149424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CF-8994-F048-8089-320AFC4B6DD1}" type="slidenum">
              <a:rPr lang="en-US"/>
              <a:pPr/>
              <a:t>5</a:t>
            </a:fld>
            <a:endParaRPr lang="en-US"/>
          </a:p>
        </p:txBody>
      </p:sp>
      <p:sp>
        <p:nvSpPr>
          <p:cNvPr id="637954" name="Rectangle 2"/>
          <p:cNvSpPr>
            <a:spLocks noChangeArrowheads="1"/>
          </p:cNvSpPr>
          <p:nvPr/>
        </p:nvSpPr>
        <p:spPr bwMode="auto">
          <a:xfrm>
            <a:off x="520700" y="2148854"/>
            <a:ext cx="3932238" cy="173734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a Pascal Function (Static Method)</a:t>
            </a:r>
            <a:endParaRPr lang="en-US" i="1" dirty="0"/>
          </a:p>
        </p:txBody>
      </p:sp>
      <p:sp>
        <p:nvSpPr>
          <p:cNvPr id="637958" name="Text Box 6"/>
          <p:cNvSpPr txBox="1">
            <a:spLocks noChangeArrowheads="1"/>
          </p:cNvSpPr>
          <p:nvPr/>
        </p:nvSpPr>
        <p:spPr bwMode="auto">
          <a:xfrm>
            <a:off x="520700" y="1236958"/>
            <a:ext cx="4143375" cy="415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s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200" b="1" dirty="0">
                <a:latin typeface="Courier New" charset="0"/>
              </a:rPr>
              <a:t> +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n1 + n2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  add :=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s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12" name="Oval 7">
            <a:extLst>
              <a:ext uri="{FF2B5EF4-FFF2-40B4-BE49-F238E27FC236}">
                <a16:creationId xmlns:a16="http://schemas.microsoft.com/office/drawing/2014/main" id="{2F759A15-801E-2E46-9564-5EE388F76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784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13" name="Oval 8">
            <a:extLst>
              <a:ext uri="{FF2B5EF4-FFF2-40B4-BE49-F238E27FC236}">
                <a16:creationId xmlns:a16="http://schemas.microsoft.com/office/drawing/2014/main" id="{83CAD135-75BA-2741-B37F-35F3B53C5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702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#1</a:t>
            </a:r>
          </a:p>
        </p:txBody>
      </p:sp>
      <p:sp>
        <p:nvSpPr>
          <p:cNvPr id="14" name="Oval 8">
            <a:extLst>
              <a:ext uri="{FF2B5EF4-FFF2-40B4-BE49-F238E27FC236}">
                <a16:creationId xmlns:a16="http://schemas.microsoft.com/office/drawing/2014/main" id="{9F85FDA3-3656-F945-B13E-299EE7BF7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621" y="2742450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#2</a:t>
            </a:r>
          </a:p>
        </p:txBody>
      </p:sp>
      <p:sp>
        <p:nvSpPr>
          <p:cNvPr id="15" name="Oval 8">
            <a:extLst>
              <a:ext uri="{FF2B5EF4-FFF2-40B4-BE49-F238E27FC236}">
                <a16:creationId xmlns:a16="http://schemas.microsoft.com/office/drawing/2014/main" id="{0DDCA4EE-8EE9-5546-A803-02DFDAAD4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348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A20477-73DA-C44C-9E0A-928C66A30FBC}"/>
              </a:ext>
            </a:extLst>
          </p:cNvPr>
          <p:cNvSpPr/>
          <p:nvPr/>
        </p:nvSpPr>
        <p:spPr bwMode="auto">
          <a:xfrm>
            <a:off x="3566172" y="6248400"/>
            <a:ext cx="2651730" cy="3809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37957" name="Text Box 5"/>
          <p:cNvSpPr txBox="1">
            <a:spLocks noChangeArrowheads="1"/>
          </p:cNvSpPr>
          <p:nvPr/>
        </p:nvSpPr>
        <p:spPr bwMode="auto">
          <a:xfrm>
            <a:off x="4746625" y="1192508"/>
            <a:ext cx="3514104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private static add(II)I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0 is n1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1 is n2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2 is s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3 is add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Adder/j I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iload_0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iload_1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istore_2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istore_3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ireturn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</p:spTree>
    <p:extLst>
      <p:ext uri="{BB962C8B-B14F-4D97-AF65-F5344CB8AC3E}">
        <p14:creationId xmlns:p14="http://schemas.microsoft.com/office/powerpoint/2010/main" val="294117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7907-0743-7642-AD83-C765E7F957C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38978" name="Rectangle 2"/>
          <p:cNvSpPr>
            <a:spLocks noChangeArrowheads="1"/>
          </p:cNvSpPr>
          <p:nvPr/>
        </p:nvSpPr>
        <p:spPr bwMode="auto">
          <a:xfrm>
            <a:off x="457200" y="4292600"/>
            <a:ext cx="2103438" cy="7223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Call a Function (Static Method)</a:t>
            </a:r>
          </a:p>
        </p:txBody>
      </p:sp>
      <p:sp>
        <p:nvSpPr>
          <p:cNvPr id="638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35275" y="4618038"/>
            <a:ext cx="5943600" cy="16462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Use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2000" dirty="0"/>
              <a:t> with </a:t>
            </a:r>
            <a:r>
              <a:rPr lang="en-US" sz="2000" dirty="0">
                <a:solidFill>
                  <a:srgbClr val="000000"/>
                </a:solidFill>
              </a:rPr>
              <a:t>a fully qualified field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name and type signature to pop a value off the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operand stack and store it into a static field.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Use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invokestatic</a:t>
            </a:r>
            <a:r>
              <a:rPr lang="en-US" sz="2000" dirty="0"/>
              <a:t> with a fully-qualified </a:t>
            </a:r>
            <a:br>
              <a:rPr lang="en-US" sz="2000" dirty="0"/>
            </a:br>
            <a:r>
              <a:rPr lang="en-US" sz="2000" dirty="0"/>
              <a:t>method name and a type signature </a:t>
            </a:r>
            <a:br>
              <a:rPr lang="en-US" sz="2000" dirty="0"/>
            </a:br>
            <a:r>
              <a:rPr lang="en-US" sz="2000" dirty="0"/>
              <a:t>to call a static method.</a:t>
            </a:r>
          </a:p>
        </p:txBody>
      </p:sp>
      <p:sp>
        <p:nvSpPr>
          <p:cNvPr id="638981" name="Text Box 5"/>
          <p:cNvSpPr txBox="1">
            <a:spLocks noChangeArrowheads="1"/>
          </p:cNvSpPr>
          <p:nvPr/>
        </p:nvSpPr>
        <p:spPr bwMode="auto">
          <a:xfrm>
            <a:off x="274638" y="1325563"/>
            <a:ext cx="414337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200" b="1" dirty="0">
                <a:latin typeface="Courier New" charset="0"/>
              </a:rPr>
              <a:t>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sum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add(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, j)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8982" name="Text Box 6"/>
          <p:cNvSpPr txBox="1">
            <a:spLocks noChangeArrowheads="1"/>
          </p:cNvSpPr>
          <p:nvPr/>
        </p:nvSpPr>
        <p:spPr bwMode="auto">
          <a:xfrm>
            <a:off x="4572000" y="12636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8983" name="Text Box 7"/>
          <p:cNvSpPr txBox="1">
            <a:spLocks noChangeArrowheads="1"/>
          </p:cNvSpPr>
          <p:nvPr/>
        </p:nvSpPr>
        <p:spPr bwMode="auto">
          <a:xfrm>
            <a:off x="4357688" y="1325563"/>
            <a:ext cx="464742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.method public static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main</a:t>
            </a:r>
            <a:r>
              <a:rPr lang="en-US" sz="1200" b="1" dirty="0">
                <a:latin typeface="Courier New" charset="0"/>
              </a:rPr>
              <a:t>([</a:t>
            </a:r>
            <a:r>
              <a:rPr lang="en-US" sz="1200" b="1" dirty="0" err="1">
                <a:latin typeface="Courier New" charset="0"/>
              </a:rPr>
              <a:t>Ljava</a:t>
            </a:r>
            <a:r>
              <a:rPr lang="en-US" sz="1200" b="1" dirty="0">
                <a:latin typeface="Courier New" charset="0"/>
              </a:rPr>
              <a:t>/</a:t>
            </a:r>
            <a:r>
              <a:rPr lang="en-US" sz="1200" b="1" dirty="0" err="1">
                <a:latin typeface="Courier New" charset="0"/>
              </a:rPr>
              <a:t>lang</a:t>
            </a:r>
            <a:r>
              <a:rPr lang="en-US" sz="1200" b="1" dirty="0">
                <a:latin typeface="Courier New" charset="0"/>
              </a:rPr>
              <a:t>/String;)V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10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20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Adder/j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Adder/j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charset="0"/>
              </a:rPr>
              <a:t>invokestatic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 Adder/add(II)I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Adder/sum I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...</a:t>
            </a:r>
          </a:p>
        </p:txBody>
      </p:sp>
      <p:sp>
        <p:nvSpPr>
          <p:cNvPr id="638984" name="Text Box 8"/>
          <p:cNvSpPr txBox="1">
            <a:spLocks noChangeArrowheads="1"/>
          </p:cNvSpPr>
          <p:nvPr/>
        </p:nvSpPr>
        <p:spPr bwMode="auto">
          <a:xfrm>
            <a:off x="6335037" y="3852069"/>
            <a:ext cx="2193925" cy="649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A function call leaves its</a:t>
            </a:r>
          </a:p>
          <a:p>
            <a:r>
              <a:rPr lang="en-US" sz="1200" dirty="0">
                <a:solidFill>
                  <a:srgbClr val="0033CC"/>
                </a:solidFill>
              </a:rPr>
              <a:t>return value on top of the</a:t>
            </a:r>
          </a:p>
          <a:p>
            <a:r>
              <a:rPr lang="en-US" sz="1200" u="sng" dirty="0">
                <a:solidFill>
                  <a:srgbClr val="0033CC"/>
                </a:solidFill>
              </a:rPr>
              <a:t>operand stack of the caller</a:t>
            </a:r>
            <a:r>
              <a:rPr lang="en-US" sz="12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611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ACB7D-CA20-854E-8CC5-6C43500E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Methods on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35169-D7D3-C74B-99F9-529B872E9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keep this class manageable in one semester, we’re trying to stay away from object-oriented programming as much as possible.</a:t>
            </a:r>
          </a:p>
          <a:p>
            <a:pPr lvl="4"/>
            <a:endParaRPr lang="en-US" dirty="0"/>
          </a:p>
          <a:p>
            <a:r>
              <a:rPr lang="en-US" dirty="0"/>
              <a:t>But there are some built-in Java classes </a:t>
            </a:r>
            <a:br>
              <a:rPr lang="en-US" dirty="0"/>
            </a:br>
            <a:r>
              <a:rPr lang="en-US" dirty="0"/>
              <a:t>that we can’t easily avoid.</a:t>
            </a:r>
          </a:p>
          <a:p>
            <a:pPr lvl="1"/>
            <a:r>
              <a:rPr lang="en-US" dirty="0"/>
              <a:t>Such as classes involved with I/O.</a:t>
            </a:r>
          </a:p>
          <a:p>
            <a:pPr lvl="4"/>
            <a:endParaRPr lang="en-US" dirty="0"/>
          </a:p>
          <a:p>
            <a:r>
              <a:rPr lang="en-US" dirty="0"/>
              <a:t>How do we call a method on an object?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A505F-8259-CB41-8085-2413A3C1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84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B6CD-639F-D244-907D-A43D4715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Methods on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D2C32-EBAA-9446-8438-515927C7F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C37233-F057-0B4D-AD74-BABD3C4D2496}"/>
              </a:ext>
            </a:extLst>
          </p:cNvPr>
          <p:cNvSpPr txBox="1"/>
          <p:nvPr/>
        </p:nvSpPr>
        <p:spPr>
          <a:xfrm>
            <a:off x="771392" y="1297296"/>
            <a:ext cx="7595349" cy="29546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Adder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int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v1, int v2) { return v1 + v2;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int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5, j = 7;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Adder adder = new Adder();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sum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adder.add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("The sum of %d and %d is %d\n",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j, sum);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590B38-15FA-1C4F-AE2E-D9121B661575}"/>
              </a:ext>
            </a:extLst>
          </p:cNvPr>
          <p:cNvSpPr txBox="1"/>
          <p:nvPr/>
        </p:nvSpPr>
        <p:spPr>
          <a:xfrm>
            <a:off x="1899104" y="4353502"/>
            <a:ext cx="5339923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public static main([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/lang/String;)V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 6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0 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1 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2 is j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3 is adder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LAdder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4 is sum I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0E410D72-3D2E-CC43-A3D6-B85A9D53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878" y="2057415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A8AC87-08C8-5A44-868F-5A40DBECA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826" y="2423171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DB0CD92-1B94-DC43-A951-C53C8CEB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659" y="2431137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7585A0-6262-9D4A-9139-E768DDDD9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342" y="3020445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#3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412220C-8D1A-474A-BAF7-6635217A1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052" y="3114044"/>
            <a:ext cx="182562" cy="187197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8A4476-63A7-9349-92A6-B2DFBA440FA8}"/>
              </a:ext>
            </a:extLst>
          </p:cNvPr>
          <p:cNvSpPr txBox="1"/>
          <p:nvPr/>
        </p:nvSpPr>
        <p:spPr>
          <a:xfrm>
            <a:off x="7406609" y="1417342"/>
            <a:ext cx="11527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Adder.java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99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B95F-09EC-F642-A659-270C4B90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Methods on Objects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74587-1645-1446-8084-7C6E06A8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6E95826-2902-1B4C-9451-B560576793B6}"/>
              </a:ext>
            </a:extLst>
          </p:cNvPr>
          <p:cNvGrpSpPr/>
          <p:nvPr/>
        </p:nvGrpSpPr>
        <p:grpSpPr>
          <a:xfrm>
            <a:off x="771392" y="1297296"/>
            <a:ext cx="7595349" cy="2954655"/>
            <a:chOff x="771392" y="1297296"/>
            <a:chExt cx="7595349" cy="295465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5DD7010-B837-B64B-A5D8-F976297FBAD9}"/>
                </a:ext>
              </a:extLst>
            </p:cNvPr>
            <p:cNvSpPr txBox="1"/>
            <p:nvPr/>
          </p:nvSpPr>
          <p:spPr>
            <a:xfrm>
              <a:off x="771392" y="1297296"/>
              <a:ext cx="7595349" cy="2954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class Adder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int 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add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(int v1, int v2) { return v1 + v2; }</a:t>
              </a:r>
            </a:p>
            <a:p>
              <a:endParaRPr lang="en-US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public static void main(String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args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[])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{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5, j = 7;</a:t>
              </a:r>
            </a:p>
            <a:p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        Adder adder = new Adder();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   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int sum =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adder.add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j);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   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("The sum of %d and %d is %d\n", 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j, sum);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    }</a:t>
              </a:r>
            </a:p>
            <a:p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6C6E10-B5DA-D445-9406-E63CB5727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4878" y="2057415"/>
              <a:ext cx="182562" cy="18256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#0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BD1E683-576B-C440-B5A8-E0DCD81A5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826" y="2423171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5C732AA-7DA9-F443-9BEE-27A3FE565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659" y="2431137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04A860C-AB6B-9847-80BF-7CC75C2FB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342" y="3020445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AE33B73-B2AE-CC4F-AF14-5EF5BC255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052" y="3114044"/>
              <a:ext cx="182562" cy="18719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 dirty="0">
                  <a:solidFill>
                    <a:srgbClr val="0033CC"/>
                  </a:solidFill>
                </a:rPr>
                <a:t>#4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18DC39A-80C8-2840-8975-0A313D06FA5F}"/>
              </a:ext>
            </a:extLst>
          </p:cNvPr>
          <p:cNvSpPr txBox="1"/>
          <p:nvPr/>
        </p:nvSpPr>
        <p:spPr>
          <a:xfrm>
            <a:off x="1828830" y="3888685"/>
            <a:ext cx="3621504" cy="224676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iconst_5   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istore_1              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7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istore_2              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Adder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dup                   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invokespecial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Adder/&lt;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astore_3             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C59C4C-0C08-AB41-9AB4-5565C0634265}"/>
              </a:ext>
            </a:extLst>
          </p:cNvPr>
          <p:cNvSpPr txBox="1"/>
          <p:nvPr/>
        </p:nvSpPr>
        <p:spPr>
          <a:xfrm>
            <a:off x="7406609" y="1417342"/>
            <a:ext cx="11527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Adder.java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462AD6D-5297-BA0C-B33B-C2F4A2E0DCD0}"/>
              </a:ext>
            </a:extLst>
          </p:cNvPr>
          <p:cNvGrpSpPr/>
          <p:nvPr/>
        </p:nvGrpSpPr>
        <p:grpSpPr>
          <a:xfrm>
            <a:off x="5345521" y="5426391"/>
            <a:ext cx="2701161" cy="646331"/>
            <a:chOff x="5303512" y="5426391"/>
            <a:chExt cx="2701161" cy="646331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91C5A8C-AA42-AB55-9772-8C31E0444D5E}"/>
                </a:ext>
              </a:extLst>
            </p:cNvPr>
            <p:cNvSpPr txBox="1"/>
            <p:nvPr/>
          </p:nvSpPr>
          <p:spPr>
            <a:xfrm>
              <a:off x="5833438" y="5426391"/>
              <a:ext cx="2171235" cy="64633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33CC"/>
                  </a:solidFill>
                </a:rPr>
                <a:t>The argument to the object’s </a:t>
              </a:r>
            </a:p>
            <a:p>
              <a:r>
                <a:rPr lang="en-US" sz="1200" dirty="0">
                  <a:solidFill>
                    <a:srgbClr val="0033CC"/>
                  </a:solidFill>
                </a:rPr>
                <a:t>constructor is a reference </a:t>
              </a:r>
            </a:p>
            <a:p>
              <a:r>
                <a:rPr lang="en-US" sz="1200" dirty="0">
                  <a:solidFill>
                    <a:srgbClr val="0033CC"/>
                  </a:solidFill>
                </a:rPr>
                <a:t>to the object.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2A3E7BE1-6407-9912-4FED-B7CDCE057131}"/>
                </a:ext>
              </a:extLst>
            </p:cNvPr>
            <p:cNvCxnSpPr>
              <a:cxnSpLocks/>
              <a:stCxn id="3" idx="1"/>
            </p:cNvCxnSpPr>
            <p:nvPr/>
          </p:nvCxnSpPr>
          <p:spPr bwMode="auto">
            <a:xfrm flipH="1" flipV="1">
              <a:off x="5303512" y="5745937"/>
              <a:ext cx="529926" cy="36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631DF16-6A32-0AE4-D7C3-601E1B11AD78}"/>
              </a:ext>
            </a:extLst>
          </p:cNvPr>
          <p:cNvGrpSpPr/>
          <p:nvPr/>
        </p:nvGrpSpPr>
        <p:grpSpPr>
          <a:xfrm>
            <a:off x="454554" y="5422204"/>
            <a:ext cx="1740032" cy="276999"/>
            <a:chOff x="271676" y="5422204"/>
            <a:chExt cx="1740032" cy="276999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3701044-659C-EA4E-7426-204AD630F5CC}"/>
                </a:ext>
              </a:extLst>
            </p:cNvPr>
            <p:cNvSpPr txBox="1"/>
            <p:nvPr/>
          </p:nvSpPr>
          <p:spPr>
            <a:xfrm>
              <a:off x="271676" y="5422204"/>
              <a:ext cx="1156086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33CC"/>
                  </a:solidFill>
                </a:rPr>
                <a:t>Why the </a:t>
              </a:r>
              <a:r>
                <a:rPr lang="en-US" sz="120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dup</a:t>
              </a:r>
              <a:r>
                <a:rPr lang="en-US" sz="1200" dirty="0">
                  <a:solidFill>
                    <a:srgbClr val="0033CC"/>
                  </a:solidFill>
                </a:rPr>
                <a:t>?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B342D99-28E5-3C40-BA4A-74ABD8DEED73}"/>
                </a:ext>
              </a:extLst>
            </p:cNvPr>
            <p:cNvCxnSpPr>
              <a:stCxn id="18" idx="3"/>
            </p:cNvCxnSpPr>
            <p:nvPr/>
          </p:nvCxnSpPr>
          <p:spPr bwMode="auto">
            <a:xfrm>
              <a:off x="1427762" y="5560704"/>
              <a:ext cx="58394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21962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43640</TotalTime>
  <Words>2694</Words>
  <Application>Microsoft Macintosh PowerPoint</Application>
  <PresentationFormat>On-screen Show (4:3)</PresentationFormat>
  <Paragraphs>482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Quadrant</vt:lpstr>
      <vt:lpstr>CS 153 Concepts of Compiler Design October 22 Class Meeting</vt:lpstr>
      <vt:lpstr>Reminder: Compilation Strategy</vt:lpstr>
      <vt:lpstr>Code for a Pascal Main Program</vt:lpstr>
      <vt:lpstr>Pascal Procedures and Functions</vt:lpstr>
      <vt:lpstr>Code for a Pascal Function (Static Method)</vt:lpstr>
      <vt:lpstr>Code to Call a Function (Static Method)</vt:lpstr>
      <vt:lpstr>Calling Methods on Objects</vt:lpstr>
      <vt:lpstr>Calling Methods on Objects, cont’d</vt:lpstr>
      <vt:lpstr>Calling Methods on Objects, cont’d</vt:lpstr>
      <vt:lpstr>Calling Methods on Objects, cont’d</vt:lpstr>
      <vt:lpstr>invokestatic vs. invokevirtual</vt:lpstr>
      <vt:lpstr>invokestatic vs. invokevirtual, cont’d</vt:lpstr>
      <vt:lpstr>Code to Call System.out.println()</vt:lpstr>
      <vt:lpstr>System.out.printf()</vt:lpstr>
      <vt:lpstr>System.out.printf(), cont’d</vt:lpstr>
      <vt:lpstr>System.out.printf(), cont’d</vt:lpstr>
      <vt:lpstr>System.out.printf(), cont’d</vt:lpstr>
      <vt:lpstr>System.out.printf(), cont’d</vt:lpstr>
      <vt:lpstr>“The March of Progress”</vt:lpstr>
      <vt:lpstr>Assignment #6</vt:lpstr>
      <vt:lpstr>Assignment #6, cont’d</vt:lpstr>
      <vt:lpstr>Final Compiler Project</vt:lpstr>
      <vt:lpstr>Final Compiler Project,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631</cp:revision>
  <cp:lastPrinted>2020-10-22T17:09:30Z</cp:lastPrinted>
  <dcterms:created xsi:type="dcterms:W3CDTF">2008-01-12T03:52:55Z</dcterms:created>
  <dcterms:modified xsi:type="dcterms:W3CDTF">2024-10-22T20:53:13Z</dcterms:modified>
</cp:coreProperties>
</file>