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256" r:id="rId2"/>
    <p:sldId id="291" r:id="rId3"/>
    <p:sldId id="292" r:id="rId4"/>
    <p:sldId id="273" r:id="rId5"/>
    <p:sldId id="274" r:id="rId6"/>
    <p:sldId id="275" r:id="rId7"/>
    <p:sldId id="324" r:id="rId8"/>
    <p:sldId id="318" r:id="rId9"/>
    <p:sldId id="319" r:id="rId10"/>
    <p:sldId id="294" r:id="rId11"/>
    <p:sldId id="295" r:id="rId12"/>
    <p:sldId id="299" r:id="rId13"/>
    <p:sldId id="277" r:id="rId14"/>
    <p:sldId id="278" r:id="rId15"/>
    <p:sldId id="351" r:id="rId16"/>
    <p:sldId id="280" r:id="rId17"/>
    <p:sldId id="352" r:id="rId18"/>
    <p:sldId id="315" r:id="rId19"/>
    <p:sldId id="293" r:id="rId20"/>
    <p:sldId id="316" r:id="rId21"/>
    <p:sldId id="349" r:id="rId22"/>
    <p:sldId id="296" r:id="rId23"/>
    <p:sldId id="350" r:id="rId24"/>
    <p:sldId id="298" r:id="rId25"/>
    <p:sldId id="300" r:id="rId26"/>
    <p:sldId id="301" r:id="rId27"/>
    <p:sldId id="257" r:id="rId28"/>
    <p:sldId id="258" r:id="rId29"/>
    <p:sldId id="259" r:id="rId30"/>
    <p:sldId id="260" r:id="rId31"/>
    <p:sldId id="261" r:id="rId32"/>
    <p:sldId id="262" r:id="rId33"/>
    <p:sldId id="263" r:id="rId34"/>
    <p:sldId id="268" r:id="rId35"/>
    <p:sldId id="269" r:id="rId36"/>
    <p:sldId id="264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D7FFFF"/>
    <a:srgbClr val="8F0000"/>
    <a:srgbClr val="008000"/>
    <a:srgbClr val="945200"/>
    <a:srgbClr val="FF9300"/>
    <a:srgbClr val="CC99FF"/>
    <a:srgbClr val="D883FF"/>
    <a:srgbClr val="DEF0F2"/>
    <a:srgbClr val="B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9" autoAdjust="0"/>
    <p:restoredTop sz="95072" autoAdjust="0"/>
  </p:normalViewPr>
  <p:slideViewPr>
    <p:cSldViewPr>
      <p:cViewPr varScale="1">
        <p:scale>
          <a:sx n="195" d="100"/>
          <a:sy n="195" d="100"/>
        </p:scale>
        <p:origin x="107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261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40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0008CC9-D4CA-4C49-82E1-6F36B95D5A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9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Fall 2024: October 17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540637" y="6263609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153: Concepts of Compiler </a:t>
            </a:r>
            <a:r>
              <a:rPr lang="en-US" sz="1000" baseline="0" dirty="0"/>
              <a:t>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gelfire.com/tx4/cus/jaspe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153</a:t>
            </a:r>
            <a:br>
              <a:rPr lang="en-US" sz="3200" dirty="0"/>
            </a:br>
            <a:r>
              <a:rPr lang="en-US" sz="3200" dirty="0"/>
              <a:t>Concepts of Compiler Design</a:t>
            </a:r>
            <a:br>
              <a:rPr lang="en-US" sz="3600" dirty="0"/>
            </a:br>
            <a:r>
              <a:rPr lang="en-US" sz="2400" dirty="0"/>
              <a:t>October 17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6E40B1E2-D825-0847-B550-764CAC45D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DBE4-4E6E-B041-8782-B6EB585FEE6D}" type="slidenum">
              <a:rPr lang="en-US"/>
              <a:pPr/>
              <a:t>10</a:t>
            </a:fld>
            <a:endParaRPr lang="en-US"/>
          </a:p>
        </p:txBody>
      </p:sp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Integer Values, </a:t>
            </a:r>
            <a:r>
              <a:rPr lang="en-US" i="1" dirty="0" err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25563"/>
            <a:ext cx="8320994" cy="4754562"/>
          </a:xfrm>
        </p:spPr>
        <p:txBody>
          <a:bodyPr/>
          <a:lstStyle/>
          <a:p>
            <a:r>
              <a:rPr lang="en-US" dirty="0"/>
              <a:t>You can also pop off only the </a:t>
            </a:r>
            <a:r>
              <a:rPr lang="en-US" u="sng" dirty="0"/>
              <a:t>single integer value</a:t>
            </a:r>
            <a:r>
              <a:rPr lang="en-US" dirty="0"/>
              <a:t> at the top of the operand stack, compare it to 0, and then branch if the comparison is </a:t>
            </a:r>
            <a:r>
              <a:rPr lang="en-US" u="sng" dirty="0"/>
              <a:t>true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B23C00"/>
              </a:solidFill>
            </a:endParaRPr>
          </a:p>
          <a:p>
            <a:r>
              <a:rPr lang="en-US" dirty="0"/>
              <a:t>The top value is </a:t>
            </a:r>
            <a:r>
              <a:rPr lang="en-US" u="sng" dirty="0"/>
              <a:t>popped off</a:t>
            </a:r>
            <a:r>
              <a:rPr lang="en-US" dirty="0"/>
              <a:t> the stack.</a:t>
            </a:r>
          </a:p>
        </p:txBody>
      </p:sp>
      <p:graphicFrame>
        <p:nvGraphicFramePr>
          <p:cNvPr id="591915" name="Group 43"/>
          <p:cNvGraphicFramePr>
            <a:graphicFrameLocks noGrp="1"/>
          </p:cNvGraphicFramePr>
          <p:nvPr>
            <p:ph sz="half" idx="2"/>
          </p:nvPr>
        </p:nvGraphicFramePr>
        <p:xfrm>
          <a:off x="2468563" y="2788927"/>
          <a:ext cx="4297362" cy="2407920"/>
        </p:xfrm>
        <a:graphic>
          <a:graphicData uri="http://schemas.openxmlformats.org/drawingml/2006/table">
            <a:tbl>
              <a:tblPr/>
              <a:tblGrid>
                <a:gridCol w="1431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8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ifeq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if [TOS] ==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ifne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if [TOS] !=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ifgt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if [TOS] &gt;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ifge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if [TOS] &gt;=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iflt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[TOS] &lt;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ifle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if [TOS] &lt;=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3766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DA75-2381-9844-88F1-DEA9D51ED0A5}" type="slidenum">
              <a:rPr lang="en-US"/>
              <a:pPr/>
              <a:t>11</a:t>
            </a:fld>
            <a:endParaRPr lang="en-US"/>
          </a:p>
        </p:txBody>
      </p:sp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Values of Other Datatypes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/>
              <a:t>Instructions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lcmp</a:t>
            </a:r>
            <a:r>
              <a:rPr lang="en-US" dirty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fcmp</a:t>
            </a:r>
            <a:r>
              <a:rPr lang="en-US" dirty="0"/>
              <a:t>, and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dcmp</a:t>
            </a:r>
            <a:r>
              <a:rPr lang="en-US" dirty="0"/>
              <a:t> compare two long, float, or double values at the top of the operand stack.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Each pops off the </a:t>
            </a:r>
            <a:r>
              <a:rPr lang="en-US" u="sng" dirty="0"/>
              <a:t>top two values</a:t>
            </a:r>
            <a:r>
              <a:rPr lang="en-US" dirty="0"/>
              <a:t>, compares them</a:t>
            </a:r>
            <a:r>
              <a:rPr lang="en-US" u="sng" dirty="0"/>
              <a:t>,</a:t>
            </a:r>
            <a:r>
              <a:rPr lang="en-US" dirty="0"/>
              <a:t> and then pushes the integer value -1, 0, or 1 back onto the operand stack.</a:t>
            </a:r>
          </a:p>
          <a:p>
            <a:pPr lvl="2"/>
            <a:r>
              <a:rPr lang="en-US" dirty="0"/>
              <a:t>If  [TOS-1] </a:t>
            </a:r>
            <a:r>
              <a:rPr lang="en-US" dirty="0">
                <a:solidFill>
                  <a:schemeClr val="folHlink"/>
                </a:solidFill>
              </a:rPr>
              <a:t>&lt;  </a:t>
            </a:r>
            <a:r>
              <a:rPr lang="en-US" dirty="0"/>
              <a:t> [TOS], push </a:t>
            </a:r>
            <a:r>
              <a:rPr lang="en-US" dirty="0">
                <a:solidFill>
                  <a:schemeClr val="folHlink"/>
                </a:solidFill>
              </a:rPr>
              <a:t>-1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If  [TOS-1] </a:t>
            </a:r>
            <a:r>
              <a:rPr lang="en-US" dirty="0">
                <a:solidFill>
                  <a:schemeClr val="folHlink"/>
                </a:solidFill>
              </a:rPr>
              <a:t>==</a:t>
            </a:r>
            <a:r>
              <a:rPr lang="en-US" dirty="0"/>
              <a:t> [TOS], push </a:t>
            </a:r>
            <a:r>
              <a:rPr lang="en-US" dirty="0">
                <a:solidFill>
                  <a:schemeClr val="folHlink"/>
                </a:solidFill>
              </a:rPr>
              <a:t>0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If  [TOS-1] </a:t>
            </a:r>
            <a:r>
              <a:rPr lang="en-US" dirty="0">
                <a:solidFill>
                  <a:schemeClr val="folHlink"/>
                </a:solidFill>
              </a:rPr>
              <a:t>&gt;  </a:t>
            </a:r>
            <a:r>
              <a:rPr lang="en-US" dirty="0"/>
              <a:t> [TOS], push </a:t>
            </a:r>
            <a:r>
              <a:rPr lang="en-US" dirty="0">
                <a:solidFill>
                  <a:schemeClr val="folHlink"/>
                </a:solidFill>
              </a:rPr>
              <a:t>1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Then use instructions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iflt</a:t>
            </a:r>
            <a:r>
              <a:rPr lang="en-US" dirty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ifeq</a:t>
            </a:r>
            <a:r>
              <a:rPr lang="en-US" dirty="0"/>
              <a:t>, or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ifgt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test for the -1, 0, or 1.</a:t>
            </a:r>
          </a:p>
        </p:txBody>
      </p:sp>
    </p:spTree>
    <p:extLst>
      <p:ext uri="{BB962C8B-B14F-4D97-AF65-F5344CB8AC3E}">
        <p14:creationId xmlns:p14="http://schemas.microsoft.com/office/powerpoint/2010/main" val="271943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3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A175E-9459-1043-8D59-385D3ACF4D65}" type="slidenum">
              <a:rPr lang="en-US"/>
              <a:pPr/>
              <a:t>12</a:t>
            </a:fld>
            <a:endParaRPr lang="en-US"/>
          </a:p>
        </p:txBody>
      </p:sp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 Statement Code Template</a:t>
            </a:r>
          </a:p>
        </p:txBody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5075"/>
            <a:ext cx="8229600" cy="1004888"/>
          </a:xfrm>
        </p:spPr>
        <p:txBody>
          <a:bodyPr/>
          <a:lstStyle/>
          <a:p>
            <a:r>
              <a:rPr lang="en-US" dirty="0"/>
              <a:t>The code template for an assignment statement to a </a:t>
            </a:r>
            <a:r>
              <a:rPr lang="en-US" u="sng" dirty="0"/>
              <a:t>local variable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&lt;variable&gt; := &lt;expression&gt;</a:t>
            </a:r>
          </a:p>
        </p:txBody>
      </p:sp>
      <p:sp>
        <p:nvSpPr>
          <p:cNvPr id="596996" name="Rectangle 4"/>
          <p:cNvSpPr>
            <a:spLocks noChangeArrowheads="1"/>
          </p:cNvSpPr>
          <p:nvPr/>
        </p:nvSpPr>
        <p:spPr bwMode="auto">
          <a:xfrm>
            <a:off x="3657600" y="2239963"/>
            <a:ext cx="1828800" cy="10715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6997" name="Rectangle 5"/>
          <p:cNvSpPr>
            <a:spLocks noChangeArrowheads="1"/>
          </p:cNvSpPr>
          <p:nvPr/>
        </p:nvSpPr>
        <p:spPr bwMode="auto">
          <a:xfrm>
            <a:off x="3840163" y="2384425"/>
            <a:ext cx="1463675" cy="4953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code for</a:t>
            </a:r>
            <a:br>
              <a:rPr lang="en-US"/>
            </a:br>
            <a:r>
              <a:rPr lang="en-US"/>
              <a:t>&lt;expression&gt;</a:t>
            </a:r>
            <a:endParaRPr lang="en-US" i="1" baseline="-25000"/>
          </a:p>
        </p:txBody>
      </p:sp>
      <p:sp>
        <p:nvSpPr>
          <p:cNvPr id="596999" name="Text Box 7"/>
          <p:cNvSpPr txBox="1">
            <a:spLocks noChangeArrowheads="1"/>
          </p:cNvSpPr>
          <p:nvPr/>
        </p:nvSpPr>
        <p:spPr bwMode="auto">
          <a:xfrm>
            <a:off x="3903663" y="2879725"/>
            <a:ext cx="14094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 err="1">
                <a:solidFill>
                  <a:srgbClr val="B23C00"/>
                </a:solidFill>
                <a:latin typeface="Times New Roman" charset="0"/>
              </a:rPr>
              <a:t>x</a:t>
            </a:r>
            <a:r>
              <a:rPr lang="en-US" sz="2000" b="1" dirty="0" err="1">
                <a:latin typeface="Courier New" charset="0"/>
              </a:rPr>
              <a:t>store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i="1" dirty="0">
                <a:latin typeface="Times New Roman" charset="0"/>
              </a:rPr>
              <a:t>n</a:t>
            </a:r>
          </a:p>
        </p:txBody>
      </p:sp>
      <p:sp>
        <p:nvSpPr>
          <p:cNvPr id="597000" name="Text Box 8"/>
          <p:cNvSpPr txBox="1">
            <a:spLocks noChangeArrowheads="1"/>
          </p:cNvSpPr>
          <p:nvPr/>
        </p:nvSpPr>
        <p:spPr bwMode="auto">
          <a:xfrm>
            <a:off x="3200400" y="3429000"/>
            <a:ext cx="320038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dirty="0"/>
              <a:t>Where </a:t>
            </a:r>
            <a:r>
              <a:rPr lang="en-US" sz="2000" b="1" i="1" dirty="0">
                <a:solidFill>
                  <a:srgbClr val="B23C00"/>
                </a:solidFill>
                <a:latin typeface="Times New Roman" charset="0"/>
              </a:rPr>
              <a:t>x</a:t>
            </a:r>
            <a:r>
              <a:rPr lang="en-US" sz="2000" dirty="0"/>
              <a:t> is </a:t>
            </a:r>
            <a:r>
              <a:rPr lang="en-US" sz="2000" b="1" dirty="0" err="1">
                <a:solidFill>
                  <a:srgbClr val="C00000"/>
                </a:solidFill>
                <a:latin typeface="Courier New" charset="0"/>
              </a:rPr>
              <a:t>i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C00000"/>
                </a:solidFill>
                <a:latin typeface="Courier New" charset="0"/>
              </a:rPr>
              <a:t>l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C00000"/>
                </a:solidFill>
                <a:latin typeface="Courier New" charset="0"/>
              </a:rPr>
              <a:t>f</a:t>
            </a:r>
            <a:r>
              <a:rPr lang="en-US" sz="2000" dirty="0"/>
              <a:t>, or </a:t>
            </a:r>
            <a:r>
              <a:rPr lang="en-US" sz="2000" b="1" dirty="0">
                <a:solidFill>
                  <a:srgbClr val="C00000"/>
                </a:solidFill>
                <a:latin typeface="Courier New" charset="0"/>
              </a:rPr>
              <a:t>d</a:t>
            </a:r>
            <a:r>
              <a:rPr lang="en-US" sz="2000" b="1" dirty="0">
                <a:latin typeface="Courier New" charset="0"/>
              </a:rPr>
              <a:t> </a:t>
            </a:r>
            <a:r>
              <a:rPr lang="en-US" sz="2000" dirty="0"/>
              <a:t>depending on the </a:t>
            </a:r>
            <a:r>
              <a:rPr lang="en-US" sz="2000" u="sng" dirty="0"/>
              <a:t>datatype</a:t>
            </a:r>
            <a:r>
              <a:rPr lang="en-US" sz="2000" dirty="0"/>
              <a:t> of the computed value of &lt;expression&gt;.</a:t>
            </a:r>
          </a:p>
        </p:txBody>
      </p:sp>
      <p:sp>
        <p:nvSpPr>
          <p:cNvPr id="597001" name="Rectangle 9"/>
          <p:cNvSpPr>
            <a:spLocks noChangeArrowheads="1"/>
          </p:cNvSpPr>
          <p:nvPr/>
        </p:nvSpPr>
        <p:spPr bwMode="auto">
          <a:xfrm>
            <a:off x="457200" y="4892024"/>
            <a:ext cx="8229600" cy="1371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You can generate a shortcut store instruction such as </a:t>
            </a:r>
            <a:r>
              <a:rPr lang="en-US" sz="2800" b="1" dirty="0">
                <a:solidFill>
                  <a:srgbClr val="0033CC"/>
                </a:solidFill>
                <a:latin typeface="Courier New" charset="0"/>
              </a:rPr>
              <a:t>istore_3</a:t>
            </a:r>
            <a:r>
              <a:rPr lang="en-US" sz="2800" dirty="0"/>
              <a:t> (3 is a slot number) whenever possible.</a:t>
            </a:r>
          </a:p>
        </p:txBody>
      </p:sp>
    </p:spTree>
    <p:extLst>
      <p:ext uri="{BB962C8B-B14F-4D97-AF65-F5344CB8AC3E}">
        <p14:creationId xmlns:p14="http://schemas.microsoft.com/office/powerpoint/2010/main" val="44333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7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700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F9B7-C437-9048-B3C8-4828D58F4CE7}" type="slidenum">
              <a:rPr lang="en-US"/>
              <a:pPr/>
              <a:t>13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and Store Tips</a:t>
            </a:r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503873" cy="4835525"/>
          </a:xfrm>
        </p:spPr>
        <p:txBody>
          <a:bodyPr/>
          <a:lstStyle/>
          <a:p>
            <a:r>
              <a:rPr lang="en-US" dirty="0"/>
              <a:t>Write </a:t>
            </a:r>
            <a:r>
              <a:rPr lang="en-US" u="sng" dirty="0"/>
              <a:t>special code emitters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for loading (pushing) values onto the operand stack.</a:t>
            </a:r>
          </a:p>
          <a:p>
            <a:pPr lvl="5"/>
            <a:endParaRPr lang="en-US" dirty="0"/>
          </a:p>
          <a:p>
            <a:r>
              <a:rPr lang="en-US" dirty="0"/>
              <a:t>If loading constants:</a:t>
            </a:r>
          </a:p>
          <a:p>
            <a:pPr lvl="1"/>
            <a:r>
              <a:rPr lang="en-US" dirty="0"/>
              <a:t>Determine whether you can emit a shortcut instruction.</a:t>
            </a:r>
          </a:p>
        </p:txBody>
      </p:sp>
    </p:spTree>
    <p:extLst>
      <p:ext uri="{BB962C8B-B14F-4D97-AF65-F5344CB8AC3E}">
        <p14:creationId xmlns:p14="http://schemas.microsoft.com/office/powerpoint/2010/main" val="2800419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F9B7-C437-9048-B3C8-4828D58F4CE7}" type="slidenum">
              <a:rPr lang="en-US"/>
              <a:pPr/>
              <a:t>14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and Store Tips</a:t>
            </a:r>
            <a:r>
              <a:rPr lang="en-US" i="1" dirty="0"/>
              <a:t>, cont’d</a:t>
            </a:r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</a:t>
            </a:r>
            <a:r>
              <a:rPr lang="en-US" u="sng" dirty="0"/>
              <a:t>load</a:t>
            </a:r>
            <a:r>
              <a:rPr lang="en-US" dirty="0"/>
              <a:t> (push) a variable’s value: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Determine whether it’s a </a:t>
            </a:r>
            <a:r>
              <a:rPr lang="en-US" u="sng" dirty="0"/>
              <a:t>program variable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(emit a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getstatic</a:t>
            </a:r>
            <a:r>
              <a:rPr lang="en-US" dirty="0"/>
              <a:t> instruction with the field name and data type descriptor) or a </a:t>
            </a:r>
            <a:r>
              <a:rPr lang="en-US" u="sng" dirty="0"/>
              <a:t>local variable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(emit an appropriate load instruction with the slot number).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Determine whether you can emit a shortcut instruction for a local variable.</a:t>
            </a:r>
          </a:p>
          <a:p>
            <a:pPr lvl="6"/>
            <a:endParaRPr lang="en-US" dirty="0"/>
          </a:p>
          <a:p>
            <a:r>
              <a:rPr lang="en-US" dirty="0"/>
              <a:t>Similarly, write special code emitters to </a:t>
            </a:r>
            <a:r>
              <a:rPr lang="en-US" u="sng" dirty="0"/>
              <a:t>store</a:t>
            </a:r>
            <a:r>
              <a:rPr lang="en-US" dirty="0"/>
              <a:t> (pop) a value off the operand stack into a program variable or into a local variable’s slot.</a:t>
            </a:r>
          </a:p>
        </p:txBody>
      </p:sp>
    </p:spTree>
    <p:extLst>
      <p:ext uri="{BB962C8B-B14F-4D97-AF65-F5344CB8AC3E}">
        <p14:creationId xmlns:p14="http://schemas.microsoft.com/office/powerpoint/2010/main" val="2171017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A395-A12F-254E-989F-41561A1F7F85}" type="slidenum">
              <a:rPr lang="en-US"/>
              <a:pPr/>
              <a:t>15</a:t>
            </a:fld>
            <a:endParaRPr lang="en-US"/>
          </a:p>
        </p:txBody>
      </p:sp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Would James Gosling Do?</a:t>
            </a:r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914390"/>
          </a:xfrm>
        </p:spPr>
        <p:txBody>
          <a:bodyPr/>
          <a:lstStyle/>
          <a:p>
            <a:r>
              <a:rPr lang="en-US" dirty="0"/>
              <a:t>What Jasmin code should you generate for this Pascal program?</a:t>
            </a:r>
          </a:p>
        </p:txBody>
      </p:sp>
      <p:sp>
        <p:nvSpPr>
          <p:cNvPr id="619527" name="Text Box 7"/>
          <p:cNvSpPr txBox="1">
            <a:spLocks noChangeArrowheads="1"/>
          </p:cNvSpPr>
          <p:nvPr/>
        </p:nvSpPr>
        <p:spPr bwMode="auto">
          <a:xfrm>
            <a:off x="1188757" y="2196489"/>
            <a:ext cx="6042039" cy="4524315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</a:t>
            </a:r>
            <a:r>
              <a:rPr lang="en-US" sz="1200" b="1" dirty="0" err="1">
                <a:latin typeface="Courier New" charset="0"/>
              </a:rPr>
              <a:t>CodeTest</a:t>
            </a:r>
            <a:r>
              <a:rPr lang="en-US" sz="1200" b="1" dirty="0">
                <a:latin typeface="Courier New" charset="0"/>
              </a:rPr>
              <a:t>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FUNCTION test : real;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VAR</a:t>
            </a:r>
          </a:p>
          <a:p>
            <a:r>
              <a:rPr lang="en-US" sz="1200" b="1" dirty="0">
                <a:latin typeface="Courier New" charset="0"/>
              </a:rPr>
              <a:t>        alpha, beta, gamma : real;</a:t>
            </a:r>
          </a:p>
          <a:p>
            <a:r>
              <a:rPr lang="en-US" sz="1200" b="1" dirty="0">
                <a:latin typeface="Courier New" charset="0"/>
              </a:rPr>
              <a:t>        thirty, forty, fifty : integer;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BEGIN</a:t>
            </a:r>
          </a:p>
          <a:p>
            <a:r>
              <a:rPr lang="en-US" sz="1200" b="1" dirty="0">
                <a:latin typeface="Courier New" charset="0"/>
              </a:rPr>
              <a:t>        alpha := 0;</a:t>
            </a:r>
          </a:p>
          <a:p>
            <a:r>
              <a:rPr lang="en-US" sz="1200" b="1" dirty="0">
                <a:latin typeface="Courier New" charset="0"/>
              </a:rPr>
              <a:t>        beta := 10;</a:t>
            </a:r>
          </a:p>
          <a:p>
            <a:r>
              <a:rPr lang="en-US" sz="1200" b="1" dirty="0">
                <a:latin typeface="Courier New" charset="0"/>
              </a:rPr>
              <a:t>        gamma := 20;</a:t>
            </a:r>
          </a:p>
          <a:p>
            <a:r>
              <a:rPr lang="en-US" sz="1200" b="1" dirty="0">
                <a:latin typeface="Courier New" charset="0"/>
              </a:rPr>
              <a:t>        thirty := 30;</a:t>
            </a:r>
          </a:p>
          <a:p>
            <a:r>
              <a:rPr lang="en-US" sz="1200" b="1" dirty="0">
                <a:latin typeface="Courier New" charset="0"/>
              </a:rPr>
              <a:t>        forty := 40;</a:t>
            </a:r>
          </a:p>
          <a:p>
            <a:r>
              <a:rPr lang="en-US" sz="1200" b="1" dirty="0">
                <a:latin typeface="Courier New" charset="0"/>
              </a:rPr>
              <a:t>        fifty := 50;</a:t>
            </a:r>
          </a:p>
          <a:p>
            <a:r>
              <a:rPr lang="en-US" sz="1200" b="1" dirty="0">
                <a:latin typeface="Courier New" charset="0"/>
              </a:rPr>
              <a:t>        </a:t>
            </a:r>
          </a:p>
          <a:p>
            <a:r>
              <a:rPr lang="en-US" sz="1200" b="1" dirty="0">
                <a:latin typeface="Courier New" charset="0"/>
              </a:rPr>
              <a:t>        IF forty = fifty</a:t>
            </a:r>
          </a:p>
          <a:p>
            <a:r>
              <a:rPr lang="en-US" sz="1200" b="1" dirty="0">
                <a:latin typeface="Courier New" charset="0"/>
              </a:rPr>
              <a:t>            THEN test := alpha + 3/(beta - gamma) + 5</a:t>
            </a:r>
          </a:p>
          <a:p>
            <a:r>
              <a:rPr lang="en-US" sz="1200" b="1" dirty="0">
                <a:latin typeface="Courier New" charset="0"/>
              </a:rPr>
              <a:t>            ELSE test := alpha + thirty/(beta - gamma) + fifty;</a:t>
            </a:r>
          </a:p>
          <a:p>
            <a:r>
              <a:rPr lang="en-US" sz="1200" b="1" dirty="0">
                <a:latin typeface="Courier New" charset="0"/>
              </a:rPr>
              <a:t>    END;</a:t>
            </a:r>
          </a:p>
          <a:p>
            <a:r>
              <a:rPr lang="en-US" sz="1200" b="1" dirty="0">
                <a:latin typeface="Courier New" charset="0"/>
              </a:rPr>
              <a:t>     </a:t>
            </a: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writeln</a:t>
            </a:r>
            <a:r>
              <a:rPr lang="en-US" sz="1200" b="1" dirty="0">
                <a:latin typeface="Courier New" charset="0"/>
              </a:rPr>
              <a:t>(test())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6AE645-5102-4F4D-A4D3-FB4173363F38}"/>
              </a:ext>
            </a:extLst>
          </p:cNvPr>
          <p:cNvSpPr txBox="1"/>
          <p:nvPr/>
        </p:nvSpPr>
        <p:spPr>
          <a:xfrm>
            <a:off x="5602959" y="2027212"/>
            <a:ext cx="143789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CodeTest.pas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467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A395-A12F-254E-989F-41561A1F7F85}" type="slidenum">
              <a:rPr lang="en-US"/>
              <a:pPr/>
              <a:t>16</a:t>
            </a:fld>
            <a:endParaRPr lang="en-US"/>
          </a:p>
        </p:txBody>
      </p:sp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James Gosling Do</a:t>
            </a:r>
            <a:r>
              <a:rPr lang="en-US" i="1" dirty="0"/>
              <a:t>, cont’d</a:t>
            </a:r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87363"/>
          </a:xfrm>
        </p:spPr>
        <p:txBody>
          <a:bodyPr/>
          <a:lstStyle/>
          <a:p>
            <a:r>
              <a:rPr lang="en-US" dirty="0"/>
              <a:t>What Jasmin code should you generate?</a:t>
            </a:r>
          </a:p>
        </p:txBody>
      </p:sp>
      <p:sp>
        <p:nvSpPr>
          <p:cNvPr id="619527" name="Text Box 7"/>
          <p:cNvSpPr txBox="1">
            <a:spLocks noChangeArrowheads="1"/>
          </p:cNvSpPr>
          <p:nvPr/>
        </p:nvSpPr>
        <p:spPr bwMode="auto">
          <a:xfrm>
            <a:off x="1188757" y="2012717"/>
            <a:ext cx="6306535" cy="461664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public class </a:t>
            </a:r>
            <a:r>
              <a:rPr lang="en-US" sz="1400" b="1" dirty="0" err="1">
                <a:latin typeface="Courier New" charset="0"/>
              </a:rPr>
              <a:t>CodeGen</a:t>
            </a:r>
            <a:r>
              <a:rPr lang="en-US" sz="1400" b="1" dirty="0">
                <a:latin typeface="Courier New" charset="0"/>
              </a:rPr>
              <a:t> </a:t>
            </a:r>
          </a:p>
          <a:p>
            <a:r>
              <a:rPr lang="en-US" sz="1400" b="1" dirty="0">
                <a:latin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</a:rPr>
              <a:t>    private static double test()</a:t>
            </a:r>
          </a:p>
          <a:p>
            <a:r>
              <a:rPr lang="en-US" sz="1400" b="1" dirty="0">
                <a:latin typeface="Courier New" charset="0"/>
              </a:rPr>
              <a:t>    {</a:t>
            </a:r>
          </a:p>
          <a:p>
            <a:r>
              <a:rPr lang="en-US" sz="1400" b="1" dirty="0">
                <a:latin typeface="Courier New" charset="0"/>
              </a:rPr>
              <a:t>        double alpha  =  0; //* slot #0</a:t>
            </a:r>
          </a:p>
          <a:p>
            <a:r>
              <a:rPr lang="en-US" sz="1400" b="1" dirty="0">
                <a:latin typeface="Courier New" charset="0"/>
              </a:rPr>
              <a:t>        double beta   = 10; //* slot #2</a:t>
            </a:r>
          </a:p>
          <a:p>
            <a:r>
              <a:rPr lang="en-US" sz="1400" b="1" dirty="0">
                <a:latin typeface="Courier New" charset="0"/>
              </a:rPr>
              <a:t>        double gamma  = 20; //* slot #4</a:t>
            </a:r>
          </a:p>
          <a:p>
            <a:r>
              <a:rPr lang="en-US" sz="1400" b="1" dirty="0">
                <a:latin typeface="Courier New" charset="0"/>
              </a:rPr>
              <a:t>        int    thirty = 30; //* slot #6</a:t>
            </a:r>
          </a:p>
          <a:p>
            <a:r>
              <a:rPr lang="en-US" sz="1400" b="1" dirty="0">
                <a:latin typeface="Courier New" charset="0"/>
              </a:rPr>
              <a:t>        int    forty  = 40; //* slot #7</a:t>
            </a:r>
          </a:p>
          <a:p>
            <a:r>
              <a:rPr lang="en-US" sz="1400" b="1" dirty="0">
                <a:latin typeface="Courier New" charset="0"/>
              </a:rPr>
              <a:t>        int    fifty  = 50; //* slot #8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        if (forty == fifty) </a:t>
            </a:r>
          </a:p>
          <a:p>
            <a:r>
              <a:rPr lang="en-US" sz="1400" b="1" dirty="0">
                <a:latin typeface="Courier New" charset="0"/>
              </a:rPr>
              <a:t>        {</a:t>
            </a:r>
          </a:p>
          <a:p>
            <a:r>
              <a:rPr lang="en-US" sz="1400" b="1" dirty="0">
                <a:latin typeface="Courier New" charset="0"/>
              </a:rPr>
              <a:t>            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return alpha + 3/(beta - gamma) + 5;</a:t>
            </a:r>
          </a:p>
          <a:p>
            <a:r>
              <a:rPr lang="en-US" sz="1400" b="1" dirty="0">
                <a:latin typeface="Courier New" charset="0"/>
              </a:rPr>
              <a:t>        }</a:t>
            </a:r>
          </a:p>
          <a:p>
            <a:r>
              <a:rPr lang="en-US" sz="1400" b="1" dirty="0">
                <a:latin typeface="Courier New" charset="0"/>
              </a:rPr>
              <a:t>        else </a:t>
            </a:r>
          </a:p>
          <a:p>
            <a:r>
              <a:rPr lang="en-US" sz="1400" b="1" dirty="0">
                <a:latin typeface="Courier New" charset="0"/>
              </a:rPr>
              <a:t>        {</a:t>
            </a:r>
          </a:p>
          <a:p>
            <a:r>
              <a:rPr lang="en-US" sz="1400" b="1" dirty="0">
                <a:latin typeface="Courier New" charset="0"/>
              </a:rPr>
              <a:t>            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return alpha + thirty/(beta - gamma) + fifty;</a:t>
            </a:r>
          </a:p>
          <a:p>
            <a:r>
              <a:rPr lang="en-US" sz="1400" b="1" dirty="0">
                <a:latin typeface="Courier New" charset="0"/>
              </a:rPr>
              <a:t>        }</a:t>
            </a:r>
          </a:p>
          <a:p>
            <a:r>
              <a:rPr lang="en-US" sz="1400" b="1" dirty="0">
                <a:latin typeface="Courier New" charset="0"/>
              </a:rPr>
              <a:t>    }</a:t>
            </a:r>
          </a:p>
          <a:p>
            <a:r>
              <a:rPr lang="en-US" sz="1400" b="1" dirty="0">
                <a:latin typeface="Courier New" charset="0"/>
              </a:rPr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6AE645-5102-4F4D-A4D3-FB4173363F38}"/>
              </a:ext>
            </a:extLst>
          </p:cNvPr>
          <p:cNvSpPr txBox="1"/>
          <p:nvPr/>
        </p:nvSpPr>
        <p:spPr>
          <a:xfrm>
            <a:off x="5852146" y="1810300"/>
            <a:ext cx="148277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CodeTest.java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581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7CB2-8CAA-6445-A25D-72C15B41D1CA}" type="slidenum">
              <a:rPr lang="en-US"/>
              <a:pPr/>
              <a:t>17</a:t>
            </a:fld>
            <a:endParaRPr lang="en-US"/>
          </a:p>
        </p:txBody>
      </p:sp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James Gosling Do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have a construct in your source language and you don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know what Jasmin code to generate for it: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Write the equivalent construct in Java.</a:t>
            </a:r>
          </a:p>
          <a:p>
            <a:pPr lvl="1"/>
            <a:r>
              <a:rPr lang="en-US" dirty="0"/>
              <a:t>Compile the Java into a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.class</a:t>
            </a:r>
            <a:r>
              <a:rPr lang="en-US" dirty="0"/>
              <a:t> file.</a:t>
            </a:r>
          </a:p>
          <a:p>
            <a:pPr lvl="1"/>
            <a:r>
              <a:rPr lang="en-US" dirty="0"/>
              <a:t>Run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jasper</a:t>
            </a:r>
            <a:r>
              <a:rPr lang="en-US" dirty="0">
                <a:solidFill>
                  <a:schemeClr val="folHlink"/>
                </a:solidFill>
              </a:rPr>
              <a:t> disassembler </a:t>
            </a:r>
            <a:r>
              <a:rPr lang="en-US" dirty="0"/>
              <a:t>to get an idea </a:t>
            </a:r>
            <a:br>
              <a:rPr lang="en-US" dirty="0"/>
            </a:br>
            <a:r>
              <a:rPr lang="en-US" dirty="0"/>
              <a:t>of what code </a:t>
            </a:r>
            <a:r>
              <a:rPr lang="en-US" u="sng" dirty="0"/>
              <a:t>you</a:t>
            </a:r>
            <a:r>
              <a:rPr lang="en-US" dirty="0"/>
              <a:t> should generate.</a:t>
            </a:r>
          </a:p>
        </p:txBody>
      </p:sp>
    </p:spTree>
    <p:extLst>
      <p:ext uri="{BB962C8B-B14F-4D97-AF65-F5344CB8AC3E}">
        <p14:creationId xmlns:p14="http://schemas.microsoft.com/office/powerpoint/2010/main" val="1491254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C7CB2-8CAA-6445-A25D-72C15B41D1CA}" type="slidenum">
              <a:rPr lang="en-US"/>
              <a:pPr/>
              <a:t>18</a:t>
            </a:fld>
            <a:endParaRPr lang="en-US"/>
          </a:p>
        </p:txBody>
      </p:sp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James Gosling Do</a:t>
            </a:r>
            <a:r>
              <a:rPr lang="en-US" i="1" dirty="0"/>
              <a:t>, 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65A71601-5657-FDEA-A491-843EA968A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806" y="1361928"/>
            <a:ext cx="6042039" cy="4524315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</a:t>
            </a:r>
            <a:r>
              <a:rPr lang="en-US" sz="1200" b="1" dirty="0" err="1">
                <a:latin typeface="Courier New" charset="0"/>
              </a:rPr>
              <a:t>CodeTest</a:t>
            </a:r>
            <a:r>
              <a:rPr lang="en-US" sz="1200" b="1" dirty="0">
                <a:latin typeface="Courier New" charset="0"/>
              </a:rPr>
              <a:t>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FUNCTION test : real;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VAR</a:t>
            </a:r>
          </a:p>
          <a:p>
            <a:r>
              <a:rPr lang="en-US" sz="1200" b="1" dirty="0">
                <a:latin typeface="Courier New" charset="0"/>
              </a:rPr>
              <a:t>        alpha, beta, gamma : real;</a:t>
            </a:r>
          </a:p>
          <a:p>
            <a:r>
              <a:rPr lang="en-US" sz="1200" b="1" dirty="0">
                <a:latin typeface="Courier New" charset="0"/>
              </a:rPr>
              <a:t>        thirty, forty, fifty : integer;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BEGIN</a:t>
            </a:r>
          </a:p>
          <a:p>
            <a:r>
              <a:rPr lang="en-US" sz="1200" b="1" dirty="0">
                <a:latin typeface="Courier New" charset="0"/>
              </a:rPr>
              <a:t>        alpha := 0;</a:t>
            </a:r>
          </a:p>
          <a:p>
            <a:r>
              <a:rPr lang="en-US" sz="1200" b="1" dirty="0">
                <a:latin typeface="Courier New" charset="0"/>
              </a:rPr>
              <a:t>        beta := 10;</a:t>
            </a:r>
          </a:p>
          <a:p>
            <a:r>
              <a:rPr lang="en-US" sz="1200" b="1" dirty="0">
                <a:latin typeface="Courier New" charset="0"/>
              </a:rPr>
              <a:t>        gamma := 20;</a:t>
            </a:r>
          </a:p>
          <a:p>
            <a:r>
              <a:rPr lang="en-US" sz="1200" b="1" dirty="0">
                <a:latin typeface="Courier New" charset="0"/>
              </a:rPr>
              <a:t>        thirty := 30;</a:t>
            </a:r>
          </a:p>
          <a:p>
            <a:r>
              <a:rPr lang="en-US" sz="1200" b="1" dirty="0">
                <a:latin typeface="Courier New" charset="0"/>
              </a:rPr>
              <a:t>        forty := 40;</a:t>
            </a:r>
          </a:p>
          <a:p>
            <a:r>
              <a:rPr lang="en-US" sz="1200" b="1" dirty="0">
                <a:latin typeface="Courier New" charset="0"/>
              </a:rPr>
              <a:t>        fifty := 50;</a:t>
            </a:r>
          </a:p>
          <a:p>
            <a:r>
              <a:rPr lang="en-US" sz="1200" b="1" dirty="0">
                <a:latin typeface="Courier New" charset="0"/>
              </a:rPr>
              <a:t>        </a:t>
            </a:r>
          </a:p>
          <a:p>
            <a:r>
              <a:rPr lang="en-US" sz="1200" b="1" dirty="0">
                <a:latin typeface="Courier New" charset="0"/>
              </a:rPr>
              <a:t>        IF forty = fifty</a:t>
            </a:r>
          </a:p>
          <a:p>
            <a:r>
              <a:rPr lang="en-US" sz="1200" b="1" dirty="0">
                <a:latin typeface="Courier New" charset="0"/>
              </a:rPr>
              <a:t>            THEN test := alpha + 3/(beta - gamma) + 5</a:t>
            </a:r>
          </a:p>
          <a:p>
            <a:r>
              <a:rPr lang="en-US" sz="1200" b="1" dirty="0">
                <a:latin typeface="Courier New" charset="0"/>
              </a:rPr>
              <a:t>            ELSE test := alpha + thirty/(beta - gamma) + fifty;</a:t>
            </a:r>
          </a:p>
          <a:p>
            <a:r>
              <a:rPr lang="en-US" sz="1200" b="1" dirty="0">
                <a:latin typeface="Courier New" charset="0"/>
              </a:rPr>
              <a:t>    END;</a:t>
            </a:r>
          </a:p>
          <a:p>
            <a:r>
              <a:rPr lang="en-US" sz="1200" b="1" dirty="0">
                <a:latin typeface="Courier New" charset="0"/>
              </a:rPr>
              <a:t>     </a:t>
            </a: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writeln</a:t>
            </a:r>
            <a:r>
              <a:rPr lang="en-US" sz="1200" b="1" dirty="0">
                <a:latin typeface="Courier New" charset="0"/>
              </a:rPr>
              <a:t>(test())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7A1475-A25D-8513-E620-5BA4B4F25157}"/>
              </a:ext>
            </a:extLst>
          </p:cNvPr>
          <p:cNvSpPr txBox="1"/>
          <p:nvPr/>
        </p:nvSpPr>
        <p:spPr>
          <a:xfrm>
            <a:off x="3380699" y="1642491"/>
            <a:ext cx="5484194" cy="5078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CodeTest</a:t>
            </a:r>
            <a:endParaRPr lang="en-US" sz="1200" b="1" dirty="0">
              <a:solidFill>
                <a:srgbClr val="7F0055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2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test()</a:t>
            </a:r>
            <a:endParaRPr lang="en-US" sz="1200" b="1" dirty="0">
              <a:solidFill>
                <a:srgbClr val="7F0055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6A3E3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alpha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=  0; </a:t>
            </a:r>
            <a:r>
              <a:rPr lang="en-US" sz="1200" b="1" dirty="0">
                <a:solidFill>
                  <a:srgbClr val="3F7F5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//* slot #0</a:t>
            </a: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6A3E3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beta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= 10; </a:t>
            </a:r>
            <a:r>
              <a:rPr lang="en-US" sz="1200" b="1" dirty="0">
                <a:solidFill>
                  <a:srgbClr val="3F7F5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//* slot #2</a:t>
            </a: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6A3E3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gamma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= 20; </a:t>
            </a:r>
            <a:r>
              <a:rPr lang="en-US" sz="1200" b="1" dirty="0">
                <a:solidFill>
                  <a:srgbClr val="3F7F5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//* slot #4</a:t>
            </a: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6A3E3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thirty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30; </a:t>
            </a:r>
            <a:r>
              <a:rPr lang="en-US" sz="1200" b="1" dirty="0">
                <a:solidFill>
                  <a:srgbClr val="3F7F5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//* slot #6</a:t>
            </a: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6A3E3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forty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= 40; </a:t>
            </a:r>
            <a:r>
              <a:rPr lang="en-US" sz="1200" b="1" dirty="0">
                <a:solidFill>
                  <a:srgbClr val="3F7F5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//* slot #7</a:t>
            </a: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6A3E3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fifty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= 50; </a:t>
            </a:r>
            <a:r>
              <a:rPr lang="en-US" sz="1200" b="1" dirty="0">
                <a:solidFill>
                  <a:srgbClr val="3F7F5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//* slot #8</a:t>
            </a: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200" b="1" dirty="0">
                <a:solidFill>
                  <a:srgbClr val="6A3E3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forty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200" b="1" dirty="0">
                <a:solidFill>
                  <a:srgbClr val="6A3E3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fifty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200" b="1" dirty="0"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6A3E3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alpha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+ 3/(</a:t>
            </a:r>
            <a:r>
              <a:rPr lang="en-US" sz="1200" b="1" dirty="0">
                <a:solidFill>
                  <a:srgbClr val="6A3E3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beta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200" b="1" dirty="0">
                <a:solidFill>
                  <a:srgbClr val="6A3E3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gamma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+ 5;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200" b="1" dirty="0"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6A3E3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alpha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1200" b="1" dirty="0">
                <a:solidFill>
                  <a:srgbClr val="6A3E3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thirty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/(</a:t>
            </a:r>
            <a:r>
              <a:rPr lang="en-US" sz="1200" b="1" dirty="0">
                <a:solidFill>
                  <a:srgbClr val="6A3E3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beta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200" b="1" dirty="0">
                <a:solidFill>
                  <a:srgbClr val="6A3E3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gamma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+ </a:t>
            </a:r>
            <a:r>
              <a:rPr lang="en-US" sz="1200" b="1" dirty="0">
                <a:solidFill>
                  <a:srgbClr val="6A3E3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fifty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main(String </a:t>
            </a:r>
            <a:r>
              <a:rPr lang="en-US" sz="1200" b="1" dirty="0" err="1">
                <a:solidFill>
                  <a:srgbClr val="6A3E3E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lang="en-US" sz="1200" b="1" dirty="0" err="1">
                <a:solidFill>
                  <a:srgbClr val="000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.println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(test());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BB0816-E473-68D9-F09A-3FDAC7F84F7F}"/>
              </a:ext>
            </a:extLst>
          </p:cNvPr>
          <p:cNvSpPr txBox="1"/>
          <p:nvPr/>
        </p:nvSpPr>
        <p:spPr>
          <a:xfrm>
            <a:off x="7204022" y="1473214"/>
            <a:ext cx="148277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CodeTest.java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FBC79F00-C1E9-3A39-94DA-D29BE70334AB}"/>
              </a:ext>
            </a:extLst>
          </p:cNvPr>
          <p:cNvSpPr/>
          <p:nvPr/>
        </p:nvSpPr>
        <p:spPr bwMode="auto">
          <a:xfrm>
            <a:off x="3200415" y="3520439"/>
            <a:ext cx="457195" cy="365756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CC0567-6017-4B93-C027-B1EDABA7646D}"/>
              </a:ext>
            </a:extLst>
          </p:cNvPr>
          <p:cNvSpPr txBox="1"/>
          <p:nvPr/>
        </p:nvSpPr>
        <p:spPr>
          <a:xfrm>
            <a:off x="4846317" y="1206719"/>
            <a:ext cx="143789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CodeTest.pas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538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Jasper disassembler: </a:t>
            </a:r>
            <a:r>
              <a:rPr lang="en-US" dirty="0">
                <a:hlinkClick r:id="rId2"/>
              </a:rPr>
              <a:t>http://www.angelfire.com/tx4/cus/jasper/</a:t>
            </a:r>
            <a:r>
              <a:rPr lang="en-US" dirty="0"/>
              <a:t> </a:t>
            </a:r>
          </a:p>
          <a:p>
            <a:pPr lvl="4"/>
            <a:endParaRPr lang="en-US" dirty="0"/>
          </a:p>
          <a:p>
            <a:r>
              <a:rPr lang="en-US" dirty="0"/>
              <a:t>It claims to disassemble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.class</a:t>
            </a:r>
            <a:r>
              <a:rPr lang="en-US" dirty="0"/>
              <a:t> files into Jasmin files suitable for the Jasmin assembler.</a:t>
            </a:r>
          </a:p>
          <a:p>
            <a:pPr lvl="1"/>
            <a:r>
              <a:rPr lang="en-US" dirty="0"/>
              <a:t>Jasper is a Java program.</a:t>
            </a:r>
          </a:p>
          <a:p>
            <a:pPr lvl="4"/>
            <a:endParaRPr lang="en-US" dirty="0"/>
          </a:p>
          <a:p>
            <a:r>
              <a:rPr lang="en-US" dirty="0"/>
              <a:t>Google “Java byte code viewer” </a:t>
            </a:r>
            <a:br>
              <a:rPr lang="en-US" dirty="0"/>
            </a:br>
            <a:r>
              <a:rPr lang="en-US" dirty="0"/>
              <a:t>for other disassemblers.</a:t>
            </a:r>
          </a:p>
          <a:p>
            <a:pPr lvl="1"/>
            <a:r>
              <a:rPr lang="en-US" dirty="0"/>
              <a:t>Java comes with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javap</a:t>
            </a:r>
            <a:r>
              <a:rPr lang="en-US" dirty="0"/>
              <a:t>, but its output cannot be assembled by the Jasmin assembler.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C4222-6710-6D47-B8A7-33DF8FCEE978}" type="slidenum">
              <a:rPr lang="en-US"/>
              <a:pPr/>
              <a:t>2</a:t>
            </a:fld>
            <a:endParaRPr lang="en-US"/>
          </a:p>
        </p:txBody>
      </p:sp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for Procedures and Functions</a:t>
            </a:r>
          </a:p>
        </p:txBody>
      </p:sp>
      <p:pic>
        <p:nvPicPr>
          <p:cNvPr id="708612" name="Picture 4" descr="177075 fg16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2644" y="1325903"/>
            <a:ext cx="4938712" cy="487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8613" name="AutoShape 5"/>
          <p:cNvSpPr>
            <a:spLocks noChangeArrowheads="1"/>
          </p:cNvSpPr>
          <p:nvPr/>
        </p:nvSpPr>
        <p:spPr bwMode="auto">
          <a:xfrm>
            <a:off x="7040853" y="4708525"/>
            <a:ext cx="1188707" cy="549275"/>
          </a:xfrm>
          <a:prstGeom prst="leftArrow">
            <a:avLst>
              <a:gd name="adj1" fmla="val 50000"/>
              <a:gd name="adj2" fmla="val 62428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76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89F2E-259F-DA4C-AF12-8DD9EC386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Jasper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505A4C-564F-4A4F-9AA5-AA42AF831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289FB8-AC96-1747-BDF9-6B1704DCCE18}"/>
              </a:ext>
            </a:extLst>
          </p:cNvPr>
          <p:cNvSpPr txBox="1"/>
          <p:nvPr/>
        </p:nvSpPr>
        <p:spPr>
          <a:xfrm>
            <a:off x="317127" y="1196400"/>
            <a:ext cx="5282215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.method                  private static test()D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.limit stack          8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.limit locals         9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.var 0 is             alpha D from LABEL0x2 to LABEL0x3c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.var 2 is             beta D from LABEL0x6 to LABEL0x3c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.var 4 is             gamma D from LABEL0xb to LABEL0x3c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.var 6 is             thirty I from LABEL0xf to LABEL0x3c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.var 7 is             forty I from LABEL0x13 to LABEL0x3c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.var 8 is             fifty I from LABEL0x17 to LABEL0x3c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.line                 5</a:t>
            </a:r>
          </a:p>
          <a:p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dconst_0              </a:t>
            </a:r>
          </a:p>
          <a:p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dstore_0              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.line                 6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LABEL0x2:</a:t>
            </a:r>
          </a:p>
          <a:p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ldc2_w                10.0</a:t>
            </a:r>
          </a:p>
          <a:p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dstore_2              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.line                 7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LABEL0x6: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ldc2_w                20.0</a:t>
            </a:r>
          </a:p>
          <a:p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dstore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4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.line                 8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LABEL0xb: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bipush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30</a:t>
            </a:r>
          </a:p>
          <a:p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istore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6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.line                 9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LABEL0xf: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bipush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40</a:t>
            </a:r>
          </a:p>
          <a:p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istore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7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.line                 10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LABEL0x13:</a:t>
            </a:r>
          </a:p>
          <a:p>
            <a:r>
              <a:rPr lang="en-US" sz="11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bipush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50</a:t>
            </a:r>
          </a:p>
          <a:p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1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istore</a:t>
            </a:r>
            <a:r>
              <a:rPr lang="en-US" sz="11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0FE4ED-40AB-BB06-FF7C-2696D36E3E47}"/>
              </a:ext>
            </a:extLst>
          </p:cNvPr>
          <p:cNvSpPr txBox="1"/>
          <p:nvPr/>
        </p:nvSpPr>
        <p:spPr>
          <a:xfrm>
            <a:off x="3574503" y="3121606"/>
            <a:ext cx="5112297" cy="34163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 static double 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test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double alpha  =  0; //* slot #0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double beta   = 10; //* slot #2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double gamma  = 20; //* slot #4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    thirty = 30; //* slot #6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    forty  = 40; //* slot #7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    fifty  = 50; //* slot #8</a:t>
            </a:r>
          </a:p>
          <a:p>
            <a:endParaRPr lang="en-US" sz="1200" b="1" dirty="0">
              <a:solidFill>
                <a:srgbClr val="C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if (forty == fifty)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return alpha + 3/(beta - gamma) + 5;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else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return alpha + thirty/(beta - gamma) + fifty;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499646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8DD8F-29ED-B24E-B149-EE39F42E4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Jasper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B50A5C-A20E-5D46-B7FD-98624019D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A1749D-C877-044B-B823-E40FBC4702C4}"/>
              </a:ext>
            </a:extLst>
          </p:cNvPr>
          <p:cNvSpPr txBox="1"/>
          <p:nvPr/>
        </p:nvSpPr>
        <p:spPr>
          <a:xfrm>
            <a:off x="365806" y="1196400"/>
            <a:ext cx="2800767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.line                 12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LABEL0x17: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0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iload</a:t>
            </a:r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7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0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iload</a:t>
            </a:r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8</a:t>
            </a:r>
          </a:p>
          <a:p>
            <a:r>
              <a:rPr lang="en-US" sz="1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0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if_icmpne</a:t>
            </a:r>
            <a:r>
              <a:rPr lang="en-US" sz="1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          LABEL0x2d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.line                 14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dload_0               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ldc2_w                3.0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dload_2               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0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dload</a:t>
            </a:r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4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0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dsub</a:t>
            </a:r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 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0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ddiv</a:t>
            </a:r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 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0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dadd</a:t>
            </a:r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 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ldc2_w                5.0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0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dadd</a:t>
            </a:r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 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0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dreturn</a:t>
            </a:r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.line                 18</a:t>
            </a:r>
          </a:p>
          <a:p>
            <a:r>
              <a:rPr lang="en-US" sz="10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LABEL0x2d: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dload_0               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0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iload</a:t>
            </a:r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6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i2d                   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dload_2               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0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dload</a:t>
            </a:r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4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0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dsub</a:t>
            </a:r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 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0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ddiv</a:t>
            </a:r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 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0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dadd</a:t>
            </a:r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 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0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iload</a:t>
            </a:r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8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i2d                   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000" b="1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dadd</a:t>
            </a:r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  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10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dreturn</a:t>
            </a:r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LABEL0x3c:</a:t>
            </a:r>
          </a:p>
          <a:p>
            <a:r>
              <a:rPr lang="en-US" sz="1000" b="1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.end method    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3577C5-DFAC-FD3B-4BED-F7667A66291E}"/>
              </a:ext>
            </a:extLst>
          </p:cNvPr>
          <p:cNvSpPr txBox="1"/>
          <p:nvPr/>
        </p:nvSpPr>
        <p:spPr>
          <a:xfrm>
            <a:off x="3474732" y="1600220"/>
            <a:ext cx="5112297" cy="34163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 static double 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test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double alpha  =  0; //* slot #0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double beta   = 10; //* slot #2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double gamma  = 20; //* slot #4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    thirty = 30; //* slot #6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    forty  = 40; //* slot #7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    fifty  = 50; //* slot #8</a:t>
            </a:r>
          </a:p>
          <a:p>
            <a:endParaRPr lang="en-US" sz="1200" b="1" dirty="0">
              <a:solidFill>
                <a:srgbClr val="C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(forty == fifty) 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return alpha + 3/(beta - gamma) + 5;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else 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return alpha + thirty/(beta - gamma) + fifty;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22267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41FD-2BF4-6042-90B2-BF76E668534C}" type="slidenum">
              <a:rPr lang="en-US"/>
              <a:pPr/>
              <a:t>22</a:t>
            </a:fld>
            <a:endParaRPr lang="en-US"/>
          </a:p>
        </p:txBody>
      </p:sp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Expression Syntax Diagrams</a:t>
            </a:r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97683" y="4251951"/>
            <a:ext cx="4389117" cy="1555124"/>
          </a:xfrm>
        </p:spPr>
        <p:txBody>
          <a:bodyPr/>
          <a:lstStyle/>
          <a:p>
            <a:r>
              <a:rPr lang="en-US" dirty="0"/>
              <a:t>What code should we generate for a </a:t>
            </a:r>
            <a:r>
              <a:rPr lang="en-US" u="sng" dirty="0"/>
              <a:t>relational expression</a:t>
            </a:r>
            <a:r>
              <a:rPr lang="en-US" dirty="0"/>
              <a:t>?</a:t>
            </a:r>
          </a:p>
        </p:txBody>
      </p:sp>
      <p:pic>
        <p:nvPicPr>
          <p:cNvPr id="588804" name="Picture 4" descr="CS153-080910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1235075"/>
            <a:ext cx="4664075" cy="287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8805" name="Picture 5" descr="CS153-080910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4343400"/>
            <a:ext cx="3384550" cy="18700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8806" name="Picture 6" descr="CS153-080910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675" y="1325563"/>
            <a:ext cx="2849563" cy="19272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037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8264-BB43-C04B-B13E-0289923D2469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Expressions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95655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Suppose </a:t>
            </a:r>
            <a:r>
              <a:rPr lang="en-US" sz="24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chemeClr val="folHlink"/>
                </a:solidFill>
                <a:latin typeface="Courier New" charset="0"/>
              </a:rPr>
              <a:t>j</a:t>
            </a:r>
            <a:r>
              <a:rPr lang="en-US" sz="2400" dirty="0"/>
              <a:t> are local integer variables, and that: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2000" dirty="0"/>
              <a:t> </a:t>
            </a:r>
            <a:r>
              <a:rPr lang="en-US" sz="2000" dirty="0">
                <a:sym typeface="Wingdings" charset="0"/>
              </a:rPr>
              <a:t></a:t>
            </a:r>
            <a:r>
              <a:rPr lang="en-US" sz="2000" dirty="0"/>
              <a:t> slot #0</a:t>
            </a:r>
            <a:br>
              <a:rPr lang="en-US" sz="2000" dirty="0"/>
            </a:b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j</a:t>
            </a:r>
            <a:r>
              <a:rPr lang="en-US" sz="2000" dirty="0"/>
              <a:t> </a:t>
            </a:r>
            <a:r>
              <a:rPr lang="en-US" sz="2000" dirty="0">
                <a:sym typeface="Wingdings" charset="0"/>
              </a:rPr>
              <a:t></a:t>
            </a:r>
            <a:r>
              <a:rPr lang="en-US" sz="2000" dirty="0"/>
              <a:t> slot #1</a:t>
            </a:r>
          </a:p>
          <a:p>
            <a:pPr lvl="3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sz="2400" dirty="0"/>
              <a:t>0 represents false and </a:t>
            </a:r>
            <a:br>
              <a:rPr lang="en-US" sz="2400" dirty="0"/>
            </a:br>
            <a:r>
              <a:rPr lang="en-US" sz="2400" dirty="0"/>
              <a:t>1 represents true.</a:t>
            </a:r>
          </a:p>
          <a:p>
            <a:pPr lvl="5">
              <a:lnSpc>
                <a:spcPct val="90000"/>
              </a:lnSpc>
            </a:pPr>
            <a:endParaRPr lang="en-US" sz="1400" dirty="0"/>
          </a:p>
          <a:p>
            <a:pPr>
              <a:lnSpc>
                <a:spcPct val="90000"/>
              </a:lnSpc>
            </a:pPr>
            <a:r>
              <a:rPr lang="en-US" sz="2400" dirty="0"/>
              <a:t>For the expression  </a:t>
            </a:r>
            <a:r>
              <a:rPr lang="en-US" sz="24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2400" b="1" dirty="0">
                <a:solidFill>
                  <a:schemeClr val="folHlink"/>
                </a:solidFill>
                <a:latin typeface="Courier New" charset="0"/>
              </a:rPr>
              <a:t> &lt; j </a:t>
            </a:r>
            <a:r>
              <a:rPr lang="en-US" sz="2400" dirty="0"/>
              <a:t>leave either 0 or 1 </a:t>
            </a:r>
            <a:br>
              <a:rPr lang="en-US" sz="2400" dirty="0"/>
            </a:br>
            <a:r>
              <a:rPr lang="en-US" sz="2400" dirty="0"/>
              <a:t>on top of the operand stack:</a:t>
            </a:r>
          </a:p>
        </p:txBody>
      </p:sp>
      <p:sp>
        <p:nvSpPr>
          <p:cNvPr id="594948" name="Text Box 4"/>
          <p:cNvSpPr txBox="1">
            <a:spLocks noChangeArrowheads="1"/>
          </p:cNvSpPr>
          <p:nvPr/>
        </p:nvSpPr>
        <p:spPr bwMode="auto">
          <a:xfrm>
            <a:off x="2286000" y="4215734"/>
            <a:ext cx="6296025" cy="204787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  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iload_0</a:t>
            </a:r>
            <a:r>
              <a:rPr lang="en-US" b="1" dirty="0">
                <a:latin typeface="Courier New" charset="0"/>
              </a:rPr>
              <a:t>         ; push the value of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(slot #0)</a:t>
            </a:r>
          </a:p>
          <a:p>
            <a:r>
              <a:rPr lang="en-US" b="1" dirty="0">
                <a:latin typeface="Courier New" charset="0"/>
              </a:rPr>
              <a:t>  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iload_1</a:t>
            </a:r>
            <a:r>
              <a:rPr lang="en-US" b="1" dirty="0">
                <a:latin typeface="Courier New" charset="0"/>
              </a:rPr>
              <a:t>         ; push the value of j (slot #1)</a:t>
            </a:r>
          </a:p>
          <a:p>
            <a:r>
              <a:rPr lang="en-US" b="1" dirty="0">
                <a:latin typeface="Courier New" charset="0"/>
              </a:rPr>
              <a:t>  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if_icmplt</a:t>
            </a:r>
            <a:r>
              <a:rPr lang="en-US" b="1" dirty="0">
                <a:latin typeface="Courier New" charset="0"/>
              </a:rPr>
              <a:t> L003  ; branch if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&lt; j</a:t>
            </a:r>
          </a:p>
          <a:p>
            <a:r>
              <a:rPr lang="en-US" b="1" dirty="0">
                <a:latin typeface="Courier New" charset="0"/>
              </a:rPr>
              <a:t>  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iconst_0</a:t>
            </a:r>
            <a:r>
              <a:rPr lang="en-US" b="1" dirty="0">
                <a:latin typeface="Courier New" charset="0"/>
              </a:rPr>
              <a:t>        ; push false</a:t>
            </a:r>
          </a:p>
          <a:p>
            <a:r>
              <a:rPr lang="en-US" b="1" dirty="0">
                <a:latin typeface="Courier New" charset="0"/>
              </a:rPr>
              <a:t>   </a:t>
            </a:r>
            <a:r>
              <a:rPr lang="en-US" b="1" dirty="0" err="1">
                <a:latin typeface="Courier New" charset="0"/>
              </a:rPr>
              <a:t>goto</a:t>
            </a:r>
            <a:r>
              <a:rPr lang="en-US" b="1" dirty="0">
                <a:latin typeface="Courier New" charset="0"/>
              </a:rPr>
              <a:t> L004       ; go to next statement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L003:</a:t>
            </a:r>
          </a:p>
          <a:p>
            <a:r>
              <a:rPr lang="en-US" b="1" dirty="0">
                <a:latin typeface="Courier New" charset="0"/>
              </a:rPr>
              <a:t>  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iconst_1</a:t>
            </a:r>
            <a:r>
              <a:rPr lang="en-US" b="1" dirty="0">
                <a:latin typeface="Courier New" charset="0"/>
              </a:rPr>
              <a:t>        ; push true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L004:</a:t>
            </a:r>
          </a:p>
        </p:txBody>
      </p:sp>
      <p:sp>
        <p:nvSpPr>
          <p:cNvPr id="594949" name="Text Box 5"/>
          <p:cNvSpPr txBox="1">
            <a:spLocks noChangeArrowheads="1"/>
          </p:cNvSpPr>
          <p:nvPr/>
        </p:nvSpPr>
        <p:spPr bwMode="auto">
          <a:xfrm>
            <a:off x="695029" y="4343390"/>
            <a:ext cx="1865313" cy="1079500"/>
          </a:xfrm>
          <a:prstGeom prst="rect">
            <a:avLst/>
          </a:prstGeom>
          <a:solidFill>
            <a:srgbClr val="FFFFC2"/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The code in </a:t>
            </a:r>
            <a:r>
              <a:rPr lang="en-US" b="1">
                <a:solidFill>
                  <a:srgbClr val="B23C00"/>
                </a:solidFill>
              </a:rPr>
              <a:t>red</a:t>
            </a:r>
          </a:p>
          <a:p>
            <a:r>
              <a:rPr lang="en-US">
                <a:solidFill>
                  <a:srgbClr val="B23C00"/>
                </a:solidFill>
              </a:rPr>
              <a:t>are the only parts</a:t>
            </a:r>
          </a:p>
          <a:p>
            <a:r>
              <a:rPr lang="en-US">
                <a:solidFill>
                  <a:srgbClr val="B23C00"/>
                </a:solidFill>
              </a:rPr>
              <a:t>that change based</a:t>
            </a:r>
          </a:p>
          <a:p>
            <a:r>
              <a:rPr lang="en-US">
                <a:solidFill>
                  <a:srgbClr val="B23C00"/>
                </a:solidFill>
              </a:rPr>
              <a:t>on the expression.</a:t>
            </a:r>
          </a:p>
        </p:txBody>
      </p:sp>
      <p:sp>
        <p:nvSpPr>
          <p:cNvPr id="594950" name="Text Box 6"/>
          <p:cNvSpPr txBox="1">
            <a:spLocks noChangeArrowheads="1"/>
          </p:cNvSpPr>
          <p:nvPr/>
        </p:nvSpPr>
        <p:spPr bwMode="auto">
          <a:xfrm>
            <a:off x="6218238" y="5532438"/>
            <a:ext cx="2560637" cy="590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Your code generator</a:t>
            </a:r>
          </a:p>
          <a:p>
            <a:r>
              <a:rPr lang="en-US" dirty="0">
                <a:solidFill>
                  <a:srgbClr val="008000"/>
                </a:solidFill>
              </a:rPr>
              <a:t>also needs to </a:t>
            </a:r>
            <a:r>
              <a:rPr lang="en-US" u="sng" dirty="0">
                <a:solidFill>
                  <a:srgbClr val="008000"/>
                </a:solidFill>
              </a:rPr>
              <a:t>emit labels</a:t>
            </a:r>
            <a:r>
              <a:rPr lang="en-US" dirty="0">
                <a:solidFill>
                  <a:srgbClr val="008000"/>
                </a:solidFill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459A90-9BB1-054D-9420-13868C940D78}"/>
              </a:ext>
            </a:extLst>
          </p:cNvPr>
          <p:cNvSpPr txBox="1"/>
          <p:nvPr/>
        </p:nvSpPr>
        <p:spPr>
          <a:xfrm>
            <a:off x="5120634" y="2054899"/>
            <a:ext cx="204414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This is a hack that is</a:t>
            </a:r>
          </a:p>
          <a:p>
            <a:r>
              <a:rPr lang="en-US" dirty="0">
                <a:solidFill>
                  <a:srgbClr val="0033CC"/>
                </a:solidFill>
              </a:rPr>
              <a:t>easy but inefficient.</a:t>
            </a:r>
          </a:p>
        </p:txBody>
      </p:sp>
    </p:spTree>
    <p:extLst>
      <p:ext uri="{BB962C8B-B14F-4D97-AF65-F5344CB8AC3E}">
        <p14:creationId xmlns:p14="http://schemas.microsoft.com/office/powerpoint/2010/main" val="1933051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84706-DEAD-114E-9528-74F857966260}" type="slidenum">
              <a:rPr lang="en-US"/>
              <a:pPr/>
              <a:t>24</a:t>
            </a:fld>
            <a:endParaRPr lang="en-US"/>
          </a:p>
        </p:txBody>
      </p:sp>
      <p:sp>
        <p:nvSpPr>
          <p:cNvPr id="59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Expression Code Template</a:t>
            </a:r>
          </a:p>
        </p:txBody>
      </p:sp>
      <p:sp>
        <p:nvSpPr>
          <p:cNvPr id="595981" name="Rectangle 13"/>
          <p:cNvSpPr>
            <a:spLocks noChangeArrowheads="1"/>
          </p:cNvSpPr>
          <p:nvPr/>
        </p:nvSpPr>
        <p:spPr bwMode="auto">
          <a:xfrm>
            <a:off x="7704138" y="3094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595980" name="Picture 12" descr="177075 fg16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1325563"/>
            <a:ext cx="4284662" cy="46640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5982" name="Text Box 14"/>
          <p:cNvSpPr txBox="1">
            <a:spLocks noChangeArrowheads="1"/>
          </p:cNvSpPr>
          <p:nvPr/>
        </p:nvSpPr>
        <p:spPr bwMode="auto">
          <a:xfrm>
            <a:off x="4937125" y="1508125"/>
            <a:ext cx="277495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Courier New" charset="0"/>
              </a:rPr>
              <a:t>   iload_0</a:t>
            </a:r>
          </a:p>
          <a:p>
            <a:endParaRPr lang="en-US" sz="2000" b="1">
              <a:latin typeface="Courier New" charset="0"/>
            </a:endParaRPr>
          </a:p>
          <a:p>
            <a:endParaRPr lang="en-US" sz="2000" b="1">
              <a:latin typeface="Courier New" charset="0"/>
            </a:endParaRPr>
          </a:p>
          <a:p>
            <a:r>
              <a:rPr lang="en-US" sz="2000" b="1">
                <a:latin typeface="Courier New" charset="0"/>
              </a:rPr>
              <a:t>   iload_1</a:t>
            </a:r>
          </a:p>
          <a:p>
            <a:endParaRPr lang="en-US" sz="2000" b="1">
              <a:latin typeface="Courier New" charset="0"/>
            </a:endParaRPr>
          </a:p>
          <a:p>
            <a:endParaRPr lang="en-US" sz="2000" b="1">
              <a:latin typeface="Courier New" charset="0"/>
            </a:endParaRPr>
          </a:p>
          <a:p>
            <a:r>
              <a:rPr lang="en-US" sz="2000" b="1">
                <a:latin typeface="Courier New" charset="0"/>
              </a:rPr>
              <a:t>   if_icmplt L003</a:t>
            </a:r>
          </a:p>
          <a:p>
            <a:endParaRPr lang="en-US" sz="2000" b="1">
              <a:latin typeface="Courier New" charset="0"/>
            </a:endParaRPr>
          </a:p>
          <a:p>
            <a:r>
              <a:rPr lang="en-US" sz="2000" b="1">
                <a:latin typeface="Courier New" charset="0"/>
              </a:rPr>
              <a:t>   iconst_0</a:t>
            </a:r>
          </a:p>
          <a:p>
            <a:r>
              <a:rPr lang="en-US" sz="2000" b="1">
                <a:latin typeface="Courier New" charset="0"/>
              </a:rPr>
              <a:t>   goto L004</a:t>
            </a:r>
          </a:p>
          <a:p>
            <a:endParaRPr lang="en-US" sz="2000" b="1">
              <a:latin typeface="Courier New" charset="0"/>
            </a:endParaRPr>
          </a:p>
          <a:p>
            <a:r>
              <a:rPr lang="en-US" sz="2000" b="1">
                <a:latin typeface="Courier New" charset="0"/>
              </a:rPr>
              <a:t>L003:</a:t>
            </a:r>
          </a:p>
          <a:p>
            <a:r>
              <a:rPr lang="en-US" sz="2000" b="1">
                <a:latin typeface="Courier New" charset="0"/>
              </a:rPr>
              <a:t>   iconst_1</a:t>
            </a:r>
          </a:p>
          <a:p>
            <a:endParaRPr lang="en-US" sz="2000" b="1">
              <a:latin typeface="Courier New" charset="0"/>
            </a:endParaRPr>
          </a:p>
          <a:p>
            <a:r>
              <a:rPr lang="en-US" sz="2000" b="1">
                <a:latin typeface="Courier New" charset="0"/>
              </a:rPr>
              <a:t>L004:</a:t>
            </a:r>
          </a:p>
        </p:txBody>
      </p:sp>
    </p:spTree>
    <p:extLst>
      <p:ext uri="{BB962C8B-B14F-4D97-AF65-F5344CB8AC3E}">
        <p14:creationId xmlns:p14="http://schemas.microsoft.com/office/powerpoint/2010/main" val="32127083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366C-57B0-904E-909D-9403360AA03F}" type="slidenum">
              <a:rPr lang="en-US"/>
              <a:pPr/>
              <a:t>25</a:t>
            </a:fld>
            <a:endParaRPr lang="en-US"/>
          </a:p>
        </p:txBody>
      </p:sp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ourier New" charset="0"/>
              </a:rPr>
              <a:t>IF</a:t>
            </a:r>
            <a:r>
              <a:rPr lang="en-US"/>
              <a:t> Statement Code Templates</a:t>
            </a:r>
          </a:p>
        </p:txBody>
      </p:sp>
      <p:pic>
        <p:nvPicPr>
          <p:cNvPr id="602130" name="Picture 18" descr="177075 fg18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17638"/>
            <a:ext cx="81375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2131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457200" y="4160838"/>
            <a:ext cx="4206875" cy="1920875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000" dirty="0"/>
              <a:t>The code that evaluates the </a:t>
            </a:r>
            <a:r>
              <a:rPr lang="en-US" sz="2000" u="sng" dirty="0" err="1"/>
              <a:t>boolean</a:t>
            </a:r>
            <a:r>
              <a:rPr lang="en-US" sz="2000" u="sng" dirty="0"/>
              <a:t> expression</a:t>
            </a:r>
            <a:r>
              <a:rPr lang="en-US" sz="2000" dirty="0"/>
              <a:t> leaves either 0 (false) or 1 (true) on top of the operand stack.</a:t>
            </a:r>
          </a:p>
          <a:p>
            <a:pPr lvl="1"/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ifeq</a:t>
            </a:r>
            <a:r>
              <a:rPr lang="en-US" sz="1800" dirty="0"/>
              <a:t> branches if [TOS] is 0</a:t>
            </a:r>
            <a:br>
              <a:rPr lang="en-US" sz="1800" dirty="0">
                <a:solidFill>
                  <a:srgbClr val="B23C00"/>
                </a:solidFill>
              </a:rPr>
            </a:br>
            <a:r>
              <a:rPr lang="en-US" sz="1800" dirty="0"/>
              <a:t>(the expression is </a:t>
            </a:r>
            <a:r>
              <a:rPr lang="en-US" sz="1800" u="sng" dirty="0"/>
              <a:t>false</a:t>
            </a:r>
            <a:r>
              <a:rPr lang="en-US" sz="1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8" name="Text Box 6"/>
          <p:cNvSpPr txBox="1">
            <a:spLocks noChangeArrowheads="1"/>
          </p:cNvSpPr>
          <p:nvPr/>
        </p:nvSpPr>
        <p:spPr bwMode="auto">
          <a:xfrm>
            <a:off x="4389122" y="320074"/>
            <a:ext cx="4032048" cy="634019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getstatic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iftest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/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I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getstatic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iftest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/j I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if_icmplt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	L002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	iconst_0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goto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	L003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L002: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	iconst_1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L003: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ifeq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	L001</a:t>
            </a:r>
          </a:p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sipush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300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putstatic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iftest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/t I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L001:</a:t>
            </a:r>
          </a:p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iftest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/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i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iftest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/j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if_icmpeq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L005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iconst_0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goto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L006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L005: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iconst_1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L006: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ifeq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L007</a:t>
            </a:r>
          </a:p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sipush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200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putstatic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iftest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/t I</a:t>
            </a:r>
          </a:p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goto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L004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L007:</a:t>
            </a:r>
          </a:p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6600CC"/>
                </a:solidFill>
                <a:latin typeface="Courier New" charset="0"/>
              </a:rPr>
              <a:t>sipush</a:t>
            </a:r>
            <a:r>
              <a:rPr lang="en-US" sz="1400" b="1" dirty="0">
                <a:solidFill>
                  <a:srgbClr val="6600CC"/>
                </a:solidFill>
                <a:latin typeface="Courier New" charset="0"/>
              </a:rPr>
              <a:t>	200</a:t>
            </a:r>
          </a:p>
          <a:p>
            <a:r>
              <a:rPr lang="en-US" sz="1400" b="1" dirty="0">
                <a:solidFill>
                  <a:srgbClr val="6600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6600CC"/>
                </a:solidFill>
                <a:latin typeface="Courier New" charset="0"/>
              </a:rPr>
              <a:t>ineg</a:t>
            </a:r>
            <a:endParaRPr lang="en-US" sz="1400" b="1" dirty="0">
              <a:solidFill>
                <a:srgbClr val="6600CC"/>
              </a:solidFill>
              <a:latin typeface="Courier New" charset="0"/>
            </a:endParaRPr>
          </a:p>
          <a:p>
            <a:r>
              <a:rPr lang="en-US" sz="1400" b="1" dirty="0">
                <a:solidFill>
                  <a:srgbClr val="6600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6600CC"/>
                </a:solidFill>
                <a:latin typeface="Courier New" charset="0"/>
              </a:rPr>
              <a:t>putstatic</a:t>
            </a:r>
            <a:r>
              <a:rPr lang="en-US" sz="1400" b="1" dirty="0">
                <a:solidFill>
                  <a:srgbClr val="6600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6600CC"/>
                </a:solidFill>
                <a:latin typeface="Courier New" charset="0"/>
              </a:rPr>
              <a:t>iftest</a:t>
            </a:r>
            <a:r>
              <a:rPr lang="en-US" sz="1400" b="1" dirty="0">
                <a:solidFill>
                  <a:srgbClr val="6600CC"/>
                </a:solidFill>
                <a:latin typeface="Courier New" charset="0"/>
              </a:rPr>
              <a:t>/f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L004: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AFA4-D320-E14A-A1AD-98481CC93857}" type="slidenum">
              <a:rPr lang="en-US"/>
              <a:pPr/>
              <a:t>26</a:t>
            </a:fld>
            <a:endParaRPr lang="en-US"/>
          </a:p>
        </p:txBody>
      </p:sp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dirty="0"/>
              <a:t>Example: </a:t>
            </a:r>
            <a:r>
              <a:rPr lang="en-US" sz="2800" b="1" dirty="0">
                <a:latin typeface="Courier New" charset="0"/>
              </a:rPr>
              <a:t>IF</a:t>
            </a:r>
            <a:r>
              <a:rPr lang="en-US" sz="2800" dirty="0"/>
              <a:t> Statement</a:t>
            </a:r>
          </a:p>
        </p:txBody>
      </p:sp>
      <p:sp>
        <p:nvSpPr>
          <p:cNvPr id="617476" name="Text Box 4"/>
          <p:cNvSpPr txBox="1">
            <a:spLocks noChangeArrowheads="1"/>
          </p:cNvSpPr>
          <p:nvPr/>
        </p:nvSpPr>
        <p:spPr bwMode="auto">
          <a:xfrm>
            <a:off x="365125" y="1373188"/>
            <a:ext cx="3606800" cy="30257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PROGRAM </a:t>
            </a:r>
            <a:r>
              <a:rPr lang="en-US" b="1" dirty="0" err="1">
                <a:latin typeface="Courier New" charset="0"/>
              </a:rPr>
              <a:t>IfTest</a:t>
            </a:r>
            <a:r>
              <a:rPr lang="en-US" b="1" dirty="0">
                <a:latin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</a:rPr>
              <a:t>VAR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, j, t, f : integer;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BEGIN {IF statements}</a:t>
            </a:r>
          </a:p>
          <a:p>
            <a:r>
              <a:rPr lang="en-US" b="1" dirty="0">
                <a:latin typeface="Courier New" charset="0"/>
              </a:rPr>
              <a:t>    ...</a:t>
            </a:r>
          </a:p>
          <a:p>
            <a:r>
              <a:rPr lang="en-US" b="1" dirty="0">
                <a:latin typeface="Courier New" charset="0"/>
              </a:rPr>
              <a:t>    IF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&lt; j</a:t>
            </a:r>
            <a:r>
              <a:rPr lang="en-US" b="1" dirty="0">
                <a:latin typeface="Courier New" charset="0"/>
              </a:rPr>
              <a:t> THEN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 := 300</a:t>
            </a:r>
            <a:r>
              <a:rPr lang="en-US" b="1" dirty="0">
                <a:latin typeface="Courier New" charset="0"/>
              </a:rPr>
              <a:t>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IF 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 = j</a:t>
            </a:r>
            <a:r>
              <a:rPr lang="en-US" b="1" dirty="0">
                <a:latin typeface="Courier New" charset="0"/>
              </a:rPr>
              <a:t> THEN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 := 200</a:t>
            </a:r>
          </a:p>
          <a:p>
            <a:r>
              <a:rPr lang="en-US" b="1" dirty="0">
                <a:latin typeface="Courier New" charset="0"/>
              </a:rPr>
              <a:t>             ELSE </a:t>
            </a:r>
            <a:r>
              <a:rPr lang="en-US" b="1" dirty="0">
                <a:solidFill>
                  <a:srgbClr val="6600CC"/>
                </a:solidFill>
                <a:latin typeface="Courier New" charset="0"/>
              </a:rPr>
              <a:t>f := -200</a:t>
            </a:r>
            <a:r>
              <a:rPr lang="en-US" b="1" dirty="0">
                <a:latin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</a:rPr>
              <a:t>    ...</a:t>
            </a:r>
          </a:p>
          <a:p>
            <a:r>
              <a:rPr lang="en-US" b="1" dirty="0">
                <a:latin typeface="Courier New" charset="0"/>
              </a:rPr>
              <a:t>END.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3566171" y="6263609"/>
            <a:ext cx="914390" cy="27431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EDD75E-3F6B-D949-99D3-7FA313E95DCA}"/>
              </a:ext>
            </a:extLst>
          </p:cNvPr>
          <p:cNvSpPr txBox="1"/>
          <p:nvPr/>
        </p:nvSpPr>
        <p:spPr>
          <a:xfrm>
            <a:off x="992562" y="4617707"/>
            <a:ext cx="2351926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Variables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, j, t, f</a:t>
            </a:r>
          </a:p>
          <a:p>
            <a:r>
              <a:rPr lang="en-US" dirty="0">
                <a:solidFill>
                  <a:srgbClr val="0033CC"/>
                </a:solidFill>
              </a:rPr>
              <a:t>are </a:t>
            </a:r>
            <a:r>
              <a:rPr lang="en-US" u="sng" dirty="0">
                <a:solidFill>
                  <a:srgbClr val="0033CC"/>
                </a:solidFill>
              </a:rPr>
              <a:t>program variables</a:t>
            </a:r>
          </a:p>
          <a:p>
            <a:r>
              <a:rPr lang="en-US" dirty="0">
                <a:solidFill>
                  <a:srgbClr val="0033CC"/>
                </a:solidFill>
              </a:rPr>
              <a:t>and so the Jasmin code</a:t>
            </a:r>
          </a:p>
          <a:p>
            <a:r>
              <a:rPr lang="en-US" dirty="0">
                <a:solidFill>
                  <a:srgbClr val="0033CC"/>
                </a:solidFill>
              </a:rPr>
              <a:t>uses their fully qualified</a:t>
            </a:r>
          </a:p>
          <a:p>
            <a:r>
              <a:rPr lang="en-US" dirty="0">
                <a:solidFill>
                  <a:srgbClr val="0033CC"/>
                </a:solidFill>
              </a:rPr>
              <a:t>names. </a:t>
            </a:r>
          </a:p>
        </p:txBody>
      </p:sp>
    </p:spTree>
    <p:extLst>
      <p:ext uri="{BB962C8B-B14F-4D97-AF65-F5344CB8AC3E}">
        <p14:creationId xmlns:p14="http://schemas.microsoft.com/office/powerpoint/2010/main" val="139282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7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7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74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74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74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74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74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74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74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74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174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74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74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174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1747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1747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1747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1747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1747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1747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1747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17478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17478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17478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17478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17478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17478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17478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17478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284BC-FC06-5640-B1FA-08CCC581AF52}" type="slidenum">
              <a:rPr lang="en-US"/>
              <a:pPr/>
              <a:t>27</a:t>
            </a:fld>
            <a:endParaRPr lang="en-US"/>
          </a:p>
        </p:txBody>
      </p:sp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411163"/>
            <a:ext cx="8321675" cy="655637"/>
          </a:xfrm>
        </p:spPr>
        <p:txBody>
          <a:bodyPr/>
          <a:lstStyle/>
          <a:p>
            <a:r>
              <a:rPr lang="en-US"/>
              <a:t>Looping Statement Code Template</a:t>
            </a:r>
          </a:p>
        </p:txBody>
      </p:sp>
      <p:sp>
        <p:nvSpPr>
          <p:cNvPr id="603155" name="Rectangle 19"/>
          <p:cNvSpPr>
            <a:spLocks noChangeArrowheads="1"/>
          </p:cNvSpPr>
          <p:nvPr/>
        </p:nvSpPr>
        <p:spPr bwMode="auto">
          <a:xfrm>
            <a:off x="3200400" y="3667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603154" name="Picture 18" descr="177075 fg18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1417638"/>
            <a:ext cx="4608512" cy="46624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3156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5668963" y="1325563"/>
            <a:ext cx="3017837" cy="4938712"/>
          </a:xfrm>
          <a:noFill/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000" dirty="0"/>
              <a:t>The code that evaluates the </a:t>
            </a:r>
            <a:r>
              <a:rPr lang="en-US" sz="2000" dirty="0" err="1"/>
              <a:t>boolean</a:t>
            </a:r>
            <a:r>
              <a:rPr lang="en-US" sz="2000" dirty="0"/>
              <a:t> expression leaves either </a:t>
            </a:r>
            <a:br>
              <a:rPr lang="en-US" sz="2000" dirty="0"/>
            </a:br>
            <a:r>
              <a:rPr lang="en-US" sz="2000" u="sng" dirty="0"/>
              <a:t>0 (false)</a:t>
            </a:r>
            <a:r>
              <a:rPr lang="en-US" sz="2000" dirty="0"/>
              <a:t> or </a:t>
            </a:r>
            <a:r>
              <a:rPr lang="en-US" sz="2000" u="sng" dirty="0"/>
              <a:t>1 (true) </a:t>
            </a:r>
            <a:r>
              <a:rPr lang="en-US" sz="2000" dirty="0"/>
              <a:t>on top of the operand stack.</a:t>
            </a:r>
          </a:p>
          <a:p>
            <a:pPr lvl="1"/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ifne</a:t>
            </a:r>
            <a:r>
              <a:rPr lang="en-US" sz="1800" dirty="0"/>
              <a:t> branches if [TOS] is </a:t>
            </a:r>
            <a:r>
              <a:rPr lang="en-US" sz="1800" u="sng" dirty="0"/>
              <a:t>not 0</a:t>
            </a:r>
            <a:r>
              <a:rPr lang="en-US" sz="1800" dirty="0"/>
              <a:t> </a:t>
            </a:r>
            <a:br>
              <a:rPr lang="en-US" sz="1800" dirty="0"/>
            </a:br>
            <a:r>
              <a:rPr lang="en-US" sz="1800" dirty="0"/>
              <a:t>(the expression value is </a:t>
            </a:r>
            <a:r>
              <a:rPr lang="en-US" sz="1800" u="sng" dirty="0"/>
              <a:t>true</a:t>
            </a:r>
            <a:r>
              <a:rPr lang="en-US" sz="1800" dirty="0"/>
              <a:t>)</a:t>
            </a:r>
          </a:p>
          <a:p>
            <a:pPr lvl="4"/>
            <a:endParaRPr lang="en-US" sz="1200" dirty="0"/>
          </a:p>
          <a:p>
            <a:r>
              <a:rPr lang="en-US" sz="2000" dirty="0"/>
              <a:t>There may or may not be any code before or after the test.</a:t>
            </a:r>
          </a:p>
        </p:txBody>
      </p:sp>
    </p:spTree>
    <p:extLst>
      <p:ext uri="{BB962C8B-B14F-4D97-AF65-F5344CB8AC3E}">
        <p14:creationId xmlns:p14="http://schemas.microsoft.com/office/powerpoint/2010/main" val="33478563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3566171" y="6172170"/>
            <a:ext cx="2560292" cy="548634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E5CA-B46D-7243-9B1C-841536655562}" type="slidenum">
              <a:rPr lang="en-US"/>
              <a:pPr/>
              <a:t>28</a:t>
            </a:fld>
            <a:endParaRPr lang="en-US"/>
          </a:p>
        </p:txBody>
      </p:sp>
      <p:sp>
        <p:nvSpPr>
          <p:cNvPr id="606210" name="Rectangle 2"/>
          <p:cNvSpPr>
            <a:spLocks noChangeArrowheads="1"/>
          </p:cNvSpPr>
          <p:nvPr/>
        </p:nvSpPr>
        <p:spPr bwMode="auto">
          <a:xfrm>
            <a:off x="685800" y="2971189"/>
            <a:ext cx="1189038" cy="54927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Newton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Square Root Function</a:t>
            </a:r>
            <a:endParaRPr lang="en-US" i="1" dirty="0"/>
          </a:p>
        </p:txBody>
      </p:sp>
      <p:sp>
        <p:nvSpPr>
          <p:cNvPr id="606212" name="Oval 4"/>
          <p:cNvSpPr>
            <a:spLocks noChangeArrowheads="1"/>
          </p:cNvSpPr>
          <p:nvPr/>
        </p:nvSpPr>
        <p:spPr bwMode="auto">
          <a:xfrm>
            <a:off x="1831975" y="1234464"/>
            <a:ext cx="182563" cy="182562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>
                <a:solidFill>
                  <a:srgbClr val="0033CC"/>
                </a:solidFill>
              </a:rPr>
              <a:t>#0</a:t>
            </a:r>
          </a:p>
        </p:txBody>
      </p:sp>
      <p:sp>
        <p:nvSpPr>
          <p:cNvPr id="606213" name="Oval 5"/>
          <p:cNvSpPr>
            <a:spLocks noChangeArrowheads="1"/>
          </p:cNvSpPr>
          <p:nvPr/>
        </p:nvSpPr>
        <p:spPr bwMode="auto">
          <a:xfrm>
            <a:off x="498475" y="2121876"/>
            <a:ext cx="182563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>
                <a:solidFill>
                  <a:srgbClr val="0033CC"/>
                </a:solidFill>
              </a:rPr>
              <a:t>#1</a:t>
            </a:r>
          </a:p>
        </p:txBody>
      </p:sp>
      <p:sp>
        <p:nvSpPr>
          <p:cNvPr id="606214" name="Oval 6"/>
          <p:cNvSpPr>
            <a:spLocks noChangeArrowheads="1"/>
          </p:cNvSpPr>
          <p:nvPr/>
        </p:nvSpPr>
        <p:spPr bwMode="auto">
          <a:xfrm>
            <a:off x="498475" y="2356826"/>
            <a:ext cx="182563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>
                <a:solidFill>
                  <a:srgbClr val="0033CC"/>
                </a:solidFill>
              </a:rPr>
              <a:t>#2</a:t>
            </a:r>
          </a:p>
        </p:txBody>
      </p:sp>
      <p:sp>
        <p:nvSpPr>
          <p:cNvPr id="606215" name="Rectangle 7"/>
          <p:cNvSpPr>
            <a:spLocks noChangeArrowheads="1"/>
          </p:cNvSpPr>
          <p:nvPr/>
        </p:nvSpPr>
        <p:spPr bwMode="auto">
          <a:xfrm>
            <a:off x="5010151" y="1201738"/>
            <a:ext cx="2122142" cy="751493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16" name="Rectangle 8"/>
          <p:cNvSpPr>
            <a:spLocks noChangeArrowheads="1"/>
          </p:cNvSpPr>
          <p:nvPr/>
        </p:nvSpPr>
        <p:spPr bwMode="auto">
          <a:xfrm>
            <a:off x="685800" y="4836501"/>
            <a:ext cx="1555750" cy="2381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17" name="Rectangle 9"/>
          <p:cNvSpPr>
            <a:spLocks noChangeArrowheads="1"/>
          </p:cNvSpPr>
          <p:nvPr/>
        </p:nvSpPr>
        <p:spPr bwMode="auto">
          <a:xfrm>
            <a:off x="5013325" y="5739618"/>
            <a:ext cx="2301845" cy="797707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18" name="Rectangle 10"/>
          <p:cNvSpPr>
            <a:spLocks noChangeArrowheads="1"/>
          </p:cNvSpPr>
          <p:nvPr/>
        </p:nvSpPr>
        <p:spPr bwMode="auto">
          <a:xfrm>
            <a:off x="1143000" y="3914164"/>
            <a:ext cx="3017838" cy="476250"/>
          </a:xfrm>
          <a:prstGeom prst="rect">
            <a:avLst/>
          </a:prstGeom>
          <a:solidFill>
            <a:srgbClr val="99FF66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19" name="Rectangle 11"/>
          <p:cNvSpPr>
            <a:spLocks noChangeArrowheads="1"/>
          </p:cNvSpPr>
          <p:nvPr/>
        </p:nvSpPr>
        <p:spPr bwMode="auto">
          <a:xfrm>
            <a:off x="5013325" y="2096086"/>
            <a:ext cx="2301845" cy="1645920"/>
          </a:xfrm>
          <a:prstGeom prst="rect">
            <a:avLst/>
          </a:prstGeom>
          <a:solidFill>
            <a:srgbClr val="99FF66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20" name="Rectangle 12"/>
          <p:cNvSpPr>
            <a:spLocks noChangeArrowheads="1"/>
          </p:cNvSpPr>
          <p:nvPr/>
        </p:nvSpPr>
        <p:spPr bwMode="auto">
          <a:xfrm>
            <a:off x="1327150" y="4392001"/>
            <a:ext cx="914400" cy="225425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21" name="Rectangle 13"/>
          <p:cNvSpPr>
            <a:spLocks noChangeArrowheads="1"/>
          </p:cNvSpPr>
          <p:nvPr/>
        </p:nvSpPr>
        <p:spPr bwMode="auto">
          <a:xfrm>
            <a:off x="4581525" y="3734972"/>
            <a:ext cx="3922352" cy="1470074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22" name="Text Box 14"/>
          <p:cNvSpPr txBox="1">
            <a:spLocks noChangeArrowheads="1"/>
          </p:cNvSpPr>
          <p:nvPr/>
        </p:nvSpPr>
        <p:spPr bwMode="auto">
          <a:xfrm>
            <a:off x="182563" y="1370989"/>
            <a:ext cx="4070350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500" b="1" dirty="0">
                <a:latin typeface="Courier New" charset="0"/>
              </a:rPr>
              <a:t>FUNCTION </a:t>
            </a:r>
            <a:r>
              <a:rPr lang="en-US" sz="1500" b="1" dirty="0" err="1">
                <a:latin typeface="Courier New" charset="0"/>
              </a:rPr>
              <a:t>sqrt</a:t>
            </a:r>
            <a:r>
              <a:rPr lang="en-US" sz="1500" b="1" dirty="0">
                <a:latin typeface="Courier New" charset="0"/>
              </a:rPr>
              <a:t>(x : real) : real;</a:t>
            </a:r>
          </a:p>
          <a:p>
            <a:endParaRPr lang="en-US" sz="1500" b="1" dirty="0">
              <a:latin typeface="Courier New" charset="0"/>
            </a:endParaRPr>
          </a:p>
          <a:p>
            <a:r>
              <a:rPr lang="en-US" sz="1500" b="1" dirty="0">
                <a:latin typeface="Courier New" charset="0"/>
              </a:rPr>
              <a:t>VAR</a:t>
            </a:r>
          </a:p>
          <a:p>
            <a:r>
              <a:rPr lang="en-US" sz="1500" b="1" dirty="0">
                <a:latin typeface="Courier New" charset="0"/>
              </a:rPr>
              <a:t>    </a:t>
            </a:r>
            <a:r>
              <a:rPr lang="en-US" sz="1500" b="1" dirty="0" err="1">
                <a:latin typeface="Courier New" charset="0"/>
              </a:rPr>
              <a:t>i</a:t>
            </a:r>
            <a:r>
              <a:rPr lang="en-US" sz="1500" b="1" dirty="0">
                <a:latin typeface="Courier New" charset="0"/>
              </a:rPr>
              <a:t> : integer;</a:t>
            </a:r>
          </a:p>
          <a:p>
            <a:r>
              <a:rPr lang="en-US" sz="1500" b="1" dirty="0">
                <a:latin typeface="Courier New" charset="0"/>
              </a:rPr>
              <a:t>    root : real;</a:t>
            </a:r>
          </a:p>
          <a:p>
            <a:endParaRPr lang="en-US" sz="1500" b="1" dirty="0">
              <a:latin typeface="Courier New" charset="0"/>
            </a:endParaRPr>
          </a:p>
          <a:p>
            <a:r>
              <a:rPr lang="en-US" sz="1500" b="1" dirty="0">
                <a:latin typeface="Courier New" charset="0"/>
              </a:rPr>
              <a:t>BEGIN</a:t>
            </a:r>
          </a:p>
          <a:p>
            <a:r>
              <a:rPr lang="en-US" sz="1500" b="1" dirty="0">
                <a:latin typeface="Courier New" charset="0"/>
              </a:rPr>
              <a:t>    </a:t>
            </a:r>
            <a:r>
              <a:rPr lang="en-US" sz="1500" b="1" dirty="0" err="1">
                <a:latin typeface="Courier New" charset="0"/>
              </a:rPr>
              <a:t>i</a:t>
            </a:r>
            <a:r>
              <a:rPr lang="en-US" sz="1500" b="1" dirty="0">
                <a:latin typeface="Courier New" charset="0"/>
              </a:rPr>
              <a:t> := 0;</a:t>
            </a:r>
          </a:p>
          <a:p>
            <a:r>
              <a:rPr lang="en-US" sz="1500" b="1" dirty="0">
                <a:latin typeface="Courier New" charset="0"/>
              </a:rPr>
              <a:t>    root := x;</a:t>
            </a:r>
          </a:p>
          <a:p>
            <a:endParaRPr lang="en-US" sz="1500" b="1" dirty="0">
              <a:latin typeface="Courier New" charset="0"/>
            </a:endParaRPr>
          </a:p>
          <a:p>
            <a:r>
              <a:rPr lang="en-US" sz="1500" b="1" dirty="0">
                <a:latin typeface="Courier New" charset="0"/>
              </a:rPr>
              <a:t>    REPEAT</a:t>
            </a:r>
          </a:p>
          <a:p>
            <a:r>
              <a:rPr lang="en-US" sz="1500" b="1" dirty="0">
                <a:latin typeface="Courier New" charset="0"/>
              </a:rPr>
              <a:t>        root := (x/root + root)/2;</a:t>
            </a:r>
          </a:p>
          <a:p>
            <a:r>
              <a:rPr lang="en-US" sz="1500" b="1" dirty="0">
                <a:latin typeface="Courier New" charset="0"/>
              </a:rPr>
              <a:t>        </a:t>
            </a:r>
            <a:r>
              <a:rPr lang="en-US" sz="1500" b="1" dirty="0" err="1">
                <a:latin typeface="Courier New" charset="0"/>
              </a:rPr>
              <a:t>i</a:t>
            </a:r>
            <a:r>
              <a:rPr lang="en-US" sz="1500" b="1" dirty="0">
                <a:latin typeface="Courier New" charset="0"/>
              </a:rPr>
              <a:t> := </a:t>
            </a:r>
            <a:r>
              <a:rPr lang="en-US" sz="1500" b="1" dirty="0" err="1">
                <a:latin typeface="Courier New" charset="0"/>
              </a:rPr>
              <a:t>i</a:t>
            </a:r>
            <a:r>
              <a:rPr lang="en-US" sz="1500" b="1" dirty="0">
                <a:latin typeface="Courier New" charset="0"/>
              </a:rPr>
              <a:t> + 1;</a:t>
            </a:r>
          </a:p>
          <a:p>
            <a:r>
              <a:rPr lang="en-US" sz="1500" b="1" dirty="0">
                <a:latin typeface="Courier New" charset="0"/>
              </a:rPr>
              <a:t>    UNTIL </a:t>
            </a:r>
            <a:r>
              <a:rPr lang="en-US" sz="1500" b="1" dirty="0" err="1">
                <a:latin typeface="Courier New" charset="0"/>
              </a:rPr>
              <a:t>i</a:t>
            </a:r>
            <a:r>
              <a:rPr lang="en-US" sz="1500" b="1" dirty="0">
                <a:latin typeface="Courier New" charset="0"/>
              </a:rPr>
              <a:t> &gt; 10;</a:t>
            </a:r>
          </a:p>
          <a:p>
            <a:endParaRPr lang="en-US" sz="1500" b="1" dirty="0">
              <a:latin typeface="Courier New" charset="0"/>
            </a:endParaRPr>
          </a:p>
          <a:p>
            <a:r>
              <a:rPr lang="en-US" sz="1500" b="1" dirty="0">
                <a:latin typeface="Courier New" charset="0"/>
              </a:rPr>
              <a:t>    </a:t>
            </a:r>
            <a:r>
              <a:rPr lang="en-US" sz="1500" b="1" dirty="0" err="1">
                <a:latin typeface="Courier New" charset="0"/>
              </a:rPr>
              <a:t>sqrt</a:t>
            </a:r>
            <a:r>
              <a:rPr lang="en-US" sz="1500" b="1" dirty="0">
                <a:latin typeface="Courier New" charset="0"/>
              </a:rPr>
              <a:t> := root;</a:t>
            </a:r>
          </a:p>
          <a:p>
            <a:r>
              <a:rPr lang="en-US" sz="1500" b="1" dirty="0">
                <a:latin typeface="Courier New" charset="0"/>
              </a:rPr>
              <a:t>END;</a:t>
            </a:r>
          </a:p>
        </p:txBody>
      </p:sp>
      <p:sp>
        <p:nvSpPr>
          <p:cNvPr id="606223" name="Text Box 15"/>
          <p:cNvSpPr txBox="1">
            <a:spLocks noChangeArrowheads="1"/>
          </p:cNvSpPr>
          <p:nvPr/>
        </p:nvSpPr>
        <p:spPr bwMode="auto">
          <a:xfrm>
            <a:off x="4552950" y="1143000"/>
            <a:ext cx="4297363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 b="1" dirty="0">
                <a:latin typeface="Courier New" charset="0"/>
              </a:rPr>
              <a:t>    iconst_0</a:t>
            </a:r>
          </a:p>
          <a:p>
            <a:r>
              <a:rPr lang="en-US" sz="1200" b="1" dirty="0">
                <a:latin typeface="Courier New" charset="0"/>
              </a:rPr>
              <a:t>    istore_1   ;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0</a:t>
            </a:r>
          </a:p>
          <a:p>
            <a:r>
              <a:rPr lang="en-US" sz="1200" b="1" dirty="0">
                <a:latin typeface="Courier New" charset="0"/>
              </a:rPr>
              <a:t>    fload_0</a:t>
            </a:r>
          </a:p>
          <a:p>
            <a:r>
              <a:rPr lang="en-US" sz="1200" b="1" dirty="0">
                <a:latin typeface="Courier New" charset="0"/>
              </a:rPr>
              <a:t>    fstore_2   ; root := x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L000:</a:t>
            </a:r>
          </a:p>
          <a:p>
            <a:r>
              <a:rPr lang="en-US" sz="1200" b="1" dirty="0">
                <a:latin typeface="Courier New" charset="0"/>
              </a:rPr>
              <a:t>    fload_0    ; x</a:t>
            </a:r>
          </a:p>
          <a:p>
            <a:r>
              <a:rPr lang="en-US" sz="1200" b="1" dirty="0">
                <a:latin typeface="Courier New" charset="0"/>
              </a:rPr>
              <a:t>    fload_2    ; root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fdiv</a:t>
            </a:r>
            <a:r>
              <a:rPr lang="en-US" sz="1200" b="1" dirty="0">
                <a:latin typeface="Courier New" charset="0"/>
              </a:rPr>
              <a:t>       ; /</a:t>
            </a:r>
          </a:p>
          <a:p>
            <a:r>
              <a:rPr lang="en-US" sz="1200" b="1" dirty="0">
                <a:latin typeface="Courier New" charset="0"/>
              </a:rPr>
              <a:t>    fload_2    ; root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fadd</a:t>
            </a:r>
            <a:r>
              <a:rPr lang="en-US" sz="1200" b="1" dirty="0">
                <a:latin typeface="Courier New" charset="0"/>
              </a:rPr>
              <a:t>       ; +</a:t>
            </a:r>
          </a:p>
          <a:p>
            <a:r>
              <a:rPr lang="en-US" sz="1200" b="1" dirty="0">
                <a:latin typeface="Courier New" charset="0"/>
              </a:rPr>
              <a:t>    fconst_2   ; 2.0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fdiv</a:t>
            </a:r>
            <a:r>
              <a:rPr lang="en-US" sz="1200" b="1" dirty="0">
                <a:latin typeface="Courier New" charset="0"/>
              </a:rPr>
              <a:t>       ; /</a:t>
            </a:r>
          </a:p>
          <a:p>
            <a:r>
              <a:rPr lang="en-US" sz="1200" b="1" dirty="0">
                <a:latin typeface="Courier New" charset="0"/>
              </a:rPr>
              <a:t>    fstore_2   ; ==&gt; root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iinc</a:t>
            </a:r>
            <a:r>
              <a:rPr lang="en-US" sz="1200" b="1" dirty="0">
                <a:latin typeface="Courier New" charset="0"/>
              </a:rPr>
              <a:t> 1 1   ;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+ 1;</a:t>
            </a:r>
          </a:p>
          <a:p>
            <a:r>
              <a:rPr lang="en-US" sz="1200" b="1" dirty="0">
                <a:latin typeface="Courier New" charset="0"/>
              </a:rPr>
              <a:t>    iload_1    ; </a:t>
            </a:r>
            <a:r>
              <a:rPr lang="en-US" sz="1200" b="1" dirty="0" err="1">
                <a:latin typeface="Courier New" charset="0"/>
              </a:rPr>
              <a:t>i</a:t>
            </a:r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bipush</a:t>
            </a:r>
            <a:r>
              <a:rPr lang="en-US" sz="1200" b="1" dirty="0">
                <a:latin typeface="Courier New" charset="0"/>
              </a:rPr>
              <a:t> 10  ; 10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if_icmpgt</a:t>
            </a:r>
            <a:r>
              <a:rPr lang="en-US" sz="1200" b="1" dirty="0">
                <a:latin typeface="Courier New" charset="0"/>
              </a:rPr>
              <a:t> L001  ; if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&gt; 10 </a:t>
            </a:r>
            <a:r>
              <a:rPr lang="en-US" sz="1200" b="1" dirty="0" err="1">
                <a:latin typeface="Courier New" charset="0"/>
              </a:rPr>
              <a:t>goto</a:t>
            </a:r>
            <a:r>
              <a:rPr lang="en-US" sz="1200" b="1" dirty="0">
                <a:latin typeface="Courier New" charset="0"/>
              </a:rPr>
              <a:t> L001</a:t>
            </a:r>
          </a:p>
          <a:p>
            <a:r>
              <a:rPr lang="en-US" sz="1200" b="1" dirty="0">
                <a:latin typeface="Courier New" charset="0"/>
              </a:rPr>
              <a:t>    iconst_0        ; false</a:t>
            </a:r>
            <a:br>
              <a:rPr lang="en-US" sz="1200" b="1" dirty="0">
                <a:latin typeface="Courier New" charset="0"/>
              </a:rPr>
            </a:br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goto</a:t>
            </a:r>
            <a:r>
              <a:rPr lang="en-US" sz="1200" b="1" dirty="0">
                <a:latin typeface="Courier New" charset="0"/>
              </a:rPr>
              <a:t> L002</a:t>
            </a:r>
            <a:br>
              <a:rPr lang="en-US" sz="1200" b="1" dirty="0">
                <a:latin typeface="Courier New" charset="0"/>
              </a:rPr>
            </a:br>
            <a:r>
              <a:rPr lang="en-US" sz="1200" b="1" dirty="0">
                <a:latin typeface="Courier New" charset="0"/>
              </a:rPr>
              <a:t>L001:</a:t>
            </a:r>
          </a:p>
          <a:p>
            <a:r>
              <a:rPr lang="en-US" sz="1200" b="1" dirty="0">
                <a:latin typeface="Courier New" charset="0"/>
              </a:rPr>
              <a:t>    iconst_1        ; true</a:t>
            </a:r>
          </a:p>
          <a:p>
            <a:r>
              <a:rPr lang="en-US" sz="1200" b="1" dirty="0">
                <a:latin typeface="Courier New" charset="0"/>
              </a:rPr>
              <a:t>L002: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ifne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L003  ; if true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goto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L003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goto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L000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L003:</a:t>
            </a:r>
          </a:p>
          <a:p>
            <a:r>
              <a:rPr lang="en-US" sz="1200" b="1" dirty="0">
                <a:latin typeface="Courier New" charset="0"/>
              </a:rPr>
              <a:t>    fload_2</a:t>
            </a:r>
          </a:p>
          <a:p>
            <a:r>
              <a:rPr lang="en-US" sz="1200" b="1" dirty="0">
                <a:latin typeface="Courier New" charset="0"/>
              </a:rPr>
              <a:t>    fstore_3</a:t>
            </a:r>
          </a:p>
          <a:p>
            <a:r>
              <a:rPr lang="en-US" sz="1200" b="1" dirty="0">
                <a:latin typeface="Courier New" charset="0"/>
              </a:rPr>
              <a:t>    fload_3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freturn</a:t>
            </a:r>
            <a:r>
              <a:rPr lang="en-US" sz="1200" b="1" dirty="0">
                <a:latin typeface="Courier New" charset="0"/>
              </a:rPr>
              <a:t>    ; return root</a:t>
            </a:r>
          </a:p>
        </p:txBody>
      </p:sp>
      <p:sp>
        <p:nvSpPr>
          <p:cNvPr id="606225" name="Rectangle 17"/>
          <p:cNvSpPr>
            <a:spLocks noChangeArrowheads="1"/>
          </p:cNvSpPr>
          <p:nvPr/>
        </p:nvSpPr>
        <p:spPr bwMode="auto">
          <a:xfrm>
            <a:off x="4479925" y="1941341"/>
            <a:ext cx="4165600" cy="3650567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26" name="Rectangle 18"/>
          <p:cNvSpPr>
            <a:spLocks noChangeArrowheads="1"/>
          </p:cNvSpPr>
          <p:nvPr/>
        </p:nvSpPr>
        <p:spPr bwMode="auto">
          <a:xfrm>
            <a:off x="557213" y="3656989"/>
            <a:ext cx="3725862" cy="1090612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6">
            <a:extLst>
              <a:ext uri="{FF2B5EF4-FFF2-40B4-BE49-F238E27FC236}">
                <a16:creationId xmlns:a16="http://schemas.microsoft.com/office/drawing/2014/main" id="{33EF582B-9A1E-3348-B1F9-61DCDDE81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112" y="1242441"/>
            <a:ext cx="182563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79A899-F201-AEA6-4D34-69DAF34D58DC}"/>
              </a:ext>
            </a:extLst>
          </p:cNvPr>
          <p:cNvSpPr txBox="1"/>
          <p:nvPr/>
        </p:nvSpPr>
        <p:spPr>
          <a:xfrm>
            <a:off x="1015648" y="5349219"/>
            <a:ext cx="2462534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These are local variables</a:t>
            </a:r>
            <a:endParaRPr lang="en-US" u="sng" dirty="0">
              <a:solidFill>
                <a:srgbClr val="0033CC"/>
              </a:solidFill>
            </a:endParaRPr>
          </a:p>
          <a:p>
            <a:r>
              <a:rPr lang="en-US" dirty="0">
                <a:solidFill>
                  <a:srgbClr val="0033CC"/>
                </a:solidFill>
              </a:rPr>
              <a:t>and so the Jasmin code</a:t>
            </a:r>
          </a:p>
          <a:p>
            <a:r>
              <a:rPr lang="en-US" dirty="0">
                <a:solidFill>
                  <a:srgbClr val="0033CC"/>
                </a:solidFill>
              </a:rPr>
              <a:t>uses their slot numbers.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D7F26B-2D16-833F-1128-90AF425702F5}"/>
              </a:ext>
            </a:extLst>
          </p:cNvPr>
          <p:cNvSpPr txBox="1"/>
          <p:nvPr/>
        </p:nvSpPr>
        <p:spPr>
          <a:xfrm>
            <a:off x="2193362" y="2121876"/>
            <a:ext cx="79701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Local</a:t>
            </a:r>
          </a:p>
          <a:p>
            <a:r>
              <a:rPr lang="en-US" sz="1200" dirty="0">
                <a:solidFill>
                  <a:srgbClr val="0033CC"/>
                </a:solidFill>
              </a:rPr>
              <a:t>variables</a:t>
            </a:r>
          </a:p>
        </p:txBody>
      </p:sp>
    </p:spTree>
    <p:extLst>
      <p:ext uri="{BB962C8B-B14F-4D97-AF65-F5344CB8AC3E}">
        <p14:creationId xmlns:p14="http://schemas.microsoft.com/office/powerpoint/2010/main" val="276214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06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0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0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06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06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06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06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0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06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062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062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062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062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062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062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062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062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062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0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06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062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062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062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062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062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062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0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0622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0622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0622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0622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0622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0622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06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06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06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606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606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0622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60622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0622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60622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606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6210" grpId="0" animBg="1"/>
      <p:bldP spid="606212" grpId="0" animBg="1"/>
      <p:bldP spid="606213" grpId="0" animBg="1"/>
      <p:bldP spid="606214" grpId="0" animBg="1"/>
      <p:bldP spid="606215" grpId="0" animBg="1"/>
      <p:bldP spid="606216" grpId="0" animBg="1"/>
      <p:bldP spid="606217" grpId="0" animBg="1"/>
      <p:bldP spid="606218" grpId="0" animBg="1"/>
      <p:bldP spid="606219" grpId="0" animBg="1"/>
      <p:bldP spid="606220" grpId="0" animBg="1"/>
      <p:bldP spid="606221" grpId="0" animBg="1"/>
      <p:bldP spid="606225" grpId="0" animBg="1"/>
      <p:bldP spid="606226" grpId="0" animBg="1"/>
      <p:bldP spid="2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CFB4-F202-FA41-9480-E5567AE8CB51}" type="slidenum">
              <a:rPr lang="en-US"/>
              <a:pPr/>
              <a:t>29</a:t>
            </a:fld>
            <a:endParaRPr lang="en-US"/>
          </a:p>
        </p:txBody>
      </p:sp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</a:t>
            </a:r>
            <a:r>
              <a:rPr lang="en-US" b="1">
                <a:latin typeface="Courier New" charset="0"/>
              </a:rPr>
              <a:t>FOR</a:t>
            </a:r>
            <a:r>
              <a:rPr lang="en-US"/>
              <a:t> Statement</a:t>
            </a:r>
          </a:p>
        </p:txBody>
      </p:sp>
      <p:sp>
        <p:nvSpPr>
          <p:cNvPr id="607237" name="Text Box 5"/>
          <p:cNvSpPr txBox="1">
            <a:spLocks noChangeArrowheads="1"/>
          </p:cNvSpPr>
          <p:nvPr/>
        </p:nvSpPr>
        <p:spPr bwMode="auto">
          <a:xfrm>
            <a:off x="365125" y="1347788"/>
            <a:ext cx="3606800" cy="327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PROGRAM </a:t>
            </a:r>
            <a:r>
              <a:rPr lang="en-US" b="1" dirty="0" err="1">
                <a:latin typeface="Courier New" charset="0"/>
              </a:rPr>
              <a:t>ForTest</a:t>
            </a:r>
            <a:r>
              <a:rPr lang="en-US" b="1" dirty="0">
                <a:latin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</a:rPr>
              <a:t>VAR</a:t>
            </a:r>
          </a:p>
          <a:p>
            <a:r>
              <a:rPr lang="en-US" b="1" dirty="0">
                <a:latin typeface="Courier New" charset="0"/>
              </a:rPr>
              <a:t>    j, k, n : integer;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BEGIN {FOR statements}</a:t>
            </a:r>
          </a:p>
          <a:p>
            <a:r>
              <a:rPr lang="en-US" b="1" dirty="0">
                <a:latin typeface="Courier New" charset="0"/>
              </a:rPr>
              <a:t>    ...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FOR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k := j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TO 5</a:t>
            </a:r>
            <a:r>
              <a:rPr lang="en-US" b="1" dirty="0">
                <a:latin typeface="Courier New" charset="0"/>
              </a:rPr>
              <a:t> DO BEGIN</a:t>
            </a: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n := k;</a:t>
            </a:r>
          </a:p>
          <a:p>
            <a:r>
              <a:rPr lang="en-US" b="1" dirty="0">
                <a:latin typeface="Courier New" charset="0"/>
              </a:rPr>
              <a:t>    END;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...</a:t>
            </a:r>
          </a:p>
          <a:p>
            <a:r>
              <a:rPr lang="en-US" b="1" dirty="0">
                <a:latin typeface="Courier New" charset="0"/>
              </a:rPr>
              <a:t>END.</a:t>
            </a:r>
          </a:p>
        </p:txBody>
      </p:sp>
      <p:sp>
        <p:nvSpPr>
          <p:cNvPr id="607238" name="Text Box 6"/>
          <p:cNvSpPr txBox="1">
            <a:spLocks noChangeArrowheads="1"/>
          </p:cNvSpPr>
          <p:nvPr/>
        </p:nvSpPr>
        <p:spPr bwMode="auto">
          <a:xfrm>
            <a:off x="4572000" y="1306513"/>
            <a:ext cx="4097338" cy="477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getstatic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fortest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/j I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putstatic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fortest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/k I</a:t>
            </a:r>
          </a:p>
          <a:p>
            <a:r>
              <a:rPr lang="en-US" sz="1400" b="1" dirty="0">
                <a:latin typeface="Courier New" charset="0"/>
              </a:rPr>
              <a:t>L001:</a:t>
            </a:r>
          </a:p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getstatic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fortest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/k I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iconst_5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if_icmpgt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L003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iconst_0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goto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L004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L003: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iconst_1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L004: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ifne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L002</a:t>
            </a:r>
          </a:p>
          <a:p>
            <a:endParaRPr lang="en-US" sz="14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fortest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/k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putstatic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fortest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/n I</a:t>
            </a:r>
          </a:p>
          <a:p>
            <a:endParaRPr lang="en-US" sz="14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latin typeface="Courier New" charset="0"/>
              </a:rPr>
              <a:t>getstatic</a:t>
            </a:r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latin typeface="Courier New" charset="0"/>
              </a:rPr>
              <a:t>fortest</a:t>
            </a:r>
            <a:r>
              <a:rPr lang="en-US" sz="1400" b="1" dirty="0">
                <a:latin typeface="Courier New" charset="0"/>
              </a:rPr>
              <a:t>/k I</a:t>
            </a:r>
          </a:p>
          <a:p>
            <a:r>
              <a:rPr lang="en-US" sz="1400" b="1" dirty="0">
                <a:latin typeface="Courier New" charset="0"/>
              </a:rPr>
              <a:t>	iconst_1</a:t>
            </a:r>
          </a:p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latin typeface="Courier New" charset="0"/>
              </a:rPr>
              <a:t>iadd</a:t>
            </a:r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latin typeface="Courier New" charset="0"/>
              </a:rPr>
              <a:t>putstatic</a:t>
            </a:r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latin typeface="Courier New" charset="0"/>
              </a:rPr>
              <a:t>fortest</a:t>
            </a:r>
            <a:r>
              <a:rPr lang="en-US" sz="1400" b="1" dirty="0">
                <a:latin typeface="Courier New" charset="0"/>
              </a:rPr>
              <a:t>/k I</a:t>
            </a:r>
          </a:p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latin typeface="Courier New" charset="0"/>
              </a:rPr>
              <a:t>goto</a:t>
            </a:r>
            <a:r>
              <a:rPr lang="en-US" sz="1400" b="1" dirty="0">
                <a:latin typeface="Courier New" charset="0"/>
              </a:rPr>
              <a:t>	L001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L002:</a:t>
            </a:r>
          </a:p>
        </p:txBody>
      </p:sp>
      <p:sp>
        <p:nvSpPr>
          <p:cNvPr id="607240" name="Text Box 8"/>
          <p:cNvSpPr txBox="1">
            <a:spLocks noChangeArrowheads="1"/>
          </p:cNvSpPr>
          <p:nvPr/>
        </p:nvSpPr>
        <p:spPr bwMode="auto">
          <a:xfrm>
            <a:off x="7223125" y="2727325"/>
            <a:ext cx="1358064" cy="1200329"/>
          </a:xfrm>
          <a:prstGeom prst="rect">
            <a:avLst/>
          </a:prstGeom>
          <a:solidFill>
            <a:srgbClr val="FFFFC2"/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B23C00"/>
                </a:solidFill>
              </a:rPr>
              <a:t>This is code</a:t>
            </a:r>
          </a:p>
          <a:p>
            <a:r>
              <a:rPr lang="en-US" sz="1400">
                <a:solidFill>
                  <a:srgbClr val="B23C00"/>
                </a:solidFill>
              </a:rPr>
              <a:t>emitted for a</a:t>
            </a:r>
          </a:p>
          <a:p>
            <a:r>
              <a:rPr lang="en-US" sz="1400">
                <a:solidFill>
                  <a:srgbClr val="B23C00"/>
                </a:solidFill>
              </a:rPr>
              <a:t>general &gt; test.</a:t>
            </a:r>
          </a:p>
          <a:p>
            <a:r>
              <a:rPr lang="en-US" sz="1400">
                <a:solidFill>
                  <a:srgbClr val="B23C00"/>
                </a:solidFill>
              </a:rPr>
              <a:t>It can be much</a:t>
            </a:r>
          </a:p>
          <a:p>
            <a:r>
              <a:rPr lang="en-US" sz="1400">
                <a:solidFill>
                  <a:srgbClr val="B23C00"/>
                </a:solidFill>
              </a:rPr>
              <a:t>improved!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279356-1786-8199-6BED-9EE86AC28C3F}"/>
              </a:ext>
            </a:extLst>
          </p:cNvPr>
          <p:cNvSpPr txBox="1"/>
          <p:nvPr/>
        </p:nvSpPr>
        <p:spPr>
          <a:xfrm>
            <a:off x="3200415" y="1783098"/>
            <a:ext cx="79701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Program</a:t>
            </a:r>
          </a:p>
          <a:p>
            <a:r>
              <a:rPr lang="en-US" sz="1200" dirty="0">
                <a:solidFill>
                  <a:srgbClr val="0033CC"/>
                </a:solidFill>
              </a:rPr>
              <a:t>variables</a:t>
            </a:r>
          </a:p>
        </p:txBody>
      </p:sp>
    </p:spTree>
    <p:extLst>
      <p:ext uri="{BB962C8B-B14F-4D97-AF65-F5344CB8AC3E}">
        <p14:creationId xmlns:p14="http://schemas.microsoft.com/office/powerpoint/2010/main" val="344204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7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7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07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7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072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072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72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072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072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072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072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07238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0723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0723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0723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0723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0723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0723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0723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07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07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07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07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72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2641-4198-0042-90AA-0EB10E515058}" type="slidenum">
              <a:rPr lang="en-US"/>
              <a:pPr/>
              <a:t>3</a:t>
            </a:fld>
            <a:endParaRPr lang="en-US"/>
          </a:p>
        </p:txBody>
      </p:sp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for Procedures and Functions</a:t>
            </a:r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4074" y="1325563"/>
            <a:ext cx="4114801" cy="20113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/>
              <a:t>Each a </a:t>
            </a:r>
            <a:r>
              <a:rPr lang="en-US" sz="1800" dirty="0">
                <a:solidFill>
                  <a:srgbClr val="B23C00"/>
                </a:solidFill>
              </a:rPr>
              <a:t>private </a:t>
            </a:r>
            <a:r>
              <a:rPr lang="en-US" sz="1800" b="1" dirty="0">
                <a:solidFill>
                  <a:srgbClr val="B23C00"/>
                </a:solidFill>
              </a:rPr>
              <a:t>static</a:t>
            </a:r>
            <a:r>
              <a:rPr lang="en-US" sz="1800" dirty="0">
                <a:solidFill>
                  <a:srgbClr val="B23C00"/>
                </a:solidFill>
              </a:rPr>
              <a:t> method</a:t>
            </a:r>
            <a:r>
              <a:rPr lang="en-US" sz="1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Method signature: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Routine</a:t>
            </a:r>
            <a:r>
              <a:rPr lang="en-US" sz="1800" dirty="0">
                <a:latin typeface="Arial"/>
              </a:rPr>
              <a:t>’</a:t>
            </a:r>
            <a:r>
              <a:rPr lang="en-US" sz="1800" dirty="0"/>
              <a:t>s name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Type descriptors of the formal parameters and return value.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Example:</a:t>
            </a:r>
          </a:p>
        </p:txBody>
      </p:sp>
      <p:pic>
        <p:nvPicPr>
          <p:cNvPr id="613380" name="Picture 4" descr="177075 fg16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509713"/>
            <a:ext cx="4086225" cy="429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3381" name="Text Box 5"/>
          <p:cNvSpPr txBox="1">
            <a:spLocks noChangeArrowheads="1"/>
          </p:cNvSpPr>
          <p:nvPr/>
        </p:nvSpPr>
        <p:spPr bwMode="auto">
          <a:xfrm>
            <a:off x="5099050" y="3221038"/>
            <a:ext cx="3524585" cy="2246769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TYPE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arr</a:t>
            </a:r>
            <a:r>
              <a:rPr lang="en-US" sz="1400" b="1" dirty="0">
                <a:latin typeface="Courier New" charset="0"/>
              </a:rPr>
              <a:t> = ARRAY [1..5] OF real;</a:t>
            </a:r>
          </a:p>
          <a:p>
            <a:r>
              <a:rPr lang="en-US" sz="1400" b="1" dirty="0">
                <a:latin typeface="Courier New" charset="0"/>
              </a:rPr>
              <a:t>    	</a:t>
            </a:r>
          </a:p>
          <a:p>
            <a:r>
              <a:rPr lang="en-US" sz="1400" b="1" dirty="0">
                <a:latin typeface="Courier New" charset="0"/>
              </a:rPr>
              <a:t>FUNCTION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func</a:t>
            </a:r>
            <a:r>
              <a:rPr lang="en-US" sz="1400" b="1" dirty="0">
                <a:latin typeface="Courier New" charset="0"/>
              </a:rPr>
              <a:t>(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, j : integer; </a:t>
            </a:r>
          </a:p>
          <a:p>
            <a:r>
              <a:rPr lang="en-US" sz="1400" b="1" dirty="0">
                <a:latin typeface="Courier New" charset="0"/>
              </a:rPr>
              <a:t>              x, y : real; </a:t>
            </a:r>
          </a:p>
          <a:p>
            <a:r>
              <a:rPr lang="en-US" sz="1400" b="1" dirty="0">
                <a:latin typeface="Courier New" charset="0"/>
              </a:rPr>
              <a:t>              p : </a:t>
            </a:r>
            <a:r>
              <a:rPr lang="en-US" sz="1400" b="1" dirty="0" err="1">
                <a:latin typeface="Courier New" charset="0"/>
              </a:rPr>
              <a:t>boolean</a:t>
            </a:r>
            <a:r>
              <a:rPr lang="en-US" sz="1400" b="1" dirty="0">
                <a:latin typeface="Courier New" charset="0"/>
              </a:rPr>
              <a:t>; </a:t>
            </a:r>
          </a:p>
          <a:p>
            <a:r>
              <a:rPr lang="en-US" sz="1400" b="1" dirty="0">
                <a:latin typeface="Courier New" charset="0"/>
              </a:rPr>
              <a:t>              </a:t>
            </a:r>
            <a:r>
              <a:rPr lang="en-US" sz="1400" b="1" dirty="0" err="1">
                <a:latin typeface="Courier New" charset="0"/>
              </a:rPr>
              <a:t>ch</a:t>
            </a:r>
            <a:r>
              <a:rPr lang="en-US" sz="1400" b="1" dirty="0">
                <a:latin typeface="Courier New" charset="0"/>
              </a:rPr>
              <a:t> : char;</a:t>
            </a:r>
          </a:p>
          <a:p>
            <a:r>
              <a:rPr lang="en-US" sz="1400" b="1" dirty="0">
                <a:latin typeface="Courier New" charset="0"/>
              </a:rPr>
              <a:t>              vector : </a:t>
            </a:r>
            <a:r>
              <a:rPr lang="en-US" sz="1400" b="1" dirty="0" err="1">
                <a:latin typeface="Courier New" charset="0"/>
              </a:rPr>
              <a:t>arr</a:t>
            </a:r>
            <a:r>
              <a:rPr lang="en-US" sz="1400" b="1" dirty="0">
                <a:latin typeface="Courier New" charset="0"/>
              </a:rPr>
              <a:t>; </a:t>
            </a:r>
          </a:p>
          <a:p>
            <a:r>
              <a:rPr lang="en-US" sz="1400" b="1" dirty="0">
                <a:latin typeface="Courier New" charset="0"/>
              </a:rPr>
              <a:t>              length : integer) </a:t>
            </a:r>
          </a:p>
          <a:p>
            <a:r>
              <a:rPr lang="en-US" sz="1400" b="1" dirty="0">
                <a:latin typeface="Courier New" charset="0"/>
              </a:rPr>
              <a:t>           : real;</a:t>
            </a:r>
          </a:p>
        </p:txBody>
      </p:sp>
      <p:sp>
        <p:nvSpPr>
          <p:cNvPr id="613382" name="Text Box 6"/>
          <p:cNvSpPr txBox="1">
            <a:spLocks noChangeArrowheads="1"/>
          </p:cNvSpPr>
          <p:nvPr/>
        </p:nvSpPr>
        <p:spPr bwMode="auto">
          <a:xfrm>
            <a:off x="3564884" y="5934661"/>
            <a:ext cx="5121915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.method private static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func</a:t>
            </a:r>
            <a:r>
              <a:rPr lang="en-US" b="1" dirty="0">
                <a:latin typeface="Courier New" charset="0"/>
              </a:rPr>
              <a:t>(IIFFZC[FI)F </a:t>
            </a:r>
          </a:p>
        </p:txBody>
      </p:sp>
      <p:sp>
        <p:nvSpPr>
          <p:cNvPr id="613383" name="Rectangle 7"/>
          <p:cNvSpPr>
            <a:spLocks noChangeArrowheads="1"/>
          </p:cNvSpPr>
          <p:nvPr/>
        </p:nvSpPr>
        <p:spPr bwMode="auto">
          <a:xfrm>
            <a:off x="4754563" y="5502275"/>
            <a:ext cx="3565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1800" dirty="0"/>
              <a:t>Compiles to:</a:t>
            </a:r>
          </a:p>
        </p:txBody>
      </p:sp>
    </p:spTree>
    <p:extLst>
      <p:ext uri="{BB962C8B-B14F-4D97-AF65-F5344CB8AC3E}">
        <p14:creationId xmlns:p14="http://schemas.microsoft.com/office/powerpoint/2010/main" val="8151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3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3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"/>
                                        <p:tgtEl>
                                          <p:spTgt spid="61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"/>
                                        <p:tgtEl>
                                          <p:spTgt spid="613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81" grpId="0" animBg="1"/>
      <p:bldP spid="613382" grpId="0" animBg="1"/>
      <p:bldP spid="61338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9225-AF66-7243-AD2B-99B7259733E0}" type="slidenum">
              <a:rPr lang="en-US"/>
              <a:pPr/>
              <a:t>30</a:t>
            </a:fld>
            <a:endParaRPr lang="en-US"/>
          </a:p>
        </p:txBody>
      </p:sp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Template</a:t>
            </a:r>
          </a:p>
        </p:txBody>
      </p:sp>
      <p:pic>
        <p:nvPicPr>
          <p:cNvPr id="618500" name="Picture 4" descr="177075 fg18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417638"/>
            <a:ext cx="5394325" cy="480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1131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9CE8-1E51-8141-A007-D3449D8A5F3A}" type="slidenum">
              <a:rPr lang="en-US"/>
              <a:pPr/>
              <a:t>31</a:t>
            </a:fld>
            <a:endParaRPr lang="en-US"/>
          </a:p>
        </p:txBody>
      </p:sp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</a:t>
            </a:r>
            <a:r>
              <a:rPr lang="en-US" b="1">
                <a:latin typeface="Courier New" charset="0"/>
              </a:rPr>
              <a:t>CASE</a:t>
            </a:r>
            <a:r>
              <a:rPr lang="en-US"/>
              <a:t> Statement</a:t>
            </a:r>
          </a:p>
        </p:txBody>
      </p:sp>
      <p:sp>
        <p:nvSpPr>
          <p:cNvPr id="609284" name="Text Box 4"/>
          <p:cNvSpPr txBox="1">
            <a:spLocks noChangeArrowheads="1"/>
          </p:cNvSpPr>
          <p:nvPr/>
        </p:nvSpPr>
        <p:spPr bwMode="auto">
          <a:xfrm>
            <a:off x="1096963" y="1352550"/>
            <a:ext cx="3240087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</a:rPr>
              <a:t>VAR i, j : integer;</a:t>
            </a:r>
          </a:p>
          <a:p>
            <a:r>
              <a:rPr lang="en-US" b="1">
                <a:latin typeface="Courier New" charset="0"/>
              </a:rPr>
              <a:t>...</a:t>
            </a:r>
          </a:p>
          <a:p>
            <a:r>
              <a:rPr lang="en-US" b="1">
                <a:latin typeface="Courier New" charset="0"/>
              </a:rPr>
              <a:t>CASE </a:t>
            </a:r>
            <a:r>
              <a:rPr lang="en-US" b="1">
                <a:solidFill>
                  <a:srgbClr val="FF00FF"/>
                </a:solidFill>
                <a:latin typeface="Courier New" charset="0"/>
              </a:rPr>
              <a:t>i</a:t>
            </a:r>
            <a:r>
              <a:rPr lang="en-US" b="1">
                <a:latin typeface="Courier New" charset="0"/>
              </a:rPr>
              <a:t> OF</a:t>
            </a:r>
          </a:p>
          <a:p>
            <a:r>
              <a:rPr lang="en-US" b="1">
                <a:latin typeface="Courier New" charset="0"/>
              </a:rPr>
              <a:t> 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100,105</a:t>
            </a:r>
            <a:r>
              <a:rPr lang="en-US" b="1">
                <a:latin typeface="Courier New" charset="0"/>
              </a:rPr>
              <a:t>:     j := 1000;</a:t>
            </a:r>
          </a:p>
          <a:p>
            <a:r>
              <a:rPr lang="en-US" b="1">
                <a:latin typeface="Courier New" charset="0"/>
              </a:rPr>
              <a:t>  </a:t>
            </a:r>
            <a:r>
              <a:rPr lang="en-US" b="1">
                <a:solidFill>
                  <a:schemeClr val="folHlink"/>
                </a:solidFill>
                <a:latin typeface="Courier New" charset="0"/>
              </a:rPr>
              <a:t>200,256,282</a:t>
            </a:r>
            <a:r>
              <a:rPr lang="en-US" b="1">
                <a:latin typeface="Courier New" charset="0"/>
              </a:rPr>
              <a:t>: j := 2000;</a:t>
            </a:r>
          </a:p>
          <a:p>
            <a:r>
              <a:rPr lang="en-US" b="1">
                <a:latin typeface="Courier New" charset="0"/>
              </a:rPr>
              <a:t>END</a:t>
            </a:r>
          </a:p>
        </p:txBody>
      </p:sp>
      <p:sp>
        <p:nvSpPr>
          <p:cNvPr id="609285" name="Text Box 5"/>
          <p:cNvSpPr txBox="1">
            <a:spLocks noChangeArrowheads="1"/>
          </p:cNvSpPr>
          <p:nvPr/>
        </p:nvSpPr>
        <p:spPr bwMode="auto">
          <a:xfrm>
            <a:off x="5029200" y="1281113"/>
            <a:ext cx="3240088" cy="449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</a:rPr>
              <a:t>    </a:t>
            </a:r>
            <a:r>
              <a:rPr lang="en-US" b="1">
                <a:solidFill>
                  <a:srgbClr val="FF00FF"/>
                </a:solidFill>
                <a:latin typeface="Courier New" charset="0"/>
              </a:rPr>
              <a:t>iload_0  ; i</a:t>
            </a:r>
          </a:p>
          <a:p>
            <a:endParaRPr lang="en-US" b="1">
              <a:solidFill>
                <a:srgbClr val="FF00FF"/>
              </a:solidFill>
              <a:latin typeface="Courier New" charset="0"/>
            </a:endParaRPr>
          </a:p>
          <a:p>
            <a:r>
              <a:rPr lang="en-US" b="1">
                <a:latin typeface="Courier New" charset="0"/>
              </a:rPr>
              <a:t>    lookupswitch</a:t>
            </a:r>
          </a:p>
          <a:p>
            <a:r>
              <a:rPr lang="en-US" b="1">
                <a:latin typeface="Courier New" charset="0"/>
              </a:rPr>
              <a:t>     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100: L010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  105: L010</a:t>
            </a:r>
          </a:p>
          <a:p>
            <a:r>
              <a:rPr lang="en-US" b="1">
                <a:latin typeface="Courier New" charset="0"/>
              </a:rPr>
              <a:t>      </a:t>
            </a:r>
            <a:r>
              <a:rPr lang="en-US" b="1">
                <a:solidFill>
                  <a:schemeClr val="folHlink"/>
                </a:solidFill>
                <a:latin typeface="Courier New" charset="0"/>
              </a:rPr>
              <a:t>200: L020</a:t>
            </a:r>
          </a:p>
          <a:p>
            <a:r>
              <a:rPr lang="en-US" b="1">
                <a:solidFill>
                  <a:schemeClr val="folHlink"/>
                </a:solidFill>
                <a:latin typeface="Courier New" charset="0"/>
              </a:rPr>
              <a:t>      256: L020</a:t>
            </a:r>
          </a:p>
          <a:p>
            <a:r>
              <a:rPr lang="en-US" b="1">
                <a:solidFill>
                  <a:schemeClr val="folHlink"/>
                </a:solidFill>
                <a:latin typeface="Courier New" charset="0"/>
              </a:rPr>
              <a:t>      282: L020</a:t>
            </a:r>
          </a:p>
          <a:p>
            <a:r>
              <a:rPr lang="en-US" b="1">
                <a:latin typeface="Courier New" charset="0"/>
              </a:rPr>
              <a:t>      default: </a:t>
            </a:r>
            <a:r>
              <a:rPr lang="en-US" b="1">
                <a:solidFill>
                  <a:srgbClr val="008000"/>
                </a:solidFill>
                <a:latin typeface="Courier New" charset="0"/>
              </a:rPr>
              <a:t>L099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L010</a:t>
            </a:r>
            <a:r>
              <a:rPr lang="en-US" b="1">
                <a:latin typeface="Courier New" charset="0"/>
              </a:rPr>
              <a:t>:    </a:t>
            </a:r>
          </a:p>
          <a:p>
            <a:r>
              <a:rPr lang="en-US" b="1">
                <a:latin typeface="Courier New" charset="0"/>
              </a:rPr>
              <a:t>   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sipush 1000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istore_1  ; j := 1000</a:t>
            </a:r>
          </a:p>
          <a:p>
            <a:r>
              <a:rPr lang="en-US" b="1">
                <a:latin typeface="Courier New" charset="0"/>
              </a:rPr>
              <a:t>    goto </a:t>
            </a:r>
            <a:r>
              <a:rPr lang="en-US" b="1">
                <a:solidFill>
                  <a:srgbClr val="008000"/>
                </a:solidFill>
                <a:latin typeface="Courier New" charset="0"/>
              </a:rPr>
              <a:t>L099</a:t>
            </a:r>
          </a:p>
          <a:p>
            <a:r>
              <a:rPr lang="en-US" b="1">
                <a:solidFill>
                  <a:schemeClr val="folHlink"/>
                </a:solidFill>
                <a:latin typeface="Courier New" charset="0"/>
              </a:rPr>
              <a:t>L020</a:t>
            </a:r>
            <a:r>
              <a:rPr lang="en-US" b="1">
                <a:latin typeface="Courier New" charset="0"/>
              </a:rPr>
              <a:t>:    </a:t>
            </a:r>
          </a:p>
          <a:p>
            <a:r>
              <a:rPr lang="en-US" b="1">
                <a:latin typeface="Courier New" charset="0"/>
              </a:rPr>
              <a:t>    </a:t>
            </a:r>
            <a:r>
              <a:rPr lang="en-US" b="1">
                <a:solidFill>
                  <a:schemeClr val="folHlink"/>
                </a:solidFill>
                <a:latin typeface="Courier New" charset="0"/>
              </a:rPr>
              <a:t>sipush 2000</a:t>
            </a:r>
          </a:p>
          <a:p>
            <a:r>
              <a:rPr lang="en-US" b="1">
                <a:solidFill>
                  <a:schemeClr val="folHlink"/>
                </a:solidFill>
                <a:latin typeface="Courier New" charset="0"/>
              </a:rPr>
              <a:t>    istore_1  ; j := 2000</a:t>
            </a:r>
          </a:p>
          <a:p>
            <a:r>
              <a:rPr lang="en-US" b="1">
                <a:latin typeface="Courier New" charset="0"/>
              </a:rPr>
              <a:t>    goto </a:t>
            </a:r>
            <a:r>
              <a:rPr lang="en-US" b="1">
                <a:solidFill>
                  <a:srgbClr val="008000"/>
                </a:solidFill>
                <a:latin typeface="Courier New" charset="0"/>
              </a:rPr>
              <a:t>L099</a:t>
            </a:r>
          </a:p>
          <a:p>
            <a:r>
              <a:rPr lang="en-US" b="1">
                <a:solidFill>
                  <a:srgbClr val="008000"/>
                </a:solidFill>
                <a:latin typeface="Courier New" charset="0"/>
              </a:rPr>
              <a:t>L099:</a:t>
            </a:r>
          </a:p>
        </p:txBody>
      </p:sp>
      <p:sp>
        <p:nvSpPr>
          <p:cNvPr id="609287" name="Oval 7"/>
          <p:cNvSpPr>
            <a:spLocks noChangeArrowheads="1"/>
          </p:cNvSpPr>
          <p:nvPr/>
        </p:nvSpPr>
        <p:spPr bwMode="auto">
          <a:xfrm>
            <a:off x="1646238" y="1235075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#0</a:t>
            </a:r>
          </a:p>
        </p:txBody>
      </p:sp>
      <p:sp>
        <p:nvSpPr>
          <p:cNvPr id="609288" name="Oval 8"/>
          <p:cNvSpPr>
            <a:spLocks noChangeArrowheads="1"/>
          </p:cNvSpPr>
          <p:nvPr/>
        </p:nvSpPr>
        <p:spPr bwMode="auto">
          <a:xfrm>
            <a:off x="2011363" y="1235075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>
                <a:solidFill>
                  <a:srgbClr val="0033CC"/>
                </a:solidFill>
              </a:rPr>
              <a:t>#1</a:t>
            </a:r>
          </a:p>
        </p:txBody>
      </p:sp>
      <p:pic>
        <p:nvPicPr>
          <p:cNvPr id="609289" name="Picture 9" descr="177075 fg18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3063875"/>
            <a:ext cx="3475038" cy="309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0D3DC15-82B2-5B4B-B839-78E6A8DD3C46}"/>
              </a:ext>
            </a:extLst>
          </p:cNvPr>
          <p:cNvSpPr txBox="1"/>
          <p:nvPr/>
        </p:nvSpPr>
        <p:spPr>
          <a:xfrm>
            <a:off x="3566171" y="1314655"/>
            <a:ext cx="79701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Local</a:t>
            </a:r>
          </a:p>
          <a:p>
            <a:r>
              <a:rPr lang="en-US" sz="1200" dirty="0">
                <a:solidFill>
                  <a:srgbClr val="0033CC"/>
                </a:solidFill>
              </a:rPr>
              <a:t>variables</a:t>
            </a:r>
          </a:p>
        </p:txBody>
      </p:sp>
    </p:spTree>
    <p:extLst>
      <p:ext uri="{BB962C8B-B14F-4D97-AF65-F5344CB8AC3E}">
        <p14:creationId xmlns:p14="http://schemas.microsoft.com/office/powerpoint/2010/main" val="374780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9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09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9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09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092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928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092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092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092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092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092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0928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092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092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092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0928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0928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0928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0928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9287" grpId="0" animBg="1"/>
      <p:bldP spid="60928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AA46-8D68-F040-9D81-ED338013FAC6}" type="slidenum">
              <a:rPr lang="en-US"/>
              <a:pPr/>
              <a:t>32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Procedures and Functions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234464"/>
            <a:ext cx="8595265" cy="4937706"/>
          </a:xfrm>
        </p:spPr>
        <p:txBody>
          <a:bodyPr/>
          <a:lstStyle/>
          <a:p>
            <a:r>
              <a:rPr lang="en-US" dirty="0"/>
              <a:t>Analogous to </a:t>
            </a:r>
            <a:r>
              <a:rPr lang="en-US" u="sng" dirty="0"/>
              <a:t>Java methods</a:t>
            </a:r>
            <a:r>
              <a:rPr lang="en-US" dirty="0"/>
              <a:t> (functions).</a:t>
            </a:r>
          </a:p>
          <a:p>
            <a:pPr lvl="4"/>
            <a:endParaRPr lang="en-US" dirty="0"/>
          </a:p>
          <a:p>
            <a:r>
              <a:rPr lang="en-US" u="sng" dirty="0"/>
              <a:t>Two major simplifications</a:t>
            </a:r>
            <a:r>
              <a:rPr lang="en-US" dirty="0"/>
              <a:t> for our Pascal compiler: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Standard Pascal is not object-oriented.</a:t>
            </a:r>
          </a:p>
          <a:p>
            <a:pPr lvl="1"/>
            <a:r>
              <a:rPr lang="en-US" dirty="0"/>
              <a:t>Therefore, Pascal procedures and functions are more like the </a:t>
            </a:r>
            <a:r>
              <a:rPr lang="en-US" u="sng" dirty="0"/>
              <a:t>private static methods</a:t>
            </a:r>
            <a:r>
              <a:rPr lang="en-US" dirty="0"/>
              <a:t> of a Java class.</a:t>
            </a:r>
          </a:p>
          <a:p>
            <a:pPr lvl="5"/>
            <a:endParaRPr lang="en-US" dirty="0"/>
          </a:p>
          <a:p>
            <a:r>
              <a:rPr lang="en-US" dirty="0"/>
              <a:t>Java does </a:t>
            </a:r>
            <a:r>
              <a:rPr lang="en-US" u="sng" dirty="0"/>
              <a:t>not</a:t>
            </a:r>
            <a:r>
              <a:rPr lang="en-US" dirty="0"/>
              <a:t> have nested methods.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JVM does not easily implement nested methods.</a:t>
            </a:r>
          </a:p>
          <a:p>
            <a:pPr lvl="1"/>
            <a:r>
              <a:rPr lang="en-US" dirty="0"/>
              <a:t>Therefore, we will compile only </a:t>
            </a:r>
            <a:r>
              <a:rPr lang="en-US" u="sng" dirty="0"/>
              <a:t>top level</a:t>
            </a:r>
            <a:r>
              <a:rPr lang="en-US" dirty="0"/>
              <a:t> (level 1) </a:t>
            </a:r>
            <a:br>
              <a:rPr lang="en-US" dirty="0"/>
            </a:br>
            <a:r>
              <a:rPr lang="en-US" dirty="0"/>
              <a:t>Pascal procedures and functions.</a:t>
            </a:r>
          </a:p>
        </p:txBody>
      </p:sp>
    </p:spTree>
    <p:extLst>
      <p:ext uri="{BB962C8B-B14F-4D97-AF65-F5344CB8AC3E}">
        <p14:creationId xmlns:p14="http://schemas.microsoft.com/office/powerpoint/2010/main" val="149424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BECE-66B1-C74C-B8E6-B47411DCC309}" type="slidenum">
              <a:rPr lang="en-US"/>
              <a:pPr/>
              <a:t>33</a:t>
            </a:fld>
            <a:endParaRPr lang="en-US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Procedures and Functions</a:t>
            </a:r>
            <a:r>
              <a:rPr lang="en-US" i="1"/>
              <a:t>, 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3840163" cy="487363"/>
          </a:xfrm>
        </p:spPr>
        <p:txBody>
          <a:bodyPr/>
          <a:lstStyle/>
          <a:p>
            <a:r>
              <a:rPr lang="en-US" dirty="0"/>
              <a:t>A Pascal program:</a:t>
            </a:r>
          </a:p>
        </p:txBody>
      </p:sp>
      <p:sp>
        <p:nvSpPr>
          <p:cNvPr id="635908" name="Text Box 4"/>
          <p:cNvSpPr txBox="1">
            <a:spLocks noChangeArrowheads="1"/>
          </p:cNvSpPr>
          <p:nvPr/>
        </p:nvSpPr>
        <p:spPr bwMode="auto">
          <a:xfrm>
            <a:off x="457200" y="1965325"/>
            <a:ext cx="3996607" cy="4154984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ADDER;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j, sum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FUNCTION add(n1, n2 : integer)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VAR</a:t>
            </a:r>
          </a:p>
          <a:p>
            <a:r>
              <a:rPr lang="en-US" sz="1200" b="1" dirty="0">
                <a:latin typeface="Courier New" charset="0"/>
              </a:rPr>
              <a:t>        s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BEGIN</a:t>
            </a:r>
          </a:p>
          <a:p>
            <a:r>
              <a:rPr lang="en-US" sz="1200" b="1" dirty="0">
                <a:latin typeface="Courier New" charset="0"/>
              </a:rPr>
              <a:t>        s :=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j + n1 + n2;</a:t>
            </a:r>
          </a:p>
          <a:p>
            <a:r>
              <a:rPr lang="en-US" sz="1200" b="1" dirty="0">
                <a:latin typeface="Courier New" charset="0"/>
              </a:rPr>
              <a:t>        add := s;</a:t>
            </a:r>
          </a:p>
          <a:p>
            <a:r>
              <a:rPr lang="en-US" sz="1200" b="1" dirty="0">
                <a:latin typeface="Courier New" charset="0"/>
              </a:rPr>
              <a:t>  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10;</a:t>
            </a:r>
          </a:p>
          <a:p>
            <a:r>
              <a:rPr lang="en-US" sz="1200" b="1" dirty="0">
                <a:latin typeface="Courier New" charset="0"/>
              </a:rPr>
              <a:t>    j := 20;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sum := add(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j);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writeln</a:t>
            </a:r>
            <a:r>
              <a:rPr lang="en-US" sz="1200" b="1" dirty="0">
                <a:latin typeface="Courier New" charset="0"/>
              </a:rPr>
              <a:t>('Sum = ', sum)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635909" name="Rectangle 5"/>
          <p:cNvSpPr>
            <a:spLocks noChangeArrowheads="1"/>
          </p:cNvSpPr>
          <p:nvPr/>
        </p:nvSpPr>
        <p:spPr bwMode="auto">
          <a:xfrm>
            <a:off x="4297363" y="1295400"/>
            <a:ext cx="4662487" cy="104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The </a:t>
            </a:r>
            <a:r>
              <a:rPr lang="en-US" sz="2000" u="sng" dirty="0"/>
              <a:t>roughly equivalent</a:t>
            </a:r>
            <a:r>
              <a:rPr lang="en-US" sz="2000" dirty="0"/>
              <a:t> Java class: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1800" dirty="0"/>
              <a:t>Fields and methods are </a:t>
            </a:r>
            <a:br>
              <a:rPr lang="en-US" sz="1800" dirty="0"/>
            </a:br>
            <a:r>
              <a:rPr lang="en-US" sz="18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private static</a:t>
            </a:r>
            <a:r>
              <a:rPr lang="en-US" sz="1800" dirty="0"/>
              <a:t>.</a:t>
            </a:r>
          </a:p>
        </p:txBody>
      </p:sp>
      <p:sp>
        <p:nvSpPr>
          <p:cNvPr id="635910" name="Text Box 6"/>
          <p:cNvSpPr txBox="1">
            <a:spLocks noChangeArrowheads="1"/>
          </p:cNvSpPr>
          <p:nvPr/>
        </p:nvSpPr>
        <p:spPr bwMode="auto">
          <a:xfrm>
            <a:off x="4664075" y="2513013"/>
            <a:ext cx="4182555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  <a:latin typeface="Courier New" charset="0"/>
              </a:rPr>
              <a:t>public class</a:t>
            </a:r>
            <a:r>
              <a:rPr lang="en-US" sz="1200" b="1" dirty="0">
                <a:latin typeface="Courier New" charset="0"/>
              </a:rPr>
              <a:t> Adder</a:t>
            </a:r>
          </a:p>
          <a:p>
            <a:r>
              <a:rPr lang="en-US" sz="1200" b="1" dirty="0">
                <a:latin typeface="Courier New" charset="0"/>
              </a:rPr>
              <a:t>{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>
                <a:solidFill>
                  <a:srgbClr val="C00000"/>
                </a:solidFill>
                <a:latin typeface="Courier New" charset="0"/>
              </a:rPr>
              <a:t>private stat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ic</a:t>
            </a:r>
            <a:r>
              <a:rPr lang="en-US" sz="1200" b="1" dirty="0">
                <a:latin typeface="Courier New" charset="0"/>
              </a:rPr>
              <a:t> int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j, sum;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>
                <a:solidFill>
                  <a:srgbClr val="C00000"/>
                </a:solidFill>
                <a:latin typeface="Courier New" charset="0"/>
              </a:rPr>
              <a:t>private static </a:t>
            </a:r>
            <a:r>
              <a:rPr lang="en-US" sz="1200" b="1" dirty="0">
                <a:latin typeface="Courier New" charset="0"/>
              </a:rPr>
              <a:t>int add(int n1, int n2)</a:t>
            </a:r>
          </a:p>
          <a:p>
            <a:r>
              <a:rPr lang="en-US" sz="1200" b="1" dirty="0">
                <a:latin typeface="Courier New" charset="0"/>
              </a:rPr>
              <a:t>    {</a:t>
            </a:r>
          </a:p>
          <a:p>
            <a:r>
              <a:rPr lang="en-US" sz="1200" b="1" dirty="0">
                <a:latin typeface="Courier New" charset="0"/>
              </a:rPr>
              <a:t>        int s =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j + n1 + n2;</a:t>
            </a:r>
          </a:p>
          <a:p>
            <a:r>
              <a:rPr lang="en-US" sz="1200" b="1" dirty="0">
                <a:latin typeface="Courier New" charset="0"/>
              </a:rPr>
              <a:t>        return s;</a:t>
            </a:r>
          </a:p>
          <a:p>
            <a:r>
              <a:rPr lang="en-US" sz="1200" b="1" dirty="0">
                <a:latin typeface="Courier New" charset="0"/>
              </a:rPr>
              <a:t>    }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public </a:t>
            </a:r>
            <a:r>
              <a:rPr lang="en-US" sz="1200" b="1" dirty="0">
                <a:solidFill>
                  <a:srgbClr val="C00000"/>
                </a:solidFill>
                <a:latin typeface="Courier New" charset="0"/>
              </a:rPr>
              <a:t>static</a:t>
            </a:r>
            <a:r>
              <a:rPr lang="en-US" sz="1200" b="1" dirty="0">
                <a:latin typeface="Courier New" charset="0"/>
              </a:rPr>
              <a:t> void main(String </a:t>
            </a:r>
            <a:r>
              <a:rPr lang="en-US" sz="1200" b="1" dirty="0" err="1">
                <a:latin typeface="Courier New" charset="0"/>
              </a:rPr>
              <a:t>args</a:t>
            </a:r>
            <a:r>
              <a:rPr lang="en-US" sz="1200" b="1" dirty="0">
                <a:latin typeface="Courier New" charset="0"/>
              </a:rPr>
              <a:t>[])</a:t>
            </a:r>
          </a:p>
          <a:p>
            <a:r>
              <a:rPr lang="en-US" sz="1200" b="1" dirty="0">
                <a:latin typeface="Courier New" charset="0"/>
              </a:rPr>
              <a:t>    {</a:t>
            </a:r>
          </a:p>
          <a:p>
            <a:r>
              <a:rPr lang="en-US" sz="1200" b="1" dirty="0">
                <a:latin typeface="Courier New" charset="0"/>
              </a:rPr>
              <a:t>      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= 10;</a:t>
            </a:r>
          </a:p>
          <a:p>
            <a:r>
              <a:rPr lang="en-US" sz="1200" b="1" dirty="0">
                <a:latin typeface="Courier New" charset="0"/>
              </a:rPr>
              <a:t>        j = 20;</a:t>
            </a:r>
          </a:p>
          <a:p>
            <a:r>
              <a:rPr lang="en-US" sz="1200" b="1" dirty="0">
                <a:latin typeface="Courier New" charset="0"/>
              </a:rPr>
              <a:t>        </a:t>
            </a:r>
          </a:p>
          <a:p>
            <a:r>
              <a:rPr lang="en-US" sz="1200" b="1" dirty="0">
                <a:latin typeface="Courier New" charset="0"/>
              </a:rPr>
              <a:t>        sum = add(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j);</a:t>
            </a:r>
          </a:p>
          <a:p>
            <a:r>
              <a:rPr lang="en-US" sz="1200" b="1" dirty="0">
                <a:latin typeface="Courier New" charset="0"/>
              </a:rPr>
              <a:t>        </a:t>
            </a:r>
            <a:r>
              <a:rPr lang="en-US" sz="1200" b="1" dirty="0" err="1">
                <a:latin typeface="Courier New" charset="0"/>
              </a:rPr>
              <a:t>System.out.println</a:t>
            </a:r>
            <a:r>
              <a:rPr lang="en-US" sz="1200" b="1" dirty="0">
                <a:latin typeface="Courier New" charset="0"/>
              </a:rPr>
              <a:t>("Sum = " + sum);</a:t>
            </a:r>
          </a:p>
          <a:p>
            <a:r>
              <a:rPr lang="en-US" sz="1200" b="1" dirty="0">
                <a:latin typeface="Courier New" charset="0"/>
              </a:rPr>
              <a:t>    }</a:t>
            </a:r>
          </a:p>
          <a:p>
            <a:r>
              <a:rPr lang="en-US" sz="12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55018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5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5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909" grpId="0"/>
      <p:bldP spid="6359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69ACF-8994-F048-8089-320AFC4B6DD1}" type="slidenum">
              <a:rPr lang="en-US"/>
              <a:pPr/>
              <a:t>34</a:t>
            </a:fld>
            <a:endParaRPr lang="en-US"/>
          </a:p>
        </p:txBody>
      </p:sp>
      <p:sp>
        <p:nvSpPr>
          <p:cNvPr id="637954" name="Rectangle 2"/>
          <p:cNvSpPr>
            <a:spLocks noChangeArrowheads="1"/>
          </p:cNvSpPr>
          <p:nvPr/>
        </p:nvSpPr>
        <p:spPr bwMode="auto">
          <a:xfrm>
            <a:off x="520700" y="2148854"/>
            <a:ext cx="3932238" cy="1737341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a Pascal Function (Static Method)</a:t>
            </a:r>
            <a:endParaRPr lang="en-US" i="1" dirty="0"/>
          </a:p>
        </p:txBody>
      </p:sp>
      <p:sp>
        <p:nvSpPr>
          <p:cNvPr id="637958" name="Text Box 6"/>
          <p:cNvSpPr txBox="1">
            <a:spLocks noChangeArrowheads="1"/>
          </p:cNvSpPr>
          <p:nvPr/>
        </p:nvSpPr>
        <p:spPr bwMode="auto">
          <a:xfrm>
            <a:off x="520700" y="1236958"/>
            <a:ext cx="4143375" cy="415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Adder;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j, sum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FUNCTION add(n1, n2 : integer)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VAR</a:t>
            </a:r>
          </a:p>
          <a:p>
            <a:r>
              <a:rPr lang="en-US" sz="1200" b="1" dirty="0">
                <a:latin typeface="Courier New" charset="0"/>
              </a:rPr>
              <a:t>    s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BEGIN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s</a:t>
            </a:r>
            <a:r>
              <a:rPr lang="en-US" sz="1200" b="1" dirty="0">
                <a:latin typeface="Courier New" charset="0"/>
              </a:rPr>
              <a:t> :=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200" b="1" dirty="0">
                <a:latin typeface="Courier New" charset="0"/>
              </a:rPr>
              <a:t> + 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n1 + n2</a:t>
            </a:r>
            <a:r>
              <a:rPr lang="en-US" sz="1200" b="1" dirty="0">
                <a:latin typeface="Courier New" charset="0"/>
              </a:rPr>
              <a:t>;</a:t>
            </a:r>
          </a:p>
          <a:p>
            <a:r>
              <a:rPr lang="en-US" sz="1200" b="1" dirty="0">
                <a:latin typeface="Courier New" charset="0"/>
              </a:rPr>
              <a:t>    add := 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s</a:t>
            </a:r>
            <a:r>
              <a:rPr lang="en-US" sz="1200" b="1" dirty="0">
                <a:latin typeface="Courier New" charset="0"/>
              </a:rPr>
              <a:t>;</a:t>
            </a:r>
          </a:p>
          <a:p>
            <a:r>
              <a:rPr lang="en-US" sz="1200" b="1" dirty="0">
                <a:latin typeface="Courier New" charset="0"/>
              </a:rPr>
              <a:t>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10;</a:t>
            </a:r>
          </a:p>
          <a:p>
            <a:r>
              <a:rPr lang="en-US" sz="1200" b="1" dirty="0">
                <a:latin typeface="Courier New" charset="0"/>
              </a:rPr>
              <a:t>  j := 20;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sum := add(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j);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writeln</a:t>
            </a:r>
            <a:r>
              <a:rPr lang="en-US" sz="1200" b="1" dirty="0">
                <a:latin typeface="Courier New" charset="0"/>
              </a:rPr>
              <a:t>('Sum = ', sum)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12" name="Oval 7">
            <a:extLst>
              <a:ext uri="{FF2B5EF4-FFF2-40B4-BE49-F238E27FC236}">
                <a16:creationId xmlns:a16="http://schemas.microsoft.com/office/drawing/2014/main" id="{2F759A15-801E-2E46-9564-5EE388F76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4784" y="2013701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#0</a:t>
            </a:r>
          </a:p>
        </p:txBody>
      </p:sp>
      <p:sp>
        <p:nvSpPr>
          <p:cNvPr id="13" name="Oval 8">
            <a:extLst>
              <a:ext uri="{FF2B5EF4-FFF2-40B4-BE49-F238E27FC236}">
                <a16:creationId xmlns:a16="http://schemas.microsoft.com/office/drawing/2014/main" id="{83CAD135-75BA-2741-B37F-35F3B53C5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702" y="2013701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#1</a:t>
            </a:r>
          </a:p>
        </p:txBody>
      </p:sp>
      <p:sp>
        <p:nvSpPr>
          <p:cNvPr id="14" name="Oval 8">
            <a:extLst>
              <a:ext uri="{FF2B5EF4-FFF2-40B4-BE49-F238E27FC236}">
                <a16:creationId xmlns:a16="http://schemas.microsoft.com/office/drawing/2014/main" id="{9F85FDA3-3656-F945-B13E-299EE7BF7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621" y="2742450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#2</a:t>
            </a:r>
          </a:p>
        </p:txBody>
      </p:sp>
      <p:sp>
        <p:nvSpPr>
          <p:cNvPr id="15" name="Oval 8">
            <a:extLst>
              <a:ext uri="{FF2B5EF4-FFF2-40B4-BE49-F238E27FC236}">
                <a16:creationId xmlns:a16="http://schemas.microsoft.com/office/drawing/2014/main" id="{0DDCA4EE-8EE9-5546-A803-02DFDAAD4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348" y="2013701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A20477-73DA-C44C-9E0A-928C66A30FBC}"/>
              </a:ext>
            </a:extLst>
          </p:cNvPr>
          <p:cNvSpPr/>
          <p:nvPr/>
        </p:nvSpPr>
        <p:spPr bwMode="auto">
          <a:xfrm>
            <a:off x="3474732" y="6248400"/>
            <a:ext cx="2377414" cy="38096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37957" name="Text Box 5"/>
          <p:cNvSpPr txBox="1">
            <a:spLocks noChangeArrowheads="1"/>
          </p:cNvSpPr>
          <p:nvPr/>
        </p:nvSpPr>
        <p:spPr bwMode="auto">
          <a:xfrm>
            <a:off x="4746625" y="1192508"/>
            <a:ext cx="3514104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.method private static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(II)I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.var 0 is n1 I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.var 1 is n2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2 is s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3 is add I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Adder/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Adder/j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iload_0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iload_1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istore_2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iload_2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istore_3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iload_3</a:t>
            </a:r>
          </a:p>
          <a:p>
            <a:r>
              <a:rPr lang="en-US" sz="14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ireturn</a:t>
            </a:r>
            <a:endParaRPr lang="en-US" sz="1400" b="1" dirty="0">
              <a:solidFill>
                <a:srgbClr val="8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locals 4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stack 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.end method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AE677F-7222-A4EF-3DBD-A0B171D3A7A8}"/>
              </a:ext>
            </a:extLst>
          </p:cNvPr>
          <p:cNvSpPr txBox="1"/>
          <p:nvPr/>
        </p:nvSpPr>
        <p:spPr>
          <a:xfrm>
            <a:off x="2279983" y="2463348"/>
            <a:ext cx="136928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Local parameters</a:t>
            </a:r>
          </a:p>
          <a:p>
            <a:r>
              <a:rPr lang="en-US" sz="1200" dirty="0">
                <a:solidFill>
                  <a:srgbClr val="0033CC"/>
                </a:solidFill>
              </a:rPr>
              <a:t>and variables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882A89-D003-B632-D112-8AABD509303F}"/>
              </a:ext>
            </a:extLst>
          </p:cNvPr>
          <p:cNvSpPr txBox="1"/>
          <p:nvPr/>
        </p:nvSpPr>
        <p:spPr>
          <a:xfrm>
            <a:off x="6613778" y="1600220"/>
            <a:ext cx="195277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Local parameters are</a:t>
            </a:r>
          </a:p>
          <a:p>
            <a:r>
              <a:rPr lang="en-US" sz="1200" dirty="0">
                <a:solidFill>
                  <a:srgbClr val="0033CC"/>
                </a:solidFill>
              </a:rPr>
              <a:t>automatically assigned </a:t>
            </a:r>
          </a:p>
          <a:p>
            <a:r>
              <a:rPr lang="en-US" sz="1200" dirty="0">
                <a:solidFill>
                  <a:srgbClr val="0033CC"/>
                </a:solidFill>
              </a:rPr>
              <a:t>slot numbers starting at 0.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092AE9-8EDC-53AD-B82E-81F2921C26BA}"/>
              </a:ext>
            </a:extLst>
          </p:cNvPr>
          <p:cNvSpPr txBox="1"/>
          <p:nvPr/>
        </p:nvSpPr>
        <p:spPr>
          <a:xfrm>
            <a:off x="6217902" y="5166341"/>
            <a:ext cx="164339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Push the return value</a:t>
            </a:r>
          </a:p>
          <a:p>
            <a:r>
              <a:rPr lang="en-US" sz="1200" dirty="0">
                <a:solidFill>
                  <a:srgbClr val="0033CC"/>
                </a:solidFill>
              </a:rPr>
              <a:t>onto the </a:t>
            </a:r>
            <a:r>
              <a:rPr lang="en-US" sz="1200" u="sng" dirty="0">
                <a:solidFill>
                  <a:srgbClr val="0033CC"/>
                </a:solidFill>
              </a:rPr>
              <a:t>caller’s</a:t>
            </a:r>
          </a:p>
          <a:p>
            <a:r>
              <a:rPr lang="en-US" sz="1200" dirty="0">
                <a:solidFill>
                  <a:srgbClr val="0033CC"/>
                </a:solidFill>
              </a:rPr>
              <a:t>operand stack.</a:t>
            </a:r>
          </a:p>
        </p:txBody>
      </p:sp>
    </p:spTree>
    <p:extLst>
      <p:ext uri="{BB962C8B-B14F-4D97-AF65-F5344CB8AC3E}">
        <p14:creationId xmlns:p14="http://schemas.microsoft.com/office/powerpoint/2010/main" val="334217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7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379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379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379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379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379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379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379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379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379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3795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3795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3795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3795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3795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3795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3795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3795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3795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3795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4" grpId="0" animBg="1"/>
      <p:bldP spid="12" grpId="0" animBg="1"/>
      <p:bldP spid="13" grpId="0" animBg="1"/>
      <p:bldP spid="14" grpId="0" animBg="1"/>
      <p:bldP spid="15" grpId="0" animBg="1"/>
      <p:bldP spid="3" grpId="0" animBg="1"/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7907-0743-7642-AD83-C765E7F957C6}" type="slidenum">
              <a:rPr lang="en-US"/>
              <a:pPr/>
              <a:t>35</a:t>
            </a:fld>
            <a:endParaRPr lang="en-US" dirty="0"/>
          </a:p>
        </p:txBody>
      </p:sp>
      <p:sp>
        <p:nvSpPr>
          <p:cNvPr id="638978" name="Rectangle 2"/>
          <p:cNvSpPr>
            <a:spLocks noChangeArrowheads="1"/>
          </p:cNvSpPr>
          <p:nvPr/>
        </p:nvSpPr>
        <p:spPr bwMode="auto">
          <a:xfrm>
            <a:off x="457200" y="4292600"/>
            <a:ext cx="2103438" cy="722313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to Call a Function (Static Method)</a:t>
            </a:r>
          </a:p>
        </p:txBody>
      </p:sp>
      <p:sp>
        <p:nvSpPr>
          <p:cNvPr id="6389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835275" y="4618038"/>
            <a:ext cx="5943600" cy="16462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Use </a:t>
            </a: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putstatic</a:t>
            </a:r>
            <a:r>
              <a:rPr lang="en-US" sz="2000" dirty="0"/>
              <a:t> with </a:t>
            </a:r>
            <a:r>
              <a:rPr lang="en-US" sz="2000" dirty="0">
                <a:solidFill>
                  <a:srgbClr val="000000"/>
                </a:solidFill>
              </a:rPr>
              <a:t>a fully qualified field 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0000"/>
                </a:solidFill>
              </a:rPr>
              <a:t>name and type signature to pop a value off the 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0000"/>
                </a:solidFill>
              </a:rPr>
              <a:t>operand stack and store it into a static field. 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Use </a:t>
            </a: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invokestatic</a:t>
            </a:r>
            <a:r>
              <a:rPr lang="en-US" sz="2000" dirty="0"/>
              <a:t> with a fully-qualified </a:t>
            </a:r>
            <a:br>
              <a:rPr lang="en-US" sz="2000" dirty="0"/>
            </a:br>
            <a:r>
              <a:rPr lang="en-US" sz="2000" dirty="0"/>
              <a:t>method name and a type signature </a:t>
            </a:r>
            <a:br>
              <a:rPr lang="en-US" sz="2000" dirty="0"/>
            </a:br>
            <a:r>
              <a:rPr lang="en-US" sz="2000" dirty="0"/>
              <a:t>to call a static method.</a:t>
            </a:r>
          </a:p>
        </p:txBody>
      </p:sp>
      <p:sp>
        <p:nvSpPr>
          <p:cNvPr id="638981" name="Text Box 5"/>
          <p:cNvSpPr txBox="1">
            <a:spLocks noChangeArrowheads="1"/>
          </p:cNvSpPr>
          <p:nvPr/>
        </p:nvSpPr>
        <p:spPr bwMode="auto">
          <a:xfrm>
            <a:off x="274638" y="1325563"/>
            <a:ext cx="4143375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ADDER;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j, sum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FUNCTION add(n1, n2 : integer)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VAR</a:t>
            </a:r>
          </a:p>
          <a:p>
            <a:r>
              <a:rPr lang="en-US" sz="1200" b="1" dirty="0">
                <a:latin typeface="Courier New" charset="0"/>
              </a:rPr>
              <a:t>    s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BEGIN</a:t>
            </a:r>
          </a:p>
          <a:p>
            <a:r>
              <a:rPr lang="en-US" sz="1200" b="1" dirty="0">
                <a:latin typeface="Courier New" charset="0"/>
              </a:rPr>
              <a:t>    s :=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j + n1 + n2;</a:t>
            </a:r>
          </a:p>
          <a:p>
            <a:r>
              <a:rPr lang="en-US" sz="1200" b="1" dirty="0">
                <a:latin typeface="Courier New" charset="0"/>
              </a:rPr>
              <a:t>    add := s;</a:t>
            </a:r>
          </a:p>
          <a:p>
            <a:r>
              <a:rPr lang="en-US" sz="1200" b="1" dirty="0">
                <a:latin typeface="Courier New" charset="0"/>
              </a:rPr>
              <a:t>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10;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200" b="1" dirty="0">
                <a:latin typeface="Courier New" charset="0"/>
              </a:rPr>
              <a:t> := 20;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sum</a:t>
            </a:r>
            <a:r>
              <a:rPr lang="en-US" sz="1200" b="1" dirty="0">
                <a:latin typeface="Courier New" charset="0"/>
              </a:rPr>
              <a:t> :=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add(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, j)</a:t>
            </a:r>
            <a:r>
              <a:rPr lang="en-US" sz="1200" b="1" dirty="0">
                <a:latin typeface="Courier New" charset="0"/>
              </a:rPr>
              <a:t>;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writeln</a:t>
            </a:r>
            <a:r>
              <a:rPr lang="en-US" sz="1200" b="1" dirty="0">
                <a:latin typeface="Courier New" charset="0"/>
              </a:rPr>
              <a:t>('Sum = ', sum)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638982" name="Text Box 6"/>
          <p:cNvSpPr txBox="1">
            <a:spLocks noChangeArrowheads="1"/>
          </p:cNvSpPr>
          <p:nvPr/>
        </p:nvSpPr>
        <p:spPr bwMode="auto">
          <a:xfrm>
            <a:off x="4572000" y="126365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38983" name="Text Box 7"/>
          <p:cNvSpPr txBox="1">
            <a:spLocks noChangeArrowheads="1"/>
          </p:cNvSpPr>
          <p:nvPr/>
        </p:nvSpPr>
        <p:spPr bwMode="auto">
          <a:xfrm>
            <a:off x="4357688" y="1325563"/>
            <a:ext cx="4647426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.method public static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main</a:t>
            </a:r>
            <a:r>
              <a:rPr lang="en-US" sz="1200" b="1" dirty="0">
                <a:latin typeface="Courier New" charset="0"/>
              </a:rPr>
              <a:t>([</a:t>
            </a:r>
            <a:r>
              <a:rPr lang="en-US" sz="1200" b="1" dirty="0" err="1">
                <a:latin typeface="Courier New" charset="0"/>
              </a:rPr>
              <a:t>Ljava</a:t>
            </a:r>
            <a:r>
              <a:rPr lang="en-US" sz="1200" b="1" dirty="0">
                <a:latin typeface="Courier New" charset="0"/>
              </a:rPr>
              <a:t>/</a:t>
            </a:r>
            <a:r>
              <a:rPr lang="en-US" sz="1200" b="1" dirty="0" err="1">
                <a:latin typeface="Courier New" charset="0"/>
              </a:rPr>
              <a:t>lang</a:t>
            </a:r>
            <a:r>
              <a:rPr lang="en-US" sz="1200" b="1" dirty="0">
                <a:latin typeface="Courier New" charset="0"/>
              </a:rPr>
              <a:t>/String;)V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bipush</a:t>
            </a:r>
            <a:r>
              <a:rPr lang="en-US" sz="1200" b="1" dirty="0">
                <a:latin typeface="Courier New" charset="0"/>
              </a:rPr>
              <a:t> 10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putstatic</a:t>
            </a:r>
            <a:r>
              <a:rPr lang="en-US" sz="1200" b="1" dirty="0">
                <a:latin typeface="Courier New" charset="0"/>
              </a:rPr>
              <a:t> Adder/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I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bipush</a:t>
            </a:r>
            <a:r>
              <a:rPr lang="en-US" sz="1200" b="1" dirty="0">
                <a:latin typeface="Courier New" charset="0"/>
              </a:rPr>
              <a:t> 20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putstatic</a:t>
            </a:r>
            <a:r>
              <a:rPr lang="en-US" sz="1200" b="1" dirty="0">
                <a:latin typeface="Courier New" charset="0"/>
              </a:rPr>
              <a:t> Adder/j I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Adder/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Adder/j I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charset="0"/>
              </a:rPr>
              <a:t>    </a:t>
            </a:r>
            <a:r>
              <a:rPr lang="en-US" sz="1200" b="1" dirty="0" err="1">
                <a:solidFill>
                  <a:srgbClr val="C00000"/>
                </a:solidFill>
                <a:latin typeface="Courier New" charset="0"/>
              </a:rPr>
              <a:t>invokestatic</a:t>
            </a:r>
            <a:r>
              <a:rPr lang="en-US" sz="1200" b="1" dirty="0">
                <a:solidFill>
                  <a:srgbClr val="C00000"/>
                </a:solidFill>
                <a:latin typeface="Courier New" charset="0"/>
              </a:rPr>
              <a:t> Adder/add(II)I</a:t>
            </a:r>
          </a:p>
          <a:p>
            <a:endParaRPr lang="en-US" sz="12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putstatic</a:t>
            </a:r>
            <a:r>
              <a:rPr lang="en-US" sz="1200" b="1" dirty="0">
                <a:latin typeface="Courier New" charset="0"/>
              </a:rPr>
              <a:t> Adder/sum I</a:t>
            </a:r>
          </a:p>
          <a:p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...</a:t>
            </a:r>
          </a:p>
        </p:txBody>
      </p:sp>
      <p:sp>
        <p:nvSpPr>
          <p:cNvPr id="638984" name="Text Box 8"/>
          <p:cNvSpPr txBox="1">
            <a:spLocks noChangeArrowheads="1"/>
          </p:cNvSpPr>
          <p:nvPr/>
        </p:nvSpPr>
        <p:spPr bwMode="auto">
          <a:xfrm>
            <a:off x="6335037" y="3852069"/>
            <a:ext cx="2193925" cy="6492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A function call leaves its</a:t>
            </a:r>
          </a:p>
          <a:p>
            <a:r>
              <a:rPr lang="en-US" sz="1200" dirty="0">
                <a:solidFill>
                  <a:srgbClr val="0033CC"/>
                </a:solidFill>
              </a:rPr>
              <a:t>return value on top of the</a:t>
            </a:r>
          </a:p>
          <a:p>
            <a:r>
              <a:rPr lang="en-US" sz="1200" u="sng" dirty="0">
                <a:solidFill>
                  <a:srgbClr val="0033CC"/>
                </a:solidFill>
              </a:rPr>
              <a:t>operand stack of the caller</a:t>
            </a:r>
            <a:r>
              <a:rPr lang="en-US" sz="1200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45286FE-4C23-CF05-7807-27E6E6EC3055}"/>
              </a:ext>
            </a:extLst>
          </p:cNvPr>
          <p:cNvSpPr txBox="1"/>
          <p:nvPr/>
        </p:nvSpPr>
        <p:spPr>
          <a:xfrm>
            <a:off x="2468903" y="1874537"/>
            <a:ext cx="1428596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Program variables</a:t>
            </a:r>
          </a:p>
        </p:txBody>
      </p:sp>
    </p:spTree>
    <p:extLst>
      <p:ext uri="{BB962C8B-B14F-4D97-AF65-F5344CB8AC3E}">
        <p14:creationId xmlns:p14="http://schemas.microsoft.com/office/powerpoint/2010/main" val="87154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8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38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38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389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389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389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389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389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389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389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389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389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389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38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38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8978" grpId="0" animBg="1"/>
      <p:bldP spid="63898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BF8E-3CE8-9C4B-BE57-13F460B0B2D6}" type="slidenum">
              <a:rPr lang="en-US"/>
              <a:pPr/>
              <a:t>36</a:t>
            </a:fld>
            <a:endParaRPr lang="en-US"/>
          </a:p>
        </p:txBody>
      </p:sp>
      <p:sp>
        <p:nvSpPr>
          <p:cNvPr id="636930" name="Rectangle 2"/>
          <p:cNvSpPr>
            <a:spLocks noChangeArrowheads="1"/>
          </p:cNvSpPr>
          <p:nvPr/>
        </p:nvSpPr>
        <p:spPr bwMode="auto">
          <a:xfrm>
            <a:off x="4572000" y="2514600"/>
            <a:ext cx="4389438" cy="237807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6931" name="Rectangle 3"/>
          <p:cNvSpPr>
            <a:spLocks noChangeArrowheads="1"/>
          </p:cNvSpPr>
          <p:nvPr/>
        </p:nvSpPr>
        <p:spPr bwMode="auto">
          <a:xfrm>
            <a:off x="4572000" y="1870075"/>
            <a:ext cx="2560638" cy="6445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6932" name="Rectangle 4"/>
          <p:cNvSpPr>
            <a:spLocks noChangeArrowheads="1"/>
          </p:cNvSpPr>
          <p:nvPr/>
        </p:nvSpPr>
        <p:spPr bwMode="auto">
          <a:xfrm>
            <a:off x="457200" y="1876425"/>
            <a:ext cx="2011363" cy="27305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69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a Pascal Main Program</a:t>
            </a:r>
          </a:p>
        </p:txBody>
      </p:sp>
      <p:sp>
        <p:nvSpPr>
          <p:cNvPr id="636934" name="Text Box 6"/>
          <p:cNvSpPr txBox="1">
            <a:spLocks noChangeArrowheads="1"/>
          </p:cNvSpPr>
          <p:nvPr/>
        </p:nvSpPr>
        <p:spPr bwMode="auto">
          <a:xfrm>
            <a:off x="274638" y="1325563"/>
            <a:ext cx="4143375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</a:t>
            </a:r>
            <a:r>
              <a:rPr lang="en-US" sz="1200" b="1" dirty="0">
                <a:solidFill>
                  <a:srgbClr val="C00000"/>
                </a:solidFill>
                <a:latin typeface="Courier New" charset="0"/>
              </a:rPr>
              <a:t>Adder</a:t>
            </a:r>
            <a:r>
              <a:rPr lang="en-US" sz="1200" b="1" dirty="0">
                <a:latin typeface="Courier New" charset="0"/>
              </a:rPr>
              <a:t>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j, sum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FUNCTION add(n1, n2 : integer)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VAR</a:t>
            </a:r>
          </a:p>
          <a:p>
            <a:r>
              <a:rPr lang="en-US" sz="1200" b="1" dirty="0">
                <a:latin typeface="Courier New" charset="0"/>
              </a:rPr>
              <a:t>    s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BEGIN</a:t>
            </a:r>
          </a:p>
          <a:p>
            <a:r>
              <a:rPr lang="en-US" sz="1200" b="1" dirty="0">
                <a:latin typeface="Courier New" charset="0"/>
              </a:rPr>
              <a:t>    s :=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j + n1 + n2;</a:t>
            </a:r>
          </a:p>
          <a:p>
            <a:r>
              <a:rPr lang="en-US" sz="1200" b="1" dirty="0">
                <a:latin typeface="Courier New" charset="0"/>
              </a:rPr>
              <a:t>    add := s;</a:t>
            </a:r>
          </a:p>
          <a:p>
            <a:r>
              <a:rPr lang="en-US" sz="1200" b="1" dirty="0">
                <a:latin typeface="Courier New" charset="0"/>
              </a:rPr>
              <a:t>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10;</a:t>
            </a:r>
          </a:p>
          <a:p>
            <a:r>
              <a:rPr lang="en-US" sz="1200" b="1" dirty="0">
                <a:latin typeface="Courier New" charset="0"/>
              </a:rPr>
              <a:t>  j := 20;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sum := add(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j);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writeln</a:t>
            </a:r>
            <a:r>
              <a:rPr lang="en-US" sz="1200" b="1" dirty="0">
                <a:latin typeface="Courier New" charset="0"/>
              </a:rPr>
              <a:t>('Sum = ', sum)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636935" name="Text Box 7"/>
          <p:cNvSpPr txBox="1">
            <a:spLocks noChangeArrowheads="1"/>
          </p:cNvSpPr>
          <p:nvPr/>
        </p:nvSpPr>
        <p:spPr bwMode="auto">
          <a:xfrm>
            <a:off x="4479925" y="1325563"/>
            <a:ext cx="4554452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.class public super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Adder</a:t>
            </a:r>
          </a:p>
          <a:p>
            <a:r>
              <a:rPr lang="en-US" sz="1200" b="1" dirty="0">
                <a:latin typeface="Courier New" charset="0"/>
              </a:rPr>
              <a:t>.super java/</a:t>
            </a:r>
            <a:r>
              <a:rPr lang="en-US" sz="1200" b="1" dirty="0" err="1">
                <a:latin typeface="Courier New" charset="0"/>
              </a:rPr>
              <a:t>lang</a:t>
            </a:r>
            <a:r>
              <a:rPr lang="en-US" sz="1200" b="1" dirty="0">
                <a:latin typeface="Courier New" charset="0"/>
              </a:rPr>
              <a:t>/Object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.private field static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I</a:t>
            </a:r>
          </a:p>
          <a:p>
            <a:r>
              <a:rPr lang="en-US" sz="1200" b="1" dirty="0">
                <a:latin typeface="Courier New" charset="0"/>
              </a:rPr>
              <a:t>.private field static j I</a:t>
            </a:r>
          </a:p>
          <a:p>
            <a:r>
              <a:rPr lang="en-US" sz="1200" b="1" dirty="0">
                <a:latin typeface="Courier New" charset="0"/>
              </a:rPr>
              <a:t>.private field static sum I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.method public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&lt;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init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&gt;</a:t>
            </a:r>
            <a:r>
              <a:rPr lang="en-US" sz="1200" b="1" dirty="0">
                <a:latin typeface="Courier New" charset="0"/>
              </a:rPr>
              <a:t>()</a:t>
            </a:r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V</a:t>
            </a:r>
          </a:p>
          <a:p>
            <a:endParaRPr lang="en-US" sz="1200" b="1" dirty="0">
              <a:latin typeface="Courier New" charset="0"/>
            </a:endParaRP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aload_0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invokenonvirtual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java/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lang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/Object/&lt;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init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&gt;()V</a:t>
            </a:r>
          </a:p>
          <a:p>
            <a:r>
              <a:rPr lang="en-US" sz="1200" b="1" dirty="0">
                <a:latin typeface="Courier New" charset="0"/>
              </a:rPr>
              <a:t>    return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.limit stack 1</a:t>
            </a:r>
          </a:p>
          <a:p>
            <a:r>
              <a:rPr lang="en-US" sz="1200" b="1" dirty="0">
                <a:latin typeface="Courier New" charset="0"/>
              </a:rPr>
              <a:t>.limit locals 1</a:t>
            </a:r>
          </a:p>
          <a:p>
            <a:r>
              <a:rPr lang="en-US" sz="1200" b="1" dirty="0">
                <a:latin typeface="Courier New" charset="0"/>
              </a:rPr>
              <a:t>.end method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...</a:t>
            </a:r>
          </a:p>
        </p:txBody>
      </p:sp>
      <p:sp>
        <p:nvSpPr>
          <p:cNvPr id="6369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743200" y="4983163"/>
            <a:ext cx="6126163" cy="1189037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/>
              <a:t>Each Jasmin class must have a </a:t>
            </a:r>
            <a:br>
              <a:rPr lang="en-US" sz="1800" dirty="0"/>
            </a:br>
            <a:r>
              <a:rPr lang="en-US" sz="1800" dirty="0">
                <a:solidFill>
                  <a:srgbClr val="B23C00"/>
                </a:solidFill>
              </a:rPr>
              <a:t>constructor</a:t>
            </a:r>
            <a:r>
              <a:rPr lang="en-US" sz="1800" dirty="0"/>
              <a:t> named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&lt;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init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&gt;</a:t>
            </a:r>
            <a:r>
              <a:rPr lang="en-US" sz="18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The local variable in </a:t>
            </a:r>
            <a:r>
              <a:rPr lang="en-US" sz="1600" dirty="0">
                <a:solidFill>
                  <a:srgbClr val="0033CC"/>
                </a:solidFill>
              </a:rPr>
              <a:t>slot #0</a:t>
            </a:r>
            <a:r>
              <a:rPr lang="en-US" sz="1600" dirty="0"/>
              <a:t> contains the value of </a:t>
            </a:r>
            <a:r>
              <a:rPr lang="ja-JP" altLang="en-US" sz="1600" dirty="0">
                <a:latin typeface="Arial"/>
              </a:rPr>
              <a:t>“</a:t>
            </a:r>
            <a:r>
              <a:rPr lang="en-US" sz="1600" dirty="0">
                <a:solidFill>
                  <a:srgbClr val="0033CC"/>
                </a:solidFill>
              </a:rPr>
              <a:t>this</a:t>
            </a:r>
            <a:r>
              <a:rPr lang="ja-JP" altLang="en-US" sz="1600" dirty="0">
                <a:latin typeface="Arial"/>
              </a:rPr>
              <a:t>”</a:t>
            </a:r>
            <a:r>
              <a:rPr lang="en-US" sz="16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Each constructor must call the </a:t>
            </a:r>
            <a:r>
              <a:rPr lang="en-US" sz="1600" dirty="0">
                <a:solidFill>
                  <a:srgbClr val="8F0000"/>
                </a:solidFill>
              </a:rPr>
              <a:t>superclass constructor</a:t>
            </a:r>
            <a:r>
              <a:rPr lang="en-US" sz="1600" dirty="0"/>
              <a:t>.</a:t>
            </a:r>
          </a:p>
        </p:txBody>
      </p:sp>
      <p:sp>
        <p:nvSpPr>
          <p:cNvPr id="636937" name="Text Box 9"/>
          <p:cNvSpPr txBox="1">
            <a:spLocks noChangeArrowheads="1"/>
          </p:cNvSpPr>
          <p:nvPr/>
        </p:nvSpPr>
        <p:spPr bwMode="auto">
          <a:xfrm>
            <a:off x="7294563" y="1874838"/>
            <a:ext cx="1209675" cy="527050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33CC"/>
                </a:solidFill>
              </a:rPr>
              <a:t>Private static</a:t>
            </a:r>
            <a:br>
              <a:rPr lang="en-US" sz="1400">
                <a:solidFill>
                  <a:srgbClr val="0033CC"/>
                </a:solidFill>
              </a:rPr>
            </a:br>
            <a:r>
              <a:rPr lang="en-US" sz="1400">
                <a:solidFill>
                  <a:srgbClr val="0033CC"/>
                </a:solidFill>
              </a:rPr>
              <a:t>class fields.</a:t>
            </a:r>
          </a:p>
        </p:txBody>
      </p:sp>
      <p:grpSp>
        <p:nvGrpSpPr>
          <p:cNvPr id="636938" name="Group 10"/>
          <p:cNvGrpSpPr>
            <a:grpSpLocks/>
          </p:cNvGrpSpPr>
          <p:nvPr/>
        </p:nvGrpSpPr>
        <p:grpSpPr bwMode="auto">
          <a:xfrm>
            <a:off x="6857635" y="2606675"/>
            <a:ext cx="2103437" cy="822325"/>
            <a:chOff x="4174" y="1642"/>
            <a:chExt cx="1325" cy="518"/>
          </a:xfrm>
          <a:solidFill>
            <a:srgbClr val="FFFFC2"/>
          </a:solidFill>
        </p:grpSpPr>
        <p:sp>
          <p:nvSpPr>
            <p:cNvPr id="636939" name="Text Box 11"/>
            <p:cNvSpPr txBox="1">
              <a:spLocks noChangeArrowheads="1"/>
            </p:cNvSpPr>
            <p:nvPr/>
          </p:nvSpPr>
          <p:spPr bwMode="auto">
            <a:xfrm>
              <a:off x="4608" y="1642"/>
              <a:ext cx="891" cy="332"/>
            </a:xfrm>
            <a:prstGeom prst="rect">
              <a:avLst/>
            </a:prstGeom>
            <a:grp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chemeClr val="folHlink"/>
                  </a:solidFill>
                </a:rPr>
                <a:t>Void method.</a:t>
              </a:r>
            </a:p>
            <a:p>
              <a:r>
                <a:rPr lang="en-US" sz="1400">
                  <a:solidFill>
                    <a:schemeClr val="folHlink"/>
                  </a:solidFill>
                </a:rPr>
                <a:t>No parameters.</a:t>
              </a:r>
            </a:p>
          </p:txBody>
        </p:sp>
        <p:sp>
          <p:nvSpPr>
            <p:cNvPr id="636940" name="Line 12"/>
            <p:cNvSpPr>
              <a:spLocks noChangeShapeType="1"/>
            </p:cNvSpPr>
            <p:nvPr/>
          </p:nvSpPr>
          <p:spPr bwMode="auto">
            <a:xfrm flipH="1" flipV="1">
              <a:off x="4174" y="1732"/>
              <a:ext cx="434" cy="0"/>
            </a:xfrm>
            <a:prstGeom prst="line">
              <a:avLst/>
            </a:prstGeom>
            <a:grp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941" name="Line 13"/>
            <p:cNvSpPr>
              <a:spLocks noChangeShapeType="1"/>
            </p:cNvSpPr>
            <p:nvPr/>
          </p:nvSpPr>
          <p:spPr bwMode="auto">
            <a:xfrm>
              <a:off x="5414" y="1976"/>
              <a:ext cx="0" cy="184"/>
            </a:xfrm>
            <a:prstGeom prst="line">
              <a:avLst/>
            </a:prstGeom>
            <a:grp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054A71A-12F8-B03B-28B3-1796310DE20E}"/>
              </a:ext>
            </a:extLst>
          </p:cNvPr>
          <p:cNvSpPr txBox="1"/>
          <p:nvPr/>
        </p:nvSpPr>
        <p:spPr>
          <a:xfrm>
            <a:off x="2715156" y="1874450"/>
            <a:ext cx="1428596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Program variables</a:t>
            </a:r>
          </a:p>
        </p:txBody>
      </p:sp>
    </p:spTree>
    <p:extLst>
      <p:ext uri="{BB962C8B-B14F-4D97-AF65-F5344CB8AC3E}">
        <p14:creationId xmlns:p14="http://schemas.microsoft.com/office/powerpoint/2010/main" val="2457470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6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69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36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369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369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369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36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36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36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36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369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369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3693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369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369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3693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36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369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369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369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369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36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36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930" grpId="0" animBg="1"/>
      <p:bldP spid="636931" grpId="0" animBg="1"/>
      <p:bldP spid="636932" grpId="0" animBg="1"/>
      <p:bldP spid="6369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92B53-AF32-6B49-B7BA-88E0B655C44C}" type="slidenum">
              <a:rPr lang="en-US"/>
              <a:pPr/>
              <a:t>4</a:t>
            </a:fld>
            <a:endParaRPr lang="en-US"/>
          </a:p>
        </p:txBody>
      </p:sp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Compiling Local Variables</a:t>
            </a:r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8688" y="1143025"/>
            <a:ext cx="3932238" cy="457200"/>
          </a:xfrm>
        </p:spPr>
        <p:txBody>
          <a:bodyPr/>
          <a:lstStyle/>
          <a:p>
            <a:r>
              <a:rPr lang="en-US" dirty="0"/>
              <a:t>Compiles to:</a:t>
            </a:r>
          </a:p>
        </p:txBody>
      </p:sp>
      <p:sp>
        <p:nvSpPr>
          <p:cNvPr id="614405" name="Text Box 5"/>
          <p:cNvSpPr txBox="1">
            <a:spLocks noChangeArrowheads="1"/>
          </p:cNvSpPr>
          <p:nvPr/>
        </p:nvSpPr>
        <p:spPr bwMode="auto">
          <a:xfrm>
            <a:off x="92075" y="1235075"/>
            <a:ext cx="3524585" cy="3323987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TYPE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arr</a:t>
            </a:r>
            <a:r>
              <a:rPr lang="en-US" sz="1400" b="1" dirty="0">
                <a:latin typeface="Courier New" charset="0"/>
              </a:rPr>
              <a:t> = ARRAY [1..5] OF real;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FUNCTION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func</a:t>
            </a:r>
            <a:r>
              <a:rPr lang="en-US" sz="1400" b="1" dirty="0">
                <a:latin typeface="Courier New" charset="0"/>
              </a:rPr>
              <a:t>(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, j : integer; </a:t>
            </a:r>
          </a:p>
          <a:p>
            <a:r>
              <a:rPr lang="en-US" sz="1400" b="1" dirty="0">
                <a:latin typeface="Courier New" charset="0"/>
              </a:rPr>
              <a:t>              x, y : real; </a:t>
            </a:r>
          </a:p>
          <a:p>
            <a:r>
              <a:rPr lang="en-US" sz="1400" b="1" dirty="0">
                <a:latin typeface="Courier New" charset="0"/>
              </a:rPr>
              <a:t>              p : </a:t>
            </a:r>
            <a:r>
              <a:rPr lang="en-US" sz="1400" b="1" dirty="0" err="1">
                <a:latin typeface="Courier New" charset="0"/>
              </a:rPr>
              <a:t>boolean</a:t>
            </a:r>
            <a:r>
              <a:rPr lang="en-US" sz="1400" b="1" dirty="0">
                <a:latin typeface="Courier New" charset="0"/>
              </a:rPr>
              <a:t>; </a:t>
            </a:r>
          </a:p>
          <a:p>
            <a:r>
              <a:rPr lang="en-US" sz="1400" b="1" dirty="0">
                <a:latin typeface="Courier New" charset="0"/>
              </a:rPr>
              <a:t>              </a:t>
            </a:r>
            <a:r>
              <a:rPr lang="en-US" sz="1400" b="1" dirty="0" err="1">
                <a:latin typeface="Courier New" charset="0"/>
              </a:rPr>
              <a:t>ch</a:t>
            </a:r>
            <a:r>
              <a:rPr lang="en-US" sz="1400" b="1" dirty="0">
                <a:latin typeface="Courier New" charset="0"/>
              </a:rPr>
              <a:t> : char;</a:t>
            </a:r>
          </a:p>
          <a:p>
            <a:r>
              <a:rPr lang="en-US" sz="1400" b="1" dirty="0">
                <a:latin typeface="Courier New" charset="0"/>
              </a:rPr>
              <a:t>              vector : </a:t>
            </a:r>
            <a:r>
              <a:rPr lang="en-US" sz="1400" b="1" dirty="0" err="1">
                <a:latin typeface="Courier New" charset="0"/>
              </a:rPr>
              <a:t>arr</a:t>
            </a:r>
            <a:r>
              <a:rPr lang="en-US" sz="1400" b="1" dirty="0">
                <a:latin typeface="Courier New" charset="0"/>
              </a:rPr>
              <a:t>; </a:t>
            </a:r>
          </a:p>
          <a:p>
            <a:r>
              <a:rPr lang="en-US" sz="1400" b="1" dirty="0">
                <a:latin typeface="Courier New" charset="0"/>
              </a:rPr>
              <a:t>              length : integer) </a:t>
            </a:r>
          </a:p>
          <a:p>
            <a:r>
              <a:rPr lang="en-US" sz="1400" b="1" dirty="0">
                <a:latin typeface="Courier New" charset="0"/>
              </a:rPr>
              <a:t>           : real;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    VAR</a:t>
            </a:r>
          </a:p>
          <a:p>
            <a:r>
              <a:rPr lang="en-US" sz="1400" b="1" dirty="0">
                <a:latin typeface="Courier New" charset="0"/>
              </a:rPr>
              <a:t>        n : integer;</a:t>
            </a:r>
          </a:p>
          <a:p>
            <a:r>
              <a:rPr lang="en-US" sz="1400" b="1" dirty="0">
                <a:latin typeface="Courier New" charset="0"/>
              </a:rPr>
              <a:t>        z : real;</a:t>
            </a:r>
          </a:p>
          <a:p>
            <a:r>
              <a:rPr lang="en-US" sz="1400" b="1" dirty="0">
                <a:latin typeface="Courier New" charset="0"/>
              </a:rPr>
              <a:t>        w : </a:t>
            </a:r>
            <a:r>
              <a:rPr lang="en-US" sz="1400" b="1" dirty="0" err="1">
                <a:latin typeface="Courier New" charset="0"/>
              </a:rPr>
              <a:t>arr</a:t>
            </a:r>
            <a:r>
              <a:rPr lang="en-US" sz="1400" b="1" dirty="0">
                <a:latin typeface="Courier New" charset="0"/>
              </a:rPr>
              <a:t>;</a:t>
            </a:r>
          </a:p>
        </p:txBody>
      </p:sp>
      <p:sp>
        <p:nvSpPr>
          <p:cNvPr id="614406" name="Text Box 6"/>
          <p:cNvSpPr txBox="1">
            <a:spLocks noChangeArrowheads="1"/>
          </p:cNvSpPr>
          <p:nvPr/>
        </p:nvSpPr>
        <p:spPr bwMode="auto">
          <a:xfrm>
            <a:off x="3657600" y="1692275"/>
            <a:ext cx="4386500" cy="28931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.method private static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func</a:t>
            </a:r>
            <a:r>
              <a:rPr lang="en-US" sz="1400" b="1" dirty="0">
                <a:latin typeface="Courier New" charset="0"/>
              </a:rPr>
              <a:t>(IIFFZC[FI)F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5 is </a:t>
            </a:r>
            <a:r>
              <a:rPr lang="en-US" sz="1400" b="1" dirty="0" err="1">
                <a:latin typeface="Courier New" charset="0"/>
              </a:rPr>
              <a:t>ch</a:t>
            </a:r>
            <a:r>
              <a:rPr lang="en-US" sz="1400" b="1" dirty="0">
                <a:latin typeface="Courier New" charset="0"/>
              </a:rPr>
              <a:t> C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0 is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 I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1 is j I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7 is length I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8 is n I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4 is p Z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6 is vector [F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10 is w [F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2 is x F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3 is y F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9 is z F</a:t>
            </a:r>
          </a:p>
          <a:p>
            <a:r>
              <a:rPr lang="en-US" sz="1400" b="1" dirty="0">
                <a:latin typeface="Courier New" charset="0"/>
              </a:rPr>
              <a:t>.</a:t>
            </a:r>
            <a:r>
              <a:rPr lang="en-US" sz="1400" b="1" dirty="0" err="1">
                <a:latin typeface="Courier New" charset="0"/>
              </a:rPr>
              <a:t>var</a:t>
            </a:r>
            <a:r>
              <a:rPr lang="en-US" sz="1400" b="1" dirty="0">
                <a:latin typeface="Courier New" charset="0"/>
              </a:rPr>
              <a:t> 11 is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func</a:t>
            </a:r>
            <a:r>
              <a:rPr lang="en-US" sz="1400" b="1" dirty="0">
                <a:latin typeface="Courier New" charset="0"/>
              </a:rPr>
              <a:t> F</a:t>
            </a:r>
          </a:p>
        </p:txBody>
      </p:sp>
      <p:pic>
        <p:nvPicPr>
          <p:cNvPr id="614407" name="Picture 7" descr="177075 fg16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6613" y="2058967"/>
            <a:ext cx="3044825" cy="319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09" name="Text Box 9"/>
          <p:cNvSpPr txBox="1">
            <a:spLocks noChangeArrowheads="1"/>
          </p:cNvSpPr>
          <p:nvPr/>
        </p:nvSpPr>
        <p:spPr bwMode="auto">
          <a:xfrm>
            <a:off x="548684" y="4727337"/>
            <a:ext cx="4743606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Add a local variables array </a:t>
            </a:r>
            <a:r>
              <a:rPr lang="en-US" sz="2000" b="1" dirty="0">
                <a:solidFill>
                  <a:srgbClr val="0033CC"/>
                </a:solidFill>
              </a:rPr>
              <a:t>slot number</a:t>
            </a:r>
            <a:endParaRPr lang="en-US" sz="2000" dirty="0">
              <a:solidFill>
                <a:srgbClr val="0033CC"/>
              </a:solidFill>
            </a:endParaRPr>
          </a:p>
          <a:p>
            <a:r>
              <a:rPr lang="en-US" sz="2000" dirty="0">
                <a:solidFill>
                  <a:srgbClr val="0033CC"/>
                </a:solidFill>
              </a:rPr>
              <a:t>to each variable</a:t>
            </a:r>
            <a:r>
              <a:rPr lang="en-US" sz="2000" dirty="0">
                <a:solidFill>
                  <a:srgbClr val="0033CC"/>
                </a:solidFill>
                <a:latin typeface="Arial"/>
              </a:rPr>
              <a:t>’</a:t>
            </a:r>
            <a:r>
              <a:rPr lang="en-US" sz="2000" dirty="0">
                <a:solidFill>
                  <a:srgbClr val="0033CC"/>
                </a:solidFill>
              </a:rPr>
              <a:t>s symbol table entry.</a:t>
            </a:r>
          </a:p>
        </p:txBody>
      </p:sp>
      <p:pic>
        <p:nvPicPr>
          <p:cNvPr id="3" name="Picture 2" descr="Table&#10;&#10;Description automatically generated">
            <a:extLst>
              <a:ext uri="{FF2B5EF4-FFF2-40B4-BE49-F238E27FC236}">
                <a16:creationId xmlns:a16="http://schemas.microsoft.com/office/drawing/2014/main" id="{B965869D-8D51-1D35-D7DA-FF2D7DAF37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6009" y="5366303"/>
            <a:ext cx="2812185" cy="89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58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0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1E93-EA5A-5449-B4DB-24228ADD38B5}" type="slidenum">
              <a:rPr lang="en-US"/>
              <a:pPr/>
              <a:t>5</a:t>
            </a:fld>
            <a:endParaRPr lang="en-US" dirty="0"/>
          </a:p>
        </p:txBody>
      </p:sp>
      <p:pic>
        <p:nvPicPr>
          <p:cNvPr id="615426" name="Picture 2" descr="CS153-080915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817688"/>
            <a:ext cx="5121275" cy="407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54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Generating Code for Expressions</a:t>
            </a:r>
          </a:p>
        </p:txBody>
      </p:sp>
      <p:sp>
        <p:nvSpPr>
          <p:cNvPr id="615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03838" y="1295400"/>
            <a:ext cx="3382962" cy="5059648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33CC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/>
              <a:t>Recall that in our Pascal interpreter, the expression executor visits the nodes of the expression parse tree in order to </a:t>
            </a:r>
            <a:r>
              <a:rPr lang="en-US" sz="2400" u="sng" dirty="0"/>
              <a:t>execute</a:t>
            </a:r>
            <a:r>
              <a:rPr lang="en-US" sz="2400" dirty="0"/>
              <a:t> the expression.</a:t>
            </a:r>
          </a:p>
          <a:p>
            <a:pPr lvl="1"/>
            <a:r>
              <a:rPr lang="en-US" sz="2000" dirty="0"/>
              <a:t>Pascal</a:t>
            </a:r>
            <a:r>
              <a:rPr lang="en-US" sz="2000" dirty="0">
                <a:latin typeface="Arial"/>
              </a:rPr>
              <a:t>’</a:t>
            </a:r>
            <a:r>
              <a:rPr lang="en-US" sz="2000" dirty="0"/>
              <a:t>s </a:t>
            </a:r>
            <a:r>
              <a:rPr lang="en-US" sz="2000" u="sng" dirty="0"/>
              <a:t>operator precedence rules </a:t>
            </a:r>
            <a:r>
              <a:rPr lang="en-US" sz="2000" dirty="0"/>
              <a:t>are encoded in the </a:t>
            </a:r>
            <a:r>
              <a:rPr lang="en-US" sz="2000" u="sng" dirty="0"/>
              <a:t>structure</a:t>
            </a:r>
            <a:r>
              <a:rPr lang="en-US" sz="2000" dirty="0"/>
              <a:t> of the parse tree.</a:t>
            </a:r>
          </a:p>
        </p:txBody>
      </p:sp>
      <p:sp>
        <p:nvSpPr>
          <p:cNvPr id="615429" name="Text Box 5"/>
          <p:cNvSpPr txBox="1">
            <a:spLocks noChangeArrowheads="1"/>
          </p:cNvSpPr>
          <p:nvPr/>
        </p:nvSpPr>
        <p:spPr bwMode="auto">
          <a:xfrm>
            <a:off x="365125" y="1325563"/>
            <a:ext cx="44942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ourier New" charset="0"/>
              </a:rPr>
              <a:t>alpha + 3/(beta - gamma) + 5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2743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12A3A-7F87-9C44-9997-D16D8D2C27DB}" type="slidenum">
              <a:rPr lang="en-US"/>
              <a:pPr/>
              <a:t>6</a:t>
            </a:fld>
            <a:endParaRPr lang="en-US"/>
          </a:p>
        </p:txBody>
      </p:sp>
      <p:pic>
        <p:nvPicPr>
          <p:cNvPr id="616450" name="Picture 2" descr="CS153-080915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475" y="2606049"/>
            <a:ext cx="4130125" cy="329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64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Generating Code for Expressions</a:t>
            </a:r>
            <a:endParaRPr lang="en-US" i="1"/>
          </a:p>
        </p:txBody>
      </p:sp>
      <p:sp>
        <p:nvSpPr>
          <p:cNvPr id="6164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40791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 compiler</a:t>
            </a:r>
            <a:r>
              <a:rPr lang="en-US" sz="2400" dirty="0">
                <a:latin typeface="Arial"/>
              </a:rPr>
              <a:t>’</a:t>
            </a:r>
            <a:r>
              <a:rPr lang="en-US" sz="2400" dirty="0"/>
              <a:t>s expression code generator also must visit the tree nodes to </a:t>
            </a:r>
            <a:r>
              <a:rPr lang="en-US" sz="2400" u="sng" dirty="0"/>
              <a:t>generate code</a:t>
            </a:r>
            <a:r>
              <a:rPr lang="en-US" sz="2400" dirty="0"/>
              <a:t> for the expression.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Yet another set of visit methods, in backend class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Compiler</a:t>
            </a:r>
            <a:r>
              <a:rPr lang="en-US" sz="20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Assume that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alpha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beta</a:t>
            </a:r>
            <a:r>
              <a:rPr lang="en-US" sz="2000" dirty="0"/>
              <a:t>, and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gamma</a:t>
            </a:r>
            <a:r>
              <a:rPr lang="en-US" sz="2000" dirty="0"/>
              <a:t> are local real variables</a:t>
            </a:r>
          </a:p>
          <a:p>
            <a:pPr lvl="1">
              <a:lnSpc>
                <a:spcPct val="90000"/>
              </a:lnSpc>
            </a:pP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alpha</a:t>
            </a:r>
            <a:r>
              <a:rPr lang="en-US" sz="2000" dirty="0"/>
              <a:t> </a:t>
            </a:r>
            <a:r>
              <a:rPr lang="en-US" sz="2000" dirty="0">
                <a:sym typeface="Wingdings" charset="0"/>
              </a:rPr>
              <a:t> local variable slot #0</a:t>
            </a:r>
            <a:br>
              <a:rPr lang="en-US" sz="2000" dirty="0">
                <a:sym typeface="Wingdings" charset="0"/>
              </a:rPr>
            </a:br>
            <a:r>
              <a:rPr lang="en-US" sz="2000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beta</a:t>
            </a:r>
            <a:r>
              <a:rPr lang="en-US" sz="2000" dirty="0">
                <a:sym typeface="Wingdings" charset="0"/>
              </a:rPr>
              <a:t>    local variable slot #1</a:t>
            </a:r>
            <a:br>
              <a:rPr lang="en-US" sz="2000" dirty="0">
                <a:sym typeface="Wingdings" charset="0"/>
              </a:rPr>
            </a:br>
            <a:r>
              <a:rPr lang="en-US" sz="2000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gamma</a:t>
            </a:r>
            <a:r>
              <a:rPr lang="en-US" sz="2000" dirty="0">
                <a:sym typeface="Wingdings" charset="0"/>
              </a:rPr>
              <a:t>  local variable slot #2</a:t>
            </a:r>
          </a:p>
        </p:txBody>
      </p:sp>
      <p:sp>
        <p:nvSpPr>
          <p:cNvPr id="616453" name="Text Box 5"/>
          <p:cNvSpPr txBox="1">
            <a:spLocks noChangeArrowheads="1"/>
          </p:cNvSpPr>
          <p:nvPr/>
        </p:nvSpPr>
        <p:spPr bwMode="auto">
          <a:xfrm>
            <a:off x="1703402" y="3703638"/>
            <a:ext cx="1497013" cy="256381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i="1" dirty="0"/>
              <a:t>1</a:t>
            </a:r>
            <a:r>
              <a:rPr lang="en-US" sz="1800" b="1" dirty="0">
                <a:latin typeface="Courier New" charset="0"/>
              </a:rPr>
              <a:t> fload_0</a:t>
            </a:r>
          </a:p>
          <a:p>
            <a:r>
              <a:rPr lang="en-US" sz="1200" b="1" i="1" dirty="0"/>
              <a:t>2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ldc</a:t>
            </a:r>
            <a:r>
              <a:rPr lang="en-US" sz="1800" b="1" dirty="0">
                <a:latin typeface="Courier New" charset="0"/>
              </a:rPr>
              <a:t>  3.0</a:t>
            </a:r>
          </a:p>
          <a:p>
            <a:r>
              <a:rPr lang="en-US" sz="1200" b="1" i="1" dirty="0"/>
              <a:t>3</a:t>
            </a:r>
            <a:r>
              <a:rPr lang="en-US" sz="1800" b="1" dirty="0">
                <a:latin typeface="Courier New" charset="0"/>
              </a:rPr>
              <a:t> fload_1</a:t>
            </a:r>
          </a:p>
          <a:p>
            <a:r>
              <a:rPr lang="en-US" sz="1200" b="1" i="1" dirty="0"/>
              <a:t>4</a:t>
            </a:r>
            <a:r>
              <a:rPr lang="en-US" sz="1800" b="1" dirty="0">
                <a:latin typeface="Courier New" charset="0"/>
              </a:rPr>
              <a:t> fload_2</a:t>
            </a:r>
          </a:p>
          <a:p>
            <a:r>
              <a:rPr lang="en-US" sz="1200" b="1" i="1" dirty="0"/>
              <a:t>5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fsub</a:t>
            </a:r>
            <a:endParaRPr lang="en-US" sz="1800" b="1" dirty="0">
              <a:latin typeface="Courier New" charset="0"/>
            </a:endParaRPr>
          </a:p>
          <a:p>
            <a:r>
              <a:rPr lang="en-US" sz="1200" b="1" i="1" dirty="0"/>
              <a:t>6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fdiv</a:t>
            </a:r>
            <a:endParaRPr lang="en-US" sz="1800" b="1" dirty="0">
              <a:latin typeface="Courier New" charset="0"/>
            </a:endParaRPr>
          </a:p>
          <a:p>
            <a:r>
              <a:rPr lang="en-US" sz="1200" b="1" i="1" dirty="0"/>
              <a:t>7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fadd</a:t>
            </a:r>
            <a:endParaRPr lang="en-US" sz="1800" b="1" dirty="0">
              <a:latin typeface="Courier New" charset="0"/>
            </a:endParaRPr>
          </a:p>
          <a:p>
            <a:r>
              <a:rPr lang="en-US" sz="1200" b="1" i="1" dirty="0"/>
              <a:t>8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ldc</a:t>
            </a:r>
            <a:r>
              <a:rPr lang="en-US" sz="1800" b="1" dirty="0">
                <a:latin typeface="Courier New" charset="0"/>
              </a:rPr>
              <a:t>  5.0</a:t>
            </a:r>
          </a:p>
          <a:p>
            <a:r>
              <a:rPr lang="en-US" sz="1200" b="1" i="1" dirty="0"/>
              <a:t>9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fadd</a:t>
            </a:r>
            <a:endParaRPr lang="en-US" sz="1800" b="1" dirty="0">
              <a:latin typeface="Courier New" charset="0"/>
            </a:endParaRPr>
          </a:p>
        </p:txBody>
      </p:sp>
      <p:sp>
        <p:nvSpPr>
          <p:cNvPr id="616454" name="Text Box 6"/>
          <p:cNvSpPr txBox="1">
            <a:spLocks noChangeArrowheads="1"/>
          </p:cNvSpPr>
          <p:nvPr/>
        </p:nvSpPr>
        <p:spPr bwMode="auto">
          <a:xfrm>
            <a:off x="4023366" y="5927725"/>
            <a:ext cx="44942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ourier New" charset="0"/>
              </a:rPr>
              <a:t>alpha + 3/(beta - gamma) + 5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1243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0A783-1016-9153-CDCD-6683D1603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Containing Visit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08C6E-D7BC-DE1A-3248-909F51AA0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511014"/>
          </a:xfrm>
        </p:spPr>
        <p:txBody>
          <a:bodyPr/>
          <a:lstStyle/>
          <a:p>
            <a:r>
              <a:rPr lang="en-US" dirty="0"/>
              <a:t>Semantic checking (front end)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frontend.Semantics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4"/>
            <a:endParaRPr lang="en-US" dirty="0"/>
          </a:p>
          <a:p>
            <a:r>
              <a:rPr lang="en-US" dirty="0"/>
              <a:t>Execution (backend interpreter)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backend.interpreter.Executor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4"/>
            <a:endParaRPr lang="en-US" dirty="0"/>
          </a:p>
          <a:p>
            <a:r>
              <a:rPr lang="en-US" dirty="0"/>
              <a:t>Conversion (backend language convertor)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backend.converter.Converter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4"/>
            <a:endParaRPr lang="en-US" dirty="0"/>
          </a:p>
          <a:p>
            <a:r>
              <a:rPr lang="en-US" dirty="0"/>
              <a:t>Compiler (backend compiler)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backend.compiler.Compiler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8522B4-973A-7A91-469E-B0DF18BE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0E1533-313E-E65A-654F-BE0B6555E9CF}"/>
              </a:ext>
            </a:extLst>
          </p:cNvPr>
          <p:cNvSpPr txBox="1"/>
          <p:nvPr/>
        </p:nvSpPr>
        <p:spPr>
          <a:xfrm>
            <a:off x="4937756" y="1874537"/>
            <a:ext cx="654346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Pass 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87FC04-7C22-13DC-DBFE-0A2A2FD3E800}"/>
              </a:ext>
            </a:extLst>
          </p:cNvPr>
          <p:cNvSpPr txBox="1"/>
          <p:nvPr/>
        </p:nvSpPr>
        <p:spPr>
          <a:xfrm>
            <a:off x="6738275" y="3043461"/>
            <a:ext cx="654346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Pass 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F897AD-C85E-01ED-B4D5-B9F46F2C9E98}"/>
              </a:ext>
            </a:extLst>
          </p:cNvPr>
          <p:cNvSpPr txBox="1"/>
          <p:nvPr/>
        </p:nvSpPr>
        <p:spPr>
          <a:xfrm>
            <a:off x="6492219" y="4160512"/>
            <a:ext cx="654346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Pass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95AB8B-8D63-30AB-630B-ABDC67BA8052}"/>
              </a:ext>
            </a:extLst>
          </p:cNvPr>
          <p:cNvSpPr txBox="1"/>
          <p:nvPr/>
        </p:nvSpPr>
        <p:spPr>
          <a:xfrm>
            <a:off x="6119467" y="5393323"/>
            <a:ext cx="654346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Pass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5B282C-0065-9D4D-125F-C1318316205A}"/>
              </a:ext>
            </a:extLst>
          </p:cNvPr>
          <p:cNvSpPr txBox="1"/>
          <p:nvPr/>
        </p:nvSpPr>
        <p:spPr>
          <a:xfrm>
            <a:off x="6107770" y="1501777"/>
            <a:ext cx="2749471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33CC"/>
                </a:solidFill>
              </a:rPr>
              <a:t>The visit methods all visit</a:t>
            </a:r>
          </a:p>
          <a:p>
            <a:pPr algn="ctr"/>
            <a:r>
              <a:rPr lang="en-US" sz="1800" dirty="0">
                <a:solidFill>
                  <a:srgbClr val="0033CC"/>
                </a:solidFill>
              </a:rPr>
              <a:t>the same parse tree!</a:t>
            </a:r>
          </a:p>
        </p:txBody>
      </p:sp>
    </p:spTree>
    <p:extLst>
      <p:ext uri="{BB962C8B-B14F-4D97-AF65-F5344CB8AC3E}">
        <p14:creationId xmlns:p14="http://schemas.microsoft.com/office/powerpoint/2010/main" val="125362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C52A-9652-4A4D-B1BD-DEAB8F5E4AC9}" type="slidenum">
              <a:rPr lang="en-US"/>
              <a:pPr/>
              <a:t>8</a:t>
            </a:fld>
            <a:endParaRPr lang="en-US"/>
          </a:p>
        </p:txBody>
      </p:sp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Integer Values</a:t>
            </a:r>
          </a:p>
        </p:txBody>
      </p:sp>
      <p:sp>
        <p:nvSpPr>
          <p:cNvPr id="589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25564"/>
            <a:ext cx="8412163" cy="1829120"/>
          </a:xfrm>
        </p:spPr>
        <p:txBody>
          <a:bodyPr/>
          <a:lstStyle/>
          <a:p>
            <a:r>
              <a:rPr lang="en-US" dirty="0"/>
              <a:t>Jasmin has a set of instructions each of which </a:t>
            </a:r>
            <a:br>
              <a:rPr lang="en-US" dirty="0"/>
            </a:br>
            <a:r>
              <a:rPr lang="en-US" dirty="0"/>
              <a:t>pop off the </a:t>
            </a:r>
            <a:r>
              <a:rPr lang="en-US" u="sng" dirty="0"/>
              <a:t>top two integer values</a:t>
            </a:r>
            <a:r>
              <a:rPr lang="en-US" dirty="0"/>
              <a:t> from the operand stack, compare them, and then branch if the comparison is </a:t>
            </a:r>
            <a:r>
              <a:rPr lang="en-US" u="sng" dirty="0"/>
              <a:t>true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89872" name="Group 48"/>
          <p:cNvGraphicFramePr>
            <a:graphicFrameLocks noGrp="1"/>
          </p:cNvGraphicFramePr>
          <p:nvPr>
            <p:ph sz="half" idx="2"/>
          </p:nvPr>
        </p:nvGraphicFramePr>
        <p:xfrm>
          <a:off x="1646238" y="3307055"/>
          <a:ext cx="5761037" cy="2407920"/>
        </p:xfrm>
        <a:graphic>
          <a:graphicData uri="http://schemas.openxmlformats.org/drawingml/2006/table">
            <a:tbl>
              <a:tblPr/>
              <a:tblGrid>
                <a:gridCol w="2103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if_icmpeq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==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if_icmpne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!=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if_icmpgt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&gt;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if_icmpge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&gt;=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if_icmplt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&lt;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if_icmple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&lt;=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949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C52A-9652-4A4D-B1BD-DEAB8F5E4AC9}" type="slidenum">
              <a:rPr lang="en-US"/>
              <a:pPr/>
              <a:t>9</a:t>
            </a:fld>
            <a:endParaRPr lang="en-US"/>
          </a:p>
        </p:txBody>
      </p:sp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Integer Values</a:t>
            </a:r>
            <a:r>
              <a:rPr lang="en-US" i="1" dirty="0"/>
              <a:t>, cont’d</a:t>
            </a:r>
          </a:p>
        </p:txBody>
      </p:sp>
      <p:sp>
        <p:nvSpPr>
          <p:cNvPr id="589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977634"/>
            <a:ext cx="8412163" cy="2194876"/>
          </a:xfrm>
        </p:spPr>
        <p:txBody>
          <a:bodyPr/>
          <a:lstStyle/>
          <a:p>
            <a:r>
              <a:rPr lang="en-US" dirty="0"/>
              <a:t>The two values are </a:t>
            </a:r>
            <a:r>
              <a:rPr lang="en-US" u="sng" dirty="0"/>
              <a:t>popped off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the operand stack.</a:t>
            </a:r>
          </a:p>
          <a:p>
            <a:pPr lvl="1"/>
            <a:r>
              <a:rPr lang="en-US" dirty="0"/>
              <a:t>[TOS] is the value at the top of the stack.</a:t>
            </a:r>
          </a:p>
          <a:p>
            <a:pPr lvl="1"/>
            <a:r>
              <a:rPr lang="en-US" dirty="0"/>
              <a:t>[TOS-1] is the value just under the one </a:t>
            </a:r>
            <a:br>
              <a:rPr lang="en-US" dirty="0"/>
            </a:br>
            <a:r>
              <a:rPr lang="en-US" dirty="0"/>
              <a:t>at the top of the stack.</a:t>
            </a:r>
          </a:p>
        </p:txBody>
      </p:sp>
      <p:graphicFrame>
        <p:nvGraphicFramePr>
          <p:cNvPr id="589872" name="Group 48"/>
          <p:cNvGraphicFramePr>
            <a:graphicFrameLocks noGrp="1"/>
          </p:cNvGraphicFramePr>
          <p:nvPr>
            <p:ph sz="half" idx="2"/>
          </p:nvPr>
        </p:nvGraphicFramePr>
        <p:xfrm>
          <a:off x="1646238" y="1417342"/>
          <a:ext cx="5761037" cy="2407920"/>
        </p:xfrm>
        <a:graphic>
          <a:graphicData uri="http://schemas.openxmlformats.org/drawingml/2006/table">
            <a:tbl>
              <a:tblPr/>
              <a:tblGrid>
                <a:gridCol w="2103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if_icmpeq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==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if_icmpne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!=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if_icmpgt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&gt;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if_icmpge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&gt;=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if_icmplt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&lt;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if_icmple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&lt;=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1369981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39172</TotalTime>
  <Words>4346</Words>
  <Application>Microsoft Macintosh PowerPoint</Application>
  <PresentationFormat>On-screen Show (4:3)</PresentationFormat>
  <Paragraphs>867</Paragraphs>
  <Slides>36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Courier New</vt:lpstr>
      <vt:lpstr>Times New Roman</vt:lpstr>
      <vt:lpstr>Wingdings</vt:lpstr>
      <vt:lpstr>Quadrant</vt:lpstr>
      <vt:lpstr>CS 153 Concepts of Compiler Design October 17 Class Meeting</vt:lpstr>
      <vt:lpstr>Code for Procedures and Functions</vt:lpstr>
      <vt:lpstr>Code for Procedures and Functions</vt:lpstr>
      <vt:lpstr>Compiling Local Variables</vt:lpstr>
      <vt:lpstr>Generating Code for Expressions</vt:lpstr>
      <vt:lpstr>Generating Code for Expressions</vt:lpstr>
      <vt:lpstr>Classes Containing Visit Methods</vt:lpstr>
      <vt:lpstr>Compare Integer Values</vt:lpstr>
      <vt:lpstr>Compare Integer Values, cont’d</vt:lpstr>
      <vt:lpstr>Compare Integer Values, cont’d</vt:lpstr>
      <vt:lpstr>Compare Values of Other Datatypes</vt:lpstr>
      <vt:lpstr>Assignment Statement Code Template</vt:lpstr>
      <vt:lpstr>Load and Store Tips</vt:lpstr>
      <vt:lpstr>Load and Store Tips, cont’d</vt:lpstr>
      <vt:lpstr>What Would James Gosling Do?</vt:lpstr>
      <vt:lpstr>What Would James Gosling Do, cont’d</vt:lpstr>
      <vt:lpstr>What Would James Gosling Do, cont’d</vt:lpstr>
      <vt:lpstr>What Would James Gosling Do, cont’d</vt:lpstr>
      <vt:lpstr>Jasper</vt:lpstr>
      <vt:lpstr>Jasper, cont’d</vt:lpstr>
      <vt:lpstr>Jasper, cont’d</vt:lpstr>
      <vt:lpstr>Expression Syntax Diagrams</vt:lpstr>
      <vt:lpstr>Relational Expressions</vt:lpstr>
      <vt:lpstr>Relational Expression Code Template</vt:lpstr>
      <vt:lpstr>IF Statement Code Templates</vt:lpstr>
      <vt:lpstr>Example: IF Statement</vt:lpstr>
      <vt:lpstr>Looping Statement Code Template</vt:lpstr>
      <vt:lpstr>Example: Newton’s Square Root Function</vt:lpstr>
      <vt:lpstr>Example: FOR Statement</vt:lpstr>
      <vt:lpstr>Select Template</vt:lpstr>
      <vt:lpstr>Example: CASE Statement</vt:lpstr>
      <vt:lpstr>Pascal Procedures and Functions</vt:lpstr>
      <vt:lpstr>Procedures and Functions, cont’d</vt:lpstr>
      <vt:lpstr>Code for a Pascal Function (Static Method)</vt:lpstr>
      <vt:lpstr>Code to Call a Function (Static Method)</vt:lpstr>
      <vt:lpstr>Code for a Pascal Main Program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616</cp:revision>
  <dcterms:created xsi:type="dcterms:W3CDTF">2008-01-12T03:52:55Z</dcterms:created>
  <dcterms:modified xsi:type="dcterms:W3CDTF">2024-10-22T18:27:37Z</dcterms:modified>
</cp:coreProperties>
</file>