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0"/>
  </p:notesMasterIdLst>
  <p:handoutMasterIdLst>
    <p:handoutMasterId r:id="rId11"/>
  </p:handoutMasterIdLst>
  <p:sldIdLst>
    <p:sldId id="256" r:id="rId2"/>
    <p:sldId id="312" r:id="rId3"/>
    <p:sldId id="315" r:id="rId4"/>
    <p:sldId id="317" r:id="rId5"/>
    <p:sldId id="316" r:id="rId6"/>
    <p:sldId id="318" r:id="rId7"/>
    <p:sldId id="319" r:id="rId8"/>
    <p:sldId id="320" r:id="rId9"/>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FFFF"/>
    <a:srgbClr val="0033CC"/>
    <a:srgbClr val="008000"/>
    <a:srgbClr val="945200"/>
    <a:srgbClr val="FF9300"/>
    <a:srgbClr val="CC99FF"/>
    <a:srgbClr val="D883FF"/>
    <a:srgbClr val="8F0000"/>
    <a:srgbClr val="DEF0F2"/>
    <a:srgbClr val="B23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53" autoAdjust="0"/>
    <p:restoredTop sz="96327" autoAdjust="0"/>
  </p:normalViewPr>
  <p:slideViewPr>
    <p:cSldViewPr>
      <p:cViewPr varScale="1">
        <p:scale>
          <a:sx n="206" d="100"/>
          <a:sy n="206" d="100"/>
        </p:scale>
        <p:origin x="344" y="184"/>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1BEC4D-AF1D-B244-858F-FC7BB69AC3F2}" type="datetimeFigureOut">
              <a:rPr lang="en-US" smtClean="0"/>
              <a:t>10/14/24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17C8AE-DEBD-E641-93E8-ED065F7FB8AC}" type="slidenum">
              <a:rPr lang="en-US" smtClean="0"/>
              <a:t>‹#›</a:t>
            </a:fld>
            <a:endParaRPr lang="en-US"/>
          </a:p>
        </p:txBody>
      </p:sp>
    </p:spTree>
    <p:extLst>
      <p:ext uri="{BB962C8B-B14F-4D97-AF65-F5344CB8AC3E}">
        <p14:creationId xmlns:p14="http://schemas.microsoft.com/office/powerpoint/2010/main" val="1391704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5E68D8E-92B9-6647-9C13-3186C5B51462}" type="slidenum">
              <a:rPr lang="en-US"/>
              <a:pPr/>
              <a:t>‹#›</a:t>
            </a:fld>
            <a:endParaRPr lang="en-US"/>
          </a:p>
        </p:txBody>
      </p:sp>
    </p:spTree>
    <p:extLst>
      <p:ext uri="{BB962C8B-B14F-4D97-AF65-F5344CB8AC3E}">
        <p14:creationId xmlns:p14="http://schemas.microsoft.com/office/powerpoint/2010/main" val="208035277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sp>
        <p:nvSpPr>
          <p:cNvPr id="30725" name="Rectangle 5"/>
          <p:cNvSpPr>
            <a:spLocks noGrp="1" noChangeArrowheads="1"/>
          </p:cNvSpPr>
          <p:nvPr>
            <p:ph type="dt" sz="half" idx="2"/>
          </p:nvPr>
        </p:nvSpPr>
        <p:spPr>
          <a:xfrm>
            <a:off x="457200" y="6248400"/>
            <a:ext cx="2133600" cy="457200"/>
          </a:xfrm>
          <a:prstGeom prst="rect">
            <a:avLst/>
          </a:prstGeom>
        </p:spPr>
        <p:txBody>
          <a:bodyPr/>
          <a:lstStyle>
            <a:lvl1pPr>
              <a:defRPr/>
            </a:lvl1pPr>
          </a:lstStyle>
          <a:p>
            <a:endParaRPr lang="en-US"/>
          </a:p>
        </p:txBody>
      </p:sp>
      <p:sp>
        <p:nvSpPr>
          <p:cNvPr id="30726" name="Rectangle 6"/>
          <p:cNvSpPr>
            <a:spLocks noGrp="1" noChangeArrowheads="1"/>
          </p:cNvSpPr>
          <p:nvPr>
            <p:ph type="ftr" sz="quarter" idx="3"/>
          </p:nvPr>
        </p:nvSpPr>
        <p:spPr>
          <a:xfrm>
            <a:off x="3124200" y="6248400"/>
            <a:ext cx="2895600" cy="457200"/>
          </a:xfrm>
          <a:prstGeom prst="rect">
            <a:avLst/>
          </a:prstGeom>
        </p:spPr>
        <p:txBody>
          <a:bodyPr/>
          <a:lstStyle>
            <a:lvl1pPr>
              <a:defRPr/>
            </a:lvl1pPr>
          </a:lstStyle>
          <a:p>
            <a:endParaRPr lang="en-US"/>
          </a:p>
        </p:txBody>
      </p:sp>
      <p:sp>
        <p:nvSpPr>
          <p:cNvPr id="30727" name="Rectangle 7"/>
          <p:cNvSpPr>
            <a:spLocks noGrp="1" noChangeArrowheads="1"/>
          </p:cNvSpPr>
          <p:nvPr>
            <p:ph type="sldNum" sz="quarter" idx="4"/>
          </p:nvPr>
        </p:nvSpPr>
        <p:spPr>
          <a:xfrm>
            <a:off x="6553200" y="6248400"/>
            <a:ext cx="2133600" cy="457200"/>
          </a:xfrm>
        </p:spPr>
        <p:txBody>
          <a:bodyPr/>
          <a:lstStyle>
            <a:lvl1pPr>
              <a:defRPr sz="1000" b="1"/>
            </a:lvl1pPr>
          </a:lstStyle>
          <a:p>
            <a:fld id="{91E6F249-8D10-7240-A07E-F66CEC252905}" type="slidenum">
              <a:rPr lang="en-US"/>
              <a:pPr/>
              <a:t>‹#›</a:t>
            </a:fld>
            <a:endParaRPr lang="en-US"/>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FDA5FC-E46B-9C44-BC74-948B74CFAE7B}" type="slidenum">
              <a:rPr lang="en-US"/>
              <a:pPr/>
              <a:t>‹#›</a:t>
            </a:fld>
            <a:endParaRPr lang="en-US"/>
          </a:p>
        </p:txBody>
      </p:sp>
    </p:spTree>
    <p:extLst>
      <p:ext uri="{BB962C8B-B14F-4D97-AF65-F5344CB8AC3E}">
        <p14:creationId xmlns:p14="http://schemas.microsoft.com/office/powerpoint/2010/main" val="219067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1163"/>
            <a:ext cx="20574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11163"/>
            <a:ext cx="6019800" cy="5719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1E3472-7C7E-B14E-BFC5-D45A5C34A3D1}" type="slidenum">
              <a:rPr lang="en-US"/>
              <a:pPr/>
              <a:t>‹#›</a:t>
            </a:fld>
            <a:endParaRPr lang="en-US"/>
          </a:p>
        </p:txBody>
      </p:sp>
    </p:spTree>
    <p:extLst>
      <p:ext uri="{BB962C8B-B14F-4D97-AF65-F5344CB8AC3E}">
        <p14:creationId xmlns:p14="http://schemas.microsoft.com/office/powerpoint/2010/main" val="154289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FED62B2D-F854-104A-9535-9A504E5923E0}" type="slidenum">
              <a:rPr lang="en-US"/>
              <a:pPr/>
              <a:t>‹#›</a:t>
            </a:fld>
            <a:endParaRPr lang="en-US"/>
          </a:p>
        </p:txBody>
      </p:sp>
    </p:spTree>
    <p:extLst>
      <p:ext uri="{BB962C8B-B14F-4D97-AF65-F5344CB8AC3E}">
        <p14:creationId xmlns:p14="http://schemas.microsoft.com/office/powerpoint/2010/main" val="38840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D3FEEA-E4EA-8B48-84AC-27AA886F7D9E}" type="slidenum">
              <a:rPr lang="en-US"/>
              <a:pPr/>
              <a:t>‹#›</a:t>
            </a:fld>
            <a:endParaRPr lang="en-US"/>
          </a:p>
        </p:txBody>
      </p:sp>
    </p:spTree>
    <p:extLst>
      <p:ext uri="{BB962C8B-B14F-4D97-AF65-F5344CB8AC3E}">
        <p14:creationId xmlns:p14="http://schemas.microsoft.com/office/powerpoint/2010/main" val="4253908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0F6CE3A-7281-7642-9900-6E16427813B2}" type="slidenum">
              <a:rPr lang="en-US"/>
              <a:pPr/>
              <a:t>‹#›</a:t>
            </a:fld>
            <a:endParaRPr lang="en-US"/>
          </a:p>
        </p:txBody>
      </p:sp>
    </p:spTree>
    <p:extLst>
      <p:ext uri="{BB962C8B-B14F-4D97-AF65-F5344CB8AC3E}">
        <p14:creationId xmlns:p14="http://schemas.microsoft.com/office/powerpoint/2010/main" val="1458862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E4CDA5C-119F-CC4B-9649-ABA59C0C102C}" type="slidenum">
              <a:rPr lang="en-US"/>
              <a:pPr/>
              <a:t>‹#›</a:t>
            </a:fld>
            <a:endParaRPr lang="en-US"/>
          </a:p>
        </p:txBody>
      </p:sp>
    </p:spTree>
    <p:extLst>
      <p:ext uri="{BB962C8B-B14F-4D97-AF65-F5344CB8AC3E}">
        <p14:creationId xmlns:p14="http://schemas.microsoft.com/office/powerpoint/2010/main" val="3751635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750CE1F-3703-B242-8AD0-B0AC82B28EE7}" type="slidenum">
              <a:rPr lang="en-US"/>
              <a:pPr/>
              <a:t>‹#›</a:t>
            </a:fld>
            <a:endParaRPr lang="en-US"/>
          </a:p>
        </p:txBody>
      </p:sp>
    </p:spTree>
    <p:extLst>
      <p:ext uri="{BB962C8B-B14F-4D97-AF65-F5344CB8AC3E}">
        <p14:creationId xmlns:p14="http://schemas.microsoft.com/office/powerpoint/2010/main" val="44920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41431D7-A35E-FE4C-978D-A4C1DB31A328}" type="slidenum">
              <a:rPr lang="en-US"/>
              <a:pPr/>
              <a:t>‹#›</a:t>
            </a:fld>
            <a:endParaRPr lang="en-US"/>
          </a:p>
        </p:txBody>
      </p:sp>
    </p:spTree>
    <p:extLst>
      <p:ext uri="{BB962C8B-B14F-4D97-AF65-F5344CB8AC3E}">
        <p14:creationId xmlns:p14="http://schemas.microsoft.com/office/powerpoint/2010/main" val="3543584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2074743-FE56-7945-B44C-593C2BC7280A}" type="slidenum">
              <a:rPr lang="en-US"/>
              <a:pPr/>
              <a:t>‹#›</a:t>
            </a:fld>
            <a:endParaRPr lang="en-US"/>
          </a:p>
        </p:txBody>
      </p:sp>
    </p:spTree>
    <p:extLst>
      <p:ext uri="{BB962C8B-B14F-4D97-AF65-F5344CB8AC3E}">
        <p14:creationId xmlns:p14="http://schemas.microsoft.com/office/powerpoint/2010/main" val="86668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A885C50-577F-4141-9922-FD2248DB00C4}" type="slidenum">
              <a:rPr lang="en-US"/>
              <a:pPr/>
              <a:t>‹#›</a:t>
            </a:fld>
            <a:endParaRPr lang="en-US"/>
          </a:p>
        </p:txBody>
      </p:sp>
    </p:spTree>
    <p:extLst>
      <p:ext uri="{BB962C8B-B14F-4D97-AF65-F5344CB8AC3E}">
        <p14:creationId xmlns:p14="http://schemas.microsoft.com/office/powerpoint/2010/main" val="406855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8046682" y="6248400"/>
            <a:ext cx="640118" cy="4572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FF516B7F-12E3-114E-9B55-66756E9F7A1D}"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TextBox 13"/>
          <p:cNvSpPr txBox="1"/>
          <p:nvPr userDrawn="1"/>
        </p:nvSpPr>
        <p:spPr>
          <a:xfrm>
            <a:off x="1097318" y="6263609"/>
            <a:ext cx="1574470" cy="400110"/>
          </a:xfrm>
          <a:prstGeom prst="rect">
            <a:avLst/>
          </a:prstGeom>
          <a:noFill/>
        </p:spPr>
        <p:txBody>
          <a:bodyPr wrap="none" rtlCol="0">
            <a:spAutoFit/>
          </a:bodyPr>
          <a:lstStyle/>
          <a:p>
            <a:r>
              <a:rPr lang="en-US" sz="1000" dirty="0"/>
              <a:t>Computer</a:t>
            </a:r>
            <a:r>
              <a:rPr lang="en-US" sz="1000" baseline="0" dirty="0"/>
              <a:t> Science Dept.</a:t>
            </a:r>
          </a:p>
          <a:p>
            <a:r>
              <a:rPr lang="en-US" sz="1000" baseline="0" dirty="0"/>
              <a:t>Fall 2024: October 15</a:t>
            </a:r>
          </a:p>
        </p:txBody>
      </p:sp>
      <p:sp>
        <p:nvSpPr>
          <p:cNvPr id="15" name="TextBox 14"/>
          <p:cNvSpPr txBox="1"/>
          <p:nvPr userDrawn="1"/>
        </p:nvSpPr>
        <p:spPr>
          <a:xfrm>
            <a:off x="3540637" y="6263609"/>
            <a:ext cx="2340705" cy="400110"/>
          </a:xfrm>
          <a:prstGeom prst="rect">
            <a:avLst/>
          </a:prstGeom>
          <a:noFill/>
        </p:spPr>
        <p:txBody>
          <a:bodyPr wrap="none" rtlCol="0">
            <a:spAutoFit/>
          </a:bodyPr>
          <a:lstStyle/>
          <a:p>
            <a:pPr algn="ctr"/>
            <a:r>
              <a:rPr lang="en-US" sz="1000" dirty="0"/>
              <a:t>CS 153: Concepts of Compiler </a:t>
            </a:r>
            <a:r>
              <a:rPr lang="en-US" sz="1000" baseline="0" dirty="0"/>
              <a:t>Design</a:t>
            </a:r>
            <a:br>
              <a:rPr lang="en-US" sz="1000" baseline="0" dirty="0"/>
            </a:br>
            <a:r>
              <a:rPr lang="en-US" sz="1000" baseline="0" dirty="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s.sjsu.edu/~mak"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200" dirty="0"/>
              <a:t>CS 153</a:t>
            </a:r>
            <a:br>
              <a:rPr lang="en-US" sz="3200" dirty="0"/>
            </a:br>
            <a:r>
              <a:rPr lang="en-US" sz="3200" dirty="0"/>
              <a:t>Concepts of Compiler Design</a:t>
            </a:r>
            <a:br>
              <a:rPr lang="en-US" sz="3600" dirty="0"/>
            </a:br>
            <a:r>
              <a:rPr lang="en-US" sz="2400" dirty="0"/>
              <a:t>Midterm Solutions</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Science</a:t>
            </a:r>
            <a:br>
              <a:rPr lang="en-US" dirty="0"/>
            </a:br>
            <a:r>
              <a:rPr lang="en-US" dirty="0"/>
              <a:t>San Jose State University</a:t>
            </a:r>
            <a:br>
              <a:rPr lang="en-US" dirty="0"/>
            </a:br>
            <a:br>
              <a:rPr lang="en-US" sz="1200" dirty="0"/>
            </a:br>
            <a:r>
              <a:rPr lang="en-US" dirty="0"/>
              <a:t>Fall 2024</a:t>
            </a:r>
            <a:br>
              <a:rPr lang="en-US" dirty="0"/>
            </a:br>
            <a:r>
              <a:rPr lang="en-US" dirty="0"/>
              <a:t>Instructor: Ron Mak</a:t>
            </a:r>
          </a:p>
          <a:p>
            <a:pPr algn="ctr">
              <a:lnSpc>
                <a:spcPct val="90000"/>
              </a:lnSpc>
            </a:pPr>
            <a:r>
              <a:rPr lang="en-US" dirty="0">
                <a:hlinkClick r:id="rId2"/>
              </a:rPr>
              <a:t>www.cs.sjsu.edu/~mak</a:t>
            </a:r>
            <a:endParaRPr lang="en-US" dirty="0"/>
          </a:p>
        </p:txBody>
      </p:sp>
      <p:pic>
        <p:nvPicPr>
          <p:cNvPr id="2053" name="Picture 5" descr="sjsu_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Slide Number Placeholder 1"/>
          <p:cNvSpPr>
            <a:spLocks noGrp="1"/>
          </p:cNvSpPr>
          <p:nvPr>
            <p:ph type="sldNum" sz="quarter" idx="4"/>
          </p:nvPr>
        </p:nvSpPr>
        <p:spPr/>
        <p:txBody>
          <a:bodyPr/>
          <a:lstStyle/>
          <a:p>
            <a:fld id="{91E6F249-8D10-7240-A07E-F66CEC252905}" type="slidenum">
              <a:rPr lang="en-US" smtClean="0"/>
              <a:pPr/>
              <a:t>1</a:t>
            </a:fld>
            <a:endParaRPr lang="en-US"/>
          </a:p>
        </p:txBody>
      </p:sp>
      <p:pic>
        <p:nvPicPr>
          <p:cNvPr id="8" name="Picture 4">
            <a:extLst>
              <a:ext uri="{FF2B5EF4-FFF2-40B4-BE49-F238E27FC236}">
                <a16:creationId xmlns:a16="http://schemas.microsoft.com/office/drawing/2014/main" id="{6E40B1E2-D825-0847-B550-764CAC45D8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4527550"/>
            <a:ext cx="1154113" cy="1187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1799-1662-2481-36AD-5088E34922A6}"/>
              </a:ext>
            </a:extLst>
          </p:cNvPr>
          <p:cNvSpPr>
            <a:spLocks noGrp="1"/>
          </p:cNvSpPr>
          <p:nvPr>
            <p:ph type="title"/>
          </p:nvPr>
        </p:nvSpPr>
        <p:spPr/>
        <p:txBody>
          <a:bodyPr/>
          <a:lstStyle/>
          <a:p>
            <a:r>
              <a:rPr lang="en-US" dirty="0"/>
              <a:t>Midterm: Question #1</a:t>
            </a:r>
          </a:p>
        </p:txBody>
      </p:sp>
      <p:sp>
        <p:nvSpPr>
          <p:cNvPr id="3" name="Content Placeholder 2">
            <a:extLst>
              <a:ext uri="{FF2B5EF4-FFF2-40B4-BE49-F238E27FC236}">
                <a16:creationId xmlns:a16="http://schemas.microsoft.com/office/drawing/2014/main" id="{C51DADAA-FEC3-984A-5338-FC064159A715}"/>
              </a:ext>
            </a:extLst>
          </p:cNvPr>
          <p:cNvSpPr>
            <a:spLocks noGrp="1"/>
          </p:cNvSpPr>
          <p:nvPr>
            <p:ph idx="1"/>
          </p:nvPr>
        </p:nvSpPr>
        <p:spPr>
          <a:xfrm>
            <a:off x="457200" y="1295400"/>
            <a:ext cx="8229600" cy="2225039"/>
          </a:xfrm>
        </p:spPr>
        <p:txBody>
          <a:bodyPr/>
          <a:lstStyle/>
          <a:p>
            <a:r>
              <a:rPr lang="en-US" b="0" i="0" u="none" strike="noStrike" dirty="0">
                <a:solidFill>
                  <a:srgbClr val="2D3B45"/>
                </a:solidFill>
                <a:effectLst/>
                <a:latin typeface="Lato Extended"/>
              </a:rPr>
              <a:t>Explain in no more than 50 words how the software architecture created by ANTLR enables the developer of a Pascal interpreter to write code to process the same parse tree in both pass 2 and pass 3.</a:t>
            </a:r>
          </a:p>
        </p:txBody>
      </p:sp>
      <p:sp>
        <p:nvSpPr>
          <p:cNvPr id="4" name="Slide Number Placeholder 3">
            <a:extLst>
              <a:ext uri="{FF2B5EF4-FFF2-40B4-BE49-F238E27FC236}">
                <a16:creationId xmlns:a16="http://schemas.microsoft.com/office/drawing/2014/main" id="{EC191090-8BD6-5251-01C1-341AAE9CA081}"/>
              </a:ext>
            </a:extLst>
          </p:cNvPr>
          <p:cNvSpPr>
            <a:spLocks noGrp="1"/>
          </p:cNvSpPr>
          <p:nvPr>
            <p:ph type="sldNum" sz="quarter" idx="12"/>
          </p:nvPr>
        </p:nvSpPr>
        <p:spPr/>
        <p:txBody>
          <a:bodyPr/>
          <a:lstStyle/>
          <a:p>
            <a:fld id="{FED62B2D-F854-104A-9535-9A504E5923E0}" type="slidenum">
              <a:rPr lang="en-US" smtClean="0"/>
              <a:pPr/>
              <a:t>2</a:t>
            </a:fld>
            <a:endParaRPr lang="en-US"/>
          </a:p>
        </p:txBody>
      </p:sp>
      <p:sp>
        <p:nvSpPr>
          <p:cNvPr id="5" name="TextBox 4">
            <a:extLst>
              <a:ext uri="{FF2B5EF4-FFF2-40B4-BE49-F238E27FC236}">
                <a16:creationId xmlns:a16="http://schemas.microsoft.com/office/drawing/2014/main" id="{32495A84-DEB9-00CA-E804-1CB1D654FF2A}"/>
              </a:ext>
            </a:extLst>
          </p:cNvPr>
          <p:cNvSpPr txBox="1"/>
          <p:nvPr/>
        </p:nvSpPr>
        <p:spPr>
          <a:xfrm>
            <a:off x="1874549" y="3703317"/>
            <a:ext cx="5394901" cy="1754326"/>
          </a:xfrm>
          <a:prstGeom prst="rect">
            <a:avLst/>
          </a:prstGeom>
          <a:noFill/>
          <a:ln>
            <a:solidFill>
              <a:schemeClr val="tx1"/>
            </a:solidFill>
          </a:ln>
        </p:spPr>
        <p:txBody>
          <a:bodyPr wrap="square" rtlCol="0">
            <a:spAutoFit/>
          </a:bodyPr>
          <a:lstStyle/>
          <a:p>
            <a:r>
              <a:rPr lang="en-US" sz="1800" dirty="0">
                <a:solidFill>
                  <a:srgbClr val="2D3B45"/>
                </a:solidFill>
                <a:latin typeface="Lato Extended"/>
              </a:rPr>
              <a:t>ANTLR creates the visitor interface and a base implementation class. We write one subclass of the base class that contains overriding visit methods to process the tree during pass 2, and another subclass that contains different overriding visit methods to process the same tree during pass 3.</a:t>
            </a:r>
            <a:endParaRPr lang="en-US" sz="1800" dirty="0"/>
          </a:p>
        </p:txBody>
      </p:sp>
    </p:spTree>
    <p:extLst>
      <p:ext uri="{BB962C8B-B14F-4D97-AF65-F5344CB8AC3E}">
        <p14:creationId xmlns:p14="http://schemas.microsoft.com/office/powerpoint/2010/main" val="743892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84D0E-BF98-9B1F-CB17-17AC15771F02}"/>
              </a:ext>
            </a:extLst>
          </p:cNvPr>
          <p:cNvSpPr>
            <a:spLocks noGrp="1"/>
          </p:cNvSpPr>
          <p:nvPr>
            <p:ph type="title"/>
          </p:nvPr>
        </p:nvSpPr>
        <p:spPr/>
        <p:txBody>
          <a:bodyPr/>
          <a:lstStyle/>
          <a:p>
            <a:r>
              <a:rPr lang="en-US" dirty="0"/>
              <a:t>Midterm: Question #2</a:t>
            </a:r>
          </a:p>
        </p:txBody>
      </p:sp>
      <p:sp>
        <p:nvSpPr>
          <p:cNvPr id="3" name="Content Placeholder 2">
            <a:extLst>
              <a:ext uri="{FF2B5EF4-FFF2-40B4-BE49-F238E27FC236}">
                <a16:creationId xmlns:a16="http://schemas.microsoft.com/office/drawing/2014/main" id="{E1CE07A2-514D-3C5A-D94A-29C27E0B432B}"/>
              </a:ext>
            </a:extLst>
          </p:cNvPr>
          <p:cNvSpPr>
            <a:spLocks noGrp="1"/>
          </p:cNvSpPr>
          <p:nvPr>
            <p:ph idx="1"/>
          </p:nvPr>
        </p:nvSpPr>
        <p:spPr>
          <a:xfrm>
            <a:off x="4389122" y="1295400"/>
            <a:ext cx="4297678" cy="3505185"/>
          </a:xfrm>
        </p:spPr>
        <p:txBody>
          <a:bodyPr/>
          <a:lstStyle/>
          <a:p>
            <a:pPr algn="l"/>
            <a:r>
              <a:rPr lang="en-US" b="0" i="0" u="none" strike="noStrike" dirty="0">
                <a:solidFill>
                  <a:srgbClr val="2D3B45"/>
                </a:solidFill>
                <a:effectLst/>
                <a:latin typeface="Lato Extended"/>
              </a:rPr>
              <a:t>The Pascal </a:t>
            </a:r>
            <a:r>
              <a:rPr lang="en-US" b="1" u="none" strike="noStrike" dirty="0">
                <a:solidFill>
                  <a:srgbClr val="0033CC"/>
                </a:solidFill>
                <a:effectLst/>
                <a:latin typeface="Courier New" panose="02070309020205020404" pitchFamily="49" charset="0"/>
                <a:cs typeface="Courier New" panose="02070309020205020404" pitchFamily="49" charset="0"/>
              </a:rPr>
              <a:t>WITH</a:t>
            </a:r>
            <a:r>
              <a:rPr lang="en-US" b="0" i="0" u="none" strike="noStrike" dirty="0">
                <a:solidFill>
                  <a:srgbClr val="2D3B45"/>
                </a:solidFill>
                <a:effectLst/>
                <a:latin typeface="Lato Extended"/>
              </a:rPr>
              <a:t> statement allows us to use record field names such as simply </a:t>
            </a:r>
            <a:r>
              <a:rPr lang="en-US" b="1" dirty="0">
                <a:solidFill>
                  <a:srgbClr val="0033CC"/>
                </a:solidFill>
                <a:latin typeface="Courier New" panose="02070309020205020404" pitchFamily="49" charset="0"/>
                <a:cs typeface="Courier New" panose="02070309020205020404" pitchFamily="49" charset="0"/>
              </a:rPr>
              <a:t>a1</a:t>
            </a:r>
            <a:r>
              <a:rPr lang="en-US" b="0" i="0" u="none" strike="noStrike" dirty="0">
                <a:solidFill>
                  <a:srgbClr val="2D3B45"/>
                </a:solidFill>
                <a:effectLst/>
                <a:latin typeface="Lato Extended"/>
              </a:rPr>
              <a:t> instead of </a:t>
            </a:r>
            <a:r>
              <a:rPr lang="en-US" b="1" dirty="0">
                <a:solidFill>
                  <a:srgbClr val="0033CC"/>
                </a:solidFill>
                <a:latin typeface="Courier New" panose="02070309020205020404" pitchFamily="49" charset="0"/>
                <a:cs typeface="Courier New" panose="02070309020205020404" pitchFamily="49" charset="0"/>
              </a:rPr>
              <a:t>r1.a1</a:t>
            </a:r>
            <a:r>
              <a:rPr lang="en-US" b="0" i="0" u="none" strike="noStrike" dirty="0">
                <a:solidFill>
                  <a:srgbClr val="2D3B45"/>
                </a:solidFill>
                <a:effectLst/>
                <a:latin typeface="Lato Extended"/>
              </a:rPr>
              <a:t> -- we don't have to include the record variable name. </a:t>
            </a:r>
            <a:endParaRPr lang="en-US" b="1" i="0" dirty="0">
              <a:solidFill>
                <a:srgbClr val="0033CC"/>
              </a:solidFill>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40A71033-3C11-F2D2-32A3-D33D29BFA166}"/>
              </a:ext>
            </a:extLst>
          </p:cNvPr>
          <p:cNvSpPr>
            <a:spLocks noGrp="1"/>
          </p:cNvSpPr>
          <p:nvPr>
            <p:ph type="sldNum" sz="quarter" idx="12"/>
          </p:nvPr>
        </p:nvSpPr>
        <p:spPr/>
        <p:txBody>
          <a:bodyPr/>
          <a:lstStyle/>
          <a:p>
            <a:fld id="{FED62B2D-F854-104A-9535-9A504E5923E0}" type="slidenum">
              <a:rPr lang="en-US" smtClean="0"/>
              <a:pPr/>
              <a:t>3</a:t>
            </a:fld>
            <a:endParaRPr lang="en-US"/>
          </a:p>
        </p:txBody>
      </p:sp>
      <p:sp>
        <p:nvSpPr>
          <p:cNvPr id="5" name="TextBox 4">
            <a:extLst>
              <a:ext uri="{FF2B5EF4-FFF2-40B4-BE49-F238E27FC236}">
                <a16:creationId xmlns:a16="http://schemas.microsoft.com/office/drawing/2014/main" id="{74138CFC-790C-680F-0B02-A17EA6A9D70B}"/>
              </a:ext>
            </a:extLst>
          </p:cNvPr>
          <p:cNvSpPr txBox="1"/>
          <p:nvPr/>
        </p:nvSpPr>
        <p:spPr>
          <a:xfrm>
            <a:off x="503853" y="1377113"/>
            <a:ext cx="3498073" cy="4154984"/>
          </a:xfrm>
          <a:prstGeom prst="rect">
            <a:avLst/>
          </a:prstGeom>
          <a:solidFill>
            <a:srgbClr val="D7FFFF"/>
          </a:solidFill>
          <a:ln>
            <a:solidFill>
              <a:srgbClr val="0033CC"/>
            </a:solidFill>
          </a:ln>
        </p:spPr>
        <p:txBody>
          <a:bodyPr wrap="none" rtlCol="0">
            <a:spAutoFit/>
          </a:bodyPr>
          <a:lstStyle/>
          <a:p>
            <a:r>
              <a:rPr lang="en-US" sz="1100" b="1" dirty="0">
                <a:latin typeface="Courier New" panose="02070309020205020404" pitchFamily="49" charset="0"/>
                <a:cs typeface="Courier New" panose="02070309020205020404" pitchFamily="49" charset="0"/>
              </a:rPr>
              <a:t>PROGRAM </a:t>
            </a:r>
            <a:r>
              <a:rPr lang="en-US" sz="1100" b="1" dirty="0" err="1">
                <a:latin typeface="Courier New" panose="02070309020205020404" pitchFamily="49" charset="0"/>
                <a:cs typeface="Courier New" panose="02070309020205020404" pitchFamily="49" charset="0"/>
              </a:rPr>
              <a:t>WithExample</a:t>
            </a:r>
            <a:r>
              <a:rPr lang="en-US" sz="1100" b="1" dirty="0">
                <a:latin typeface="Courier New" panose="02070309020205020404" pitchFamily="49" charset="0"/>
                <a:cs typeface="Courier New" panose="02070309020205020404" pitchFamily="49" charset="0"/>
              </a:rPr>
              <a:t>(output);</a:t>
            </a:r>
            <a:br>
              <a:rPr lang="en-US" sz="1100" b="1" dirty="0">
                <a:latin typeface="Courier New" panose="02070309020205020404" pitchFamily="49" charset="0"/>
                <a:cs typeface="Courier New" panose="02070309020205020404" pitchFamily="49" charset="0"/>
              </a:rPr>
            </a:b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TYPE</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rec1 = RECORD a1, a2 : integer END;</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rec2 = RECORD b1, b2 : integer END;</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VAR r1: rec1; r2 : rec2;</a:t>
            </a:r>
            <a:br>
              <a:rPr lang="en-US" sz="1100" b="1" dirty="0">
                <a:latin typeface="Courier New" panose="02070309020205020404" pitchFamily="49" charset="0"/>
                <a:cs typeface="Courier New" panose="02070309020205020404" pitchFamily="49" charset="0"/>
              </a:rPr>
            </a:b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BEGIN</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WITH r1 DO BEGIN</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a1 := 1;</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a2 := 2</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END;</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WITH r1, r2 DO BEGIN</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b1 := 10*a1;</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b2 := 10*a2;</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END;</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writeln</a:t>
            </a:r>
            <a:r>
              <a:rPr lang="en-US" sz="1100" b="1" dirty="0">
                <a:latin typeface="Courier New" panose="02070309020205020404" pitchFamily="49" charset="0"/>
                <a:cs typeface="Courier New" panose="02070309020205020404" pitchFamily="49" charset="0"/>
              </a:rPr>
              <a:t>('r1.a1 = ', r1.a1);</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writeln</a:t>
            </a:r>
            <a:r>
              <a:rPr lang="en-US" sz="1100" b="1" dirty="0">
                <a:latin typeface="Courier New" panose="02070309020205020404" pitchFamily="49" charset="0"/>
                <a:cs typeface="Courier New" panose="02070309020205020404" pitchFamily="49" charset="0"/>
              </a:rPr>
              <a:t>('r1.a2 = ', r1.a2);</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writeln</a:t>
            </a:r>
            <a:r>
              <a:rPr lang="en-US" sz="1100" b="1" dirty="0">
                <a:latin typeface="Courier New" panose="02070309020205020404" pitchFamily="49" charset="0"/>
                <a:cs typeface="Courier New" panose="02070309020205020404" pitchFamily="49" charset="0"/>
              </a:rPr>
              <a:t>('r2.b1 = ', r2.b1);</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writeln</a:t>
            </a:r>
            <a:r>
              <a:rPr lang="en-US" sz="1100" b="1" dirty="0">
                <a:latin typeface="Courier New" panose="02070309020205020404" pitchFamily="49" charset="0"/>
                <a:cs typeface="Courier New" panose="02070309020205020404" pitchFamily="49" charset="0"/>
              </a:rPr>
              <a:t>('r2.b2 = ', r2.b2);</a:t>
            </a:r>
            <a:br>
              <a:rPr lang="en-US" sz="1100" b="1" dirty="0">
                <a:latin typeface="Courier New" panose="02070309020205020404" pitchFamily="49" charset="0"/>
                <a:cs typeface="Courier New" panose="02070309020205020404" pitchFamily="49" charset="0"/>
              </a:rPr>
            </a:br>
            <a:r>
              <a:rPr lang="en-US" sz="1100" b="1" dirty="0">
                <a:latin typeface="Courier New" panose="02070309020205020404" pitchFamily="49" charset="0"/>
                <a:cs typeface="Courier New" panose="02070309020205020404" pitchFamily="49" charset="0"/>
              </a:rPr>
              <a:t>END.</a:t>
            </a:r>
          </a:p>
        </p:txBody>
      </p:sp>
      <p:sp>
        <p:nvSpPr>
          <p:cNvPr id="6" name="TextBox 5">
            <a:extLst>
              <a:ext uri="{FF2B5EF4-FFF2-40B4-BE49-F238E27FC236}">
                <a16:creationId xmlns:a16="http://schemas.microsoft.com/office/drawing/2014/main" id="{B75BF70B-0007-1D5D-02EF-C89A46CCE041}"/>
              </a:ext>
            </a:extLst>
          </p:cNvPr>
          <p:cNvSpPr txBox="1"/>
          <p:nvPr/>
        </p:nvSpPr>
        <p:spPr>
          <a:xfrm>
            <a:off x="6217902" y="5165887"/>
            <a:ext cx="1418978" cy="1077218"/>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r1.a1 = 1</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r1.a2 = 2</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r2.b1 = 10</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r2.b2 = 20</a:t>
            </a:r>
          </a:p>
        </p:txBody>
      </p:sp>
      <p:sp>
        <p:nvSpPr>
          <p:cNvPr id="7" name="TextBox 6">
            <a:extLst>
              <a:ext uri="{FF2B5EF4-FFF2-40B4-BE49-F238E27FC236}">
                <a16:creationId xmlns:a16="http://schemas.microsoft.com/office/drawing/2014/main" id="{2A167ADC-ED07-19A8-F419-FA378EFC0A4C}"/>
              </a:ext>
            </a:extLst>
          </p:cNvPr>
          <p:cNvSpPr txBox="1"/>
          <p:nvPr/>
        </p:nvSpPr>
        <p:spPr>
          <a:xfrm>
            <a:off x="6108195" y="4800585"/>
            <a:ext cx="859531" cy="338554"/>
          </a:xfrm>
          <a:prstGeom prst="rect">
            <a:avLst/>
          </a:prstGeom>
          <a:noFill/>
        </p:spPr>
        <p:txBody>
          <a:bodyPr wrap="none" rtlCol="0">
            <a:spAutoFit/>
          </a:bodyPr>
          <a:lstStyle/>
          <a:p>
            <a:r>
              <a:rPr lang="en-US" dirty="0"/>
              <a:t>Output:</a:t>
            </a:r>
          </a:p>
        </p:txBody>
      </p:sp>
    </p:spTree>
    <p:extLst>
      <p:ext uri="{BB962C8B-B14F-4D97-AF65-F5344CB8AC3E}">
        <p14:creationId xmlns:p14="http://schemas.microsoft.com/office/powerpoint/2010/main" val="93031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84D0E-BF98-9B1F-CB17-17AC15771F02}"/>
              </a:ext>
            </a:extLst>
          </p:cNvPr>
          <p:cNvSpPr>
            <a:spLocks noGrp="1"/>
          </p:cNvSpPr>
          <p:nvPr>
            <p:ph type="title"/>
          </p:nvPr>
        </p:nvSpPr>
        <p:spPr/>
        <p:txBody>
          <a:bodyPr/>
          <a:lstStyle/>
          <a:p>
            <a:r>
              <a:rPr lang="en-US" dirty="0"/>
              <a:t>Midterm: Question #2, cont’d</a:t>
            </a:r>
          </a:p>
        </p:txBody>
      </p:sp>
      <p:sp>
        <p:nvSpPr>
          <p:cNvPr id="3" name="Content Placeholder 2">
            <a:extLst>
              <a:ext uri="{FF2B5EF4-FFF2-40B4-BE49-F238E27FC236}">
                <a16:creationId xmlns:a16="http://schemas.microsoft.com/office/drawing/2014/main" id="{E1CE07A2-514D-3C5A-D94A-29C27E0B432B}"/>
              </a:ext>
            </a:extLst>
          </p:cNvPr>
          <p:cNvSpPr>
            <a:spLocks noGrp="1"/>
          </p:cNvSpPr>
          <p:nvPr>
            <p:ph idx="1"/>
          </p:nvPr>
        </p:nvSpPr>
        <p:spPr>
          <a:xfrm>
            <a:off x="457200" y="1295401"/>
            <a:ext cx="8229600" cy="1402088"/>
          </a:xfrm>
        </p:spPr>
        <p:txBody>
          <a:bodyPr/>
          <a:lstStyle/>
          <a:p>
            <a:pPr algn="l"/>
            <a:r>
              <a:rPr lang="en-US" b="0" i="0" u="none" strike="noStrike" dirty="0">
                <a:solidFill>
                  <a:srgbClr val="2D3B45"/>
                </a:solidFill>
                <a:effectLst/>
                <a:latin typeface="Lato Extended"/>
              </a:rPr>
              <a:t>Explain in no more than 50 words, what semantic actions during Pass 2 are needed </a:t>
            </a:r>
            <a:br>
              <a:rPr lang="en-US" b="0" i="0" u="none" strike="noStrike" dirty="0">
                <a:solidFill>
                  <a:srgbClr val="2D3B45"/>
                </a:solidFill>
                <a:effectLst/>
                <a:latin typeface="Lato Extended"/>
              </a:rPr>
            </a:br>
            <a:r>
              <a:rPr lang="en-US" b="0" i="0" u="none" strike="noStrike" dirty="0">
                <a:solidFill>
                  <a:srgbClr val="2D3B45"/>
                </a:solidFill>
                <a:effectLst/>
                <a:latin typeface="Lato Extended"/>
              </a:rPr>
              <a:t>to process a </a:t>
            </a:r>
            <a:r>
              <a:rPr lang="en-US" b="1" dirty="0">
                <a:solidFill>
                  <a:srgbClr val="0033CC"/>
                </a:solidFill>
                <a:latin typeface="Courier New" panose="02070309020205020404" pitchFamily="49" charset="0"/>
                <a:cs typeface="Courier New" panose="02070309020205020404" pitchFamily="49" charset="0"/>
              </a:rPr>
              <a:t>WITH</a:t>
            </a:r>
            <a:r>
              <a:rPr lang="en-US" b="0" i="0" u="none" strike="noStrike" dirty="0">
                <a:solidFill>
                  <a:srgbClr val="2D3B45"/>
                </a:solidFill>
                <a:effectLst/>
                <a:latin typeface="Lato Extended"/>
              </a:rPr>
              <a:t> statement</a:t>
            </a:r>
            <a:r>
              <a:rPr lang="en-US" b="1" i="0" dirty="0">
                <a:solidFill>
                  <a:srgbClr val="0033CC"/>
                </a:solidFill>
                <a:latin typeface="Courier New" panose="02070309020205020404" pitchFamily="49" charset="0"/>
                <a:cs typeface="Courier New" panose="02070309020205020404" pitchFamily="49" charset="0"/>
              </a:rPr>
              <a:t>.</a:t>
            </a:r>
          </a:p>
        </p:txBody>
      </p:sp>
      <p:sp>
        <p:nvSpPr>
          <p:cNvPr id="4" name="Slide Number Placeholder 3">
            <a:extLst>
              <a:ext uri="{FF2B5EF4-FFF2-40B4-BE49-F238E27FC236}">
                <a16:creationId xmlns:a16="http://schemas.microsoft.com/office/drawing/2014/main" id="{40A71033-3C11-F2D2-32A3-D33D29BFA166}"/>
              </a:ext>
            </a:extLst>
          </p:cNvPr>
          <p:cNvSpPr>
            <a:spLocks noGrp="1"/>
          </p:cNvSpPr>
          <p:nvPr>
            <p:ph type="sldNum" sz="quarter" idx="12"/>
          </p:nvPr>
        </p:nvSpPr>
        <p:spPr/>
        <p:txBody>
          <a:bodyPr/>
          <a:lstStyle/>
          <a:p>
            <a:fld id="{FED62B2D-F854-104A-9535-9A504E5923E0}" type="slidenum">
              <a:rPr lang="en-US" smtClean="0"/>
              <a:pPr/>
              <a:t>4</a:t>
            </a:fld>
            <a:endParaRPr lang="en-US"/>
          </a:p>
        </p:txBody>
      </p:sp>
      <p:sp>
        <p:nvSpPr>
          <p:cNvPr id="5" name="TextBox 4">
            <a:extLst>
              <a:ext uri="{FF2B5EF4-FFF2-40B4-BE49-F238E27FC236}">
                <a16:creationId xmlns:a16="http://schemas.microsoft.com/office/drawing/2014/main" id="{0E1E91AD-A013-A789-5480-A584302BFF0F}"/>
              </a:ext>
            </a:extLst>
          </p:cNvPr>
          <p:cNvSpPr txBox="1"/>
          <p:nvPr/>
        </p:nvSpPr>
        <p:spPr>
          <a:xfrm>
            <a:off x="1742321" y="2926090"/>
            <a:ext cx="5659357" cy="1631216"/>
          </a:xfrm>
          <a:prstGeom prst="rect">
            <a:avLst/>
          </a:prstGeom>
          <a:noFill/>
          <a:ln>
            <a:solidFill>
              <a:schemeClr val="tx1"/>
            </a:solidFill>
          </a:ln>
        </p:spPr>
        <p:txBody>
          <a:bodyPr wrap="square" rtlCol="0">
            <a:spAutoFit/>
          </a:bodyPr>
          <a:lstStyle/>
          <a:p>
            <a:r>
              <a:rPr lang="en-US" sz="2000" dirty="0"/>
              <a:t>When processing the </a:t>
            </a:r>
            <a:r>
              <a:rPr lang="en-US" sz="2000" b="1" dirty="0">
                <a:solidFill>
                  <a:srgbClr val="0033CC"/>
                </a:solidFill>
                <a:latin typeface="Courier New" panose="02070309020205020404" pitchFamily="49" charset="0"/>
                <a:cs typeface="Courier New" panose="02070309020205020404" pitchFamily="49" charset="0"/>
              </a:rPr>
              <a:t>WITH</a:t>
            </a:r>
            <a:r>
              <a:rPr lang="en-US" sz="2000" dirty="0"/>
              <a:t> statement, push the symbol tables of the record types of the record variables onto the symbol table stack in the order that the variables are listed. Then the field names will be found in those symbol tables.</a:t>
            </a:r>
          </a:p>
        </p:txBody>
      </p:sp>
    </p:spTree>
    <p:extLst>
      <p:ext uri="{BB962C8B-B14F-4D97-AF65-F5344CB8AC3E}">
        <p14:creationId xmlns:p14="http://schemas.microsoft.com/office/powerpoint/2010/main" val="2487713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A524-0678-BC38-587E-1D9DCB855E88}"/>
              </a:ext>
            </a:extLst>
          </p:cNvPr>
          <p:cNvSpPr>
            <a:spLocks noGrp="1"/>
          </p:cNvSpPr>
          <p:nvPr>
            <p:ph type="title"/>
          </p:nvPr>
        </p:nvSpPr>
        <p:spPr/>
        <p:txBody>
          <a:bodyPr/>
          <a:lstStyle/>
          <a:p>
            <a:r>
              <a:rPr lang="en-US" dirty="0"/>
              <a:t>Midterm: Question #3</a:t>
            </a:r>
          </a:p>
        </p:txBody>
      </p:sp>
      <p:sp>
        <p:nvSpPr>
          <p:cNvPr id="3" name="Content Placeholder 2">
            <a:extLst>
              <a:ext uri="{FF2B5EF4-FFF2-40B4-BE49-F238E27FC236}">
                <a16:creationId xmlns:a16="http://schemas.microsoft.com/office/drawing/2014/main" id="{2D9C8897-D011-C505-EBAA-2CC4FD0D2C5B}"/>
              </a:ext>
            </a:extLst>
          </p:cNvPr>
          <p:cNvSpPr>
            <a:spLocks noGrp="1"/>
          </p:cNvSpPr>
          <p:nvPr>
            <p:ph idx="1"/>
          </p:nvPr>
        </p:nvSpPr>
        <p:spPr/>
        <p:txBody>
          <a:bodyPr/>
          <a:lstStyle/>
          <a:p>
            <a:r>
              <a:rPr lang="en-US" sz="2400" dirty="0"/>
              <a:t>Pascal has pointer types and dynamically allocated data</a:t>
            </a:r>
            <a:r>
              <a:rPr lang="en-US" sz="2400" b="0" i="0" u="none" strike="noStrike" dirty="0">
                <a:solidFill>
                  <a:srgbClr val="2D3B45"/>
                </a:solidFill>
                <a:effectLst/>
                <a:latin typeface="Lato Extended"/>
              </a:rPr>
              <a:t>.</a:t>
            </a:r>
          </a:p>
          <a:p>
            <a:endParaRPr lang="en-US" dirty="0">
              <a:solidFill>
                <a:srgbClr val="2D3B45"/>
              </a:solidFill>
              <a:latin typeface="Lato Extended"/>
            </a:endParaRPr>
          </a:p>
          <a:p>
            <a:endParaRPr lang="en-US" b="0" i="0" u="none" strike="noStrike" dirty="0">
              <a:solidFill>
                <a:srgbClr val="2D3B45"/>
              </a:solidFill>
              <a:effectLst/>
              <a:latin typeface="Lato Extended"/>
            </a:endParaRPr>
          </a:p>
          <a:p>
            <a:endParaRPr lang="en-US" dirty="0">
              <a:solidFill>
                <a:srgbClr val="2D3B45"/>
              </a:solidFill>
              <a:latin typeface="Lato Extended"/>
            </a:endParaRPr>
          </a:p>
          <a:p>
            <a:pPr marL="0" indent="0">
              <a:buNone/>
            </a:pPr>
            <a:endParaRPr lang="en-US" dirty="0">
              <a:solidFill>
                <a:srgbClr val="2D3B45"/>
              </a:solidFill>
              <a:latin typeface="Lato Extended"/>
            </a:endParaRPr>
          </a:p>
          <a:p>
            <a:pPr lvl="1"/>
            <a:endParaRPr lang="en-US" sz="2000" b="0" i="0" u="none" strike="noStrike" dirty="0">
              <a:solidFill>
                <a:srgbClr val="2D3B45"/>
              </a:solidFill>
              <a:effectLst/>
              <a:latin typeface="Lato Extended"/>
            </a:endParaRPr>
          </a:p>
          <a:p>
            <a:pPr lvl="1"/>
            <a:r>
              <a:rPr lang="en-US" sz="2000" b="0" i="0" u="none" strike="noStrike" dirty="0">
                <a:solidFill>
                  <a:srgbClr val="2D3B45"/>
                </a:solidFill>
                <a:effectLst/>
                <a:latin typeface="Lato Extended"/>
              </a:rPr>
              <a:t>The program </a:t>
            </a:r>
            <a:r>
              <a:rPr lang="en-US" sz="2000" dirty="0"/>
              <a:t>defines </a:t>
            </a:r>
            <a:r>
              <a:rPr lang="en-US" sz="2000" b="1" dirty="0" err="1">
                <a:latin typeface="Courier New" panose="02070309020205020404" pitchFamily="49" charset="0"/>
                <a:cs typeface="Courier New" panose="02070309020205020404" pitchFamily="49" charset="0"/>
              </a:rPr>
              <a:t>intptr</a:t>
            </a:r>
            <a:r>
              <a:rPr lang="en-US" sz="2000" dirty="0"/>
              <a:t> to be a pointer-to-integer type and declares variable </a:t>
            </a:r>
            <a:r>
              <a:rPr lang="en-US" sz="2000" b="1" dirty="0">
                <a:latin typeface="Courier New" panose="02070309020205020404" pitchFamily="49" charset="0"/>
                <a:cs typeface="Courier New" panose="02070309020205020404" pitchFamily="49" charset="0"/>
              </a:rPr>
              <a:t>p</a:t>
            </a:r>
            <a:r>
              <a:rPr lang="en-US" sz="2000" dirty="0"/>
              <a:t> to that type. Then the statements dynamically allocate an integer value pointed to by </a:t>
            </a:r>
            <a:r>
              <a:rPr lang="en-US" sz="2000" b="1" dirty="0">
                <a:latin typeface="Courier New" panose="02070309020205020404" pitchFamily="49" charset="0"/>
                <a:cs typeface="Courier New" panose="02070309020205020404" pitchFamily="49" charset="0"/>
              </a:rPr>
              <a:t>p</a:t>
            </a:r>
            <a:r>
              <a:rPr lang="en-US" sz="2000" dirty="0"/>
              <a:t>, uses the pointer to set the value to 5, and again uses the pointer to print the integer value.</a:t>
            </a:r>
            <a:endParaRPr lang="en-US" sz="2000" b="0" i="0" u="none" strike="noStrike" dirty="0">
              <a:solidFill>
                <a:srgbClr val="2D3B45"/>
              </a:solidFill>
              <a:effectLst/>
              <a:latin typeface="Lato Extended"/>
            </a:endParaRPr>
          </a:p>
        </p:txBody>
      </p:sp>
      <p:sp>
        <p:nvSpPr>
          <p:cNvPr id="4" name="Slide Number Placeholder 3">
            <a:extLst>
              <a:ext uri="{FF2B5EF4-FFF2-40B4-BE49-F238E27FC236}">
                <a16:creationId xmlns:a16="http://schemas.microsoft.com/office/drawing/2014/main" id="{13F39BD3-58DD-45F7-4E23-7B87ABC089B3}"/>
              </a:ext>
            </a:extLst>
          </p:cNvPr>
          <p:cNvSpPr>
            <a:spLocks noGrp="1"/>
          </p:cNvSpPr>
          <p:nvPr>
            <p:ph type="sldNum" sz="quarter" idx="12"/>
          </p:nvPr>
        </p:nvSpPr>
        <p:spPr/>
        <p:txBody>
          <a:bodyPr/>
          <a:lstStyle/>
          <a:p>
            <a:fld id="{FED62B2D-F854-104A-9535-9A504E5923E0}" type="slidenum">
              <a:rPr lang="en-US" smtClean="0"/>
              <a:pPr/>
              <a:t>5</a:t>
            </a:fld>
            <a:endParaRPr lang="en-US"/>
          </a:p>
        </p:txBody>
      </p:sp>
      <p:sp>
        <p:nvSpPr>
          <p:cNvPr id="5" name="TextBox 4">
            <a:extLst>
              <a:ext uri="{FF2B5EF4-FFF2-40B4-BE49-F238E27FC236}">
                <a16:creationId xmlns:a16="http://schemas.microsoft.com/office/drawing/2014/main" id="{ECFBB3BA-5BCE-56A4-F5E8-C8C2549C911E}"/>
              </a:ext>
            </a:extLst>
          </p:cNvPr>
          <p:cNvSpPr txBox="1"/>
          <p:nvPr/>
        </p:nvSpPr>
        <p:spPr>
          <a:xfrm>
            <a:off x="2155313" y="1874537"/>
            <a:ext cx="4833374" cy="2492990"/>
          </a:xfrm>
          <a:prstGeom prst="rect">
            <a:avLst/>
          </a:prstGeom>
          <a:solidFill>
            <a:srgbClr val="D7FFFF"/>
          </a:solidFill>
          <a:ln>
            <a:solidFill>
              <a:srgbClr val="0033CC"/>
            </a:solidFill>
          </a:ln>
        </p:spPr>
        <p:txBody>
          <a:bodyPr wrap="none" rtlCol="0">
            <a:spAutoFit/>
          </a:bodyPr>
          <a:lstStyle/>
          <a:p>
            <a:r>
              <a:rPr lang="en-US" sz="1200" b="1" dirty="0">
                <a:latin typeface="Courier New" panose="02070309020205020404" pitchFamily="49" charset="0"/>
                <a:cs typeface="Courier New" panose="02070309020205020404" pitchFamily="49" charset="0"/>
              </a:rPr>
              <a:t>PROGRAM </a:t>
            </a:r>
            <a:r>
              <a:rPr lang="en-US" sz="1200" b="1" dirty="0" err="1">
                <a:latin typeface="Courier New" panose="02070309020205020404" pitchFamily="49" charset="0"/>
                <a:cs typeface="Courier New" panose="02070309020205020404" pitchFamily="49" charset="0"/>
              </a:rPr>
              <a:t>PointerExample</a:t>
            </a:r>
            <a:r>
              <a:rPr lang="en-US" sz="1200" b="1" dirty="0">
                <a:latin typeface="Courier New" panose="02070309020205020404" pitchFamily="49" charset="0"/>
                <a:cs typeface="Courier New" panose="02070309020205020404" pitchFamily="49" charset="0"/>
              </a:rPr>
              <a:t>;</a:t>
            </a:r>
            <a:br>
              <a:rPr lang="en-US" sz="1200" b="1" dirty="0">
                <a:latin typeface="Courier New" panose="02070309020205020404" pitchFamily="49" charset="0"/>
                <a:cs typeface="Courier New" panose="02070309020205020404" pitchFamily="49" charset="0"/>
              </a:rPr>
            </a:b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TYPE</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intptr</a:t>
            </a:r>
            <a:r>
              <a:rPr lang="en-US" sz="1200" b="1" dirty="0">
                <a:latin typeface="Courier New" panose="02070309020205020404" pitchFamily="49" charset="0"/>
                <a:cs typeface="Courier New" panose="02070309020205020404" pitchFamily="49" charset="0"/>
              </a:rPr>
              <a:t> = ^integer;</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   </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VAR</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    p : </a:t>
            </a:r>
            <a:r>
              <a:rPr lang="en-US" sz="1200" b="1" dirty="0" err="1">
                <a:latin typeface="Courier New" panose="02070309020205020404" pitchFamily="49" charset="0"/>
                <a:cs typeface="Courier New" panose="02070309020205020404" pitchFamily="49" charset="0"/>
              </a:rPr>
              <a:t>intptr</a:t>
            </a:r>
            <a:r>
              <a:rPr lang="en-US" sz="1200" b="1" dirty="0">
                <a:latin typeface="Courier New" panose="02070309020205020404" pitchFamily="49" charset="0"/>
                <a:cs typeface="Courier New" panose="02070309020205020404" pitchFamily="49" charset="0"/>
              </a:rPr>
              <a:t>;</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   </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BEGIN</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    new(p);</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    p^ := 5;</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writeln</a:t>
            </a:r>
            <a:r>
              <a:rPr lang="en-US" sz="1200" b="1" dirty="0">
                <a:latin typeface="Courier New" panose="02070309020205020404" pitchFamily="49" charset="0"/>
                <a:cs typeface="Courier New" panose="02070309020205020404" pitchFamily="49" charset="0"/>
              </a:rPr>
              <a:t>('Pointer p points to the value ', p^);</a:t>
            </a:r>
            <a:br>
              <a:rPr lang="en-US" sz="1200" b="1" dirty="0">
                <a:latin typeface="Courier New" panose="02070309020205020404" pitchFamily="49" charset="0"/>
                <a:cs typeface="Courier New" panose="02070309020205020404" pitchFamily="49" charset="0"/>
              </a:rPr>
            </a:br>
            <a:r>
              <a:rPr lang="en-US" sz="1200" b="1" dirty="0">
                <a:latin typeface="Courier New" panose="02070309020205020404" pitchFamily="49" charset="0"/>
                <a:cs typeface="Courier New" panose="02070309020205020404" pitchFamily="49" charset="0"/>
              </a:rPr>
              <a:t>END.</a:t>
            </a:r>
            <a:endParaRPr lang="en-US" sz="11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43907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DFD51-B785-7BC6-4CBB-BDFDB045395A}"/>
              </a:ext>
            </a:extLst>
          </p:cNvPr>
          <p:cNvSpPr>
            <a:spLocks noGrp="1"/>
          </p:cNvSpPr>
          <p:nvPr>
            <p:ph type="title"/>
          </p:nvPr>
        </p:nvSpPr>
        <p:spPr/>
        <p:txBody>
          <a:bodyPr/>
          <a:lstStyle/>
          <a:p>
            <a:r>
              <a:rPr lang="en-US" dirty="0"/>
              <a:t>Midterm: Question #3</a:t>
            </a:r>
            <a:r>
              <a:rPr lang="en-US" i="1" dirty="0"/>
              <a:t>, cont’d</a:t>
            </a:r>
          </a:p>
        </p:txBody>
      </p:sp>
      <p:sp>
        <p:nvSpPr>
          <p:cNvPr id="3" name="Content Placeholder 2">
            <a:extLst>
              <a:ext uri="{FF2B5EF4-FFF2-40B4-BE49-F238E27FC236}">
                <a16:creationId xmlns:a16="http://schemas.microsoft.com/office/drawing/2014/main" id="{1CFDB8EB-A9C0-AD79-CE9A-DDEEBDAFA137}"/>
              </a:ext>
            </a:extLst>
          </p:cNvPr>
          <p:cNvSpPr>
            <a:spLocks noGrp="1"/>
          </p:cNvSpPr>
          <p:nvPr>
            <p:ph idx="1"/>
          </p:nvPr>
        </p:nvSpPr>
        <p:spPr>
          <a:xfrm>
            <a:off x="457200" y="1295401"/>
            <a:ext cx="8229600" cy="1402088"/>
          </a:xfrm>
        </p:spPr>
        <p:txBody>
          <a:bodyPr/>
          <a:lstStyle/>
          <a:p>
            <a:r>
              <a:rPr lang="en-US" b="0" i="0" u="none" strike="noStrike" dirty="0">
                <a:solidFill>
                  <a:srgbClr val="2D3B45"/>
                </a:solidFill>
                <a:effectLst/>
                <a:latin typeface="Lato Extended"/>
              </a:rPr>
              <a:t>Show what changes will you need to make to the Pascal.g4 grammar to accommodate defining a pointer type.</a:t>
            </a:r>
            <a:endParaRPr lang="en-US" dirty="0"/>
          </a:p>
        </p:txBody>
      </p:sp>
      <p:sp>
        <p:nvSpPr>
          <p:cNvPr id="4" name="Slide Number Placeholder 3">
            <a:extLst>
              <a:ext uri="{FF2B5EF4-FFF2-40B4-BE49-F238E27FC236}">
                <a16:creationId xmlns:a16="http://schemas.microsoft.com/office/drawing/2014/main" id="{15057425-D91A-A35A-C715-DC42A74AFC63}"/>
              </a:ext>
            </a:extLst>
          </p:cNvPr>
          <p:cNvSpPr>
            <a:spLocks noGrp="1"/>
          </p:cNvSpPr>
          <p:nvPr>
            <p:ph type="sldNum" sz="quarter" idx="12"/>
          </p:nvPr>
        </p:nvSpPr>
        <p:spPr/>
        <p:txBody>
          <a:bodyPr/>
          <a:lstStyle/>
          <a:p>
            <a:fld id="{FED62B2D-F854-104A-9535-9A504E5923E0}" type="slidenum">
              <a:rPr lang="en-US" smtClean="0"/>
              <a:pPr/>
              <a:t>6</a:t>
            </a:fld>
            <a:endParaRPr lang="en-US"/>
          </a:p>
        </p:txBody>
      </p:sp>
      <p:sp>
        <p:nvSpPr>
          <p:cNvPr id="5" name="TextBox 4">
            <a:extLst>
              <a:ext uri="{FF2B5EF4-FFF2-40B4-BE49-F238E27FC236}">
                <a16:creationId xmlns:a16="http://schemas.microsoft.com/office/drawing/2014/main" id="{69FA7CFC-123D-6CCD-5B8D-1C34D7642CA1}"/>
              </a:ext>
            </a:extLst>
          </p:cNvPr>
          <p:cNvSpPr txBox="1"/>
          <p:nvPr/>
        </p:nvSpPr>
        <p:spPr>
          <a:xfrm>
            <a:off x="1023592" y="2788927"/>
            <a:ext cx="7096815" cy="2800767"/>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err="1">
                <a:effectLst/>
                <a:latin typeface="Courier New" panose="02070309020205020404" pitchFamily="49" charset="0"/>
                <a:cs typeface="Courier New" panose="02070309020205020404" pitchFamily="49" charset="0"/>
              </a:rPr>
              <a:t>typeSpecification</a:t>
            </a:r>
            <a:r>
              <a:rPr lang="en-US" b="1" dirty="0">
                <a:effectLst/>
                <a:latin typeface="Courier New" panose="02070309020205020404" pitchFamily="49" charset="0"/>
                <a:cs typeface="Courier New" panose="02070309020205020404" pitchFamily="49" charset="0"/>
              </a:rPr>
              <a:t>   locals [ </a:t>
            </a:r>
            <a:r>
              <a:rPr lang="en-US" b="1" dirty="0" err="1">
                <a:effectLst/>
                <a:latin typeface="Courier New" panose="02070309020205020404" pitchFamily="49" charset="0"/>
                <a:cs typeface="Courier New" panose="02070309020205020404" pitchFamily="49" charset="0"/>
              </a:rPr>
              <a:t>Typespec</a:t>
            </a:r>
            <a:r>
              <a:rPr lang="en-US" b="1" dirty="0">
                <a:effectLst/>
                <a:latin typeface="Courier New" panose="02070309020205020404" pitchFamily="49" charset="0"/>
                <a:cs typeface="Courier New" panose="02070309020205020404" pitchFamily="49" charset="0"/>
              </a:rPr>
              <a:t> type = null ]</a:t>
            </a:r>
          </a:p>
          <a:p>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simpleType</a:t>
            </a:r>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simpleTypespec</a:t>
            </a:r>
            <a:endParaRPr lang="en-US" b="1" dirty="0">
              <a:effectLst/>
              <a:latin typeface="Courier New" panose="02070309020205020404" pitchFamily="49" charset="0"/>
              <a:cs typeface="Courier New" panose="02070309020205020404" pitchFamily="49" charset="0"/>
            </a:endParaRPr>
          </a:p>
          <a:p>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arrayType</a:t>
            </a:r>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arrayTypespec</a:t>
            </a:r>
            <a:r>
              <a:rPr lang="en-US" b="1" dirty="0">
                <a:effectLst/>
                <a:latin typeface="Courier New" panose="02070309020205020404" pitchFamily="49" charset="0"/>
                <a:cs typeface="Courier New" panose="02070309020205020404" pitchFamily="49" charset="0"/>
              </a:rPr>
              <a:t> </a:t>
            </a:r>
          </a:p>
          <a:p>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recordType</a:t>
            </a:r>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recordTypespec</a:t>
            </a:r>
            <a:endParaRPr lang="en-US" b="1" dirty="0">
              <a:effectLst/>
              <a:latin typeface="Courier New" panose="02070309020205020404" pitchFamily="49" charset="0"/>
              <a:cs typeface="Courier New" panose="02070309020205020404" pitchFamily="49" charset="0"/>
            </a:endParaRPr>
          </a:p>
          <a:p>
            <a:r>
              <a:rPr lang="en-US" b="1" dirty="0">
                <a:solidFill>
                  <a:srgbClr val="C00000"/>
                </a:solidFill>
                <a:effectLst/>
                <a:latin typeface="Courier New" panose="02070309020205020404" pitchFamily="49" charset="0"/>
                <a:cs typeface="Courier New" panose="02070309020205020404" pitchFamily="49" charset="0"/>
              </a:rPr>
              <a:t>    | </a:t>
            </a:r>
            <a:r>
              <a:rPr lang="en-US" b="1" dirty="0" err="1">
                <a:solidFill>
                  <a:srgbClr val="C00000"/>
                </a:solidFill>
                <a:effectLst/>
                <a:latin typeface="Courier New" panose="02070309020205020404" pitchFamily="49" charset="0"/>
                <a:cs typeface="Courier New" panose="02070309020205020404" pitchFamily="49" charset="0"/>
              </a:rPr>
              <a:t>pointerType</a:t>
            </a:r>
            <a:r>
              <a:rPr lang="en-US" b="1" dirty="0">
                <a:solidFill>
                  <a:srgbClr val="C00000"/>
                </a:solidFill>
                <a:effectLst/>
                <a:latin typeface="Courier New" panose="02070309020205020404" pitchFamily="49" charset="0"/>
                <a:cs typeface="Courier New" panose="02070309020205020404" pitchFamily="49" charset="0"/>
              </a:rPr>
              <a:t>       # </a:t>
            </a:r>
            <a:r>
              <a:rPr lang="en-US" b="1" dirty="0" err="1">
                <a:solidFill>
                  <a:srgbClr val="C00000"/>
                </a:solidFill>
                <a:effectLst/>
                <a:latin typeface="Courier New" panose="02070309020205020404" pitchFamily="49" charset="0"/>
                <a:cs typeface="Courier New" panose="02070309020205020404" pitchFamily="49" charset="0"/>
              </a:rPr>
              <a:t>pointerTypespec</a:t>
            </a:r>
            <a:endParaRPr lang="en-US" b="1" dirty="0">
              <a:solidFill>
                <a:srgbClr val="C00000"/>
              </a:solidFill>
              <a:effectLst/>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endParaRPr lang="en-US" b="1" dirty="0">
              <a:effectLst/>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a:t>
            </a:r>
          </a:p>
          <a:p>
            <a:endParaRPr lang="en-US" b="1" dirty="0">
              <a:effectLst/>
              <a:latin typeface="Courier New" panose="02070309020205020404" pitchFamily="49" charset="0"/>
              <a:cs typeface="Courier New" panose="02070309020205020404" pitchFamily="49" charset="0"/>
            </a:endParaRPr>
          </a:p>
          <a:p>
            <a:r>
              <a:rPr lang="en-US" b="1" dirty="0" err="1">
                <a:solidFill>
                  <a:srgbClr val="C00000"/>
                </a:solidFill>
                <a:effectLst/>
                <a:latin typeface="Courier New" panose="02070309020205020404" pitchFamily="49" charset="0"/>
                <a:cs typeface="Courier New" panose="02070309020205020404" pitchFamily="49" charset="0"/>
              </a:rPr>
              <a:t>pointerType</a:t>
            </a:r>
            <a:r>
              <a:rPr lang="en-US" b="1" dirty="0">
                <a:solidFill>
                  <a:srgbClr val="C00000"/>
                </a:solidFill>
                <a:effectLst/>
                <a:latin typeface="Courier New" panose="02070309020205020404" pitchFamily="49" charset="0"/>
                <a:cs typeface="Courier New" panose="02070309020205020404" pitchFamily="49" charset="0"/>
              </a:rPr>
              <a:t>          locals [ </a:t>
            </a:r>
            <a:r>
              <a:rPr lang="en-US" b="1" dirty="0" err="1">
                <a:solidFill>
                  <a:srgbClr val="C00000"/>
                </a:solidFill>
                <a:effectLst/>
                <a:latin typeface="Courier New" panose="02070309020205020404" pitchFamily="49" charset="0"/>
                <a:cs typeface="Courier New" panose="02070309020205020404" pitchFamily="49" charset="0"/>
              </a:rPr>
              <a:t>SymtabEntry</a:t>
            </a:r>
            <a:r>
              <a:rPr lang="en-US" b="1" dirty="0">
                <a:solidFill>
                  <a:srgbClr val="C00000"/>
                </a:solidFill>
                <a:effectLst/>
                <a:latin typeface="Courier New" panose="02070309020205020404" pitchFamily="49" charset="0"/>
                <a:cs typeface="Courier New" panose="02070309020205020404" pitchFamily="49" charset="0"/>
              </a:rPr>
              <a:t> entry = null ]</a:t>
            </a:r>
          </a:p>
          <a:p>
            <a:r>
              <a:rPr lang="en-US" b="1" dirty="0">
                <a:solidFill>
                  <a:srgbClr val="C00000"/>
                </a:solidFill>
                <a:effectLst/>
                <a:latin typeface="Courier New" panose="02070309020205020404" pitchFamily="49" charset="0"/>
                <a:cs typeface="Courier New" panose="02070309020205020404" pitchFamily="49" charset="0"/>
              </a:rPr>
              <a:t>    : '^' </a:t>
            </a:r>
            <a:r>
              <a:rPr lang="en-US" b="1" dirty="0" err="1">
                <a:solidFill>
                  <a:srgbClr val="C00000"/>
                </a:solidFill>
                <a:effectLst/>
                <a:latin typeface="Courier New" panose="02070309020205020404" pitchFamily="49" charset="0"/>
                <a:cs typeface="Courier New" panose="02070309020205020404" pitchFamily="49" charset="0"/>
              </a:rPr>
              <a:t>typeSpecification</a:t>
            </a:r>
            <a:r>
              <a:rPr lang="en-US" b="1" dirty="0">
                <a:solidFill>
                  <a:srgbClr val="C00000"/>
                </a:solidFill>
                <a:effectLst/>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668559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BA31A-778B-3879-5BC4-F7D856F4EE87}"/>
              </a:ext>
            </a:extLst>
          </p:cNvPr>
          <p:cNvSpPr>
            <a:spLocks noGrp="1"/>
          </p:cNvSpPr>
          <p:nvPr>
            <p:ph type="title"/>
          </p:nvPr>
        </p:nvSpPr>
        <p:spPr/>
        <p:txBody>
          <a:bodyPr/>
          <a:lstStyle/>
          <a:p>
            <a:r>
              <a:rPr lang="en-US" dirty="0"/>
              <a:t>Midterm: Question #4</a:t>
            </a:r>
          </a:p>
        </p:txBody>
      </p:sp>
      <p:sp>
        <p:nvSpPr>
          <p:cNvPr id="3" name="Content Placeholder 2">
            <a:extLst>
              <a:ext uri="{FF2B5EF4-FFF2-40B4-BE49-F238E27FC236}">
                <a16:creationId xmlns:a16="http://schemas.microsoft.com/office/drawing/2014/main" id="{9413A39D-E307-8C0D-0027-5FD7EAC00B3B}"/>
              </a:ext>
            </a:extLst>
          </p:cNvPr>
          <p:cNvSpPr>
            <a:spLocks noGrp="1"/>
          </p:cNvSpPr>
          <p:nvPr>
            <p:ph idx="1"/>
          </p:nvPr>
        </p:nvSpPr>
        <p:spPr/>
        <p:txBody>
          <a:bodyPr/>
          <a:lstStyle/>
          <a:p>
            <a:r>
              <a:rPr lang="en-US" b="0" i="0" u="none" strike="noStrike" dirty="0">
                <a:solidFill>
                  <a:srgbClr val="2D3B45"/>
                </a:solidFill>
                <a:effectLst/>
                <a:latin typeface="Lato Extended"/>
              </a:rPr>
              <a:t>Show what changes will you need to make to the Pascal.g4 grammar to accommodate using a pointer variable.</a:t>
            </a:r>
            <a:endParaRPr lang="en-US" dirty="0"/>
          </a:p>
        </p:txBody>
      </p:sp>
      <p:sp>
        <p:nvSpPr>
          <p:cNvPr id="4" name="Slide Number Placeholder 3">
            <a:extLst>
              <a:ext uri="{FF2B5EF4-FFF2-40B4-BE49-F238E27FC236}">
                <a16:creationId xmlns:a16="http://schemas.microsoft.com/office/drawing/2014/main" id="{78FAD16C-5336-3251-73A9-D82E99B84AD7}"/>
              </a:ext>
            </a:extLst>
          </p:cNvPr>
          <p:cNvSpPr>
            <a:spLocks noGrp="1"/>
          </p:cNvSpPr>
          <p:nvPr>
            <p:ph type="sldNum" sz="quarter" idx="12"/>
          </p:nvPr>
        </p:nvSpPr>
        <p:spPr/>
        <p:txBody>
          <a:bodyPr/>
          <a:lstStyle/>
          <a:p>
            <a:fld id="{FED62B2D-F854-104A-9535-9A504E5923E0}" type="slidenum">
              <a:rPr lang="en-US" smtClean="0"/>
              <a:pPr/>
              <a:t>7</a:t>
            </a:fld>
            <a:endParaRPr lang="en-US"/>
          </a:p>
        </p:txBody>
      </p:sp>
      <p:sp>
        <p:nvSpPr>
          <p:cNvPr id="5" name="TextBox 4">
            <a:extLst>
              <a:ext uri="{FF2B5EF4-FFF2-40B4-BE49-F238E27FC236}">
                <a16:creationId xmlns:a16="http://schemas.microsoft.com/office/drawing/2014/main" id="{1B6F840D-91DE-E694-EBEC-7D5AB4865C61}"/>
              </a:ext>
            </a:extLst>
          </p:cNvPr>
          <p:cNvSpPr txBox="1"/>
          <p:nvPr/>
        </p:nvSpPr>
        <p:spPr>
          <a:xfrm>
            <a:off x="566011" y="2880366"/>
            <a:ext cx="8577989" cy="2062103"/>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effectLst/>
                <a:latin typeface="Courier New" panose="02070309020205020404" pitchFamily="49" charset="0"/>
                <a:cs typeface="Courier New" panose="02070309020205020404" pitchFamily="49" charset="0"/>
              </a:rPr>
              <a:t>variable  locals [ </a:t>
            </a:r>
            <a:r>
              <a:rPr lang="en-US" b="1" dirty="0" err="1">
                <a:effectLst/>
                <a:latin typeface="Courier New" panose="02070309020205020404" pitchFamily="49" charset="0"/>
                <a:cs typeface="Courier New" panose="02070309020205020404" pitchFamily="49" charset="0"/>
              </a:rPr>
              <a:t>Typespec</a:t>
            </a:r>
            <a:r>
              <a:rPr lang="en-US" b="1" dirty="0">
                <a:effectLst/>
                <a:latin typeface="Courier New" panose="02070309020205020404" pitchFamily="49" charset="0"/>
                <a:cs typeface="Courier New" panose="02070309020205020404" pitchFamily="49" charset="0"/>
              </a:rPr>
              <a:t> type = null, </a:t>
            </a:r>
            <a:r>
              <a:rPr lang="en-US" b="1" dirty="0" err="1">
                <a:effectLst/>
                <a:latin typeface="Courier New" panose="02070309020205020404" pitchFamily="49" charset="0"/>
                <a:cs typeface="Courier New" panose="02070309020205020404" pitchFamily="49" charset="0"/>
              </a:rPr>
              <a:t>SymtabEntry</a:t>
            </a:r>
            <a:r>
              <a:rPr lang="en-US" b="1" dirty="0">
                <a:effectLst/>
                <a:latin typeface="Courier New" panose="02070309020205020404" pitchFamily="49" charset="0"/>
                <a:cs typeface="Courier New" panose="02070309020205020404" pitchFamily="49" charset="0"/>
              </a:rPr>
              <a:t> entry = null ] </a:t>
            </a:r>
          </a:p>
          <a:p>
            <a:r>
              <a:rPr lang="en-US" b="1" dirty="0">
                <a:effectLst/>
                <a:latin typeface="Courier New" panose="02070309020205020404" pitchFamily="49" charset="0"/>
                <a:cs typeface="Courier New" panose="02070309020205020404" pitchFamily="49" charset="0"/>
              </a:rPr>
              <a:t>    : </a:t>
            </a:r>
            <a:r>
              <a:rPr lang="en-US" b="1" dirty="0" err="1">
                <a:effectLst/>
                <a:latin typeface="Courier New" panose="02070309020205020404" pitchFamily="49" charset="0"/>
                <a:cs typeface="Courier New" panose="02070309020205020404" pitchFamily="49" charset="0"/>
              </a:rPr>
              <a:t>variableIdentifier</a:t>
            </a:r>
            <a:r>
              <a:rPr lang="en-US" b="1" dirty="0">
                <a:effectLst/>
                <a:latin typeface="Courier New" panose="02070309020205020404" pitchFamily="49" charset="0"/>
                <a:cs typeface="Courier New" panose="02070309020205020404" pitchFamily="49" charset="0"/>
              </a:rPr>
              <a:t> modifier* ;</a:t>
            </a:r>
          </a:p>
          <a:p>
            <a:br>
              <a:rPr lang="en-US" b="1" dirty="0">
                <a:effectLst/>
                <a:latin typeface="Courier New" panose="02070309020205020404" pitchFamily="49" charset="0"/>
                <a:cs typeface="Courier New" panose="02070309020205020404" pitchFamily="49" charset="0"/>
              </a:rPr>
            </a:br>
            <a:endParaRPr lang="en-US" b="1" dirty="0">
              <a:effectLst/>
              <a:latin typeface="Courier New" panose="02070309020205020404" pitchFamily="49" charset="0"/>
              <a:cs typeface="Courier New" panose="02070309020205020404" pitchFamily="49" charset="0"/>
            </a:endParaRPr>
          </a:p>
          <a:p>
            <a:r>
              <a:rPr lang="en-US" b="1" dirty="0">
                <a:effectLst/>
                <a:latin typeface="Courier New" panose="02070309020205020404" pitchFamily="49" charset="0"/>
                <a:cs typeface="Courier New" panose="02070309020205020404" pitchFamily="49" charset="0"/>
              </a:rPr>
              <a:t>modifier  : '[' </a:t>
            </a:r>
            <a:r>
              <a:rPr lang="en-US" b="1" dirty="0" err="1">
                <a:effectLst/>
                <a:latin typeface="Courier New" panose="02070309020205020404" pitchFamily="49" charset="0"/>
                <a:cs typeface="Courier New" panose="02070309020205020404" pitchFamily="49" charset="0"/>
              </a:rPr>
              <a:t>indexList</a:t>
            </a:r>
            <a:r>
              <a:rPr lang="en-US" b="1" dirty="0">
                <a:effectLst/>
                <a:latin typeface="Courier New" panose="02070309020205020404" pitchFamily="49" charset="0"/>
                <a:cs typeface="Courier New" panose="02070309020205020404" pitchFamily="49" charset="0"/>
              </a:rPr>
              <a:t> ']' </a:t>
            </a:r>
          </a:p>
          <a:p>
            <a:r>
              <a:rPr lang="en-US" b="1" dirty="0">
                <a:effectLst/>
                <a:latin typeface="Courier New" panose="02070309020205020404" pitchFamily="49" charset="0"/>
                <a:cs typeface="Courier New" panose="02070309020205020404" pitchFamily="49" charset="0"/>
              </a:rPr>
              <a:t>          | '.' field</a:t>
            </a:r>
          </a:p>
          <a:p>
            <a:r>
              <a:rPr lang="en-US" b="1" dirty="0">
                <a:solidFill>
                  <a:srgbClr val="C00000"/>
                </a:solidFill>
                <a:effectLst/>
                <a:latin typeface="Courier New" panose="02070309020205020404" pitchFamily="49" charset="0"/>
                <a:cs typeface="Courier New" panose="02070309020205020404" pitchFamily="49" charset="0"/>
              </a:rPr>
              <a:t>          | '^’ </a:t>
            </a:r>
          </a:p>
          <a:p>
            <a:r>
              <a:rPr lang="en-US" b="1" dirty="0">
                <a:latin typeface="Courier New" panose="02070309020205020404" pitchFamily="49" charset="0"/>
                <a:cs typeface="Courier New" panose="02070309020205020404" pitchFamily="49" charset="0"/>
              </a:rPr>
              <a:t>          </a:t>
            </a:r>
            <a:r>
              <a:rPr lang="en-US" b="1" dirty="0">
                <a:effectLst/>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575116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806C-E0E9-06EB-81CE-AFDEC0BA56F2}"/>
              </a:ext>
            </a:extLst>
          </p:cNvPr>
          <p:cNvSpPr>
            <a:spLocks noGrp="1"/>
          </p:cNvSpPr>
          <p:nvPr>
            <p:ph type="title"/>
          </p:nvPr>
        </p:nvSpPr>
        <p:spPr/>
        <p:txBody>
          <a:bodyPr/>
          <a:lstStyle/>
          <a:p>
            <a:r>
              <a:rPr lang="en-US" dirty="0"/>
              <a:t>Midterm: Question #5</a:t>
            </a:r>
          </a:p>
        </p:txBody>
      </p:sp>
      <p:sp>
        <p:nvSpPr>
          <p:cNvPr id="3" name="Content Placeholder 2">
            <a:extLst>
              <a:ext uri="{FF2B5EF4-FFF2-40B4-BE49-F238E27FC236}">
                <a16:creationId xmlns:a16="http://schemas.microsoft.com/office/drawing/2014/main" id="{A9548A35-9688-F5E1-5846-3E6A4DF66D2E}"/>
              </a:ext>
            </a:extLst>
          </p:cNvPr>
          <p:cNvSpPr>
            <a:spLocks noGrp="1"/>
          </p:cNvSpPr>
          <p:nvPr>
            <p:ph idx="1"/>
          </p:nvPr>
        </p:nvSpPr>
        <p:spPr>
          <a:xfrm>
            <a:off x="457200" y="1295400"/>
            <a:ext cx="8229600" cy="3688063"/>
          </a:xfrm>
        </p:spPr>
        <p:txBody>
          <a:bodyPr/>
          <a:lstStyle/>
          <a:p>
            <a:r>
              <a:rPr lang="en-US" b="0" i="0" u="none" strike="noStrike" dirty="0">
                <a:solidFill>
                  <a:srgbClr val="2D3B45"/>
                </a:solidFill>
                <a:effectLst/>
                <a:latin typeface="Lato Extended"/>
              </a:rPr>
              <a:t>The Pascal assignment statement </a:t>
            </a:r>
            <a:br>
              <a:rPr lang="en-US" b="0" i="0" u="none" strike="noStrike" dirty="0">
                <a:solidFill>
                  <a:srgbClr val="2D3B45"/>
                </a:solidFill>
                <a:effectLst/>
                <a:latin typeface="Lato Extended"/>
              </a:rPr>
            </a:br>
            <a:r>
              <a:rPr lang="en-US" b="0" i="0" u="none" strike="noStrike" dirty="0">
                <a:solidFill>
                  <a:srgbClr val="2D3B45"/>
                </a:solidFill>
                <a:effectLst/>
                <a:latin typeface="Lato Extended"/>
              </a:rPr>
              <a:t>                             </a:t>
            </a:r>
            <a:r>
              <a:rPr lang="en-US" b="1" dirty="0">
                <a:latin typeface="Courier New" panose="02070309020205020404" pitchFamily="49" charset="0"/>
                <a:cs typeface="Courier New" panose="02070309020205020404" pitchFamily="49" charset="0"/>
              </a:rPr>
              <a:t>x := y/z</a:t>
            </a:r>
            <a:br>
              <a:rPr lang="en-US" b="1" dirty="0">
                <a:latin typeface="Courier New" panose="02070309020205020404" pitchFamily="49" charset="0"/>
                <a:cs typeface="Courier New" panose="02070309020205020404" pitchFamily="49" charset="0"/>
              </a:rPr>
            </a:br>
            <a:r>
              <a:rPr lang="en-US" b="0" i="0" u="none" strike="noStrike" dirty="0">
                <a:solidFill>
                  <a:srgbClr val="2D3B45"/>
                </a:solidFill>
                <a:effectLst/>
                <a:latin typeface="Lato Extended"/>
              </a:rPr>
              <a:t>is correct syntactically. </a:t>
            </a:r>
          </a:p>
          <a:p>
            <a:r>
              <a:rPr lang="en-US" dirty="0"/>
              <a:t>But if variables </a:t>
            </a:r>
            <a:r>
              <a:rPr lang="en-US" b="1" dirty="0">
                <a:latin typeface="Courier New" panose="02070309020205020404" pitchFamily="49" charset="0"/>
                <a:cs typeface="Courier New" panose="02070309020205020404" pitchFamily="49" charset="0"/>
              </a:rPr>
              <a:t>y</a:t>
            </a:r>
            <a:r>
              <a:rPr lang="en-US" dirty="0"/>
              <a:t> and </a:t>
            </a:r>
            <a:r>
              <a:rPr lang="en-US" b="1" dirty="0">
                <a:latin typeface="Courier New" panose="02070309020205020404" pitchFamily="49" charset="0"/>
                <a:cs typeface="Courier New" panose="02070309020205020404" pitchFamily="49" charset="0"/>
              </a:rPr>
              <a:t>z</a:t>
            </a:r>
            <a:r>
              <a:rPr lang="en-US" dirty="0"/>
              <a:t> had each been declared to be type string, the assignment statement would be erroneous.  </a:t>
            </a:r>
          </a:p>
          <a:p>
            <a:pPr algn="l"/>
            <a:r>
              <a:rPr lang="en-US" b="0" i="0" u="none" strike="noStrike" dirty="0">
                <a:solidFill>
                  <a:srgbClr val="2D3B45"/>
                </a:solidFill>
                <a:effectLst/>
                <a:latin typeface="Lato Extended"/>
              </a:rPr>
              <a:t>In at most 50 words, describe when and how the Pascal interpreter would catch the error.</a:t>
            </a:r>
          </a:p>
        </p:txBody>
      </p:sp>
      <p:sp>
        <p:nvSpPr>
          <p:cNvPr id="4" name="Slide Number Placeholder 3">
            <a:extLst>
              <a:ext uri="{FF2B5EF4-FFF2-40B4-BE49-F238E27FC236}">
                <a16:creationId xmlns:a16="http://schemas.microsoft.com/office/drawing/2014/main" id="{CD6D6651-03D9-8DC5-CE5E-380E7CC196D0}"/>
              </a:ext>
            </a:extLst>
          </p:cNvPr>
          <p:cNvSpPr>
            <a:spLocks noGrp="1"/>
          </p:cNvSpPr>
          <p:nvPr>
            <p:ph type="sldNum" sz="quarter" idx="12"/>
          </p:nvPr>
        </p:nvSpPr>
        <p:spPr/>
        <p:txBody>
          <a:bodyPr/>
          <a:lstStyle/>
          <a:p>
            <a:fld id="{FED62B2D-F854-104A-9535-9A504E5923E0}" type="slidenum">
              <a:rPr lang="en-US" smtClean="0"/>
              <a:pPr/>
              <a:t>8</a:t>
            </a:fld>
            <a:endParaRPr lang="en-US"/>
          </a:p>
        </p:txBody>
      </p:sp>
      <p:sp>
        <p:nvSpPr>
          <p:cNvPr id="5" name="TextBox 4">
            <a:extLst>
              <a:ext uri="{FF2B5EF4-FFF2-40B4-BE49-F238E27FC236}">
                <a16:creationId xmlns:a16="http://schemas.microsoft.com/office/drawing/2014/main" id="{265683E6-8AE4-943D-8351-C1E367736C3C}"/>
              </a:ext>
            </a:extLst>
          </p:cNvPr>
          <p:cNvSpPr txBox="1"/>
          <p:nvPr/>
        </p:nvSpPr>
        <p:spPr>
          <a:xfrm>
            <a:off x="1097273" y="5166341"/>
            <a:ext cx="6949409" cy="707886"/>
          </a:xfrm>
          <a:prstGeom prst="rect">
            <a:avLst/>
          </a:prstGeom>
          <a:noFill/>
          <a:ln>
            <a:solidFill>
              <a:schemeClr val="tx1"/>
            </a:solidFill>
          </a:ln>
        </p:spPr>
        <p:txBody>
          <a:bodyPr wrap="square" rtlCol="0">
            <a:spAutoFit/>
          </a:bodyPr>
          <a:lstStyle/>
          <a:p>
            <a:r>
              <a:rPr lang="en-US" sz="2000" dirty="0"/>
              <a:t>The error would be caught during pass 2’s semantic checks, which includes type checking.</a:t>
            </a:r>
          </a:p>
        </p:txBody>
      </p:sp>
    </p:spTree>
    <p:extLst>
      <p:ext uri="{BB962C8B-B14F-4D97-AF65-F5344CB8AC3E}">
        <p14:creationId xmlns:p14="http://schemas.microsoft.com/office/powerpoint/2010/main" val="85039482"/>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37504</TotalTime>
  <Words>758</Words>
  <Application>Microsoft Macintosh PowerPoint</Application>
  <PresentationFormat>On-screen Show (4:3)</PresentationFormat>
  <Paragraphs>58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Courier New</vt:lpstr>
      <vt:lpstr>Lato Extended</vt:lpstr>
      <vt:lpstr>Times New Roman</vt:lpstr>
      <vt:lpstr>Wingdings</vt:lpstr>
      <vt:lpstr>Quadrant</vt:lpstr>
      <vt:lpstr>CS 153 Concepts of Compiler Design Midterm Solutions</vt:lpstr>
      <vt:lpstr>Midterm: Question #1</vt:lpstr>
      <vt:lpstr>Midterm: Question #2</vt:lpstr>
      <vt:lpstr>Midterm: Question #2, cont’d</vt:lpstr>
      <vt:lpstr>Midterm: Question #3</vt:lpstr>
      <vt:lpstr>Midterm: Question #3, cont’d</vt:lpstr>
      <vt:lpstr>Midterm: Question #4</vt:lpstr>
      <vt:lpstr>Midterm: Question #5</vt:lpstr>
    </vt:vector>
  </TitlesOfParts>
  <Company>Apropos Logic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153: Concepts of Compiler Design</dc:title>
  <dc:creator>Ronald Mak</dc:creator>
  <cp:lastModifiedBy>Ronald Mak</cp:lastModifiedBy>
  <cp:revision>615</cp:revision>
  <dcterms:created xsi:type="dcterms:W3CDTF">2008-01-12T03:52:55Z</dcterms:created>
  <dcterms:modified xsi:type="dcterms:W3CDTF">2024-10-15T00:02:21Z</dcterms:modified>
</cp:coreProperties>
</file>