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1" r:id="rId3"/>
    <p:sldId id="322" r:id="rId4"/>
    <p:sldId id="264" r:id="rId5"/>
    <p:sldId id="265" r:id="rId6"/>
    <p:sldId id="266" r:id="rId7"/>
    <p:sldId id="267" r:id="rId8"/>
    <p:sldId id="308" r:id="rId9"/>
    <p:sldId id="309" r:id="rId10"/>
    <p:sldId id="310" r:id="rId11"/>
    <p:sldId id="325" r:id="rId12"/>
    <p:sldId id="326" r:id="rId13"/>
    <p:sldId id="327" r:id="rId14"/>
    <p:sldId id="328" r:id="rId15"/>
    <p:sldId id="329" r:id="rId16"/>
    <p:sldId id="323" r:id="rId17"/>
    <p:sldId id="285" r:id="rId18"/>
    <p:sldId id="286" r:id="rId19"/>
    <p:sldId id="287" r:id="rId20"/>
    <p:sldId id="288" r:id="rId21"/>
    <p:sldId id="320" r:id="rId22"/>
    <p:sldId id="289" r:id="rId23"/>
    <p:sldId id="290" r:id="rId24"/>
    <p:sldId id="291" r:id="rId25"/>
    <p:sldId id="292" r:id="rId26"/>
    <p:sldId id="273" r:id="rId27"/>
    <p:sldId id="274" r:id="rId28"/>
    <p:sldId id="275" r:id="rId29"/>
    <p:sldId id="324" r:id="rId30"/>
    <p:sldId id="318" r:id="rId31"/>
    <p:sldId id="319" r:id="rId32"/>
    <p:sldId id="294" r:id="rId33"/>
    <p:sldId id="29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7FFFF"/>
    <a:srgbClr val="008000"/>
    <a:srgbClr val="945200"/>
    <a:srgbClr val="FF9300"/>
    <a:srgbClr val="CC99FF"/>
    <a:srgbClr val="D883FF"/>
    <a:srgbClr val="8F0000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8" autoAdjust="0"/>
    <p:restoredTop sz="96308" autoAdjust="0"/>
  </p:normalViewPr>
  <p:slideViewPr>
    <p:cSldViewPr>
      <p:cViewPr varScale="1">
        <p:scale>
          <a:sx n="190" d="100"/>
          <a:sy n="190" d="100"/>
        </p:scale>
        <p:origin x="208" y="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0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6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1382A0-9D72-BB43-B46C-CFCA4A0D8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2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008CC9-D4CA-4C49-82E1-6F36B95D5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3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2024: October 15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October 15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0A4C-D681-374B-9732-74AD2AD115FD}" type="slidenum">
              <a:rPr lang="en-US"/>
              <a:pPr/>
              <a:t>10</a:t>
            </a:fld>
            <a:endParaRPr 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Instructions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931922" cy="4835525"/>
          </a:xfrm>
        </p:spPr>
        <p:txBody>
          <a:bodyPr/>
          <a:lstStyle/>
          <a:p>
            <a:r>
              <a:rPr lang="en-US" dirty="0"/>
              <a:t>Bitwise operations</a:t>
            </a:r>
          </a:p>
          <a:p>
            <a:pPr lvl="1"/>
            <a:r>
              <a:rPr lang="en-US" dirty="0"/>
              <a:t>Left and right shifts</a:t>
            </a:r>
          </a:p>
          <a:p>
            <a:pPr lvl="1"/>
            <a:r>
              <a:rPr lang="en-US" dirty="0"/>
              <a:t>And, or, exclusive or</a:t>
            </a:r>
          </a:p>
          <a:p>
            <a:pPr lvl="4"/>
            <a:endParaRPr lang="en-US" sz="1000" dirty="0"/>
          </a:p>
          <a:p>
            <a:r>
              <a:rPr lang="en-US" dirty="0"/>
              <a:t>Type conversions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 float</a:t>
            </a:r>
            <a:endParaRPr lang="en-US" dirty="0"/>
          </a:p>
          <a:p>
            <a:pPr lvl="4"/>
            <a:endParaRPr lang="en-US" sz="1000" dirty="0"/>
          </a:p>
          <a:p>
            <a:r>
              <a:rPr lang="en-US" dirty="0"/>
              <a:t>Widening and narrowing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 long</a:t>
            </a:r>
          </a:p>
          <a:p>
            <a:pPr lvl="1"/>
            <a:r>
              <a:rPr lang="en-US" dirty="0"/>
              <a:t>double </a:t>
            </a:r>
            <a:r>
              <a:rPr lang="en-US" dirty="0">
                <a:sym typeface="Wingdings" charset="0"/>
              </a:rPr>
              <a:t> long</a:t>
            </a:r>
            <a:endParaRPr lang="en-US" dirty="0"/>
          </a:p>
        </p:txBody>
      </p:sp>
      <p:sp>
        <p:nvSpPr>
          <p:cNvPr id="705540" name="Rectangle 4"/>
          <p:cNvSpPr>
            <a:spLocks noChangeArrowheads="1"/>
          </p:cNvSpPr>
          <p:nvPr/>
        </p:nvSpPr>
        <p:spPr bwMode="auto">
          <a:xfrm>
            <a:off x="4937125" y="1295400"/>
            <a:ext cx="4023947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Stack manipulations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Push and pop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Swap and duplicate</a:t>
            </a:r>
          </a:p>
          <a:p>
            <a:pPr marL="2297113" lvl="4" indent="-468313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0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Array operations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Allocate array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Index element</a:t>
            </a:r>
          </a:p>
          <a:p>
            <a:pPr marL="2297113" lvl="4" indent="-468313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0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Object operations</a:t>
            </a:r>
          </a:p>
          <a:p>
            <a:pPr marL="2297113" lvl="4" indent="-468313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0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Control instructions</a:t>
            </a:r>
          </a:p>
        </p:txBody>
      </p:sp>
    </p:spTree>
    <p:extLst>
      <p:ext uri="{BB962C8B-B14F-4D97-AF65-F5344CB8AC3E}">
        <p14:creationId xmlns:p14="http://schemas.microsoft.com/office/powerpoint/2010/main" val="1336158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3390-22BD-AC4B-9ADB-787CD47CFFBF}" type="slidenum">
              <a:rPr lang="en-US"/>
              <a:pPr/>
              <a:t>11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Templates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diagrams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Specify the </a:t>
            </a:r>
            <a:r>
              <a:rPr lang="en-US" u="sng" dirty="0"/>
              <a:t>source language grammar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Help us write the </a:t>
            </a:r>
            <a:r>
              <a:rPr lang="en-US" u="sng" dirty="0"/>
              <a:t>parsers</a:t>
            </a:r>
          </a:p>
          <a:p>
            <a:pPr lvl="1"/>
            <a:endParaRPr lang="en-US" dirty="0"/>
          </a:p>
          <a:p>
            <a:r>
              <a:rPr lang="en-US" dirty="0"/>
              <a:t>Code templates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Specify </a:t>
            </a:r>
            <a:r>
              <a:rPr lang="en-US" u="sng" dirty="0"/>
              <a:t>what object code to generate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Help us write the </a:t>
            </a:r>
            <a:r>
              <a:rPr lang="en-US" u="sng" dirty="0"/>
              <a:t>code emitters</a:t>
            </a:r>
          </a:p>
        </p:txBody>
      </p:sp>
    </p:spTree>
    <p:extLst>
      <p:ext uri="{BB962C8B-B14F-4D97-AF65-F5344CB8AC3E}">
        <p14:creationId xmlns:p14="http://schemas.microsoft.com/office/powerpoint/2010/main" val="223892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07C3-E15A-C149-8B2F-A35B40B89E3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Template for a Pascal Program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391" y="1295400"/>
            <a:ext cx="3291803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Translate a Pascal program into a </a:t>
            </a:r>
            <a:br>
              <a:rPr lang="en-US" sz="2000" dirty="0"/>
            </a:br>
            <a:r>
              <a:rPr lang="en-US" sz="2000" u="sng" dirty="0"/>
              <a:t>public clas</a:t>
            </a:r>
            <a:r>
              <a:rPr lang="en-US" sz="1800" u="sng" dirty="0"/>
              <a:t>s</a:t>
            </a:r>
            <a:r>
              <a:rPr lang="en-US" sz="1800" dirty="0"/>
              <a:t>.</a:t>
            </a:r>
          </a:p>
          <a:p>
            <a:pPr lvl="4">
              <a:lnSpc>
                <a:spcPct val="90000"/>
              </a:lnSpc>
            </a:pPr>
            <a:endParaRPr lang="en-US" sz="600" dirty="0"/>
          </a:p>
          <a:p>
            <a:pPr>
              <a:lnSpc>
                <a:spcPct val="90000"/>
              </a:lnSpc>
            </a:pPr>
            <a:r>
              <a:rPr lang="en-US" sz="2000" dirty="0"/>
              <a:t>Program variables become </a:t>
            </a:r>
            <a:r>
              <a:rPr lang="en-US" sz="2000" u="sng" dirty="0"/>
              <a:t>class fields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Must have a </a:t>
            </a:r>
            <a:br>
              <a:rPr lang="en-US" sz="2000" dirty="0"/>
            </a:br>
            <a:r>
              <a:rPr lang="en-US" sz="2000" u="sng" dirty="0"/>
              <a:t>default constructor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Each procedure or function becomes a </a:t>
            </a:r>
            <a:r>
              <a:rPr lang="en-US" sz="2000" u="sng" dirty="0"/>
              <a:t>private static method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The main program code becomes the </a:t>
            </a:r>
            <a:r>
              <a:rPr lang="en-US" sz="2000" u="sng" dirty="0"/>
              <a:t>public static </a:t>
            </a:r>
            <a:br>
              <a:rPr lang="en-US" sz="2000" u="sng" dirty="0"/>
            </a:br>
            <a:r>
              <a:rPr lang="en-US" sz="2000" u="sng" dirty="0"/>
              <a:t>main method</a:t>
            </a:r>
            <a:r>
              <a:rPr lang="en-US" sz="2000" dirty="0"/>
              <a:t>.</a:t>
            </a:r>
          </a:p>
        </p:txBody>
      </p:sp>
      <p:pic>
        <p:nvPicPr>
          <p:cNvPr id="604165" name="Picture 5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325563"/>
            <a:ext cx="4938713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79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B3E-E829-1E4E-BD44-EBCCC9D65DA8}" type="slidenum">
              <a:rPr lang="en-US"/>
              <a:pPr/>
              <a:t>13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 Strategy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We’ll compile a </a:t>
            </a:r>
            <a:r>
              <a:rPr lang="en-US" u="sng" dirty="0"/>
              <a:t>Pascal program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as if it were a </a:t>
            </a:r>
            <a:r>
              <a:rPr lang="en-US" u="sng" dirty="0"/>
              <a:t>public Java class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Pascal program name becomes </a:t>
            </a:r>
            <a:br>
              <a:rPr lang="en-US" dirty="0"/>
            </a:br>
            <a:r>
              <a:rPr lang="en-US" dirty="0"/>
              <a:t>the Java class name.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main program</a:t>
            </a:r>
            <a:r>
              <a:rPr lang="en-US" dirty="0"/>
              <a:t> becomes the </a:t>
            </a:r>
            <a:br>
              <a:rPr lang="en-US" dirty="0"/>
            </a:br>
            <a:r>
              <a:rPr lang="en-US" u="sng" dirty="0"/>
              <a:t>main method</a:t>
            </a:r>
            <a:r>
              <a:rPr lang="en-US" dirty="0"/>
              <a:t> of the Java class.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We’ll compile each </a:t>
            </a:r>
            <a:r>
              <a:rPr lang="en-US" u="sng" dirty="0"/>
              <a:t>program variable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as if it were a </a:t>
            </a:r>
            <a:r>
              <a:rPr lang="en-US" u="sng" dirty="0"/>
              <a:t>field of the Java class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Fields </a:t>
            </a:r>
            <a:r>
              <a:rPr lang="en-US" u="sng" dirty="0"/>
              <a:t>do</a:t>
            </a:r>
            <a:r>
              <a:rPr lang="en-US" dirty="0"/>
              <a:t> have names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a Jasmin program.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Recall that local variables and parameters </a:t>
            </a:r>
            <a:br>
              <a:rPr lang="en-US" dirty="0"/>
            </a:br>
            <a:r>
              <a:rPr lang="en-US" dirty="0"/>
              <a:t>are referred to only by their slot numbers.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40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BB3E-E829-1E4E-BD44-EBCCC9D65DA8}" type="slidenum">
              <a:rPr lang="en-US"/>
              <a:pPr/>
              <a:t>14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Strategy</a:t>
            </a:r>
            <a:r>
              <a:rPr lang="en-US" i="1" dirty="0"/>
              <a:t>, cont’d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We’ll compile each </a:t>
            </a:r>
            <a:r>
              <a:rPr lang="en-US" u="sng" dirty="0"/>
              <a:t>Pascal procedure or function </a:t>
            </a:r>
            <a:r>
              <a:rPr lang="en-US" dirty="0"/>
              <a:t>as if it were a </a:t>
            </a:r>
            <a:r>
              <a:rPr lang="en-US" u="sng" dirty="0"/>
              <a:t>private static method </a:t>
            </a:r>
            <a:br>
              <a:rPr lang="en-US" dirty="0"/>
            </a:br>
            <a:r>
              <a:rPr lang="en-US" dirty="0"/>
              <a:t>of the Java class.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Local variables and formal parameters of the method </a:t>
            </a:r>
            <a:r>
              <a:rPr lang="en-US" u="sng" dirty="0"/>
              <a:t>do not</a:t>
            </a:r>
            <a:r>
              <a:rPr lang="en-US" dirty="0"/>
              <a:t> have names in a Jasmin program.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Jasmin instructions refer to local variables and parameters by their </a:t>
            </a:r>
            <a:r>
              <a:rPr lang="en-US" u="sng" dirty="0"/>
              <a:t>slot numbers</a:t>
            </a:r>
            <a:r>
              <a:rPr lang="en-US" dirty="0"/>
              <a:t> of the local variables array.</a:t>
            </a:r>
          </a:p>
        </p:txBody>
      </p:sp>
    </p:spTree>
    <p:extLst>
      <p:ext uri="{BB962C8B-B14F-4D97-AF65-F5344CB8AC3E}">
        <p14:creationId xmlns:p14="http://schemas.microsoft.com/office/powerpoint/2010/main" val="3418769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FC9B-E877-CB48-8BC8-5CD3718F1FE1}" type="slidenum">
              <a:rPr lang="en-US"/>
              <a:pPr/>
              <a:t>15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Datatype Descriptors</a:t>
            </a:r>
          </a:p>
        </p:txBody>
      </p:sp>
      <p:graphicFrame>
        <p:nvGraphicFramePr>
          <p:cNvPr id="607439" name="Group 2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938730"/>
              </p:ext>
            </p:extLst>
          </p:nvPr>
        </p:nvGraphicFramePr>
        <p:xfrm>
          <a:off x="440103" y="1325563"/>
          <a:ext cx="3767137" cy="1676402"/>
        </p:xfrm>
        <a:graphic>
          <a:graphicData uri="http://schemas.openxmlformats.org/drawingml/2006/table">
            <a:tbl>
              <a:tblPr/>
              <a:tblGrid>
                <a:gridCol w="157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Scalar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736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555331"/>
              </p:ext>
            </p:extLst>
          </p:nvPr>
        </p:nvGraphicFramePr>
        <p:xfrm>
          <a:off x="4502298" y="1333763"/>
          <a:ext cx="4389437" cy="1281113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Array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java.lang.String[]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[Ljava/lang/String;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Newton[][]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[[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LNewton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int[][][]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[[[I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7416" name="Group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576375"/>
              </p:ext>
            </p:extLst>
          </p:nvPr>
        </p:nvGraphicFramePr>
        <p:xfrm>
          <a:off x="456880" y="3246122"/>
          <a:ext cx="4389437" cy="1281429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java.lang.String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Ljava/lang/String;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java.util.HashMap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Ljava/util/HashMap;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Newton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LNewton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38090BA-D142-F262-A605-4E72CC0CDD70}"/>
              </a:ext>
            </a:extLst>
          </p:cNvPr>
          <p:cNvSpPr txBox="1"/>
          <p:nvPr/>
        </p:nvSpPr>
        <p:spPr>
          <a:xfrm>
            <a:off x="1171069" y="4760864"/>
            <a:ext cx="6801862" cy="646331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latin typeface="Courier New" charset="0"/>
              </a:rPr>
              <a:t>public static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double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</a:rPr>
              <a:t>func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int k, long m, </a:t>
            </a:r>
            <a:br>
              <a:rPr lang="en-US" sz="1800" b="1" dirty="0">
                <a:solidFill>
                  <a:srgbClr val="008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                  float x, String[][] s</a:t>
            </a:r>
            <a:r>
              <a:rPr lang="en-US" sz="1800" b="1" dirty="0">
                <a:latin typeface="Courier New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85215B-20E1-6CFC-3BDF-3AB9C42AF0BF}"/>
              </a:ext>
            </a:extLst>
          </p:cNvPr>
          <p:cNvSpPr txBox="1"/>
          <p:nvPr/>
        </p:nvSpPr>
        <p:spPr>
          <a:xfrm>
            <a:off x="967704" y="5835492"/>
            <a:ext cx="73532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latin typeface="Courier New" charset="0"/>
              </a:rPr>
              <a:t>.method public static 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</a:rPr>
              <a:t>func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IJF[[</a:t>
            </a:r>
            <a:r>
              <a:rPr lang="en-US" sz="1800" b="1" dirty="0" err="1">
                <a:solidFill>
                  <a:srgbClr val="008000"/>
                </a:solidFill>
                <a:latin typeface="Courier New" charset="0"/>
              </a:rPr>
              <a:t>Ljava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/lang/String;</a:t>
            </a:r>
            <a:r>
              <a:rPr lang="en-US" sz="1800" b="1" dirty="0">
                <a:latin typeface="Courier New" charset="0"/>
              </a:rPr>
              <a:t>)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D</a:t>
            </a:r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9F81162A-2CC0-46E9-3249-F3B87186DB39}"/>
              </a:ext>
            </a:extLst>
          </p:cNvPr>
          <p:cNvSpPr/>
          <p:nvPr/>
        </p:nvSpPr>
        <p:spPr bwMode="auto">
          <a:xfrm>
            <a:off x="4389122" y="5440658"/>
            <a:ext cx="365756" cy="365756"/>
          </a:xfrm>
          <a:prstGeom prst="down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54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C261-3503-60BF-BD57-9B1951154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Assembly Code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411D4-F9E7-FA5C-D271-B93E194A1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compiler will follow the same pattern for Jasmin assembly code generation as our converter did to convert Pascal programs to Java.</a:t>
            </a:r>
          </a:p>
          <a:p>
            <a:pPr lvl="4"/>
            <a:endParaRPr lang="en-US" dirty="0"/>
          </a:p>
          <a:p>
            <a:r>
              <a:rPr lang="en-US" dirty="0"/>
              <a:t>Code templates will be our guide to code generation.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5A150-9EB1-0DC7-9195-82B290E8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EFAA-B45A-EA49-A7AC-F7E9AED613E5}" type="slidenum">
              <a:rPr lang="en-US"/>
              <a:pPr/>
              <a:t>17</a:t>
            </a:fld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Fields</a:t>
            </a:r>
          </a:p>
        </p:txBody>
      </p:sp>
      <p:pic>
        <p:nvPicPr>
          <p:cNvPr id="709636" name="Picture 4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325563"/>
            <a:ext cx="4938712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9637" name="AutoShape 5"/>
          <p:cNvSpPr>
            <a:spLocks noChangeArrowheads="1"/>
          </p:cNvSpPr>
          <p:nvPr/>
        </p:nvSpPr>
        <p:spPr bwMode="auto">
          <a:xfrm>
            <a:off x="7132638" y="1965325"/>
            <a:ext cx="1371600" cy="549275"/>
          </a:xfrm>
          <a:prstGeom prst="leftArrow">
            <a:avLst>
              <a:gd name="adj1" fmla="val 50000"/>
              <a:gd name="adj2" fmla="val 6242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3A1-2177-9245-ADF7-032E27A9867C}" type="slidenum">
              <a:rPr lang="en-US"/>
              <a:pPr/>
              <a:t>18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Fields</a:t>
            </a:r>
            <a:r>
              <a:rPr lang="en-US" i="1" dirty="0"/>
              <a:t>, cont’d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57811"/>
          </a:xfrm>
        </p:spPr>
        <p:txBody>
          <a:bodyPr/>
          <a:lstStyle/>
          <a:p>
            <a:r>
              <a:rPr lang="en-US" dirty="0"/>
              <a:t>For example:</a:t>
            </a:r>
          </a:p>
        </p:txBody>
      </p:sp>
      <p:sp>
        <p:nvSpPr>
          <p:cNvPr id="606212" name="Text Box 4"/>
          <p:cNvSpPr txBox="1">
            <a:spLocks noChangeArrowheads="1"/>
          </p:cNvSpPr>
          <p:nvPr/>
        </p:nvSpPr>
        <p:spPr bwMode="auto">
          <a:xfrm>
            <a:off x="1133475" y="1756411"/>
            <a:ext cx="2524125" cy="158115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test;</a:t>
            </a: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 : integer;</a:t>
            </a:r>
          </a:p>
          <a:p>
            <a:r>
              <a:rPr lang="en-US" sz="1400" b="1" dirty="0">
                <a:latin typeface="Courier New" charset="0"/>
              </a:rPr>
              <a:t>    x, y    : real;</a:t>
            </a:r>
          </a:p>
          <a:p>
            <a:r>
              <a:rPr lang="en-US" sz="1400" b="1" dirty="0">
                <a:latin typeface="Courier New" charset="0"/>
              </a:rPr>
              <a:t>    p, q    : </a:t>
            </a:r>
            <a:r>
              <a:rPr lang="en-US" sz="1400" b="1" dirty="0" err="1">
                <a:latin typeface="Courier New" charset="0"/>
              </a:rPr>
              <a:t>boolean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     : char;</a:t>
            </a:r>
          </a:p>
          <a:p>
            <a:r>
              <a:rPr lang="en-US" sz="1400" b="1" dirty="0">
                <a:latin typeface="Courier New" charset="0"/>
              </a:rPr>
              <a:t>    index   : 1..10;</a:t>
            </a:r>
          </a:p>
        </p:txBody>
      </p:sp>
      <p:sp>
        <p:nvSpPr>
          <p:cNvPr id="606213" name="Rectangle 5"/>
          <p:cNvSpPr>
            <a:spLocks noChangeArrowheads="1"/>
          </p:cNvSpPr>
          <p:nvPr/>
        </p:nvSpPr>
        <p:spPr bwMode="auto">
          <a:xfrm>
            <a:off x="457200" y="3488067"/>
            <a:ext cx="8229600" cy="48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Compiles to:</a:t>
            </a:r>
          </a:p>
        </p:txBody>
      </p:sp>
      <p:sp>
        <p:nvSpPr>
          <p:cNvPr id="606214" name="Text Box 6"/>
          <p:cNvSpPr txBox="1">
            <a:spLocks noChangeArrowheads="1"/>
          </p:cNvSpPr>
          <p:nvPr/>
        </p:nvSpPr>
        <p:spPr bwMode="auto">
          <a:xfrm>
            <a:off x="1189038" y="3977634"/>
            <a:ext cx="329930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.field private static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C</a:t>
            </a:r>
          </a:p>
          <a:p>
            <a:r>
              <a:rPr lang="en-US" sz="1400" b="1" dirty="0">
                <a:latin typeface="Courier New" charset="0"/>
              </a:rPr>
              <a:t>.field private static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I</a:t>
            </a:r>
          </a:p>
          <a:p>
            <a:r>
              <a:rPr lang="en-US" sz="1400" b="1" dirty="0">
                <a:latin typeface="Courier New" charset="0"/>
              </a:rPr>
              <a:t>.field private static index I</a:t>
            </a:r>
          </a:p>
          <a:p>
            <a:r>
              <a:rPr lang="en-US" sz="1400" b="1" dirty="0">
                <a:latin typeface="Courier New" charset="0"/>
              </a:rPr>
              <a:t>.field private static j I</a:t>
            </a:r>
          </a:p>
          <a:p>
            <a:r>
              <a:rPr lang="en-US" sz="1400" b="1" dirty="0">
                <a:latin typeface="Courier New" charset="0"/>
              </a:rPr>
              <a:t>.field private static k I</a:t>
            </a:r>
          </a:p>
          <a:p>
            <a:r>
              <a:rPr lang="en-US" sz="1400" b="1" dirty="0">
                <a:latin typeface="Courier New" charset="0"/>
              </a:rPr>
              <a:t>.field private static p Z</a:t>
            </a:r>
          </a:p>
          <a:p>
            <a:r>
              <a:rPr lang="en-US" sz="1400" b="1" dirty="0">
                <a:latin typeface="Courier New" charset="0"/>
              </a:rPr>
              <a:t>.field private static q Z</a:t>
            </a:r>
          </a:p>
          <a:p>
            <a:r>
              <a:rPr lang="en-US" sz="1400" b="1" dirty="0">
                <a:latin typeface="Courier New" charset="0"/>
              </a:rPr>
              <a:t>.field private static x F</a:t>
            </a:r>
          </a:p>
          <a:p>
            <a:r>
              <a:rPr lang="en-US" sz="1400" b="1" dirty="0">
                <a:latin typeface="Courier New" charset="0"/>
              </a:rPr>
              <a:t>.field private static y F </a:t>
            </a:r>
          </a:p>
        </p:txBody>
      </p:sp>
      <p:grpSp>
        <p:nvGrpSpPr>
          <p:cNvPr id="606216" name="Group 8"/>
          <p:cNvGrpSpPr>
            <a:grpSpLocks/>
          </p:cNvGrpSpPr>
          <p:nvPr/>
        </p:nvGrpSpPr>
        <p:grpSpPr bwMode="auto">
          <a:xfrm>
            <a:off x="3840488" y="2239964"/>
            <a:ext cx="2749551" cy="1096963"/>
            <a:chOff x="2534" y="1411"/>
            <a:chExt cx="1732" cy="691"/>
          </a:xfrm>
        </p:grpSpPr>
        <p:sp>
          <p:nvSpPr>
            <p:cNvPr id="606217" name="AutoShape 9"/>
            <p:cNvSpPr>
              <a:spLocks/>
            </p:cNvSpPr>
            <p:nvPr/>
          </p:nvSpPr>
          <p:spPr bwMode="auto">
            <a:xfrm>
              <a:off x="2534" y="1411"/>
              <a:ext cx="116" cy="691"/>
            </a:xfrm>
            <a:prstGeom prst="rightBrace">
              <a:avLst>
                <a:gd name="adj1" fmla="val 57902"/>
                <a:gd name="adj2" fmla="val 50000"/>
              </a:avLst>
            </a:prstGeom>
            <a:noFill/>
            <a:ln w="38100">
              <a:solidFill>
                <a:srgbClr val="B23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B23C00"/>
                </a:solidFill>
              </a:endParaRPr>
            </a:p>
          </p:txBody>
        </p:sp>
        <p:sp>
          <p:nvSpPr>
            <p:cNvPr id="606218" name="Text Box 10"/>
            <p:cNvSpPr txBox="1">
              <a:spLocks noChangeArrowheads="1"/>
            </p:cNvSpPr>
            <p:nvPr/>
          </p:nvSpPr>
          <p:spPr bwMode="auto">
            <a:xfrm>
              <a:off x="2650" y="1659"/>
              <a:ext cx="16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B23C00"/>
                  </a:solidFill>
                </a:rPr>
                <a:t>Pascal </a:t>
              </a:r>
              <a:r>
                <a:rPr lang="en-US" u="sng" dirty="0">
                  <a:solidFill>
                    <a:srgbClr val="B23C00"/>
                  </a:solidFill>
                </a:rPr>
                <a:t>program variables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7C09137-F5A8-9BBC-65A6-A1248EECA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177" y="3916657"/>
            <a:ext cx="3095297" cy="142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21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F4E0-C847-634A-B531-5AECD64823C4}" type="slidenum">
              <a:rPr lang="en-US"/>
              <a:pPr/>
              <a:t>19</a:t>
            </a:fld>
            <a:endParaRPr 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Template for the Main Method</a:t>
            </a:r>
            <a:r>
              <a:rPr lang="en-US" i="1" dirty="0"/>
              <a:t>, cont’d</a:t>
            </a:r>
          </a:p>
        </p:txBody>
      </p:sp>
      <p:pic>
        <p:nvPicPr>
          <p:cNvPr id="707588" name="Picture 4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325563"/>
            <a:ext cx="4938712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589" name="AutoShape 5"/>
          <p:cNvSpPr>
            <a:spLocks noChangeArrowheads="1"/>
          </p:cNvSpPr>
          <p:nvPr/>
        </p:nvSpPr>
        <p:spPr bwMode="auto">
          <a:xfrm>
            <a:off x="7132638" y="5532438"/>
            <a:ext cx="1371600" cy="549275"/>
          </a:xfrm>
          <a:prstGeom prst="leftArrow">
            <a:avLst>
              <a:gd name="adj1" fmla="val 50000"/>
              <a:gd name="adj2" fmla="val 6242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6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A490A-E914-2328-51EE-BD1C6DE54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Conversion: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Newton3.pas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8A6D2-6705-39E5-223B-F0485311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23E47-7429-2ABD-16CC-ED36A42E841C}"/>
              </a:ext>
            </a:extLst>
          </p:cNvPr>
          <p:cNvSpPr txBox="1"/>
          <p:nvPr/>
        </p:nvSpPr>
        <p:spPr>
          <a:xfrm>
            <a:off x="365806" y="1234464"/>
            <a:ext cx="3840438" cy="5586145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PROGRAM Newton3;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number : integer;</a:t>
            </a:r>
          </a:p>
          <a:p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root(x : real) : real;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VAR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r,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diff : real;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BEGIN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 := 1;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REPEAT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r := (x/r + r)/2;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diff := r -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diff &lt; 0 THEN diff := -diff;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r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UNTIL diff &lt; 1.0e-10;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root := r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END;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PROCEDURE print(n : integer; root : real);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BEGIN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('The square root of ', n:4,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is ', root:8:4)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END;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FOR number := 1 TO 25 DO BEGIN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print(number, root(number))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END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E45CDE-C662-8A84-A720-5BBEAD10703B}"/>
              </a:ext>
            </a:extLst>
          </p:cNvPr>
          <p:cNvSpPr txBox="1"/>
          <p:nvPr/>
        </p:nvSpPr>
        <p:spPr>
          <a:xfrm>
            <a:off x="4376095" y="1234463"/>
            <a:ext cx="4493538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Newton3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static </a:t>
            </a:r>
            <a:r>
              <a:rPr lang="en-US" sz="10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0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sz="10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sysin</a:t>
            </a:r>
            <a:r>
              <a:rPr lang="en-US" sz="10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US" sz="10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0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0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10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number;</a:t>
            </a:r>
          </a:p>
          <a:p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static double root(double x)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double root;</a:t>
            </a:r>
          </a:p>
          <a:p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double r;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double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double diff;</a:t>
            </a:r>
          </a:p>
          <a:p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 = 1;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do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r = (x/r + r)/2;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diff = r -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(diff &lt; 0) 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diff = -diff;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r;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while (!(diff &lt; 1.0e-10));</a:t>
            </a:r>
          </a:p>
          <a:p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root = r;</a:t>
            </a:r>
            <a:b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return root;</a:t>
            </a:r>
          </a:p>
          <a:p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1338C60-35C7-17D1-80E0-4FFF004FC42F}"/>
              </a:ext>
            </a:extLst>
          </p:cNvPr>
          <p:cNvGrpSpPr/>
          <p:nvPr/>
        </p:nvGrpSpPr>
        <p:grpSpPr>
          <a:xfrm>
            <a:off x="439885" y="1272299"/>
            <a:ext cx="5595139" cy="182879"/>
            <a:chOff x="439885" y="1272299"/>
            <a:chExt cx="5595139" cy="1828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7AA0A72-B583-4C63-2250-DDDFDAF36A39}"/>
                </a:ext>
              </a:extLst>
            </p:cNvPr>
            <p:cNvSpPr/>
            <p:nvPr/>
          </p:nvSpPr>
          <p:spPr bwMode="auto">
            <a:xfrm>
              <a:off x="439885" y="1272299"/>
              <a:ext cx="1280191" cy="18287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AB9D00-6384-E761-EC11-E3A1611954D1}"/>
                </a:ext>
              </a:extLst>
            </p:cNvPr>
            <p:cNvSpPr/>
            <p:nvPr/>
          </p:nvSpPr>
          <p:spPr bwMode="auto">
            <a:xfrm>
              <a:off x="4420678" y="1272299"/>
              <a:ext cx="1614346" cy="14504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AE54E74-FD13-19B8-4844-003534D2E761}"/>
                </a:ext>
              </a:extLst>
            </p:cNvPr>
            <p:cNvCxnSpPr>
              <a:stCxn id="9" idx="3"/>
              <a:endCxn id="10" idx="1"/>
            </p:cNvCxnSpPr>
            <p:nvPr/>
          </p:nvCxnSpPr>
          <p:spPr bwMode="auto">
            <a:xfrm flipV="1">
              <a:off x="1720076" y="1344821"/>
              <a:ext cx="2700602" cy="189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96F2E9-A70E-08E8-4126-2A019C30E943}"/>
              </a:ext>
            </a:extLst>
          </p:cNvPr>
          <p:cNvGrpSpPr/>
          <p:nvPr/>
        </p:nvGrpSpPr>
        <p:grpSpPr>
          <a:xfrm>
            <a:off x="731547" y="1737381"/>
            <a:ext cx="6034989" cy="502912"/>
            <a:chOff x="731547" y="1737381"/>
            <a:chExt cx="6034989" cy="50291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6DA1B2-7862-0FB9-24BE-A190498E2CA6}"/>
                </a:ext>
              </a:extLst>
            </p:cNvPr>
            <p:cNvSpPr/>
            <p:nvPr/>
          </p:nvSpPr>
          <p:spPr bwMode="auto">
            <a:xfrm>
              <a:off x="731547" y="1737381"/>
              <a:ext cx="1371600" cy="18287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E34433B-BE3C-16EA-4827-62101DAD44FC}"/>
                </a:ext>
              </a:extLst>
            </p:cNvPr>
            <p:cNvSpPr/>
            <p:nvPr/>
          </p:nvSpPr>
          <p:spPr bwMode="auto">
            <a:xfrm>
              <a:off x="4712340" y="2029043"/>
              <a:ext cx="2054196" cy="21125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" name="Curved Connector 30">
              <a:extLst>
                <a:ext uri="{FF2B5EF4-FFF2-40B4-BE49-F238E27FC236}">
                  <a16:creationId xmlns:a16="http://schemas.microsoft.com/office/drawing/2014/main" id="{7426E8CE-14CC-8B78-B655-4B61E0469F15}"/>
                </a:ext>
              </a:extLst>
            </p:cNvPr>
            <p:cNvCxnSpPr>
              <a:endCxn id="12" idx="1"/>
            </p:cNvCxnSpPr>
            <p:nvPr/>
          </p:nvCxnSpPr>
          <p:spPr bwMode="auto">
            <a:xfrm>
              <a:off x="2103147" y="1783098"/>
              <a:ext cx="2609193" cy="351570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80BEAD9-B91A-312F-D05C-D526BB90B720}"/>
              </a:ext>
            </a:extLst>
          </p:cNvPr>
          <p:cNvGrpSpPr/>
          <p:nvPr/>
        </p:nvGrpSpPr>
        <p:grpSpPr>
          <a:xfrm>
            <a:off x="432002" y="2044809"/>
            <a:ext cx="6517412" cy="463498"/>
            <a:chOff x="432002" y="2044809"/>
            <a:chExt cx="6517412" cy="46349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59BCFF8-CF3E-AE5A-0871-C938043420E3}"/>
                </a:ext>
              </a:extLst>
            </p:cNvPr>
            <p:cNvSpPr/>
            <p:nvPr/>
          </p:nvSpPr>
          <p:spPr bwMode="auto">
            <a:xfrm>
              <a:off x="432002" y="2044809"/>
              <a:ext cx="2494096" cy="19548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A0C45E4-B21C-649A-5896-9565F9DAB448}"/>
                </a:ext>
              </a:extLst>
            </p:cNvPr>
            <p:cNvSpPr/>
            <p:nvPr/>
          </p:nvSpPr>
          <p:spPr bwMode="auto">
            <a:xfrm>
              <a:off x="4720223" y="2312823"/>
              <a:ext cx="2229191" cy="19548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id="{C6564A8D-8075-1E91-D716-272E2F81D025}"/>
                </a:ext>
              </a:extLst>
            </p:cNvPr>
            <p:cNvCxnSpPr>
              <a:stCxn id="13" idx="3"/>
              <a:endCxn id="14" idx="1"/>
            </p:cNvCxnSpPr>
            <p:nvPr/>
          </p:nvCxnSpPr>
          <p:spPr bwMode="auto">
            <a:xfrm>
              <a:off x="2926098" y="2142551"/>
              <a:ext cx="1794125" cy="268014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29F2B24-F2BE-E378-5642-CEE1D464E983}"/>
              </a:ext>
            </a:extLst>
          </p:cNvPr>
          <p:cNvGrpSpPr/>
          <p:nvPr/>
        </p:nvGrpSpPr>
        <p:grpSpPr>
          <a:xfrm>
            <a:off x="1031092" y="2391650"/>
            <a:ext cx="5003932" cy="1037349"/>
            <a:chOff x="1031092" y="2391650"/>
            <a:chExt cx="5003932" cy="10373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A0EA0A2-EE0F-1EBB-DAE8-D144EB417C8F}"/>
                </a:ext>
              </a:extLst>
            </p:cNvPr>
            <p:cNvSpPr/>
            <p:nvPr/>
          </p:nvSpPr>
          <p:spPr bwMode="auto">
            <a:xfrm>
              <a:off x="1031092" y="2391650"/>
              <a:ext cx="1768912" cy="19548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B13CD1-10A7-BE0D-4FAB-74937F21E513}"/>
                </a:ext>
              </a:extLst>
            </p:cNvPr>
            <p:cNvSpPr/>
            <p:nvPr/>
          </p:nvSpPr>
          <p:spPr bwMode="auto">
            <a:xfrm>
              <a:off x="5019768" y="2935560"/>
              <a:ext cx="1015256" cy="49343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5" name="Curved Connector 34">
              <a:extLst>
                <a:ext uri="{FF2B5EF4-FFF2-40B4-BE49-F238E27FC236}">
                  <a16:creationId xmlns:a16="http://schemas.microsoft.com/office/drawing/2014/main" id="{6F4A00B7-BE2C-EA39-4CB3-43898BECF783}"/>
                </a:ext>
              </a:extLst>
            </p:cNvPr>
            <p:cNvCxnSpPr>
              <a:stCxn id="15" idx="3"/>
              <a:endCxn id="16" idx="1"/>
            </p:cNvCxnSpPr>
            <p:nvPr/>
          </p:nvCxnSpPr>
          <p:spPr bwMode="auto">
            <a:xfrm>
              <a:off x="2800004" y="2489392"/>
              <a:ext cx="2219764" cy="692888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9A1F619-4D2F-6DE0-ABC6-A4E3A59F9992}"/>
              </a:ext>
            </a:extLst>
          </p:cNvPr>
          <p:cNvGrpSpPr/>
          <p:nvPr/>
        </p:nvGrpSpPr>
        <p:grpSpPr>
          <a:xfrm>
            <a:off x="1031092" y="2848851"/>
            <a:ext cx="4821055" cy="1059424"/>
            <a:chOff x="1031092" y="2848851"/>
            <a:chExt cx="4821055" cy="105942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0EC77D5-A134-4898-7586-196AFAD11DA2}"/>
                </a:ext>
              </a:extLst>
            </p:cNvPr>
            <p:cNvSpPr/>
            <p:nvPr/>
          </p:nvSpPr>
          <p:spPr bwMode="auto">
            <a:xfrm>
              <a:off x="1031092" y="2848851"/>
              <a:ext cx="889177" cy="39727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CEE4BD-B169-75F3-D8E3-7B2F63B60146}"/>
                </a:ext>
              </a:extLst>
            </p:cNvPr>
            <p:cNvSpPr/>
            <p:nvPr/>
          </p:nvSpPr>
          <p:spPr bwMode="auto">
            <a:xfrm>
              <a:off x="5019769" y="3511003"/>
              <a:ext cx="832378" cy="39727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7" name="Curved Connector 36">
              <a:extLst>
                <a:ext uri="{FF2B5EF4-FFF2-40B4-BE49-F238E27FC236}">
                  <a16:creationId xmlns:a16="http://schemas.microsoft.com/office/drawing/2014/main" id="{49DEA396-FEDB-D733-5288-3AEBA3149DA2}"/>
                </a:ext>
              </a:extLst>
            </p:cNvPr>
            <p:cNvCxnSpPr>
              <a:stCxn id="17" idx="3"/>
              <a:endCxn id="18" idx="1"/>
            </p:cNvCxnSpPr>
            <p:nvPr/>
          </p:nvCxnSpPr>
          <p:spPr bwMode="auto">
            <a:xfrm>
              <a:off x="1920269" y="3047487"/>
              <a:ext cx="3099500" cy="662152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1D723B8-D6E6-6EED-ADD5-C210EAB17D05}"/>
              </a:ext>
            </a:extLst>
          </p:cNvPr>
          <p:cNvGrpSpPr/>
          <p:nvPr/>
        </p:nvGrpSpPr>
        <p:grpSpPr>
          <a:xfrm>
            <a:off x="1023209" y="3329698"/>
            <a:ext cx="6109083" cy="2110960"/>
            <a:chOff x="1023209" y="3329698"/>
            <a:chExt cx="6109083" cy="211096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0C9AE21-CB8B-8D2A-8267-9421D96E9B7B}"/>
                </a:ext>
              </a:extLst>
            </p:cNvPr>
            <p:cNvSpPr/>
            <p:nvPr/>
          </p:nvSpPr>
          <p:spPr bwMode="auto">
            <a:xfrm>
              <a:off x="1023209" y="3329698"/>
              <a:ext cx="2908718" cy="1013691"/>
            </a:xfrm>
            <a:prstGeom prst="rect">
              <a:avLst/>
            </a:prstGeom>
            <a:noFill/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ED8981F-4363-1975-515C-3072722FBADE}"/>
                </a:ext>
              </a:extLst>
            </p:cNvPr>
            <p:cNvSpPr/>
            <p:nvPr/>
          </p:nvSpPr>
          <p:spPr bwMode="auto">
            <a:xfrm>
              <a:off x="5027651" y="4007616"/>
              <a:ext cx="2104641" cy="1433042"/>
            </a:xfrm>
            <a:prstGeom prst="rect">
              <a:avLst/>
            </a:prstGeom>
            <a:noFill/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9" name="Curved Connector 38">
              <a:extLst>
                <a:ext uri="{FF2B5EF4-FFF2-40B4-BE49-F238E27FC236}">
                  <a16:creationId xmlns:a16="http://schemas.microsoft.com/office/drawing/2014/main" id="{C410B46A-BE96-0074-9DE7-BC422AB2334C}"/>
                </a:ext>
              </a:extLst>
            </p:cNvPr>
            <p:cNvCxnSpPr>
              <a:stCxn id="19" idx="3"/>
              <a:endCxn id="20" idx="1"/>
            </p:cNvCxnSpPr>
            <p:nvPr/>
          </p:nvCxnSpPr>
          <p:spPr bwMode="auto">
            <a:xfrm>
              <a:off x="3931927" y="3836544"/>
              <a:ext cx="1095724" cy="887593"/>
            </a:xfrm>
            <a:prstGeom prst="curved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9958120-3727-81A6-DE58-32106B7E4366}"/>
              </a:ext>
            </a:extLst>
          </p:cNvPr>
          <p:cNvGrpSpPr/>
          <p:nvPr/>
        </p:nvGrpSpPr>
        <p:grpSpPr>
          <a:xfrm>
            <a:off x="1015326" y="4456933"/>
            <a:ext cx="5019697" cy="1562341"/>
            <a:chOff x="1015326" y="4456933"/>
            <a:chExt cx="5019697" cy="156234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5B3665-9065-2E04-6334-009D6B649365}"/>
                </a:ext>
              </a:extLst>
            </p:cNvPr>
            <p:cNvSpPr/>
            <p:nvPr/>
          </p:nvSpPr>
          <p:spPr bwMode="auto">
            <a:xfrm>
              <a:off x="1015326" y="4456933"/>
              <a:ext cx="892302" cy="19548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657CFF-ED2F-5B97-A0B5-1402ED674F91}"/>
                </a:ext>
              </a:extLst>
            </p:cNvPr>
            <p:cNvSpPr/>
            <p:nvPr/>
          </p:nvSpPr>
          <p:spPr bwMode="auto">
            <a:xfrm>
              <a:off x="5035532" y="5528987"/>
              <a:ext cx="999491" cy="490287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1" name="Curved Connector 40">
              <a:extLst>
                <a:ext uri="{FF2B5EF4-FFF2-40B4-BE49-F238E27FC236}">
                  <a16:creationId xmlns:a16="http://schemas.microsoft.com/office/drawing/2014/main" id="{BE7EBA76-7B1E-72E1-0E06-14B6F969FD19}"/>
                </a:ext>
              </a:extLst>
            </p:cNvPr>
            <p:cNvCxnSpPr>
              <a:stCxn id="21" idx="3"/>
              <a:endCxn id="22" idx="1"/>
            </p:cNvCxnSpPr>
            <p:nvPr/>
          </p:nvCxnSpPr>
          <p:spPr bwMode="auto">
            <a:xfrm>
              <a:off x="1907628" y="4554675"/>
              <a:ext cx="3127904" cy="1219456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DE8C950-B27D-E49D-6098-5C106D00F093}"/>
              </a:ext>
            </a:extLst>
          </p:cNvPr>
          <p:cNvSpPr/>
          <p:nvPr/>
        </p:nvSpPr>
        <p:spPr bwMode="auto">
          <a:xfrm>
            <a:off x="5000548" y="2633140"/>
            <a:ext cx="1034476" cy="1954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4B5C7B-9BD4-FCDA-DEF8-05EDEDBC6B82}"/>
              </a:ext>
            </a:extLst>
          </p:cNvPr>
          <p:cNvCxnSpPr>
            <a:stCxn id="13" idx="3"/>
            <a:endCxn id="3" idx="1"/>
          </p:cNvCxnSpPr>
          <p:nvPr/>
        </p:nvCxnSpPr>
        <p:spPr bwMode="auto">
          <a:xfrm>
            <a:off x="2926098" y="2142551"/>
            <a:ext cx="2074450" cy="588331"/>
          </a:xfrm>
          <a:prstGeom prst="curvedConnector3">
            <a:avLst>
              <a:gd name="adj1" fmla="val 38656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7089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1B3B-F3DC-5E4B-A1B3-0E55843E8E69}" type="slidenum">
              <a:rPr lang="en-US"/>
              <a:pPr/>
              <a:t>20</a:t>
            </a:fld>
            <a:endParaRPr lang="en-US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Template for the Main Method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85" y="1295401"/>
            <a:ext cx="8138116" cy="8534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main method prologue</a:t>
            </a:r>
            <a:r>
              <a:rPr lang="en-US" dirty="0"/>
              <a:t> initializes the runtime timer.</a:t>
            </a:r>
          </a:p>
          <a:p>
            <a:pPr lvl="4">
              <a:lnSpc>
                <a:spcPct val="90000"/>
              </a:lnSpc>
            </a:pPr>
            <a:endParaRPr lang="en-US" sz="800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8F438EA-F43C-2441-AB5F-B3B8983E0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267" y="1803787"/>
            <a:ext cx="5422500" cy="3636871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549AC2E-C63E-A141-9570-B23F0C4D8DF5}"/>
              </a:ext>
            </a:extLst>
          </p:cNvPr>
          <p:cNvSpPr/>
          <p:nvPr/>
        </p:nvSpPr>
        <p:spPr bwMode="auto">
          <a:xfrm>
            <a:off x="3609505" y="5524492"/>
            <a:ext cx="5212023" cy="64007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2F323D-C73E-634B-953A-1F8A5197AB3C}"/>
              </a:ext>
            </a:extLst>
          </p:cNvPr>
          <p:cNvSpPr txBox="1"/>
          <p:nvPr/>
        </p:nvSpPr>
        <p:spPr>
          <a:xfrm>
            <a:off x="5369771" y="5672045"/>
            <a:ext cx="1691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Main method epilogue</a:t>
            </a:r>
          </a:p>
        </p:txBody>
      </p:sp>
      <p:pic>
        <p:nvPicPr>
          <p:cNvPr id="2" name="Picture 1" descr="Table&#10;&#10;Description automatically generated">
            <a:extLst>
              <a:ext uri="{FF2B5EF4-FFF2-40B4-BE49-F238E27FC236}">
                <a16:creationId xmlns:a16="http://schemas.microsoft.com/office/drawing/2014/main" id="{C68C81AE-B744-ED2A-E31B-F10CFF075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60" y="2425947"/>
            <a:ext cx="3235826" cy="103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42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3E89-0203-6F47-8838-71DDC944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Template for the Main Method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29BAD-4B29-B046-8D66-D7EC9F59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6789"/>
            <a:ext cx="8229554" cy="105602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main method epilogue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prints the elapsed run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10ED5-1E92-0D42-8E61-3B0A97F6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07053-A3C5-5D42-9525-2F6BF936343F}"/>
              </a:ext>
            </a:extLst>
          </p:cNvPr>
          <p:cNvSpPr txBox="1"/>
          <p:nvPr/>
        </p:nvSpPr>
        <p:spPr>
          <a:xfrm>
            <a:off x="378361" y="2545306"/>
            <a:ext cx="8387232" cy="34163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java/time/Instant/now()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/time/Instant;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astore_2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aload_1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aload_2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java/time/Duration/between(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Temporal;Ljava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/time/temporal/Temporal;)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/time/Duration;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java/time/Duration/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toMillis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()J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lstore_3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java/lang/System/out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"\n[%,d milliseconds execution time.]\n"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iconst_1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java/lang/Object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iconst_0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lload_3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java/lang/Long/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/lang/Long;</a:t>
            </a: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java/io/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/lang/String;[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/lang/Object;)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6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7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737F7F7-EE04-1045-81E0-01E03FF668AC}"/>
              </a:ext>
            </a:extLst>
          </p:cNvPr>
          <p:cNvSpPr/>
          <p:nvPr/>
        </p:nvSpPr>
        <p:spPr bwMode="auto">
          <a:xfrm>
            <a:off x="274367" y="2240293"/>
            <a:ext cx="8491226" cy="3840438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0684D-557C-3A4A-B52D-72A36E751D17}"/>
              </a:ext>
            </a:extLst>
          </p:cNvPr>
          <p:cNvSpPr txBox="1"/>
          <p:nvPr/>
        </p:nvSpPr>
        <p:spPr>
          <a:xfrm>
            <a:off x="6124501" y="2294310"/>
            <a:ext cx="2281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Main program epilogue</a:t>
            </a:r>
          </a:p>
        </p:txBody>
      </p:sp>
    </p:spTree>
    <p:extLst>
      <p:ext uri="{BB962C8B-B14F-4D97-AF65-F5344CB8AC3E}">
        <p14:creationId xmlns:p14="http://schemas.microsoft.com/office/powerpoint/2010/main" val="1639674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6A36-8233-D349-9CA8-52A38F8F084A}" type="slidenum">
              <a:rPr lang="en-US"/>
              <a:pPr/>
              <a:t>22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a Program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r>
              <a:rPr lang="en-US" dirty="0"/>
              <a:t>To load (push) a </a:t>
            </a:r>
            <a:r>
              <a:rPr lang="en-US" u="sng" dirty="0"/>
              <a:t>program variable</a:t>
            </a:r>
            <a:r>
              <a:rPr lang="en-US" u="sng" dirty="0">
                <a:latin typeface="Arial"/>
              </a:rPr>
              <a:t>’</a:t>
            </a:r>
            <a:r>
              <a:rPr lang="en-US" u="sng" dirty="0"/>
              <a:t>s value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onto the operand stack:</a:t>
            </a:r>
            <a:br>
              <a:rPr lang="en-US" dirty="0"/>
            </a:br>
            <a:br>
              <a:rPr lang="en-US" sz="800" dirty="0"/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program-name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variable-name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type-descriptor</a:t>
            </a:r>
            <a:endParaRPr lang="en-US" dirty="0">
              <a:solidFill>
                <a:srgbClr val="0033CC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Examples:</a:t>
            </a:r>
            <a:br>
              <a:rPr lang="en-US" dirty="0"/>
            </a:br>
            <a:br>
              <a:rPr lang="en-US" sz="800" dirty="0"/>
            </a:br>
            <a:endParaRPr lang="en-US" sz="2000" b="1" dirty="0">
              <a:latin typeface="Courier New" charset="0"/>
            </a:endParaRPr>
          </a:p>
        </p:txBody>
      </p:sp>
      <p:graphicFrame>
        <p:nvGraphicFramePr>
          <p:cNvPr id="681027" name="Group 67"/>
          <p:cNvGraphicFramePr>
            <a:graphicFrameLocks noGrp="1"/>
          </p:cNvGraphicFramePr>
          <p:nvPr>
            <p:ph sz="half" idx="2"/>
          </p:nvPr>
        </p:nvGraphicFramePr>
        <p:xfrm>
          <a:off x="2286025" y="3886195"/>
          <a:ext cx="3840162" cy="1881188"/>
        </p:xfrm>
        <a:graphic>
          <a:graphicData uri="http://schemas.openxmlformats.org/drawingml/2006/table">
            <a:tbl>
              <a:tblPr/>
              <a:tblGrid>
                <a:gridCol w="160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Scalar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26098" y="2971805"/>
            <a:ext cx="387858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</a:rPr>
              <a:t>getstatic</a:t>
            </a:r>
            <a:r>
              <a:rPr lang="en-US" sz="2000" b="1" dirty="0">
                <a:latin typeface="Courier New" charset="0"/>
              </a:rPr>
              <a:t>  Test/count I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 err="1">
                <a:latin typeface="Courier New" charset="0"/>
              </a:rPr>
              <a:t>getstatic</a:t>
            </a:r>
            <a:r>
              <a:rPr lang="en-US" sz="2000" b="1" dirty="0">
                <a:latin typeface="Courier New" charset="0"/>
              </a:rPr>
              <a:t>  Test/radius F</a:t>
            </a:r>
          </a:p>
        </p:txBody>
      </p:sp>
    </p:spTree>
    <p:extLst>
      <p:ext uri="{BB962C8B-B14F-4D97-AF65-F5344CB8AC3E}">
        <p14:creationId xmlns:p14="http://schemas.microsoft.com/office/powerpoint/2010/main" val="675383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77D6-9A6F-D742-B59D-33D7A6B92B38}" type="slidenum">
              <a:rPr lang="en-US"/>
              <a:pPr/>
              <a:t>23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 Program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1"/>
            <a:ext cx="8229600" cy="2133599"/>
          </a:xfrm>
        </p:spPr>
        <p:txBody>
          <a:bodyPr/>
          <a:lstStyle/>
          <a:p>
            <a:r>
              <a:rPr lang="en-US" dirty="0"/>
              <a:t>To store (pop) a value from the operand stack </a:t>
            </a:r>
            <a:br>
              <a:rPr lang="en-US" dirty="0"/>
            </a:br>
            <a:r>
              <a:rPr lang="en-US" dirty="0"/>
              <a:t>into a </a:t>
            </a:r>
            <a:r>
              <a:rPr lang="en-US" u="sng" dirty="0"/>
              <a:t>program variable</a:t>
            </a:r>
            <a:r>
              <a:rPr lang="en-US" dirty="0"/>
              <a:t>:</a:t>
            </a:r>
            <a:br>
              <a:rPr lang="en-US" dirty="0"/>
            </a:br>
            <a:br>
              <a:rPr lang="en-US" sz="800" dirty="0"/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program-name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variable-name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2000" i="1" dirty="0">
                <a:solidFill>
                  <a:srgbClr val="0033CC"/>
                </a:solidFill>
                <a:latin typeface="Times New Roman" charset="0"/>
              </a:rPr>
              <a:t>type-descriptor</a:t>
            </a:r>
            <a:endParaRPr lang="en-US" dirty="0">
              <a:solidFill>
                <a:srgbClr val="0033CC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Examples:</a:t>
            </a:r>
          </a:p>
        </p:txBody>
      </p:sp>
      <p:graphicFrame>
        <p:nvGraphicFramePr>
          <p:cNvPr id="682016" name="Group 32"/>
          <p:cNvGraphicFramePr>
            <a:graphicFrameLocks noGrp="1"/>
          </p:cNvGraphicFramePr>
          <p:nvPr>
            <p:ph sz="half" idx="2"/>
          </p:nvPr>
        </p:nvGraphicFramePr>
        <p:xfrm>
          <a:off x="2468903" y="3886195"/>
          <a:ext cx="3932237" cy="1879601"/>
        </p:xfrm>
        <a:graphic>
          <a:graphicData uri="http://schemas.openxmlformats.org/drawingml/2006/table">
            <a:tbl>
              <a:tblPr/>
              <a:tblGrid>
                <a:gridCol w="164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Scalar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Jasmin Type Descriptor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26098" y="2971805"/>
            <a:ext cx="3878586" cy="70788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</a:rPr>
              <a:t>putstatic</a:t>
            </a:r>
            <a:r>
              <a:rPr lang="en-US" sz="2000" b="1" dirty="0">
                <a:latin typeface="Courier New" charset="0"/>
              </a:rPr>
              <a:t>  Test/count I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 err="1">
                <a:latin typeface="Courier New" charset="0"/>
              </a:rPr>
              <a:t>putstatic</a:t>
            </a:r>
            <a:r>
              <a:rPr lang="en-US" sz="2000" b="1" dirty="0">
                <a:latin typeface="Courier New" charset="0"/>
              </a:rPr>
              <a:t>  Test/radius 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8048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4222-6710-6D47-B8A7-33DF8FCEE978}" type="slidenum">
              <a:rPr lang="en-US"/>
              <a:pPr/>
              <a:t>24</a:t>
            </a:fld>
            <a:endParaRPr 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for Procedures and Functions</a:t>
            </a:r>
          </a:p>
        </p:txBody>
      </p:sp>
      <p:pic>
        <p:nvPicPr>
          <p:cNvPr id="708612" name="Picture 4" descr="177075 fg1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644" y="1325903"/>
            <a:ext cx="4938712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8613" name="AutoShape 5"/>
          <p:cNvSpPr>
            <a:spLocks noChangeArrowheads="1"/>
          </p:cNvSpPr>
          <p:nvPr/>
        </p:nvSpPr>
        <p:spPr bwMode="auto">
          <a:xfrm>
            <a:off x="7040853" y="4708525"/>
            <a:ext cx="1188707" cy="549275"/>
          </a:xfrm>
          <a:prstGeom prst="leftArrow">
            <a:avLst>
              <a:gd name="adj1" fmla="val 50000"/>
              <a:gd name="adj2" fmla="val 6242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76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2641-4198-0042-90AA-0EB10E515058}" type="slidenum">
              <a:rPr lang="en-US"/>
              <a:pPr/>
              <a:t>25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for Procedures and Functions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4074" y="1325563"/>
            <a:ext cx="4114801" cy="2011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Each a </a:t>
            </a:r>
            <a:r>
              <a:rPr lang="en-US" sz="1800" dirty="0">
                <a:solidFill>
                  <a:srgbClr val="B23C00"/>
                </a:solidFill>
              </a:rPr>
              <a:t>private </a:t>
            </a:r>
            <a:r>
              <a:rPr lang="en-US" sz="1800" b="1" dirty="0">
                <a:solidFill>
                  <a:srgbClr val="B23C00"/>
                </a:solidFill>
              </a:rPr>
              <a:t>static</a:t>
            </a:r>
            <a:r>
              <a:rPr lang="en-US" sz="1800" dirty="0">
                <a:solidFill>
                  <a:srgbClr val="B23C00"/>
                </a:solidFill>
              </a:rPr>
              <a:t> method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Method signature: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Routine</a:t>
            </a:r>
            <a:r>
              <a:rPr lang="en-US" sz="1800" dirty="0">
                <a:latin typeface="Arial"/>
              </a:rPr>
              <a:t>’</a:t>
            </a:r>
            <a:r>
              <a:rPr lang="en-US" sz="1800" dirty="0"/>
              <a:t>s name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Type descriptors of the formal parameters and return value.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Example:</a:t>
            </a:r>
          </a:p>
        </p:txBody>
      </p:sp>
      <p:pic>
        <p:nvPicPr>
          <p:cNvPr id="613380" name="Picture 4" descr="177075 fg1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509713"/>
            <a:ext cx="4086225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3381" name="Text Box 5"/>
          <p:cNvSpPr txBox="1">
            <a:spLocks noChangeArrowheads="1"/>
          </p:cNvSpPr>
          <p:nvPr/>
        </p:nvSpPr>
        <p:spPr bwMode="auto">
          <a:xfrm>
            <a:off x="5099050" y="3221038"/>
            <a:ext cx="3524585" cy="224676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 = ARRAY [1..5] OF real;</a:t>
            </a:r>
          </a:p>
          <a:p>
            <a:r>
              <a:rPr lang="en-US" sz="1400" b="1" dirty="0">
                <a:latin typeface="Courier New" charset="0"/>
              </a:rPr>
              <a:t>    	</a:t>
            </a:r>
          </a:p>
          <a:p>
            <a:r>
              <a:rPr lang="en-US" sz="1400" b="1" dirty="0">
                <a:latin typeface="Courier New" charset="0"/>
              </a:rPr>
              <a:t>FUNCTION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 : integer; </a:t>
            </a:r>
          </a:p>
          <a:p>
            <a:r>
              <a:rPr lang="en-US" sz="1400" b="1" dirty="0">
                <a:latin typeface="Courier New" charset="0"/>
              </a:rPr>
              <a:t>              x, y : real; </a:t>
            </a:r>
          </a:p>
          <a:p>
            <a:r>
              <a:rPr lang="en-US" sz="1400" b="1" dirty="0">
                <a:latin typeface="Courier New" charset="0"/>
              </a:rPr>
              <a:t>              p : </a:t>
            </a:r>
            <a:r>
              <a:rPr lang="en-US" sz="1400" b="1" dirty="0" err="1">
                <a:latin typeface="Courier New" charset="0"/>
              </a:rPr>
              <a:t>boolean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: char;</a:t>
            </a:r>
          </a:p>
          <a:p>
            <a:r>
              <a:rPr lang="en-US" sz="1400" b="1" dirty="0">
                <a:latin typeface="Courier New" charset="0"/>
              </a:rPr>
              <a:t>              vector :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length : integer) </a:t>
            </a:r>
          </a:p>
          <a:p>
            <a:r>
              <a:rPr lang="en-US" sz="1400" b="1" dirty="0">
                <a:latin typeface="Courier New" charset="0"/>
              </a:rPr>
              <a:t>           : real;</a:t>
            </a:r>
          </a:p>
        </p:txBody>
      </p:sp>
      <p:sp>
        <p:nvSpPr>
          <p:cNvPr id="613382" name="Text Box 6"/>
          <p:cNvSpPr txBox="1">
            <a:spLocks noChangeArrowheads="1"/>
          </p:cNvSpPr>
          <p:nvPr/>
        </p:nvSpPr>
        <p:spPr bwMode="auto">
          <a:xfrm>
            <a:off x="3564884" y="5934661"/>
            <a:ext cx="512191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.method private static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b="1" dirty="0">
                <a:latin typeface="Courier New" charset="0"/>
              </a:rPr>
              <a:t>(IIFFZC[FI)F </a:t>
            </a:r>
          </a:p>
        </p:txBody>
      </p:sp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4754563" y="5502275"/>
            <a:ext cx="356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1800" dirty="0"/>
              <a:t>Compiles to:</a:t>
            </a:r>
          </a:p>
        </p:txBody>
      </p:sp>
    </p:spTree>
    <p:extLst>
      <p:ext uri="{BB962C8B-B14F-4D97-AF65-F5344CB8AC3E}">
        <p14:creationId xmlns:p14="http://schemas.microsoft.com/office/powerpoint/2010/main" val="815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6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6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1" grpId="0" animBg="1"/>
      <p:bldP spid="613382" grpId="0" animBg="1"/>
      <p:bldP spid="61338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2B53-AF32-6B49-B7BA-88E0B655C44C}" type="slidenum">
              <a:rPr lang="en-US"/>
              <a:pPr/>
              <a:t>26</a:t>
            </a:fld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 Local Variables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8688" y="1143025"/>
            <a:ext cx="3932238" cy="457200"/>
          </a:xfrm>
        </p:spPr>
        <p:txBody>
          <a:bodyPr/>
          <a:lstStyle/>
          <a:p>
            <a:r>
              <a:rPr lang="en-US" dirty="0"/>
              <a:t>Compiles to:</a:t>
            </a:r>
          </a:p>
        </p:txBody>
      </p:sp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92075" y="1235075"/>
            <a:ext cx="3524585" cy="332398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 = ARRAY [1..5] OF real;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FUNCTION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 : integer; </a:t>
            </a:r>
          </a:p>
          <a:p>
            <a:r>
              <a:rPr lang="en-US" sz="1400" b="1" dirty="0">
                <a:latin typeface="Courier New" charset="0"/>
              </a:rPr>
              <a:t>              x, y : real; </a:t>
            </a:r>
          </a:p>
          <a:p>
            <a:r>
              <a:rPr lang="en-US" sz="1400" b="1" dirty="0">
                <a:latin typeface="Courier New" charset="0"/>
              </a:rPr>
              <a:t>              p : </a:t>
            </a:r>
            <a:r>
              <a:rPr lang="en-US" sz="1400" b="1" dirty="0" err="1">
                <a:latin typeface="Courier New" charset="0"/>
              </a:rPr>
              <a:t>boolean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: char;</a:t>
            </a:r>
          </a:p>
          <a:p>
            <a:r>
              <a:rPr lang="en-US" sz="1400" b="1" dirty="0">
                <a:latin typeface="Courier New" charset="0"/>
              </a:rPr>
              <a:t>              vector :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; </a:t>
            </a:r>
          </a:p>
          <a:p>
            <a:r>
              <a:rPr lang="en-US" sz="1400" b="1" dirty="0">
                <a:latin typeface="Courier New" charset="0"/>
              </a:rPr>
              <a:t>              length : integer) </a:t>
            </a:r>
          </a:p>
          <a:p>
            <a:r>
              <a:rPr lang="en-US" sz="1400" b="1" dirty="0">
                <a:latin typeface="Courier New" charset="0"/>
              </a:rPr>
              <a:t>           : real;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VAR</a:t>
            </a:r>
          </a:p>
          <a:p>
            <a:r>
              <a:rPr lang="en-US" sz="1400" b="1" dirty="0">
                <a:latin typeface="Courier New" charset="0"/>
              </a:rPr>
              <a:t>        n : integer;</a:t>
            </a:r>
          </a:p>
          <a:p>
            <a:r>
              <a:rPr lang="en-US" sz="1400" b="1" dirty="0">
                <a:latin typeface="Courier New" charset="0"/>
              </a:rPr>
              <a:t>        z : real;</a:t>
            </a:r>
          </a:p>
          <a:p>
            <a:r>
              <a:rPr lang="en-US" sz="1400" b="1" dirty="0">
                <a:latin typeface="Courier New" charset="0"/>
              </a:rPr>
              <a:t>        w : </a:t>
            </a:r>
            <a:r>
              <a:rPr lang="en-US" sz="1400" b="1" dirty="0" err="1">
                <a:latin typeface="Courier New" charset="0"/>
              </a:rPr>
              <a:t>arr</a:t>
            </a:r>
            <a:r>
              <a:rPr lang="en-US" sz="1400" b="1" dirty="0">
                <a:latin typeface="Courier New" charset="0"/>
              </a:rPr>
              <a:t>;</a:t>
            </a:r>
          </a:p>
        </p:txBody>
      </p:sp>
      <p:sp>
        <p:nvSpPr>
          <p:cNvPr id="614406" name="Text Box 6"/>
          <p:cNvSpPr txBox="1">
            <a:spLocks noChangeArrowheads="1"/>
          </p:cNvSpPr>
          <p:nvPr/>
        </p:nvSpPr>
        <p:spPr bwMode="auto">
          <a:xfrm>
            <a:off x="3657600" y="1692275"/>
            <a:ext cx="4386500" cy="2893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.method private static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(IIFFZC[FI)F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5 is </a:t>
            </a:r>
            <a:r>
              <a:rPr lang="en-US" sz="1400" b="1" dirty="0" err="1">
                <a:latin typeface="Courier New" charset="0"/>
              </a:rPr>
              <a:t>ch</a:t>
            </a:r>
            <a:r>
              <a:rPr lang="en-US" sz="1400" b="1" dirty="0">
                <a:latin typeface="Courier New" charset="0"/>
              </a:rPr>
              <a:t> C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0 is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1 is j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7 is length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8 is n I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4 is p Z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6 is vector [F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10 is w [F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2 is x 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3 is y 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9 is z F</a:t>
            </a:r>
          </a:p>
          <a:p>
            <a:r>
              <a:rPr lang="en-US" sz="1400" b="1" dirty="0">
                <a:latin typeface="Courier New" charset="0"/>
              </a:rPr>
              <a:t>.</a:t>
            </a:r>
            <a:r>
              <a:rPr lang="en-US" sz="1400" b="1" dirty="0" err="1">
                <a:latin typeface="Courier New" charset="0"/>
              </a:rPr>
              <a:t>var</a:t>
            </a:r>
            <a:r>
              <a:rPr lang="en-US" sz="1400" b="1" dirty="0">
                <a:latin typeface="Courier New" charset="0"/>
              </a:rPr>
              <a:t> 11 is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func</a:t>
            </a:r>
            <a:r>
              <a:rPr lang="en-US" sz="1400" b="1" dirty="0">
                <a:latin typeface="Courier New" charset="0"/>
              </a:rPr>
              <a:t> F</a:t>
            </a:r>
          </a:p>
        </p:txBody>
      </p:sp>
      <p:pic>
        <p:nvPicPr>
          <p:cNvPr id="614407" name="Picture 7" descr="177075 fg1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2058967"/>
            <a:ext cx="3044825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09" name="Text Box 9"/>
          <p:cNvSpPr txBox="1">
            <a:spLocks noChangeArrowheads="1"/>
          </p:cNvSpPr>
          <p:nvPr/>
        </p:nvSpPr>
        <p:spPr bwMode="auto">
          <a:xfrm>
            <a:off x="548684" y="4727337"/>
            <a:ext cx="474360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Add a local variables array </a:t>
            </a:r>
            <a:r>
              <a:rPr lang="en-US" sz="2000" b="1" dirty="0">
                <a:solidFill>
                  <a:srgbClr val="0033CC"/>
                </a:solidFill>
              </a:rPr>
              <a:t>slot number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000" dirty="0">
                <a:solidFill>
                  <a:srgbClr val="0033CC"/>
                </a:solidFill>
              </a:rPr>
              <a:t>to each variable</a:t>
            </a:r>
            <a:r>
              <a:rPr lang="en-US" sz="2000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sz="2000" dirty="0">
                <a:solidFill>
                  <a:srgbClr val="0033CC"/>
                </a:solidFill>
              </a:rPr>
              <a:t>s symbol table entry.</a:t>
            </a:r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B965869D-8D51-1D35-D7DA-FF2D7DAF3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009" y="5366303"/>
            <a:ext cx="2812185" cy="89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8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1E93-EA5A-5449-B4DB-24228ADD38B5}" type="slidenum">
              <a:rPr lang="en-US"/>
              <a:pPr/>
              <a:t>27</a:t>
            </a:fld>
            <a:endParaRPr lang="en-US" dirty="0"/>
          </a:p>
        </p:txBody>
      </p:sp>
      <p:pic>
        <p:nvPicPr>
          <p:cNvPr id="615426" name="Picture 2" descr="CS153-08091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817688"/>
            <a:ext cx="5121275" cy="4079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Code for Expressions</a:t>
            </a:r>
          </a:p>
        </p:txBody>
      </p:sp>
      <p:sp>
        <p:nvSpPr>
          <p:cNvPr id="615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03838" y="1295400"/>
            <a:ext cx="3382962" cy="5059648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/>
              <a:t>Recall that in our Pascal interpreter, the expression executor visits the nodes of the expression parse tree in order to </a:t>
            </a:r>
            <a:r>
              <a:rPr lang="en-US" sz="2400" u="sng" dirty="0"/>
              <a:t>execute</a:t>
            </a:r>
            <a:r>
              <a:rPr lang="en-US" sz="2400" dirty="0"/>
              <a:t> the expression.</a:t>
            </a:r>
          </a:p>
          <a:p>
            <a:pPr lvl="1"/>
            <a:r>
              <a:rPr lang="en-US" sz="2000" dirty="0"/>
              <a:t>Pascal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 </a:t>
            </a:r>
            <a:r>
              <a:rPr lang="en-US" sz="2000" u="sng" dirty="0"/>
              <a:t>operator precedence rules </a:t>
            </a:r>
            <a:r>
              <a:rPr lang="en-US" sz="2000" dirty="0"/>
              <a:t>are encoded in the </a:t>
            </a:r>
            <a:r>
              <a:rPr lang="en-US" sz="2000" u="sng" dirty="0"/>
              <a:t>structure</a:t>
            </a:r>
            <a:r>
              <a:rPr lang="en-US" sz="2000" dirty="0"/>
              <a:t> of the parse tree.</a:t>
            </a:r>
          </a:p>
        </p:txBody>
      </p:sp>
      <p:sp>
        <p:nvSpPr>
          <p:cNvPr id="615429" name="Text Box 5"/>
          <p:cNvSpPr txBox="1">
            <a:spLocks noChangeArrowheads="1"/>
          </p:cNvSpPr>
          <p:nvPr/>
        </p:nvSpPr>
        <p:spPr bwMode="auto">
          <a:xfrm>
            <a:off x="365125" y="1325563"/>
            <a:ext cx="44942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alpha + 3/(beta - gamma) + 5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743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2A3A-7F87-9C44-9997-D16D8D2C27DB}" type="slidenum">
              <a:rPr lang="en-US"/>
              <a:pPr/>
              <a:t>28</a:t>
            </a:fld>
            <a:endParaRPr lang="en-US"/>
          </a:p>
        </p:txBody>
      </p:sp>
      <p:pic>
        <p:nvPicPr>
          <p:cNvPr id="616450" name="Picture 2" descr="CS153-08091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475" y="2606049"/>
            <a:ext cx="4130125" cy="3291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Code for Expressions</a:t>
            </a:r>
            <a:endParaRPr lang="en-US" i="1"/>
          </a:p>
        </p:txBody>
      </p:sp>
      <p:sp>
        <p:nvSpPr>
          <p:cNvPr id="616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079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compiler</a:t>
            </a:r>
            <a:r>
              <a:rPr lang="en-US" sz="2400" dirty="0">
                <a:latin typeface="Arial"/>
              </a:rPr>
              <a:t>’</a:t>
            </a:r>
            <a:r>
              <a:rPr lang="en-US" sz="2400" dirty="0"/>
              <a:t>s expression code generator also must visit the tree nodes to </a:t>
            </a:r>
            <a:r>
              <a:rPr lang="en-US" sz="2400" u="sng" dirty="0"/>
              <a:t>generate code</a:t>
            </a:r>
            <a:r>
              <a:rPr lang="en-US" sz="2400" dirty="0"/>
              <a:t> for the expression.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Yet another set of visit methods, in backend class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Compiler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Assume that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alpha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beta</a:t>
            </a:r>
            <a:r>
              <a:rPr lang="en-US" sz="2000" dirty="0"/>
              <a:t>, and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gamma</a:t>
            </a:r>
            <a:r>
              <a:rPr lang="en-US" sz="2000" dirty="0"/>
              <a:t> are local real variables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alpha</a:t>
            </a:r>
            <a:r>
              <a:rPr lang="en-US" sz="2000" dirty="0"/>
              <a:t> </a:t>
            </a:r>
            <a:r>
              <a:rPr lang="en-US" sz="2000" dirty="0">
                <a:sym typeface="Wingdings" charset="0"/>
              </a:rPr>
              <a:t> local variable slot #0</a:t>
            </a:r>
            <a:br>
              <a:rPr lang="en-US" sz="2000" dirty="0">
                <a:sym typeface="Wingdings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beta</a:t>
            </a:r>
            <a:r>
              <a:rPr lang="en-US" sz="2000" dirty="0">
                <a:sym typeface="Wingdings" charset="0"/>
              </a:rPr>
              <a:t>    local variable slot #1</a:t>
            </a:r>
            <a:br>
              <a:rPr lang="en-US" sz="2000" dirty="0">
                <a:sym typeface="Wingdings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gamma</a:t>
            </a:r>
            <a:r>
              <a:rPr lang="en-US" sz="2000" dirty="0">
                <a:sym typeface="Wingdings" charset="0"/>
              </a:rPr>
              <a:t>  local variable slot #2</a:t>
            </a: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1703402" y="3703638"/>
            <a:ext cx="1497013" cy="256381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i="1" dirty="0"/>
              <a:t>1</a:t>
            </a:r>
            <a:r>
              <a:rPr lang="en-US" sz="1800" b="1" dirty="0">
                <a:latin typeface="Courier New" charset="0"/>
              </a:rPr>
              <a:t> fload_0</a:t>
            </a:r>
          </a:p>
          <a:p>
            <a:r>
              <a:rPr lang="en-US" sz="1200" b="1" i="1" dirty="0"/>
              <a:t>2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ldc</a:t>
            </a:r>
            <a:r>
              <a:rPr lang="en-US" sz="1800" b="1" dirty="0">
                <a:latin typeface="Courier New" charset="0"/>
              </a:rPr>
              <a:t>  3.0</a:t>
            </a:r>
          </a:p>
          <a:p>
            <a:r>
              <a:rPr lang="en-US" sz="1200" b="1" i="1" dirty="0"/>
              <a:t>3</a:t>
            </a:r>
            <a:r>
              <a:rPr lang="en-US" sz="1800" b="1" dirty="0">
                <a:latin typeface="Courier New" charset="0"/>
              </a:rPr>
              <a:t> fload_1</a:t>
            </a:r>
          </a:p>
          <a:p>
            <a:r>
              <a:rPr lang="en-US" sz="1200" b="1" i="1" dirty="0"/>
              <a:t>4</a:t>
            </a:r>
            <a:r>
              <a:rPr lang="en-US" sz="1800" b="1" dirty="0">
                <a:latin typeface="Courier New" charset="0"/>
              </a:rPr>
              <a:t> fload_2</a:t>
            </a:r>
          </a:p>
          <a:p>
            <a:r>
              <a:rPr lang="en-US" sz="1200" b="1" i="1" dirty="0"/>
              <a:t>5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fsub</a:t>
            </a:r>
            <a:endParaRPr lang="en-US" sz="1800" b="1" dirty="0">
              <a:latin typeface="Courier New" charset="0"/>
            </a:endParaRPr>
          </a:p>
          <a:p>
            <a:r>
              <a:rPr lang="en-US" sz="1200" b="1" i="1" dirty="0"/>
              <a:t>6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fdiv</a:t>
            </a:r>
            <a:endParaRPr lang="en-US" sz="1800" b="1" dirty="0">
              <a:latin typeface="Courier New" charset="0"/>
            </a:endParaRPr>
          </a:p>
          <a:p>
            <a:r>
              <a:rPr lang="en-US" sz="1200" b="1" i="1" dirty="0"/>
              <a:t>7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fadd</a:t>
            </a:r>
            <a:endParaRPr lang="en-US" sz="1800" b="1" dirty="0">
              <a:latin typeface="Courier New" charset="0"/>
            </a:endParaRPr>
          </a:p>
          <a:p>
            <a:r>
              <a:rPr lang="en-US" sz="1200" b="1" i="1" dirty="0"/>
              <a:t>8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ldc</a:t>
            </a:r>
            <a:r>
              <a:rPr lang="en-US" sz="1800" b="1" dirty="0">
                <a:latin typeface="Courier New" charset="0"/>
              </a:rPr>
              <a:t>  5.0</a:t>
            </a:r>
          </a:p>
          <a:p>
            <a:r>
              <a:rPr lang="en-US" sz="1200" b="1" i="1" dirty="0"/>
              <a:t>9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fadd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4023366" y="5927725"/>
            <a:ext cx="44942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alpha + 3/(beta - gamma) + 5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243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783-1016-9153-CDCD-6683D160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Containing Visit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08C6E-D7BC-DE1A-3248-909F51AA0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511014"/>
          </a:xfrm>
        </p:spPr>
        <p:txBody>
          <a:bodyPr/>
          <a:lstStyle/>
          <a:p>
            <a:r>
              <a:rPr lang="en-US" dirty="0"/>
              <a:t>Semantic checking (front end)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frontend.Semantics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/>
              <a:t>Execution (backend interpreter)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backend.interpreter.Executor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/>
              <a:t>Conversion (backend language convertor)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backend.converter.Converter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/>
              <a:t>Compiler (backend compiler)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backend.compiler.Compiler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522B4-973A-7A91-469E-B0DF18BE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0E1533-313E-E65A-654F-BE0B6555E9CF}"/>
              </a:ext>
            </a:extLst>
          </p:cNvPr>
          <p:cNvSpPr txBox="1"/>
          <p:nvPr/>
        </p:nvSpPr>
        <p:spPr>
          <a:xfrm>
            <a:off x="4937756" y="1874537"/>
            <a:ext cx="65434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Pass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7FC04-7C22-13DC-DBFE-0A2A2FD3E800}"/>
              </a:ext>
            </a:extLst>
          </p:cNvPr>
          <p:cNvSpPr txBox="1"/>
          <p:nvPr/>
        </p:nvSpPr>
        <p:spPr>
          <a:xfrm>
            <a:off x="6738275" y="3043461"/>
            <a:ext cx="65434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Pass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F897AD-C85E-01ED-B4D5-B9F46F2C9E98}"/>
              </a:ext>
            </a:extLst>
          </p:cNvPr>
          <p:cNvSpPr txBox="1"/>
          <p:nvPr/>
        </p:nvSpPr>
        <p:spPr>
          <a:xfrm>
            <a:off x="6492219" y="4160512"/>
            <a:ext cx="65434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Pass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5AB8B-8D63-30AB-630B-ABDC67BA8052}"/>
              </a:ext>
            </a:extLst>
          </p:cNvPr>
          <p:cNvSpPr txBox="1"/>
          <p:nvPr/>
        </p:nvSpPr>
        <p:spPr>
          <a:xfrm>
            <a:off x="6119467" y="5393323"/>
            <a:ext cx="65434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Pass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B282C-0065-9D4D-125F-C1318316205A}"/>
              </a:ext>
            </a:extLst>
          </p:cNvPr>
          <p:cNvSpPr txBox="1"/>
          <p:nvPr/>
        </p:nvSpPr>
        <p:spPr>
          <a:xfrm>
            <a:off x="6107770" y="1501777"/>
            <a:ext cx="27494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The visit methods all visit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the same parse tree!</a:t>
            </a:r>
          </a:p>
        </p:txBody>
      </p:sp>
    </p:spTree>
    <p:extLst>
      <p:ext uri="{BB962C8B-B14F-4D97-AF65-F5344CB8AC3E}">
        <p14:creationId xmlns:p14="http://schemas.microsoft.com/office/powerpoint/2010/main" val="125362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A490A-E914-2328-51EE-BD1C6DE54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Conversion: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Newton3.pas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8A6D2-6705-39E5-223B-F0485311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B8C71-B8FE-2147-BE32-6278217D4149}"/>
              </a:ext>
            </a:extLst>
          </p:cNvPr>
          <p:cNvSpPr txBox="1"/>
          <p:nvPr/>
        </p:nvSpPr>
        <p:spPr>
          <a:xfrm>
            <a:off x="3840488" y="1234464"/>
            <a:ext cx="5212023" cy="47782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static void print(int n, double root)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("The square root of %4d is %8.4f\n", 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n, root);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main(String[]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5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java.time.Instant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_start = </a:t>
            </a:r>
            <a:r>
              <a:rPr lang="en-US" sz="105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java.time.Instant.now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for (number = 1; number &lt;= 25; number++) 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print(number, root(number));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5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java.time.Instant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_end = </a:t>
            </a:r>
            <a:r>
              <a:rPr lang="en-US" sz="105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java.time.Instant.now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long _elapsed = </a:t>
            </a:r>
          </a:p>
          <a:p>
            <a:r>
              <a:rPr lang="en-US" sz="105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05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java.time.Duration.between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(_start, _end)</a:t>
            </a:r>
          </a:p>
          <a:p>
            <a:r>
              <a:rPr lang="en-US" sz="105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05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toMillis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5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05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"\n[%,d milliseconds execution time.]\n", </a:t>
            </a:r>
          </a:p>
          <a:p>
            <a:r>
              <a:rPr lang="en-US" sz="105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05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_elapsed);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23E47-7429-2ABD-16CC-ED36A42E841C}"/>
              </a:ext>
            </a:extLst>
          </p:cNvPr>
          <p:cNvSpPr txBox="1"/>
          <p:nvPr/>
        </p:nvSpPr>
        <p:spPr>
          <a:xfrm>
            <a:off x="91489" y="1644439"/>
            <a:ext cx="3657560" cy="2516073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PROCEDURE print(n : integer; root : real);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BEGIN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5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('The square root of ', n:4,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is ', root:8:4)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END;</a:t>
            </a:r>
            <a:b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05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FOR number := 1 TO 25 DO BEGIN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print(number, root(number))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END</a:t>
            </a:r>
          </a:p>
          <a:p>
            <a:r>
              <a:rPr lang="en-US" sz="105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58E257-9C79-0473-D19E-78CA1646D0A1}"/>
              </a:ext>
            </a:extLst>
          </p:cNvPr>
          <p:cNvGrpSpPr/>
          <p:nvPr/>
        </p:nvGrpSpPr>
        <p:grpSpPr>
          <a:xfrm>
            <a:off x="156106" y="1579726"/>
            <a:ext cx="7067625" cy="613348"/>
            <a:chOff x="156106" y="1579726"/>
            <a:chExt cx="7067625" cy="61334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6193358-4864-ED8C-3BF5-3B8EA60E35EB}"/>
                </a:ext>
              </a:extLst>
            </p:cNvPr>
            <p:cNvSpPr/>
            <p:nvPr/>
          </p:nvSpPr>
          <p:spPr bwMode="auto">
            <a:xfrm>
              <a:off x="4231492" y="1579726"/>
              <a:ext cx="2992239" cy="20337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8B2FAE-3CD6-5B4F-B293-7CDB7B9EA3DD}"/>
                </a:ext>
              </a:extLst>
            </p:cNvPr>
            <p:cNvSpPr/>
            <p:nvPr/>
          </p:nvSpPr>
          <p:spPr bwMode="auto">
            <a:xfrm>
              <a:off x="156106" y="2010195"/>
              <a:ext cx="3410065" cy="18287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" name="Curved Connector 31">
              <a:extLst>
                <a:ext uri="{FF2B5EF4-FFF2-40B4-BE49-F238E27FC236}">
                  <a16:creationId xmlns:a16="http://schemas.microsoft.com/office/drawing/2014/main" id="{B8D8EE71-ED09-D3CC-53AE-F4FA640C7F1D}"/>
                </a:ext>
              </a:extLst>
            </p:cNvPr>
            <p:cNvCxnSpPr>
              <a:cxnSpLocks/>
              <a:stCxn id="8" idx="3"/>
              <a:endCxn id="23" idx="1"/>
            </p:cNvCxnSpPr>
            <p:nvPr/>
          </p:nvCxnSpPr>
          <p:spPr bwMode="auto">
            <a:xfrm flipV="1">
              <a:off x="3566171" y="1681412"/>
              <a:ext cx="665321" cy="42022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3221A29-4651-9400-B303-B67D8AF494BC}"/>
              </a:ext>
            </a:extLst>
          </p:cNvPr>
          <p:cNvGrpSpPr/>
          <p:nvPr/>
        </p:nvGrpSpPr>
        <p:grpSpPr>
          <a:xfrm>
            <a:off x="774050" y="2036920"/>
            <a:ext cx="8095583" cy="659029"/>
            <a:chOff x="774050" y="2036920"/>
            <a:chExt cx="8095583" cy="6590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C4241D6-94EA-736F-7E27-50D95B484CC3}"/>
                </a:ext>
              </a:extLst>
            </p:cNvPr>
            <p:cNvSpPr/>
            <p:nvPr/>
          </p:nvSpPr>
          <p:spPr bwMode="auto">
            <a:xfrm>
              <a:off x="4485279" y="2036920"/>
              <a:ext cx="4384354" cy="386251"/>
            </a:xfrm>
            <a:prstGeom prst="rect">
              <a:avLst/>
            </a:prstGeom>
            <a:noFill/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2EC6D47-EF39-EEE8-361C-30E4867DF0F1}"/>
                </a:ext>
              </a:extLst>
            </p:cNvPr>
            <p:cNvSpPr/>
            <p:nvPr/>
          </p:nvSpPr>
          <p:spPr bwMode="auto">
            <a:xfrm>
              <a:off x="774050" y="2350697"/>
              <a:ext cx="2792121" cy="345252"/>
            </a:xfrm>
            <a:prstGeom prst="rect">
              <a:avLst/>
            </a:prstGeom>
            <a:noFill/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065CA5B1-528C-7503-DA5C-7CB697D48872}"/>
                </a:ext>
              </a:extLst>
            </p:cNvPr>
            <p:cNvCxnSpPr>
              <a:cxnSpLocks/>
              <a:stCxn id="25" idx="3"/>
              <a:endCxn id="5" idx="1"/>
            </p:cNvCxnSpPr>
            <p:nvPr/>
          </p:nvCxnSpPr>
          <p:spPr bwMode="auto">
            <a:xfrm flipV="1">
              <a:off x="3566171" y="2230046"/>
              <a:ext cx="919108" cy="29327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73C086-CA7B-EA00-8B0C-A4ABACC40A0E}"/>
              </a:ext>
            </a:extLst>
          </p:cNvPr>
          <p:cNvGrpSpPr/>
          <p:nvPr/>
        </p:nvGrpSpPr>
        <p:grpSpPr>
          <a:xfrm>
            <a:off x="132458" y="2856733"/>
            <a:ext cx="7182712" cy="616487"/>
            <a:chOff x="132458" y="2856733"/>
            <a:chExt cx="7182712" cy="61648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F791D89-D436-1EFB-C639-D60286EDE421}"/>
                </a:ext>
              </a:extLst>
            </p:cNvPr>
            <p:cNvSpPr/>
            <p:nvPr/>
          </p:nvSpPr>
          <p:spPr bwMode="auto">
            <a:xfrm>
              <a:off x="4223610" y="2856733"/>
              <a:ext cx="3091560" cy="20337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B0EDBEA-C7B9-1368-CD0F-D8E8E2DACD4A}"/>
                </a:ext>
              </a:extLst>
            </p:cNvPr>
            <p:cNvSpPr/>
            <p:nvPr/>
          </p:nvSpPr>
          <p:spPr bwMode="auto">
            <a:xfrm>
              <a:off x="132458" y="3290341"/>
              <a:ext cx="507665" cy="18287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3" name="Curved Connector 42">
              <a:extLst>
                <a:ext uri="{FF2B5EF4-FFF2-40B4-BE49-F238E27FC236}">
                  <a16:creationId xmlns:a16="http://schemas.microsoft.com/office/drawing/2014/main" id="{43C0EE2B-8240-DD04-609C-848454D5603B}"/>
                </a:ext>
              </a:extLst>
            </p:cNvPr>
            <p:cNvCxnSpPr>
              <a:cxnSpLocks/>
              <a:stCxn id="26" idx="3"/>
              <a:endCxn id="27" idx="1"/>
            </p:cNvCxnSpPr>
            <p:nvPr/>
          </p:nvCxnSpPr>
          <p:spPr bwMode="auto">
            <a:xfrm flipV="1">
              <a:off x="640123" y="2958419"/>
              <a:ext cx="3583487" cy="423362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18A4AF3-8347-A4C4-9389-69F5069F4568}"/>
              </a:ext>
            </a:extLst>
          </p:cNvPr>
          <p:cNvGrpSpPr/>
          <p:nvPr/>
        </p:nvGrpSpPr>
        <p:grpSpPr>
          <a:xfrm>
            <a:off x="463534" y="3455879"/>
            <a:ext cx="7316749" cy="737748"/>
            <a:chOff x="463534" y="3455879"/>
            <a:chExt cx="7316749" cy="73774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78EBE95-D85C-C4E8-6A16-0B8969CC78E7}"/>
                </a:ext>
              </a:extLst>
            </p:cNvPr>
            <p:cNvSpPr/>
            <p:nvPr/>
          </p:nvSpPr>
          <p:spPr bwMode="auto">
            <a:xfrm>
              <a:off x="4507390" y="3495236"/>
              <a:ext cx="3272893" cy="698391"/>
            </a:xfrm>
            <a:prstGeom prst="rect">
              <a:avLst/>
            </a:prstGeom>
            <a:noFill/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8316D5-2379-47CD-4060-98C5A3D14190}"/>
                </a:ext>
              </a:extLst>
            </p:cNvPr>
            <p:cNvSpPr/>
            <p:nvPr/>
          </p:nvSpPr>
          <p:spPr bwMode="auto">
            <a:xfrm>
              <a:off x="463534" y="3455879"/>
              <a:ext cx="2554003" cy="472910"/>
            </a:xfrm>
            <a:prstGeom prst="rect">
              <a:avLst/>
            </a:prstGeom>
            <a:noFill/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6" name="Curved Connector 45">
              <a:extLst>
                <a:ext uri="{FF2B5EF4-FFF2-40B4-BE49-F238E27FC236}">
                  <a16:creationId xmlns:a16="http://schemas.microsoft.com/office/drawing/2014/main" id="{76EC78F0-BDAB-F658-6E74-D60B5DEED2DC}"/>
                </a:ext>
              </a:extLst>
            </p:cNvPr>
            <p:cNvCxnSpPr>
              <a:stCxn id="28" idx="3"/>
              <a:endCxn id="29" idx="1"/>
            </p:cNvCxnSpPr>
            <p:nvPr/>
          </p:nvCxnSpPr>
          <p:spPr bwMode="auto">
            <a:xfrm>
              <a:off x="3017537" y="3692334"/>
              <a:ext cx="1489853" cy="152098"/>
            </a:xfrm>
            <a:prstGeom prst="curved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8378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C52A-9652-4A4D-B1BD-DEAB8F5E4AC9}" type="slidenum">
              <a:rPr lang="en-US"/>
              <a:pPr/>
              <a:t>30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Integer Values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4"/>
            <a:ext cx="8412163" cy="1829120"/>
          </a:xfrm>
        </p:spPr>
        <p:txBody>
          <a:bodyPr/>
          <a:lstStyle/>
          <a:p>
            <a:r>
              <a:rPr lang="en-US" dirty="0"/>
              <a:t>Jasmin has a set of instructions each of which </a:t>
            </a:r>
            <a:br>
              <a:rPr lang="en-US" dirty="0"/>
            </a:br>
            <a:r>
              <a:rPr lang="en-US" dirty="0"/>
              <a:t>pop off the </a:t>
            </a:r>
            <a:r>
              <a:rPr lang="en-US" u="sng" dirty="0"/>
              <a:t>top two integer values</a:t>
            </a:r>
            <a:r>
              <a:rPr lang="en-US" dirty="0"/>
              <a:t> from the operand stack, compare them, and then branch if the comparison is </a:t>
            </a:r>
            <a:r>
              <a:rPr lang="en-US" u="sng" dirty="0"/>
              <a:t>true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89872" name="Group 48"/>
          <p:cNvGraphicFramePr>
            <a:graphicFrameLocks noGrp="1"/>
          </p:cNvGraphicFramePr>
          <p:nvPr>
            <p:ph sz="half" idx="2"/>
          </p:nvPr>
        </p:nvGraphicFramePr>
        <p:xfrm>
          <a:off x="1646238" y="3307055"/>
          <a:ext cx="5761037" cy="2407920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if_icmpeq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==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if_icmpne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!=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949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C52A-9652-4A4D-B1BD-DEAB8F5E4AC9}" type="slidenum">
              <a:rPr lang="en-US"/>
              <a:pPr/>
              <a:t>31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Integer Values</a:t>
            </a:r>
            <a:r>
              <a:rPr lang="en-US" i="1" dirty="0"/>
              <a:t>, cont’d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977634"/>
            <a:ext cx="8412163" cy="2194876"/>
          </a:xfrm>
        </p:spPr>
        <p:txBody>
          <a:bodyPr/>
          <a:lstStyle/>
          <a:p>
            <a:r>
              <a:rPr lang="en-US" dirty="0"/>
              <a:t>The two values are </a:t>
            </a:r>
            <a:r>
              <a:rPr lang="en-US" u="sng" dirty="0"/>
              <a:t>popped off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operand stack.</a:t>
            </a:r>
          </a:p>
          <a:p>
            <a:pPr lvl="1"/>
            <a:r>
              <a:rPr lang="en-US" dirty="0"/>
              <a:t>[TOS] is the value at the top of the stack.</a:t>
            </a:r>
          </a:p>
          <a:p>
            <a:pPr lvl="1"/>
            <a:r>
              <a:rPr lang="en-US" dirty="0"/>
              <a:t>[TOS-1] is the value just under the one </a:t>
            </a:r>
            <a:br>
              <a:rPr lang="en-US" dirty="0"/>
            </a:br>
            <a:r>
              <a:rPr lang="en-US" dirty="0"/>
              <a:t>at the top of the stack.</a:t>
            </a:r>
          </a:p>
        </p:txBody>
      </p:sp>
      <p:graphicFrame>
        <p:nvGraphicFramePr>
          <p:cNvPr id="589872" name="Group 48"/>
          <p:cNvGraphicFramePr>
            <a:graphicFrameLocks noGrp="1"/>
          </p:cNvGraphicFramePr>
          <p:nvPr>
            <p:ph sz="half" idx="2"/>
          </p:nvPr>
        </p:nvGraphicFramePr>
        <p:xfrm>
          <a:off x="1646238" y="1417342"/>
          <a:ext cx="5761037" cy="2407920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if_icmpeq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==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if_icmpne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!=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if_icmpge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&gt;=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if_icmple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 [TOS-1] &lt;= [TOS]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369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DBE4-4E6E-B041-8782-B6EB585FEE6D}" type="slidenum">
              <a:rPr lang="en-US"/>
              <a:pPr/>
              <a:t>32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Integer Values, </a:t>
            </a:r>
            <a:r>
              <a:rPr lang="en-US" i="1" dirty="0" err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3"/>
            <a:ext cx="8320994" cy="4754562"/>
          </a:xfrm>
        </p:spPr>
        <p:txBody>
          <a:bodyPr/>
          <a:lstStyle/>
          <a:p>
            <a:r>
              <a:rPr lang="en-US" dirty="0"/>
              <a:t>You can also pop off only the </a:t>
            </a:r>
            <a:r>
              <a:rPr lang="en-US" u="sng" dirty="0"/>
              <a:t>single integer value</a:t>
            </a:r>
            <a:r>
              <a:rPr lang="en-US" dirty="0"/>
              <a:t> at the top of the operand stack, compare it to 0, and then branch if the comparison is </a:t>
            </a:r>
            <a:r>
              <a:rPr lang="en-US" u="sng" dirty="0"/>
              <a:t>true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The top value is </a:t>
            </a:r>
            <a:r>
              <a:rPr lang="en-US" u="sng" dirty="0"/>
              <a:t>popped off</a:t>
            </a:r>
            <a:r>
              <a:rPr lang="en-US" dirty="0"/>
              <a:t> the stack.</a:t>
            </a:r>
          </a:p>
        </p:txBody>
      </p:sp>
      <p:graphicFrame>
        <p:nvGraphicFramePr>
          <p:cNvPr id="591915" name="Group 4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5022475"/>
              </p:ext>
            </p:extLst>
          </p:nvPr>
        </p:nvGraphicFramePr>
        <p:xfrm>
          <a:off x="2468563" y="2788927"/>
          <a:ext cx="4297362" cy="2407920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ifeq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==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ifne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!=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ifgt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ifge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&gt;=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iflt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if [TOS] &lt;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ifle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Branch to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label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if [TOS] &lt;=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766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A75-2381-9844-88F1-DEA9D51ED0A5}" type="slidenum">
              <a:rPr lang="en-US"/>
              <a:pPr/>
              <a:t>33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Values of Other Datatypes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Instructions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lcmp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fcmp</a:t>
            </a:r>
            <a:r>
              <a:rPr lang="en-US" dirty="0"/>
              <a:t>,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dcmp</a:t>
            </a:r>
            <a:r>
              <a:rPr lang="en-US" dirty="0"/>
              <a:t> compare two long, float, or double values at the top of the operand stack.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Each pops off the </a:t>
            </a:r>
            <a:r>
              <a:rPr lang="en-US" u="sng" dirty="0"/>
              <a:t>top two values</a:t>
            </a:r>
            <a:r>
              <a:rPr lang="en-US" dirty="0"/>
              <a:t>, compares them</a:t>
            </a:r>
            <a:r>
              <a:rPr lang="en-US" u="sng" dirty="0"/>
              <a:t>,</a:t>
            </a:r>
            <a:r>
              <a:rPr lang="en-US" dirty="0"/>
              <a:t> and then pushes the integer value -1, 0, or 1 back onto the operand stack.</a:t>
            </a:r>
          </a:p>
          <a:p>
            <a:pPr lvl="2"/>
            <a:r>
              <a:rPr lang="en-US" dirty="0"/>
              <a:t>If  [TOS-1] </a:t>
            </a:r>
            <a:r>
              <a:rPr lang="en-US" dirty="0">
                <a:solidFill>
                  <a:schemeClr val="folHlink"/>
                </a:solidFill>
              </a:rPr>
              <a:t>&lt;  </a:t>
            </a:r>
            <a:r>
              <a:rPr lang="en-US" dirty="0"/>
              <a:t> [TOS], push </a:t>
            </a:r>
            <a:r>
              <a:rPr lang="en-US" dirty="0">
                <a:solidFill>
                  <a:schemeClr val="folHlink"/>
                </a:solidFill>
              </a:rPr>
              <a:t>-1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 [TOS-1] </a:t>
            </a:r>
            <a:r>
              <a:rPr lang="en-US" dirty="0">
                <a:solidFill>
                  <a:schemeClr val="folHlink"/>
                </a:solidFill>
              </a:rPr>
              <a:t>==</a:t>
            </a:r>
            <a:r>
              <a:rPr lang="en-US" dirty="0"/>
              <a:t> [TOS], push </a:t>
            </a:r>
            <a:r>
              <a:rPr lang="en-US" dirty="0">
                <a:solidFill>
                  <a:schemeClr val="folHlink"/>
                </a:solidFill>
              </a:rPr>
              <a:t>0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 [TOS-1] </a:t>
            </a:r>
            <a:r>
              <a:rPr lang="en-US" dirty="0">
                <a:solidFill>
                  <a:schemeClr val="folHlink"/>
                </a:solidFill>
              </a:rPr>
              <a:t>&gt;  </a:t>
            </a:r>
            <a:r>
              <a:rPr lang="en-US" dirty="0"/>
              <a:t> [TOS], push </a:t>
            </a:r>
            <a:r>
              <a:rPr lang="en-US" dirty="0">
                <a:solidFill>
                  <a:schemeClr val="folHlink"/>
                </a:solidFill>
              </a:rPr>
              <a:t>1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Then use instructions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iflt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ifeq</a:t>
            </a:r>
            <a:r>
              <a:rPr lang="en-US" dirty="0"/>
              <a:t>, or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ifgt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test for the -1, 0, or 1.</a:t>
            </a:r>
          </a:p>
        </p:txBody>
      </p:sp>
    </p:spTree>
    <p:extLst>
      <p:ext uri="{BB962C8B-B14F-4D97-AF65-F5344CB8AC3E}">
        <p14:creationId xmlns:p14="http://schemas.microsoft.com/office/powerpoint/2010/main" val="27194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8C23-D223-8844-898B-CFE4F120B576}" type="slidenum">
              <a:rPr lang="en-US"/>
              <a:pPr/>
              <a:t>4</a:t>
            </a:fld>
            <a:endParaRPr 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4937752" cy="4217552"/>
          </a:xfrm>
        </p:spPr>
        <p:txBody>
          <a:bodyPr/>
          <a:lstStyle/>
          <a:p>
            <a:r>
              <a:rPr lang="en-US" u="sng" dirty="0"/>
              <a:t>Local variables do not </a:t>
            </a:r>
            <a:br>
              <a:rPr lang="en-US" u="sng" dirty="0"/>
            </a:br>
            <a:r>
              <a:rPr lang="en-US" u="sng" dirty="0"/>
              <a:t>have names in Jasmin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  <a:p>
            <a:pPr lvl="1"/>
            <a:r>
              <a:rPr lang="en-US" dirty="0"/>
              <a:t>Fields of a class </a:t>
            </a:r>
            <a:r>
              <a:rPr lang="en-US" u="sng" dirty="0"/>
              <a:t>do</a:t>
            </a:r>
            <a:r>
              <a:rPr lang="en-US" dirty="0"/>
              <a:t> have </a:t>
            </a:r>
            <a:br>
              <a:rPr lang="en-US" dirty="0"/>
            </a:br>
            <a:r>
              <a:rPr lang="en-US" dirty="0"/>
              <a:t>names, as 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ll see later.</a:t>
            </a:r>
          </a:p>
          <a:p>
            <a:pPr lvl="4"/>
            <a:endParaRPr lang="en-US" dirty="0"/>
          </a:p>
          <a:p>
            <a:r>
              <a:rPr lang="en-US" dirty="0"/>
              <a:t>Refer to a local variable </a:t>
            </a:r>
            <a:br>
              <a:rPr lang="en-US" dirty="0"/>
            </a:br>
            <a:r>
              <a:rPr lang="en-US" dirty="0"/>
              <a:t>by its </a:t>
            </a:r>
            <a:r>
              <a:rPr lang="en-US" u="sng" dirty="0"/>
              <a:t>slot number </a:t>
            </a:r>
            <a:br>
              <a:rPr lang="en-US" dirty="0"/>
            </a:br>
            <a:r>
              <a:rPr lang="en-US" dirty="0"/>
              <a:t>in the </a:t>
            </a:r>
            <a:r>
              <a:rPr lang="en-US" u="sng" dirty="0"/>
              <a:t>local variables array</a:t>
            </a:r>
            <a:br>
              <a:rPr lang="en-US" u="sng" dirty="0"/>
            </a:br>
            <a:r>
              <a:rPr lang="en-US" dirty="0"/>
              <a:t>of the active stack frame.</a:t>
            </a:r>
          </a:p>
          <a:p>
            <a:pPr lvl="1"/>
            <a:r>
              <a:rPr lang="en-US" dirty="0"/>
              <a:t>Example: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2703" y="5532097"/>
            <a:ext cx="741859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 err="1">
                <a:latin typeface="Courier New" charset="0"/>
              </a:rPr>
              <a:t>iload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5</a:t>
            </a:r>
            <a:r>
              <a:rPr lang="en-US" sz="2000" b="1" dirty="0">
                <a:latin typeface="Courier New" charset="0"/>
              </a:rPr>
              <a:t>  ; Push the </a:t>
            </a:r>
            <a:r>
              <a:rPr lang="en-US" sz="2000" b="1" dirty="0" err="1">
                <a:latin typeface="Courier New" charset="0"/>
              </a:rPr>
              <a:t>int</a:t>
            </a:r>
            <a:r>
              <a:rPr lang="en-US" sz="2000" b="1" dirty="0">
                <a:latin typeface="Courier New" charset="0"/>
              </a:rPr>
              <a:t> value in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local slot #5</a:t>
            </a:r>
          </a:p>
        </p:txBody>
      </p:sp>
      <p:pic>
        <p:nvPicPr>
          <p:cNvPr id="3" name="Picture 5" descr="177075 fg1502">
            <a:extLst>
              <a:ext uri="{FF2B5EF4-FFF2-40B4-BE49-F238E27FC236}">
                <a16:creationId xmlns:a16="http://schemas.microsoft.com/office/drawing/2014/main" id="{2F49458C-01F8-6AF3-F353-44704A06E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560" y="1259566"/>
            <a:ext cx="3687072" cy="333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37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8C23-D223-8844-898B-CFE4F120B576}" type="slidenum">
              <a:rPr lang="en-US"/>
              <a:pPr/>
              <a:t>5</a:t>
            </a:fld>
            <a:endParaRPr 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  <a:r>
              <a:rPr lang="en-US" i="1" dirty="0"/>
              <a:t>, cont’d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1"/>
            <a:ext cx="8412433" cy="2133600"/>
          </a:xfrm>
        </p:spPr>
        <p:txBody>
          <a:bodyPr/>
          <a:lstStyle/>
          <a:p>
            <a:r>
              <a:rPr lang="en-US" dirty="0"/>
              <a:t>Since each long and double value requires </a:t>
            </a:r>
            <a:br>
              <a:rPr lang="en-US" dirty="0"/>
            </a:br>
            <a:r>
              <a:rPr lang="en-US" u="sng" dirty="0"/>
              <a:t>two consecutive slots</a:t>
            </a:r>
            <a:r>
              <a:rPr lang="en-US" dirty="0"/>
              <a:t>, refer to the value using the </a:t>
            </a:r>
            <a:r>
              <a:rPr lang="en-US" u="sng" dirty="0"/>
              <a:t>lower slot number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62" y="3520439"/>
            <a:ext cx="8032968" cy="101566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 err="1">
                <a:latin typeface="Courier New" charset="0"/>
              </a:rPr>
              <a:t>lstore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3</a:t>
            </a:r>
            <a:r>
              <a:rPr lang="en-US" sz="2000" b="1" dirty="0">
                <a:latin typeface="Courier New" charset="0"/>
              </a:rPr>
              <a:t>  ; Pop the long value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   ; from the top two stack elements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          </a:t>
            </a:r>
            <a:r>
              <a:rPr lang="en-US" sz="2000" b="1" dirty="0">
                <a:latin typeface="Courier New" charset="0"/>
              </a:rPr>
              <a:t>; and store it into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local slots #3 and #4</a:t>
            </a:r>
          </a:p>
        </p:txBody>
      </p:sp>
    </p:spTree>
    <p:extLst>
      <p:ext uri="{BB962C8B-B14F-4D97-AF65-F5344CB8AC3E}">
        <p14:creationId xmlns:p14="http://schemas.microsoft.com/office/powerpoint/2010/main" val="259329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C9A8-FE0C-4149-ACD2-96E38F7C8BA3}" type="slidenum">
              <a:rPr lang="en-US"/>
              <a:pPr/>
              <a:t>6</a:t>
            </a:fld>
            <a:endParaRPr 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  <a:r>
              <a:rPr lang="en-US" i="1" dirty="0"/>
              <a:t>, cont’d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321675" cy="176784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u="sng" dirty="0"/>
              <a:t>Do not confuse constant values </a:t>
            </a:r>
            <a:br>
              <a:rPr lang="en-US" u="sng" dirty="0"/>
            </a:br>
            <a:r>
              <a:rPr lang="en-US" u="sng" dirty="0"/>
              <a:t>with slot numbers</a:t>
            </a:r>
            <a:r>
              <a:rPr lang="en-US" dirty="0"/>
              <a:t>!</a:t>
            </a:r>
            <a:endParaRPr lang="en-US" u="sng" dirty="0"/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It depends on the instruction.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Examples:</a:t>
            </a:r>
            <a:endParaRPr lang="en-US" sz="1200" b="1" dirty="0"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8288" y="3154683"/>
            <a:ext cx="7109639" cy="600164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2000" b="1" dirty="0" err="1">
                <a:latin typeface="Courier New" charset="0"/>
              </a:rPr>
              <a:t>bipush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14</a:t>
            </a:r>
            <a:r>
              <a:rPr lang="en-US" sz="2000" b="1" dirty="0">
                <a:latin typeface="Courier New" charset="0"/>
              </a:rPr>
              <a:t>  ; push the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constant value 14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 err="1">
                <a:latin typeface="Courier New" charset="0"/>
              </a:rPr>
              <a:t>iload</a:t>
            </a:r>
            <a:r>
              <a:rPr lang="en-US" sz="2000" b="1" dirty="0">
                <a:latin typeface="Courier New" charset="0"/>
              </a:rPr>
              <a:t> 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14</a:t>
            </a:r>
            <a:r>
              <a:rPr lang="en-US" sz="2000" b="1" dirty="0">
                <a:latin typeface="Courier New" charset="0"/>
              </a:rPr>
              <a:t>  ; push the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value in local slot #14</a:t>
            </a:r>
          </a:p>
        </p:txBody>
      </p:sp>
    </p:spTree>
    <p:extLst>
      <p:ext uri="{BB962C8B-B14F-4D97-AF65-F5344CB8AC3E}">
        <p14:creationId xmlns:p14="http://schemas.microsoft.com/office/powerpoint/2010/main" val="413965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C9A8-FE0C-4149-ACD2-96E38F7C8BA3}" type="slidenum">
              <a:rPr lang="en-US"/>
              <a:pPr/>
              <a:t>7</a:t>
            </a:fld>
            <a:endParaRPr 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  <a:r>
              <a:rPr lang="en-US" i="1" dirty="0"/>
              <a:t>, cont’d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321675" cy="39623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 values of a function’s parameters are </a:t>
            </a:r>
            <a:r>
              <a:rPr lang="en-US" u="sng" dirty="0"/>
              <a:t>implicitly assigned</a:t>
            </a:r>
            <a:r>
              <a:rPr lang="en-US" dirty="0"/>
              <a:t> to slots starting with #0.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 Java method:</a:t>
            </a:r>
          </a:p>
          <a:p>
            <a:pPr lvl="4">
              <a:lnSpc>
                <a:spcPct val="80000"/>
              </a:lnSpc>
            </a:pPr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 local slot #0</a:t>
            </a:r>
            <a:br>
              <a:rPr lang="en-US" dirty="0">
                <a:sym typeface="Wingdings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  local slot #1</a:t>
            </a:r>
            <a:br>
              <a:rPr lang="en-US" dirty="0">
                <a:sym typeface="Wingdings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x</a:t>
            </a:r>
            <a:r>
              <a:rPr lang="en-US" dirty="0">
                <a:sym typeface="Wingdings" charset="0"/>
              </a:rPr>
              <a:t>  local slot #3</a:t>
            </a:r>
            <a:br>
              <a:rPr lang="en-US" dirty="0">
                <a:sym typeface="Wingdings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s</a:t>
            </a:r>
            <a:r>
              <a:rPr lang="en-US" dirty="0">
                <a:sym typeface="Wingdings" charset="0"/>
              </a:rPr>
              <a:t>  local slot #4</a:t>
            </a:r>
            <a:br>
              <a:rPr lang="en-US" dirty="0">
                <a:sym typeface="Wingdings" charset="0"/>
              </a:rPr>
            </a:br>
            <a:endParaRPr lang="en-US" dirty="0">
              <a:sym typeface="Wingdings" charset="0"/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Jasmin function signature: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702468" name="Text Box 4"/>
          <p:cNvSpPr txBox="1">
            <a:spLocks noChangeArrowheads="1"/>
          </p:cNvSpPr>
          <p:nvPr/>
        </p:nvSpPr>
        <p:spPr bwMode="auto">
          <a:xfrm>
            <a:off x="3973322" y="3851841"/>
            <a:ext cx="325040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What happened to slot #2?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5747" y="2446797"/>
            <a:ext cx="7572506" cy="70788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 charset="0"/>
              </a:rPr>
              <a:t>public static double </a:t>
            </a:r>
            <a:r>
              <a:rPr lang="en-US" sz="2000" b="1" dirty="0" err="1">
                <a:latin typeface="Courier New" charset="0"/>
              </a:rPr>
              <a:t>func</a:t>
            </a:r>
            <a:r>
              <a:rPr lang="en-US" sz="2000" b="1" dirty="0">
                <a:latin typeface="Courier New" charset="0"/>
              </a:rPr>
              <a:t>(int k, long m,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                   float x, String[][] 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948" y="5314865"/>
            <a:ext cx="818685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 charset="0"/>
              </a:rPr>
              <a:t>.method public static </a:t>
            </a:r>
            <a:r>
              <a:rPr lang="en-US" sz="2000" b="1" dirty="0" err="1">
                <a:latin typeface="Courier New" charset="0"/>
              </a:rPr>
              <a:t>func</a:t>
            </a:r>
            <a:r>
              <a:rPr lang="en-US" sz="2000" b="1" dirty="0">
                <a:latin typeface="Courier New" charset="0"/>
              </a:rPr>
              <a:t>(IJF[[</a:t>
            </a:r>
            <a:r>
              <a:rPr lang="en-US" sz="2000" b="1" dirty="0" err="1">
                <a:latin typeface="Courier New" charset="0"/>
              </a:rPr>
              <a:t>Ljava</a:t>
            </a:r>
            <a:r>
              <a:rPr lang="en-US" sz="2000" b="1" dirty="0">
                <a:latin typeface="Courier New" charset="0"/>
              </a:rPr>
              <a:t>/</a:t>
            </a:r>
            <a:r>
              <a:rPr lang="en-US" sz="2000" b="1" dirty="0" err="1">
                <a:latin typeface="Courier New" charset="0"/>
              </a:rPr>
              <a:t>lang</a:t>
            </a:r>
            <a:r>
              <a:rPr lang="en-US" sz="2000" b="1" dirty="0">
                <a:latin typeface="Courier New" charset="0"/>
              </a:rPr>
              <a:t>/String;)D</a:t>
            </a:r>
          </a:p>
        </p:txBody>
      </p:sp>
    </p:spTree>
    <p:extLst>
      <p:ext uri="{BB962C8B-B14F-4D97-AF65-F5344CB8AC3E}">
        <p14:creationId xmlns:p14="http://schemas.microsoft.com/office/powerpoint/2010/main" val="315664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2304-D85F-C64B-AF31-02D465D8694B}" type="slidenum">
              <a:rPr lang="en-US"/>
              <a:pPr/>
              <a:t>8</a:t>
            </a:fld>
            <a:endParaRPr 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and Store Instructions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general:</a:t>
            </a:r>
            <a:br>
              <a:rPr lang="en-US" dirty="0"/>
            </a:br>
            <a:r>
              <a:rPr lang="en-US" sz="800" dirty="0"/>
              <a:t>  </a:t>
            </a:r>
            <a:br>
              <a:rPr lang="en-US" sz="16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iload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Courier New" charset="0"/>
              </a:rPr>
              <a:t>  ; push the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value in local slot #</a:t>
            </a:r>
            <a:r>
              <a:rPr lang="en-US" sz="1800" b="1" i="1" dirty="0">
                <a:latin typeface="Times New Roman" charset="0"/>
              </a:rPr>
              <a:t>n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lload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Courier New" charset="0"/>
              </a:rPr>
              <a:t>  ; push the long value in local slot #</a:t>
            </a:r>
            <a:r>
              <a:rPr lang="en-US" sz="1800" b="1" i="1" dirty="0">
                <a:latin typeface="Times New Roman" charset="0"/>
              </a:rPr>
              <a:t>n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fload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Courier New" charset="0"/>
              </a:rPr>
              <a:t>  ; push the float value in local slot #</a:t>
            </a:r>
            <a:r>
              <a:rPr lang="en-US" sz="1800" b="1" i="1" dirty="0">
                <a:latin typeface="Times New Roman" charset="0"/>
              </a:rPr>
              <a:t>n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dload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Courier New" charset="0"/>
              </a:rPr>
              <a:t>  ; push the double value in local slot #</a:t>
            </a:r>
            <a:r>
              <a:rPr lang="en-US" sz="1800" b="1" i="1" dirty="0">
                <a:latin typeface="Times New Roman" charset="0"/>
              </a:rPr>
              <a:t>n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aload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Courier New" charset="0"/>
              </a:rPr>
              <a:t>  ; push the reference in local slot #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b="1" dirty="0">
                <a:latin typeface="Courier New" charset="0"/>
              </a:rPr>
              <a:t> </a:t>
            </a:r>
            <a:br>
              <a:rPr lang="en-US" sz="1800" b="1" dirty="0">
                <a:latin typeface="Courier New" charset="0"/>
              </a:rPr>
            </a:br>
            <a:endParaRPr lang="en-US" sz="18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Shortcut examples </a:t>
            </a:r>
            <a:br>
              <a:rPr lang="en-US" dirty="0"/>
            </a:br>
            <a:r>
              <a:rPr lang="en-US" dirty="0"/>
              <a:t>(for certain small values of slot number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):</a:t>
            </a:r>
            <a:br>
              <a:rPr lang="en-US" dirty="0"/>
            </a:br>
            <a:r>
              <a:rPr lang="en-US" sz="800" dirty="0"/>
              <a:t>  </a:t>
            </a:r>
            <a:br>
              <a:rPr lang="en-US" sz="800" dirty="0"/>
            </a:br>
            <a:r>
              <a:rPr lang="en-US" sz="1800" b="1" dirty="0">
                <a:latin typeface="Courier New" charset="0"/>
              </a:rPr>
              <a:t>  iload_0  ; push the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value in local slot #0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lload_2  ; push the long value in local slot #2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fload_1  ; push the float value in local slot #1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dload_3  ; push the double value in local slot #3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aload_2  ; push the reference in local slot #2 </a:t>
            </a:r>
            <a:br>
              <a:rPr lang="en-US" sz="1800" b="1" dirty="0">
                <a:latin typeface="Courier New" charset="0"/>
              </a:rPr>
            </a:br>
            <a:endParaRPr lang="en-US" sz="18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Store instructions are similar.</a:t>
            </a:r>
          </a:p>
        </p:txBody>
      </p:sp>
    </p:spTree>
    <p:extLst>
      <p:ext uri="{BB962C8B-B14F-4D97-AF65-F5344CB8AC3E}">
        <p14:creationId xmlns:p14="http://schemas.microsoft.com/office/powerpoint/2010/main" val="116088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F038-A128-BD41-B147-18C577332365}" type="slidenum">
              <a:rPr lang="en-US"/>
              <a:pPr/>
              <a:t>9</a:t>
            </a:fld>
            <a:endParaRPr 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Instructions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749675" cy="483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Addition</a:t>
            </a:r>
            <a:br>
              <a:rPr lang="en-US" sz="2000" dirty="0"/>
            </a:br>
            <a:br>
              <a:rPr lang="en-US" sz="1600" b="1" dirty="0">
                <a:latin typeface="Courier New" charset="0"/>
              </a:rPr>
            </a:b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iadd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ladd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fadd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dadd</a:t>
            </a:r>
            <a:br>
              <a:rPr lang="en-US" sz="1800" b="1" dirty="0">
                <a:latin typeface="Courier New" charset="0"/>
              </a:rPr>
            </a:b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000" dirty="0"/>
              <a:t>Subtraction</a:t>
            </a:r>
            <a:br>
              <a:rPr lang="en-US" sz="1600" b="1" dirty="0">
                <a:latin typeface="Courier New" charset="0"/>
              </a:rPr>
            </a:br>
            <a:br>
              <a:rPr lang="en-US" sz="1600" b="1" dirty="0">
                <a:latin typeface="Courier New" charset="0"/>
              </a:rPr>
            </a:b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isub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lsub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fsub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dsub</a:t>
            </a:r>
            <a:br>
              <a:rPr lang="en-US" sz="1800" b="1" dirty="0">
                <a:latin typeface="Courier New" charset="0"/>
              </a:rPr>
            </a:b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000" dirty="0"/>
              <a:t>Multiplication</a:t>
            </a:r>
            <a:br>
              <a:rPr lang="en-US" sz="1600" b="1" dirty="0">
                <a:latin typeface="Courier New" charset="0"/>
              </a:rPr>
            </a:br>
            <a:br>
              <a:rPr lang="en-US" sz="1600" b="1" dirty="0">
                <a:latin typeface="Courier New" charset="0"/>
              </a:rPr>
            </a:b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imul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lmul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fmul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dmul</a:t>
            </a:r>
            <a:br>
              <a:rPr lang="en-US" sz="1800" b="1" dirty="0">
                <a:latin typeface="Courier New" charset="0"/>
              </a:rPr>
            </a:b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000" dirty="0"/>
              <a:t>Division and remaindering</a:t>
            </a:r>
            <a:br>
              <a:rPr lang="en-US" sz="1600" b="1" dirty="0">
                <a:latin typeface="Courier New" charset="0"/>
              </a:rPr>
            </a:br>
            <a:br>
              <a:rPr lang="en-US" sz="1600" b="1" dirty="0">
                <a:latin typeface="Courier New" charset="0"/>
              </a:rPr>
            </a:b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idiv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ldiv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fdiv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ddiv</a:t>
            </a:r>
            <a:br>
              <a:rPr lang="en-US" sz="1800" b="1" dirty="0">
                <a:latin typeface="Courier New" charset="0"/>
              </a:rPr>
            </a:b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000" dirty="0"/>
              <a:t>Negation</a:t>
            </a:r>
            <a:br>
              <a:rPr lang="en-US" sz="1600" b="1" dirty="0">
                <a:latin typeface="Courier New" charset="0"/>
              </a:rPr>
            </a:br>
            <a:br>
              <a:rPr lang="en-US" sz="1600" b="1" dirty="0">
                <a:latin typeface="Courier New" charset="0"/>
              </a:rPr>
            </a:b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ineg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lneg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fneg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dneg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704516" name="Rectangle 4"/>
          <p:cNvSpPr>
            <a:spLocks noChangeArrowheads="1"/>
          </p:cNvSpPr>
          <p:nvPr/>
        </p:nvSpPr>
        <p:spPr bwMode="auto">
          <a:xfrm>
            <a:off x="4297363" y="1295400"/>
            <a:ext cx="45720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Operands are on top of </a:t>
            </a:r>
            <a:br>
              <a:rPr lang="en-US" sz="2000" dirty="0"/>
            </a:br>
            <a:r>
              <a:rPr lang="en-US" sz="2000" dirty="0"/>
              <a:t>the operand stack.</a:t>
            </a:r>
          </a:p>
          <a:p>
            <a:pPr marL="2297113" lvl="4" indent="-468313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2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Pop off the operands and replace them with the result value.</a:t>
            </a:r>
          </a:p>
          <a:p>
            <a:pPr marL="2297113" lvl="4" indent="-468313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2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Negation has only one operand, the others each has two.</a:t>
            </a:r>
          </a:p>
          <a:p>
            <a:pPr marL="2297113" lvl="4" indent="-468313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2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 err="1"/>
              <a:t>Int</a:t>
            </a:r>
            <a:r>
              <a:rPr lang="en-US" sz="2000" dirty="0"/>
              <a:t> and float operands each takes a single stack element.</a:t>
            </a:r>
          </a:p>
          <a:p>
            <a:pPr marL="2297113" lvl="4" indent="-468313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</a:pPr>
            <a:endParaRPr lang="en-US" sz="12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Long and double operands each takes two operand stack elements.</a:t>
            </a:r>
            <a:endParaRPr lang="en-US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45107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38821</TotalTime>
  <Words>2993</Words>
  <Application>Microsoft Macintosh PowerPoint</Application>
  <PresentationFormat>On-screen Show (4:3)</PresentationFormat>
  <Paragraphs>512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Courier New</vt:lpstr>
      <vt:lpstr>Times New Roman</vt:lpstr>
      <vt:lpstr>Wingdings</vt:lpstr>
      <vt:lpstr>Quadrant</vt:lpstr>
      <vt:lpstr>CS 153 Concepts of Compiler Design October 15 Class Meeting</vt:lpstr>
      <vt:lpstr>Example Conversion: Newton3.pas</vt:lpstr>
      <vt:lpstr>Example Conversion: Newton3.pas</vt:lpstr>
      <vt:lpstr>Local Variables</vt:lpstr>
      <vt:lpstr>Local Variables, cont’d</vt:lpstr>
      <vt:lpstr>Local Variables, cont’d</vt:lpstr>
      <vt:lpstr>Local Variables, cont’d</vt:lpstr>
      <vt:lpstr>Load and Store Instructions</vt:lpstr>
      <vt:lpstr>Arithmetic Instructions</vt:lpstr>
      <vt:lpstr>Other Instructions</vt:lpstr>
      <vt:lpstr>Code Templates</vt:lpstr>
      <vt:lpstr>Code Template for a Pascal Program</vt:lpstr>
      <vt:lpstr>Compilation Strategy</vt:lpstr>
      <vt:lpstr>Compilation Strategy, cont’d</vt:lpstr>
      <vt:lpstr>Jasmin Datatype Descriptors</vt:lpstr>
      <vt:lpstr>Jasmin Assembly Code Generation</vt:lpstr>
      <vt:lpstr>Program Fields</vt:lpstr>
      <vt:lpstr>Program Fields, cont’d</vt:lpstr>
      <vt:lpstr>Code Template for the Main Method, cont’d</vt:lpstr>
      <vt:lpstr>Code Template for the Main Method, cont’d</vt:lpstr>
      <vt:lpstr>Code Template for the Main Method, cont’d</vt:lpstr>
      <vt:lpstr>Loading a Program Variable’s Value</vt:lpstr>
      <vt:lpstr>Storing a Program Variable’s Value</vt:lpstr>
      <vt:lpstr>Code for Procedures and Functions</vt:lpstr>
      <vt:lpstr>Code for Procedures and Functions</vt:lpstr>
      <vt:lpstr>Compiling Local Variables</vt:lpstr>
      <vt:lpstr>Generating Code for Expressions</vt:lpstr>
      <vt:lpstr>Generating Code for Expressions</vt:lpstr>
      <vt:lpstr>Classes Containing Visit Methods</vt:lpstr>
      <vt:lpstr>Compare Integer Values</vt:lpstr>
      <vt:lpstr>Compare Integer Values, cont’d</vt:lpstr>
      <vt:lpstr>Compare Integer Values, cont’d</vt:lpstr>
      <vt:lpstr>Compare Values of Other Datatypes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617</cp:revision>
  <dcterms:created xsi:type="dcterms:W3CDTF">2008-01-12T03:52:55Z</dcterms:created>
  <dcterms:modified xsi:type="dcterms:W3CDTF">2024-10-15T22:02:26Z</dcterms:modified>
</cp:coreProperties>
</file>