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8" r:id="rId3"/>
    <p:sldId id="269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307" r:id="rId22"/>
    <p:sldId id="260" r:id="rId23"/>
    <p:sldId id="261" r:id="rId24"/>
    <p:sldId id="262" r:id="rId25"/>
    <p:sldId id="263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7FFFF"/>
    <a:srgbClr val="008000"/>
    <a:srgbClr val="945200"/>
    <a:srgbClr val="FF9300"/>
    <a:srgbClr val="CC99FF"/>
    <a:srgbClr val="D883FF"/>
    <a:srgbClr val="8F0000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3" autoAdjust="0"/>
    <p:restoredTop sz="96274" autoAdjust="0"/>
  </p:normalViewPr>
  <p:slideViewPr>
    <p:cSldViewPr>
      <p:cViewPr varScale="1">
        <p:scale>
          <a:sx n="196" d="100"/>
          <a:sy n="196" d="100"/>
        </p:scale>
        <p:origin x="184" y="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2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81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008CC9-D4CA-4C49-82E1-6F36B95D5A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October 10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jasmin.sourceforge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specs/jvms/se7/html/jvms-6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October 10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E40B1E2-D825-0847-B550-764CAC45D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8CDBF-1A2A-7F46-BA42-5481EA6C8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#5: Converter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20E71-43D7-AE45-A783-307C2BDDB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806" y="1234464"/>
            <a:ext cx="8686800" cy="4846267"/>
          </a:xfrm>
        </p:spPr>
        <p:txBody>
          <a:bodyPr/>
          <a:lstStyle/>
          <a:p>
            <a:r>
              <a:rPr lang="en-US" u="sng" dirty="0"/>
              <a:t>Complete the Pascal </a:t>
            </a:r>
            <a:r>
              <a:rPr lang="en-US" u="sng" dirty="0">
                <a:sym typeface="Wingdings" pitchFamily="2" charset="2"/>
              </a:rPr>
              <a:t> Java</a:t>
            </a:r>
            <a:r>
              <a:rPr lang="en-US" u="sng" dirty="0"/>
              <a:t> converter</a:t>
            </a:r>
            <a:r>
              <a:rPr lang="en-US" dirty="0"/>
              <a:t>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statements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TestWhile.pas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TestIf.pas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statements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TestFor.pas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/>
              <a:t> statements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TestCase.pas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procedure definitions and calls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TestProcedure.pas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function definitions and calls (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Newton3.pas</a:t>
            </a:r>
            <a:r>
              <a:rPr lang="en-US" dirty="0"/>
              <a:t>)</a:t>
            </a:r>
          </a:p>
          <a:p>
            <a:pPr lvl="4"/>
            <a:endParaRPr lang="en-US" dirty="0"/>
          </a:p>
          <a:p>
            <a:r>
              <a:rPr lang="en-US" dirty="0"/>
              <a:t>Start with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Asgn05.zip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Run the generated Java programs and produce similar runtime output that the Pascal interpreter produces.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20414-6440-4145-9568-4AA649E4C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67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CB72-BA33-FF4A-BCB4-6571D634FB3A}" type="slidenum">
              <a:rPr lang="en-US"/>
              <a:pPr/>
              <a:t>11</a:t>
            </a:fld>
            <a:endParaRPr lang="en-US"/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Target Machines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4937095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compiler</a:t>
            </a:r>
            <a:r>
              <a:rPr lang="en-US" sz="2800" dirty="0">
                <a:latin typeface="Arial"/>
              </a:rPr>
              <a:t>’</a:t>
            </a:r>
            <a:r>
              <a:rPr lang="en-US" sz="2800" dirty="0"/>
              <a:t>s back</a:t>
            </a:r>
            <a:r>
              <a:rPr lang="en-US" dirty="0"/>
              <a:t>end code generator </a:t>
            </a:r>
            <a:r>
              <a:rPr lang="en-US" sz="2800" dirty="0"/>
              <a:t>produces </a:t>
            </a:r>
            <a:br>
              <a:rPr lang="en-US" sz="2800" dirty="0"/>
            </a:br>
            <a:r>
              <a:rPr lang="en-US" dirty="0"/>
              <a:t>object code </a:t>
            </a:r>
            <a:r>
              <a:rPr lang="en-US" sz="2800" dirty="0"/>
              <a:t>for a </a:t>
            </a:r>
            <a:r>
              <a:rPr lang="en-US" sz="2800" u="sng" dirty="0"/>
              <a:t>target machine</a:t>
            </a:r>
            <a:r>
              <a:rPr lang="en-US" sz="2800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Target machine: </a:t>
            </a:r>
            <a:r>
              <a:rPr lang="en-US" u="sng" dirty="0"/>
              <a:t>Java Virtual Machine</a:t>
            </a:r>
            <a:r>
              <a:rPr lang="en-US" dirty="0"/>
              <a:t> </a:t>
            </a:r>
            <a:r>
              <a:rPr lang="en-US" sz="2800" dirty="0"/>
              <a:t>(JVM)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Object language: </a:t>
            </a:r>
            <a:r>
              <a:rPr lang="en-US" u="sng" dirty="0"/>
              <a:t>Jasmin assembly language</a:t>
            </a:r>
            <a:endParaRPr lang="en-US" sz="2800" u="sng" dirty="0">
              <a:solidFill>
                <a:schemeClr val="folHlink"/>
              </a:solidFill>
            </a:endParaRP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</a:t>
            </a:r>
            <a:r>
              <a:rPr lang="en-US" sz="2400" u="sng" dirty="0"/>
              <a:t>Jasmin assembler</a:t>
            </a:r>
            <a:r>
              <a:rPr lang="en-US" sz="2400" dirty="0"/>
              <a:t> translates assembly language programs into binary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.class</a:t>
            </a:r>
            <a:r>
              <a:rPr lang="en-US" sz="2400" dirty="0"/>
              <a:t> files.</a:t>
            </a:r>
          </a:p>
          <a:p>
            <a:pPr lvl="5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JVM loads and executes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.class</a:t>
            </a:r>
            <a:r>
              <a:rPr lang="en-US" sz="2400" dirty="0">
                <a:solidFill>
                  <a:schemeClr val="folHlink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files</a:t>
            </a:r>
            <a:r>
              <a:rPr lang="en-US" sz="2400" dirty="0">
                <a:solidFill>
                  <a:schemeClr val="fol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9434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CB72-BA33-FF4A-BCB4-6571D634FB3A}" type="slidenum">
              <a:rPr lang="en-US"/>
              <a:pPr/>
              <a:t>12</a:t>
            </a:fld>
            <a:endParaRPr lang="en-US"/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Machines</a:t>
            </a:r>
            <a:r>
              <a:rPr lang="en-US" i="1" dirty="0"/>
              <a:t>, cont’d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325903"/>
            <a:ext cx="8412433" cy="4846267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Instead of using </a:t>
            </a:r>
            <a:r>
              <a:rPr lang="en-US" sz="2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javac</a:t>
            </a:r>
            <a:r>
              <a:rPr lang="en-US" sz="2800" dirty="0"/>
              <a:t> to compile a source program written in Java into a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.class</a:t>
            </a:r>
            <a:r>
              <a:rPr lang="en-US" sz="2800" dirty="0"/>
              <a:t> file ...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Use </a:t>
            </a:r>
            <a:r>
              <a:rPr lang="en-US" u="sng" dirty="0"/>
              <a:t>your compiler</a:t>
            </a:r>
            <a:r>
              <a:rPr lang="en-US" sz="2800" dirty="0"/>
              <a:t> to compile a source program written in your chosen language into a Jasmin </a:t>
            </a:r>
            <a:br>
              <a:rPr lang="en-US" sz="2800" dirty="0"/>
            </a:br>
            <a:r>
              <a:rPr lang="en-US" sz="2800" dirty="0"/>
              <a:t>object program.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Then use the </a:t>
            </a:r>
            <a:r>
              <a:rPr lang="en-US" dirty="0"/>
              <a:t>Jasmin assembler </a:t>
            </a:r>
            <a:br>
              <a:rPr lang="en-US" dirty="0"/>
            </a:br>
            <a:r>
              <a:rPr lang="en-US" sz="2800" dirty="0"/>
              <a:t>to create the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.class</a:t>
            </a:r>
            <a:r>
              <a:rPr lang="en-US" sz="2800" dirty="0"/>
              <a:t> file.</a:t>
            </a:r>
          </a:p>
        </p:txBody>
      </p:sp>
    </p:spTree>
    <p:extLst>
      <p:ext uri="{BB962C8B-B14F-4D97-AF65-F5344CB8AC3E}">
        <p14:creationId xmlns:p14="http://schemas.microsoft.com/office/powerpoint/2010/main" val="2236236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CB72-BA33-FF4A-BCB4-6571D634FB3A}" type="slidenum">
              <a:rPr lang="en-US"/>
              <a:pPr/>
              <a:t>13</a:t>
            </a:fld>
            <a:endParaRPr lang="en-US"/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Machines</a:t>
            </a:r>
            <a:r>
              <a:rPr lang="en-US" i="1" dirty="0"/>
              <a:t>, cont’d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325903"/>
            <a:ext cx="8412433" cy="4846267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</a:rPr>
              <a:t>No matter what language the source program was originally written in, once it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’</a:t>
            </a:r>
            <a:r>
              <a:rPr lang="en-US" sz="2800" dirty="0">
                <a:solidFill>
                  <a:srgbClr val="000000"/>
                </a:solidFill>
              </a:rPr>
              <a:t>s been compiled into a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.class</a:t>
            </a:r>
            <a:r>
              <a:rPr lang="en-US" sz="2800" dirty="0">
                <a:solidFill>
                  <a:schemeClr val="folHlink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file, </a:t>
            </a:r>
            <a:r>
              <a:rPr lang="en-US" u="sng" dirty="0"/>
              <a:t>the JVM will be able to load and execute it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  <a:p>
            <a:pPr lvl="4">
              <a:lnSpc>
                <a:spcPct val="90000"/>
              </a:lnSpc>
            </a:pPr>
            <a:endParaRPr lang="en-US" sz="1600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The JVM runs on a wide variety </a:t>
            </a:r>
            <a:br>
              <a:rPr lang="en-US" sz="2800" dirty="0"/>
            </a:br>
            <a:r>
              <a:rPr lang="en-US" sz="2800" dirty="0"/>
              <a:t>of hardware platforms.</a:t>
            </a:r>
          </a:p>
        </p:txBody>
      </p:sp>
    </p:spTree>
    <p:extLst>
      <p:ext uri="{BB962C8B-B14F-4D97-AF65-F5344CB8AC3E}">
        <p14:creationId xmlns:p14="http://schemas.microsoft.com/office/powerpoint/2010/main" val="1358737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ADB6-387B-714F-9EAA-AD7FA383FD28}" type="slidenum">
              <a:rPr lang="en-US"/>
              <a:pPr/>
              <a:t>14</a:t>
            </a:fld>
            <a:endParaRPr 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Virtual Machine (JVM) Architecture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400" y="1295400"/>
            <a:ext cx="3565525" cy="5059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Java runtime stack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stack frames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2000" dirty="0"/>
              <a:t>Heap area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dynamically allocated objects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automatic garbage collection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2000" dirty="0"/>
              <a:t>Class area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code for methods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constants pool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2000" dirty="0"/>
              <a:t>Native method stacks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support native methods, e.g., written in C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(not shown)</a:t>
            </a:r>
          </a:p>
        </p:txBody>
      </p:sp>
      <p:pic>
        <p:nvPicPr>
          <p:cNvPr id="576516" name="Picture 4" descr="177075 fg15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1325563"/>
            <a:ext cx="5121275" cy="465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8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2384-9865-CF4D-9194-5229DAF33F38}" type="slidenum">
              <a:rPr lang="en-US"/>
              <a:pPr/>
              <a:t>15</a:t>
            </a:fld>
            <a:endParaRPr 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Virtual Machine Architecture,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38" y="1295401"/>
            <a:ext cx="3200400" cy="2773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The runtime stack contains </a:t>
            </a:r>
            <a:r>
              <a:rPr lang="en-US" sz="2000" dirty="0">
                <a:solidFill>
                  <a:srgbClr val="C00000"/>
                </a:solidFill>
              </a:rPr>
              <a:t>stack frames</a:t>
            </a:r>
            <a:r>
              <a:rPr lang="en-US" sz="2000" dirty="0"/>
              <a:t>.</a:t>
            </a:r>
          </a:p>
          <a:p>
            <a:pPr lvl="4">
              <a:lnSpc>
                <a:spcPct val="90000"/>
              </a:lnSpc>
            </a:pPr>
            <a:endParaRPr lang="en-US" sz="400" dirty="0"/>
          </a:p>
          <a:p>
            <a:pPr lvl="4">
              <a:lnSpc>
                <a:spcPct val="90000"/>
              </a:lnSpc>
            </a:pPr>
            <a:endParaRPr lang="en-US" sz="600" dirty="0"/>
          </a:p>
          <a:p>
            <a:pPr>
              <a:lnSpc>
                <a:spcPct val="90000"/>
              </a:lnSpc>
            </a:pPr>
            <a:r>
              <a:rPr lang="en-US" sz="2000" dirty="0"/>
              <a:t>Each stack frame contains:</a:t>
            </a:r>
          </a:p>
          <a:p>
            <a:pPr lvl="4">
              <a:lnSpc>
                <a:spcPct val="90000"/>
              </a:lnSpc>
            </a:pPr>
            <a:endParaRPr lang="en-US" sz="4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local variables array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operand stack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program counter (PC)</a:t>
            </a:r>
          </a:p>
        </p:txBody>
      </p:sp>
      <p:pic>
        <p:nvPicPr>
          <p:cNvPr id="577541" name="Picture 5" descr="177075 fg15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325563"/>
            <a:ext cx="530383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7542" name="Text Box 6"/>
          <p:cNvSpPr txBox="1">
            <a:spLocks noChangeArrowheads="1"/>
          </p:cNvSpPr>
          <p:nvPr/>
        </p:nvSpPr>
        <p:spPr bwMode="auto">
          <a:xfrm>
            <a:off x="5938838" y="4891088"/>
            <a:ext cx="2936875" cy="925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432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What is missing in the JVM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that we had in our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Pascal interpreter?</a:t>
            </a:r>
          </a:p>
        </p:txBody>
      </p:sp>
    </p:spTree>
    <p:extLst>
      <p:ext uri="{BB962C8B-B14F-4D97-AF65-F5344CB8AC3E}">
        <p14:creationId xmlns:p14="http://schemas.microsoft.com/office/powerpoint/2010/main" val="219036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45B3-AFB9-C34C-A007-2CC50E005A85}" type="slidenum">
              <a:rPr lang="en-US"/>
              <a:pPr/>
              <a:t>16</a:t>
            </a:fld>
            <a:endParaRPr lang="en-US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JVM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Java Runtime Stack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23669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Each method invocation pushes a </a:t>
            </a:r>
            <a:r>
              <a:rPr lang="en-US" u="sng" dirty="0"/>
              <a:t>stack frame</a:t>
            </a:r>
            <a:r>
              <a:rPr lang="en-US" sz="2800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The stack frame currently on top of the runtime stack is the </a:t>
            </a:r>
            <a:r>
              <a:rPr lang="en-US" u="sng" dirty="0"/>
              <a:t>active stack frame</a:t>
            </a:r>
            <a:r>
              <a:rPr lang="en-US" sz="2800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A stack frame is popped </a:t>
            </a:r>
            <a:br>
              <a:rPr lang="en-US" sz="2800" dirty="0"/>
            </a:br>
            <a:r>
              <a:rPr lang="en-US" sz="2800" dirty="0"/>
              <a:t>off when the method </a:t>
            </a:r>
            <a:br>
              <a:rPr lang="en-US" sz="2800" dirty="0"/>
            </a:br>
            <a:r>
              <a:rPr lang="en-US" sz="2800" dirty="0"/>
              <a:t>returns, possibly leaving </a:t>
            </a:r>
            <a:br>
              <a:rPr lang="en-US" sz="2800" dirty="0"/>
            </a:br>
            <a:r>
              <a:rPr lang="en-US" sz="2800" dirty="0"/>
              <a:t>behind a </a:t>
            </a:r>
            <a:r>
              <a:rPr lang="en-US" u="sng" dirty="0"/>
              <a:t>return value </a:t>
            </a:r>
            <a:br>
              <a:rPr lang="en-US" u="sng" dirty="0"/>
            </a:br>
            <a:r>
              <a:rPr lang="en-US" sz="2800" dirty="0"/>
              <a:t>on top of the caller’s </a:t>
            </a:r>
            <a:br>
              <a:rPr lang="en-US" sz="2800" dirty="0"/>
            </a:br>
            <a:r>
              <a:rPr lang="en-US" sz="2800" dirty="0"/>
              <a:t>operand stack.</a:t>
            </a:r>
          </a:p>
        </p:txBody>
      </p:sp>
      <p:pic>
        <p:nvPicPr>
          <p:cNvPr id="7" name="Picture 5" descr="177075 fg1502">
            <a:extLst>
              <a:ext uri="{FF2B5EF4-FFF2-40B4-BE49-F238E27FC236}">
                <a16:creationId xmlns:a16="http://schemas.microsoft.com/office/drawing/2014/main" id="{ECE30DE1-0D4E-DEFB-66F2-E474E97A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34" y="2880366"/>
            <a:ext cx="3687072" cy="333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92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8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8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45B3-AFB9-C34C-A007-2CC50E005A85}" type="slidenum">
              <a:rPr lang="en-US"/>
              <a:pPr/>
              <a:t>17</a:t>
            </a:fld>
            <a:endParaRPr lang="en-US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Frame Contents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Operand stack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doing computations.</a:t>
            </a:r>
          </a:p>
          <a:p>
            <a:pPr lvl="4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Local variables array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Equivalent to the </a:t>
            </a:r>
            <a:r>
              <a:rPr lang="en-US" dirty="0"/>
              <a:t>memory </a:t>
            </a:r>
            <a:br>
              <a:rPr lang="en-US" dirty="0"/>
            </a:br>
            <a:r>
              <a:rPr lang="en-US" dirty="0"/>
              <a:t>map</a:t>
            </a:r>
            <a:r>
              <a:rPr lang="en-US" sz="2400" dirty="0"/>
              <a:t> in our </a:t>
            </a:r>
            <a:br>
              <a:rPr lang="en-US" sz="2400" dirty="0"/>
            </a:br>
            <a:r>
              <a:rPr lang="en-US" sz="2400" dirty="0"/>
              <a:t>interpreter</a:t>
            </a:r>
            <a:r>
              <a:rPr lang="en-US" sz="2400" dirty="0">
                <a:latin typeface="Arial"/>
              </a:rPr>
              <a:t>’</a:t>
            </a:r>
            <a:r>
              <a:rPr lang="en-US" sz="2400" dirty="0"/>
              <a:t>s stack frame.</a:t>
            </a:r>
          </a:p>
          <a:p>
            <a:pPr lvl="4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Program counter (PC)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Keeps track of the currently executing instruction.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Automatically managed, so we don’t have to worry about this.</a:t>
            </a:r>
            <a:endParaRPr lang="en-US" sz="2400" dirty="0"/>
          </a:p>
        </p:txBody>
      </p:sp>
      <p:pic>
        <p:nvPicPr>
          <p:cNvPr id="2" name="Picture 5" descr="177075 fg1502">
            <a:extLst>
              <a:ext uri="{FF2B5EF4-FFF2-40B4-BE49-F238E27FC236}">
                <a16:creationId xmlns:a16="http://schemas.microsoft.com/office/drawing/2014/main" id="{218434C8-19F0-465E-AF42-94D9F6CD6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34" y="1371910"/>
            <a:ext cx="3687072" cy="333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742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4CFF3-9FEA-1945-A866-EC1E014101F5}" type="slidenum">
              <a:rPr lang="en-US"/>
              <a:pPr/>
              <a:t>18</a:t>
            </a:fld>
            <a:endParaRPr lang="en-US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JVM Instructions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Load and store values</a:t>
            </a:r>
          </a:p>
          <a:p>
            <a:r>
              <a:rPr lang="en-US" sz="2800" dirty="0"/>
              <a:t>Arithmetic operations</a:t>
            </a:r>
          </a:p>
          <a:p>
            <a:r>
              <a:rPr lang="en-US" sz="2800" dirty="0"/>
              <a:t>Type conversions</a:t>
            </a:r>
          </a:p>
          <a:p>
            <a:r>
              <a:rPr lang="en-US" sz="2800" dirty="0"/>
              <a:t>Object creation and management</a:t>
            </a:r>
          </a:p>
          <a:p>
            <a:r>
              <a:rPr lang="en-US" sz="2800" dirty="0"/>
              <a:t>Runtime stack management (push/pop values)</a:t>
            </a:r>
          </a:p>
          <a:p>
            <a:r>
              <a:rPr lang="en-US" sz="2800" dirty="0"/>
              <a:t>Branching</a:t>
            </a:r>
          </a:p>
          <a:p>
            <a:r>
              <a:rPr lang="en-US" sz="2800" dirty="0"/>
              <a:t>Method call and return</a:t>
            </a:r>
          </a:p>
          <a:p>
            <a:r>
              <a:rPr lang="en-US" sz="2800" dirty="0"/>
              <a:t>Throwing exceptions</a:t>
            </a:r>
          </a:p>
          <a:p>
            <a:r>
              <a:rPr lang="en-US" sz="2800" dirty="0"/>
              <a:t>Concurrency</a:t>
            </a:r>
          </a:p>
        </p:txBody>
      </p:sp>
    </p:spTree>
    <p:extLst>
      <p:ext uri="{BB962C8B-B14F-4D97-AF65-F5344CB8AC3E}">
        <p14:creationId xmlns:p14="http://schemas.microsoft.com/office/powerpoint/2010/main" val="1677271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B99C-7962-8F42-9699-C8CF1588876A}" type="slidenum">
              <a:rPr lang="en-US"/>
              <a:pPr/>
              <a:t>19</a:t>
            </a:fld>
            <a:endParaRPr lang="en-US"/>
          </a:p>
        </p:txBody>
      </p:sp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Jasmin Assembler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Download from:</a:t>
            </a:r>
          </a:p>
          <a:p>
            <a:pPr lvl="1"/>
            <a:r>
              <a:rPr lang="en-US" sz="2400" dirty="0">
                <a:hlinkClick r:id="rId2"/>
              </a:rPr>
              <a:t>http://jasmin.sourceforge.net/</a:t>
            </a:r>
            <a:endParaRPr lang="en-US" sz="2400" dirty="0"/>
          </a:p>
          <a:p>
            <a:pPr lvl="4"/>
            <a:endParaRPr lang="en-US" sz="1800" dirty="0"/>
          </a:p>
          <a:p>
            <a:r>
              <a:rPr lang="en-US" sz="2800" dirty="0"/>
              <a:t>Site also includes:</a:t>
            </a:r>
          </a:p>
          <a:p>
            <a:pPr lvl="1"/>
            <a:r>
              <a:rPr lang="en-US" sz="2400" dirty="0"/>
              <a:t>User Guide</a:t>
            </a:r>
          </a:p>
          <a:p>
            <a:pPr lvl="1"/>
            <a:r>
              <a:rPr lang="en-US" sz="2400" dirty="0"/>
              <a:t>Instruction set</a:t>
            </a:r>
          </a:p>
          <a:p>
            <a:pPr lvl="1"/>
            <a:r>
              <a:rPr lang="en-US" sz="2400" dirty="0"/>
              <a:t>Sample programs</a:t>
            </a:r>
          </a:p>
        </p:txBody>
      </p:sp>
    </p:spTree>
    <p:extLst>
      <p:ext uri="{BB962C8B-B14F-4D97-AF65-F5344CB8AC3E}">
        <p14:creationId xmlns:p14="http://schemas.microsoft.com/office/powerpoint/2010/main" val="162937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DD1F-7726-134B-9080-E9CA5E0CCDD5}" type="slidenum">
              <a:rPr lang="en-US"/>
              <a:pPr/>
              <a:t>2</a:t>
            </a:fld>
            <a:endParaRPr lang="en-US"/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Interpreter, Converter, Compiler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Same front end </a:t>
            </a:r>
          </a:p>
          <a:p>
            <a:pPr lvl="1"/>
            <a:r>
              <a:rPr lang="en-US" sz="2400" dirty="0"/>
              <a:t>parser, scanner, tokens</a:t>
            </a:r>
          </a:p>
          <a:p>
            <a:pPr lvl="1"/>
            <a:r>
              <a:rPr lang="en-US" sz="2400" dirty="0"/>
              <a:t>one set of visit methods for semantic</a:t>
            </a:r>
            <a:r>
              <a:rPr lang="en-US" dirty="0"/>
              <a:t> operations</a:t>
            </a:r>
            <a:br>
              <a:rPr lang="en-US" dirty="0"/>
            </a:br>
            <a:r>
              <a:rPr lang="en-US" dirty="0"/>
              <a:t>(symbol table, type checking, etc.)</a:t>
            </a:r>
            <a:endParaRPr lang="en-US" sz="2400" dirty="0"/>
          </a:p>
          <a:p>
            <a:pPr lvl="4"/>
            <a:endParaRPr lang="en-US" sz="1600" dirty="0"/>
          </a:p>
          <a:p>
            <a:r>
              <a:rPr lang="en-US" sz="2800" dirty="0"/>
              <a:t>Same intermediate tier</a:t>
            </a:r>
          </a:p>
          <a:p>
            <a:pPr lvl="1"/>
            <a:r>
              <a:rPr lang="en-US" sz="2400" dirty="0"/>
              <a:t>symbol tables, parse trees</a:t>
            </a:r>
          </a:p>
          <a:p>
            <a:pPr lvl="4"/>
            <a:endParaRPr lang="en-US" sz="1800" dirty="0"/>
          </a:p>
          <a:p>
            <a:r>
              <a:rPr lang="en-US" sz="2800" dirty="0"/>
              <a:t>Different backend operations</a:t>
            </a:r>
          </a:p>
          <a:p>
            <a:pPr lvl="1"/>
            <a:r>
              <a:rPr lang="en-US" dirty="0"/>
              <a:t>different sets of visit methods</a:t>
            </a:r>
            <a:br>
              <a:rPr lang="en-US" dirty="0"/>
            </a:br>
            <a:r>
              <a:rPr lang="en-US" dirty="0"/>
              <a:t>(execution, conversion, compilation, etc.)</a:t>
            </a:r>
          </a:p>
        </p:txBody>
      </p:sp>
    </p:spTree>
    <p:extLst>
      <p:ext uri="{BB962C8B-B14F-4D97-AF65-F5344CB8AC3E}">
        <p14:creationId xmlns:p14="http://schemas.microsoft.com/office/powerpoint/2010/main" val="2850383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EF55-105D-7B4E-AD52-DC1AFD5F7060}" type="slidenum">
              <a:rPr lang="en-US"/>
              <a:pPr/>
              <a:t>20</a:t>
            </a:fld>
            <a:endParaRPr lang="en-US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Jasmin Program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96152"/>
            <a:ext cx="8229600" cy="15956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Assemble: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jasmin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hello.j</a:t>
            </a:r>
            <a:endParaRPr lang="en-US" sz="2000" b="1" dirty="0">
              <a:solidFill>
                <a:srgbClr val="0033CC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Execute: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java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HelloWorld</a:t>
            </a:r>
            <a:endParaRPr lang="en-US" sz="20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556036" name="Text Box 4"/>
          <p:cNvSpPr txBox="1">
            <a:spLocks noChangeArrowheads="1"/>
          </p:cNvSpPr>
          <p:nvPr/>
        </p:nvSpPr>
        <p:spPr bwMode="auto">
          <a:xfrm>
            <a:off x="587375" y="1234124"/>
            <a:ext cx="8007350" cy="327025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.class public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HelloWorld</a:t>
            </a:r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>
                <a:latin typeface="Courier New" charset="0"/>
              </a:rPr>
              <a:t>.super java/</a:t>
            </a:r>
            <a:r>
              <a:rPr lang="en-US" b="1" dirty="0" err="1">
                <a:latin typeface="Courier New" charset="0"/>
              </a:rPr>
              <a:t>lang</a:t>
            </a:r>
            <a:r>
              <a:rPr lang="en-US" b="1" dirty="0">
                <a:latin typeface="Courier New" charset="0"/>
              </a:rPr>
              <a:t>/Object 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.method public static main([</a:t>
            </a:r>
            <a:r>
              <a:rPr lang="en-US" b="1" dirty="0" err="1">
                <a:latin typeface="Courier New" charset="0"/>
              </a:rPr>
              <a:t>Ljava</a:t>
            </a:r>
            <a:r>
              <a:rPr lang="en-US" b="1" dirty="0">
                <a:latin typeface="Courier New" charset="0"/>
              </a:rPr>
              <a:t>/</a:t>
            </a:r>
            <a:r>
              <a:rPr lang="en-US" b="1" dirty="0" err="1">
                <a:latin typeface="Courier New" charset="0"/>
              </a:rPr>
              <a:t>lang</a:t>
            </a:r>
            <a:r>
              <a:rPr lang="en-US" b="1" dirty="0">
                <a:latin typeface="Courier New" charset="0"/>
              </a:rPr>
              <a:t>/String;)V</a:t>
            </a:r>
          </a:p>
          <a:p>
            <a:r>
              <a:rPr lang="en-US" b="1" dirty="0">
                <a:latin typeface="Courier New" charset="0"/>
              </a:rPr>
              <a:t>.limit stack  2</a:t>
            </a:r>
          </a:p>
          <a:p>
            <a:r>
              <a:rPr lang="en-US" b="1" dirty="0">
                <a:latin typeface="Courier New" charset="0"/>
              </a:rPr>
              <a:t>.limit locals 1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</a:t>
            </a:r>
            <a:r>
              <a:rPr lang="en-US" b="1" dirty="0" err="1">
                <a:latin typeface="Courier New" charset="0"/>
              </a:rPr>
              <a:t>getstatic</a:t>
            </a:r>
            <a:r>
              <a:rPr lang="en-US" b="1" dirty="0">
                <a:latin typeface="Courier New" charset="0"/>
              </a:rPr>
              <a:t>     java/</a:t>
            </a:r>
            <a:r>
              <a:rPr lang="en-US" b="1" dirty="0" err="1">
                <a:latin typeface="Courier New" charset="0"/>
              </a:rPr>
              <a:t>lang</a:t>
            </a:r>
            <a:r>
              <a:rPr lang="en-US" b="1" dirty="0">
                <a:latin typeface="Courier New" charset="0"/>
              </a:rPr>
              <a:t>/System/out </a:t>
            </a:r>
            <a:r>
              <a:rPr lang="en-US" b="1" dirty="0" err="1">
                <a:latin typeface="Courier New" charset="0"/>
              </a:rPr>
              <a:t>Ljava</a:t>
            </a:r>
            <a:r>
              <a:rPr lang="en-US" b="1" dirty="0">
                <a:latin typeface="Courier New" charset="0"/>
              </a:rPr>
              <a:t>/</a:t>
            </a:r>
            <a:r>
              <a:rPr lang="en-US" b="1" dirty="0" err="1">
                <a:latin typeface="Courier New" charset="0"/>
              </a:rPr>
              <a:t>io</a:t>
            </a:r>
            <a:r>
              <a:rPr lang="en-US" b="1" dirty="0">
                <a:latin typeface="Courier New" charset="0"/>
              </a:rPr>
              <a:t>/</a:t>
            </a:r>
            <a:r>
              <a:rPr lang="en-US" b="1" dirty="0" err="1">
                <a:latin typeface="Courier New" charset="0"/>
              </a:rPr>
              <a:t>PrintStream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  </a:t>
            </a:r>
            <a:r>
              <a:rPr lang="en-US" b="1" dirty="0" err="1">
                <a:latin typeface="Courier New" charset="0"/>
              </a:rPr>
              <a:t>ldc</a:t>
            </a:r>
            <a:r>
              <a:rPr lang="en-US" b="1" dirty="0">
                <a:latin typeface="Courier New" charset="0"/>
              </a:rPr>
              <a:t>           </a:t>
            </a:r>
            <a:r>
              <a:rPr lang="en-US" b="1" dirty="0"/>
              <a:t>"</a:t>
            </a:r>
            <a:r>
              <a:rPr lang="en-US" dirty="0"/>
              <a:t> </a:t>
            </a:r>
            <a:r>
              <a:rPr lang="en-US" b="1" dirty="0">
                <a:latin typeface="Courier New" charset="0"/>
              </a:rPr>
              <a:t>Hello, world!</a:t>
            </a:r>
            <a:r>
              <a:rPr lang="en-US" b="1" dirty="0"/>
              <a:t>"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</a:t>
            </a:r>
            <a:r>
              <a:rPr lang="en-US" b="1" dirty="0" err="1">
                <a:latin typeface="Courier New" charset="0"/>
              </a:rPr>
              <a:t>invokevirtual</a:t>
            </a:r>
            <a:r>
              <a:rPr lang="en-US" b="1" dirty="0">
                <a:latin typeface="Courier New" charset="0"/>
              </a:rPr>
              <a:t> java/</a:t>
            </a:r>
            <a:r>
              <a:rPr lang="en-US" b="1" dirty="0" err="1">
                <a:latin typeface="Courier New" charset="0"/>
              </a:rPr>
              <a:t>io</a:t>
            </a:r>
            <a:r>
              <a:rPr lang="en-US" b="1" dirty="0">
                <a:latin typeface="Courier New" charset="0"/>
              </a:rPr>
              <a:t>/</a:t>
            </a:r>
            <a:r>
              <a:rPr lang="en-US" b="1" dirty="0" err="1">
                <a:latin typeface="Courier New" charset="0"/>
              </a:rPr>
              <a:t>PrintStream</a:t>
            </a:r>
            <a:r>
              <a:rPr lang="en-US" b="1" dirty="0">
                <a:latin typeface="Courier New" charset="0"/>
              </a:rPr>
              <a:t>/</a:t>
            </a:r>
            <a:r>
              <a:rPr lang="en-US" b="1" dirty="0" err="1">
                <a:latin typeface="Courier New" charset="0"/>
              </a:rPr>
              <a:t>println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Ljava</a:t>
            </a:r>
            <a:r>
              <a:rPr lang="en-US" b="1" dirty="0">
                <a:latin typeface="Courier New" charset="0"/>
              </a:rPr>
              <a:t>/</a:t>
            </a:r>
            <a:r>
              <a:rPr lang="en-US" b="1" dirty="0" err="1">
                <a:latin typeface="Courier New" charset="0"/>
              </a:rPr>
              <a:t>lang</a:t>
            </a:r>
            <a:r>
              <a:rPr lang="en-US" b="1" dirty="0">
                <a:latin typeface="Courier New" charset="0"/>
              </a:rPr>
              <a:t>/String;)V</a:t>
            </a:r>
          </a:p>
          <a:p>
            <a:r>
              <a:rPr lang="en-US" b="1" dirty="0">
                <a:latin typeface="Courier New" charset="0"/>
              </a:rPr>
              <a:t>  return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.end method </a:t>
            </a:r>
          </a:p>
        </p:txBody>
      </p:sp>
      <p:sp>
        <p:nvSpPr>
          <p:cNvPr id="556037" name="Text Box 5"/>
          <p:cNvSpPr txBox="1">
            <a:spLocks noChangeArrowheads="1"/>
          </p:cNvSpPr>
          <p:nvPr/>
        </p:nvSpPr>
        <p:spPr bwMode="auto">
          <a:xfrm>
            <a:off x="7772365" y="1325903"/>
            <a:ext cx="720770" cy="338554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hello.j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56038" name="Text Box 6"/>
          <p:cNvSpPr txBox="1">
            <a:spLocks noChangeArrowheads="1"/>
          </p:cNvSpPr>
          <p:nvPr/>
        </p:nvSpPr>
        <p:spPr bwMode="auto">
          <a:xfrm>
            <a:off x="7404858" y="6283629"/>
            <a:ext cx="735013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Demo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C4D056C-0CD4-E741-9DCC-E8750B058FCC}"/>
              </a:ext>
            </a:extLst>
          </p:cNvPr>
          <p:cNvGrpSpPr/>
          <p:nvPr/>
        </p:nvGrpSpPr>
        <p:grpSpPr>
          <a:xfrm>
            <a:off x="3797703" y="4771456"/>
            <a:ext cx="4926349" cy="646053"/>
            <a:chOff x="3668376" y="5208655"/>
            <a:chExt cx="4926349" cy="646053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565118C-01C7-024B-AC16-2E382FAAFAE4}"/>
                </a:ext>
              </a:extLst>
            </p:cNvPr>
            <p:cNvSpPr txBox="1"/>
            <p:nvPr/>
          </p:nvSpPr>
          <p:spPr>
            <a:xfrm>
              <a:off x="3668376" y="5393043"/>
              <a:ext cx="4926349" cy="461665"/>
            </a:xfrm>
            <a:prstGeom prst="rect">
              <a:avLst/>
            </a:prstGeom>
            <a:solidFill>
              <a:srgbClr val="DEF0F2"/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#!/bin/bash</a:t>
              </a:r>
            </a:p>
            <a:p>
              <a:r>
                <a:rPr lang="en-US" sz="12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java -jar /Users/</a:t>
              </a:r>
              <a:r>
                <a:rPr lang="en-US" sz="1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rmak</a:t>
              </a:r>
              <a:r>
                <a:rPr lang="en-US" sz="12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/Java/jasmin-2.4/</a:t>
              </a:r>
              <a:r>
                <a:rPr lang="en-US" sz="1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jasmin.jar</a:t>
              </a:r>
              <a:r>
                <a:rPr lang="en-US" sz="12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$1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11DBF34-C51E-B44F-AF94-F5DD247E39DF}"/>
                </a:ext>
              </a:extLst>
            </p:cNvPr>
            <p:cNvSpPr txBox="1"/>
            <p:nvPr/>
          </p:nvSpPr>
          <p:spPr>
            <a:xfrm>
              <a:off x="7542126" y="5208655"/>
              <a:ext cx="832279" cy="276999"/>
            </a:xfrm>
            <a:prstGeom prst="rect">
              <a:avLst/>
            </a:prstGeom>
            <a:solidFill>
              <a:srgbClr val="0033CC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err="1">
                  <a:solidFill>
                    <a:srgbClr val="FFFF00"/>
                  </a:solidFill>
                </a:rPr>
                <a:t>jasmin.sh</a:t>
              </a:r>
              <a:endParaRPr lang="en-US" sz="12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5065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1E3E-F49E-8440-90FD-991455FCA820}" type="slidenum">
              <a:rPr lang="en-US"/>
              <a:pPr/>
              <a:t>21</a:t>
            </a:fld>
            <a:endParaRPr 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Assembly Instructions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A Jasmin instruction consists of a </a:t>
            </a:r>
            <a:r>
              <a:rPr lang="en-US" u="sng" dirty="0"/>
              <a:t>mnemonic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optionally followed by arguments.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6423" y="2788927"/>
            <a:ext cx="7491153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00" b="1" dirty="0" err="1">
                <a:latin typeface="Courier New" charset="0"/>
              </a:rPr>
              <a:t>ldc</a:t>
            </a:r>
            <a:r>
              <a:rPr lang="en-US" sz="1800" b="1" dirty="0">
                <a:latin typeface="Courier New" charset="0"/>
              </a:rPr>
              <a:t> 2    ; Push the constant 2 onto the operand stack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494641-A305-3542-BEE9-6ACFC3F65198}"/>
              </a:ext>
            </a:extLst>
          </p:cNvPr>
          <p:cNvSpPr txBox="1"/>
          <p:nvPr/>
        </p:nvSpPr>
        <p:spPr>
          <a:xfrm>
            <a:off x="843253" y="3802998"/>
            <a:ext cx="7457491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Reference: The Java Virtual Machine Instruction Set</a:t>
            </a:r>
            <a:br>
              <a:rPr lang="en-US" sz="2000" dirty="0"/>
            </a:br>
            <a:r>
              <a:rPr lang="en-US" sz="2000" dirty="0">
                <a:hlinkClick r:id="rId2"/>
              </a:rPr>
              <a:t>https://docs.oracle.com/javase/specs/jvms/se7/html/jvms-6.html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079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1E3E-F49E-8440-90FD-991455FCA820}" type="slidenum">
              <a:rPr lang="en-US"/>
              <a:pPr/>
              <a:t>22</a:t>
            </a:fld>
            <a:endParaRPr 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Assembly Instructions</a:t>
            </a:r>
            <a:r>
              <a:rPr lang="en-US" i="1" dirty="0"/>
              <a:t>, cont’d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Some instructions require </a:t>
            </a:r>
            <a:r>
              <a:rPr lang="en-US" u="sng" dirty="0"/>
              <a:t>operands</a:t>
            </a:r>
            <a:r>
              <a:rPr lang="en-US" u="sng" dirty="0">
                <a:solidFill>
                  <a:srgbClr val="B23C00"/>
                </a:solidFill>
              </a:rPr>
              <a:t> </a:t>
            </a:r>
            <a:br>
              <a:rPr lang="en-US" u="sng" dirty="0"/>
            </a:br>
            <a:r>
              <a:rPr lang="en-US" u="sng" dirty="0"/>
              <a:t>on the operand stack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Examples: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7493" y="2782669"/>
            <a:ext cx="7766869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iadd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; Pop the two integer values on top of the</a:t>
            </a:r>
            <a:br>
              <a:rPr lang="en-US" sz="1800" b="1" dirty="0">
                <a:solidFill>
                  <a:srgbClr val="0000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; operand stack, add them, and push the result</a:t>
            </a:r>
          </a:p>
          <a:p>
            <a:pPr marL="0" lvl="1"/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; back onto the operand stack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F168A1-1BEA-7E4C-AA85-D7ACEC913186}"/>
              </a:ext>
            </a:extLst>
          </p:cNvPr>
          <p:cNvSpPr txBox="1"/>
          <p:nvPr/>
        </p:nvSpPr>
        <p:spPr>
          <a:xfrm>
            <a:off x="757494" y="3877255"/>
            <a:ext cx="776687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if_icmpeq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L004  ; Pop the two integer values on top of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; operand stack, compare them, and then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; branch to label L004 if they're equal</a:t>
            </a:r>
          </a:p>
        </p:txBody>
      </p:sp>
    </p:spTree>
    <p:extLst>
      <p:ext uri="{BB962C8B-B14F-4D97-AF65-F5344CB8AC3E}">
        <p14:creationId xmlns:p14="http://schemas.microsoft.com/office/powerpoint/2010/main" val="421278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9D78-5E3C-514F-8024-2DBEA7AEEB44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Assembly Instructions</a:t>
            </a:r>
            <a:r>
              <a:rPr lang="en-US" i="1" dirty="0"/>
              <a:t>, cont’d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5851525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 JVM (and Jasmin) supports </a:t>
            </a:r>
            <a:br>
              <a:rPr lang="en-US" sz="2400" dirty="0"/>
            </a:br>
            <a:r>
              <a:rPr lang="en-US" sz="2400" u="sng" dirty="0"/>
              <a:t>five basic datatypes</a:t>
            </a:r>
            <a:r>
              <a:rPr lang="en-US" sz="24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int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long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float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double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reference</a:t>
            </a:r>
          </a:p>
          <a:p>
            <a:pPr lvl="4">
              <a:lnSpc>
                <a:spcPct val="80000"/>
              </a:lnSpc>
            </a:pPr>
            <a:endParaRPr lang="en-US" sz="800" dirty="0"/>
          </a:p>
          <a:p>
            <a:pPr>
              <a:lnSpc>
                <a:spcPct val="80000"/>
              </a:lnSpc>
            </a:pPr>
            <a:r>
              <a:rPr lang="en-US" sz="2400" dirty="0"/>
              <a:t>Examples:</a:t>
            </a:r>
            <a:r>
              <a:rPr lang="en-US" sz="700" dirty="0"/>
              <a:t>				</a:t>
            </a:r>
            <a:endParaRPr lang="en-US" sz="1600" b="1" dirty="0">
              <a:latin typeface="Courier New" charset="0"/>
            </a:endParaRPr>
          </a:p>
          <a:p>
            <a:pPr lvl="3">
              <a:lnSpc>
                <a:spcPct val="80000"/>
              </a:lnSpc>
            </a:pPr>
            <a:endParaRPr lang="en-US" sz="1100" dirty="0"/>
          </a:p>
          <a:p>
            <a:pPr>
              <a:lnSpc>
                <a:spcPct val="80000"/>
              </a:lnSpc>
            </a:pPr>
            <a:endParaRPr lang="en-US" sz="2400" dirty="0">
              <a:solidFill>
                <a:srgbClr val="B23C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B23C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Long</a:t>
            </a:r>
            <a:r>
              <a:rPr lang="en-US" sz="2400" dirty="0">
                <a:latin typeface="+mj-lt"/>
              </a:rPr>
              <a:t> and 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double</a:t>
            </a:r>
            <a:r>
              <a:rPr lang="en-US" sz="2400" dirty="0">
                <a:latin typeface="+mj-lt"/>
              </a:rPr>
              <a:t> values </a:t>
            </a:r>
            <a:r>
              <a:rPr lang="en-US" sz="2400" dirty="0"/>
              <a:t>each requires </a:t>
            </a:r>
            <a:r>
              <a:rPr lang="en-US" sz="2400" u="sng" dirty="0"/>
              <a:t>two consecutive entries </a:t>
            </a:r>
            <a:br>
              <a:rPr lang="en-US" sz="2400" dirty="0">
                <a:solidFill>
                  <a:srgbClr val="B23C00"/>
                </a:solidFill>
              </a:rPr>
            </a:br>
            <a:r>
              <a:rPr lang="en-US" sz="2400" dirty="0"/>
              <a:t>in the local variables array and </a:t>
            </a:r>
            <a:br>
              <a:rPr lang="en-US" sz="2400" dirty="0"/>
            </a:br>
            <a:r>
              <a:rPr lang="en-US" sz="2400" u="sng" dirty="0"/>
              <a:t>two elements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on the operand stack.</a:t>
            </a:r>
          </a:p>
        </p:txBody>
      </p:sp>
      <p:graphicFrame>
        <p:nvGraphicFramePr>
          <p:cNvPr id="698372" name="Group 4"/>
          <p:cNvGraphicFramePr>
            <a:graphicFrameLocks noGrp="1"/>
          </p:cNvGraphicFramePr>
          <p:nvPr>
            <p:ph sz="half" idx="2"/>
          </p:nvPr>
        </p:nvGraphicFramePr>
        <p:xfrm>
          <a:off x="6126163" y="1325563"/>
          <a:ext cx="2574925" cy="3017520"/>
        </p:xfrm>
        <a:graphic>
          <a:graphicData uri="http://schemas.openxmlformats.org/drawingml/2006/table">
            <a:tbl>
              <a:tblPr/>
              <a:tblGrid>
                <a:gridCol w="782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Letter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reference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byte or boolean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float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98404" name="Text Box 36"/>
          <p:cNvSpPr txBox="1">
            <a:spLocks noChangeArrowheads="1"/>
          </p:cNvSpPr>
          <p:nvPr/>
        </p:nvSpPr>
        <p:spPr bwMode="auto">
          <a:xfrm>
            <a:off x="6386683" y="4526268"/>
            <a:ext cx="2300117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Byte, </a:t>
            </a:r>
            <a:r>
              <a:rPr lang="en-US" sz="1400" dirty="0" err="1">
                <a:solidFill>
                  <a:srgbClr val="0033CC"/>
                </a:solidFill>
              </a:rPr>
              <a:t>boolean</a:t>
            </a:r>
            <a:r>
              <a:rPr lang="en-US" sz="1400" dirty="0">
                <a:solidFill>
                  <a:srgbClr val="0033CC"/>
                </a:solidFill>
              </a:rPr>
              <a:t>, char, and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short are treated as </a:t>
            </a:r>
            <a:r>
              <a:rPr lang="en-US" sz="1400" dirty="0" err="1">
                <a:solidFill>
                  <a:srgbClr val="0033CC"/>
                </a:solidFill>
              </a:rPr>
              <a:t>ints</a:t>
            </a:r>
            <a:r>
              <a:rPr lang="en-US" sz="1400" dirty="0">
                <a:solidFill>
                  <a:srgbClr val="0033CC"/>
                </a:solidFill>
              </a:rPr>
              <a:t>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on the operand stack and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in the local variables array.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75029" y="4001260"/>
            <a:ext cx="4494239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2000" b="1" dirty="0" err="1">
                <a:latin typeface="Courier New" charset="0"/>
              </a:rPr>
              <a:t>sub</a:t>
            </a:r>
            <a:r>
              <a:rPr lang="en-US" sz="2000" b="1" dirty="0">
                <a:latin typeface="Courier New" charset="0"/>
              </a:rPr>
              <a:t>  ; integer subtraction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 err="1">
                <a:solidFill>
                  <a:schemeClr val="folHlink"/>
                </a:solidFill>
                <a:latin typeface="Courier New" charset="0"/>
              </a:rPr>
              <a:t>f</a:t>
            </a:r>
            <a:r>
              <a:rPr lang="en-US" sz="2000" b="1" dirty="0" err="1">
                <a:latin typeface="Courier New" charset="0"/>
              </a:rPr>
              <a:t>mul</a:t>
            </a:r>
            <a:r>
              <a:rPr lang="en-US" sz="2000" b="1" dirty="0">
                <a:latin typeface="Courier New" charset="0"/>
              </a:rPr>
              <a:t>  ; float multiplication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59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8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13F1-5074-214E-9A22-B27BA9CD0B2D}" type="slidenum">
              <a:rPr lang="en-US"/>
              <a:pPr/>
              <a:t>24</a:t>
            </a:fld>
            <a:endParaRPr lang="en-US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Loading Constants onto the Operand Stack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433" cy="2956551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Use the instructions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ldc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ldc2_w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(load constant and load double-word constant) </a:t>
            </a:r>
            <a:br>
              <a:rPr lang="en-US" dirty="0"/>
            </a:br>
            <a:r>
              <a:rPr lang="en-US" dirty="0"/>
              <a:t>to push </a:t>
            </a:r>
            <a:r>
              <a:rPr lang="en-US" u="sng" dirty="0"/>
              <a:t>constant values</a:t>
            </a:r>
            <a:r>
              <a:rPr lang="en-US" dirty="0"/>
              <a:t> onto the </a:t>
            </a:r>
            <a:r>
              <a:rPr lang="en-US" u="sng" dirty="0"/>
              <a:t>operand stack </a:t>
            </a:r>
            <a:r>
              <a:rPr lang="en-US" dirty="0"/>
              <a:t>of the active stack frame (the one currently </a:t>
            </a:r>
            <a:br>
              <a:rPr lang="en-US" dirty="0"/>
            </a:br>
            <a:r>
              <a:rPr lang="en-US" dirty="0"/>
              <a:t>on top of the runtime stack).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/>
          </a:p>
          <a:p>
            <a:pPr lvl="1"/>
            <a:r>
              <a:rPr lang="en-US" dirty="0"/>
              <a:t>Examples:</a:t>
            </a:r>
            <a:endParaRPr lang="en-US" b="1" dirty="0"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91854" y="3703317"/>
            <a:ext cx="3878586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</a:rPr>
              <a:t>ldc</a:t>
            </a:r>
            <a:r>
              <a:rPr lang="en-US" sz="2000" b="1" dirty="0">
                <a:latin typeface="Courier New" charset="0"/>
              </a:rPr>
              <a:t>     2</a:t>
            </a:r>
            <a:br>
              <a:rPr lang="en-US" sz="2000" dirty="0"/>
            </a:br>
            <a:r>
              <a:rPr lang="en-US" sz="2000" b="1" dirty="0" err="1">
                <a:latin typeface="Courier New" charset="0"/>
              </a:rPr>
              <a:t>ldc</a:t>
            </a:r>
            <a:r>
              <a:rPr lang="en-US" sz="2000" b="1" dirty="0">
                <a:latin typeface="Courier New" charset="0"/>
              </a:rPr>
              <a:t>     "Hello, world”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 err="1">
                <a:latin typeface="Courier New" charset="0"/>
              </a:rPr>
              <a:t>ldc</a:t>
            </a:r>
            <a:r>
              <a:rPr lang="en-US" sz="2000" b="1" dirty="0">
                <a:latin typeface="Courier New" charset="0"/>
              </a:rPr>
              <a:t>     1.0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ldc2_w  1234567890L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ldc2_w  2.7182818284D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 err="1">
                <a:latin typeface="Courier New" charset="0"/>
              </a:rPr>
              <a:t>aconst_null</a:t>
            </a:r>
            <a:r>
              <a:rPr lang="en-US" sz="2000" b="1" dirty="0">
                <a:latin typeface="Courier New" charset="0"/>
              </a:rPr>
              <a:t>  ; push null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6718D4-DCF8-D10B-BCE9-87467F6C6D99}"/>
              </a:ext>
            </a:extLst>
          </p:cNvPr>
          <p:cNvSpPr txBox="1"/>
          <p:nvPr/>
        </p:nvSpPr>
        <p:spPr>
          <a:xfrm>
            <a:off x="6678157" y="4670130"/>
            <a:ext cx="1495922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2-word long integer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5CB0C6-7DDD-262D-ED89-ADD23B797D9F}"/>
              </a:ext>
            </a:extLst>
          </p:cNvPr>
          <p:cNvSpPr txBox="1"/>
          <p:nvPr/>
        </p:nvSpPr>
        <p:spPr>
          <a:xfrm>
            <a:off x="6678157" y="4982746"/>
            <a:ext cx="115448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2-word double</a:t>
            </a:r>
          </a:p>
        </p:txBody>
      </p:sp>
    </p:spTree>
    <p:extLst>
      <p:ext uri="{BB962C8B-B14F-4D97-AF65-F5344CB8AC3E}">
        <p14:creationId xmlns:p14="http://schemas.microsoft.com/office/powerpoint/2010/main" val="3024168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B6C9-B5F1-3446-A55D-46DDEA56E085}" type="slidenum">
              <a:rPr lang="en-US"/>
              <a:pPr/>
              <a:t>25</a:t>
            </a:fld>
            <a:endParaRPr lang="en-US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Shortcuts for Loading Constants</a:t>
            </a:r>
            <a:endParaRPr lang="en-US" i="1" dirty="0"/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504238" cy="4953000"/>
          </a:xfrm>
        </p:spPr>
        <p:txBody>
          <a:bodyPr/>
          <a:lstStyle/>
          <a:p>
            <a:r>
              <a:rPr lang="en-US" u="sng" dirty="0"/>
              <a:t>Special shortcuts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loading certain </a:t>
            </a:r>
            <a:br>
              <a:rPr lang="en-US" dirty="0"/>
            </a:br>
            <a:r>
              <a:rPr lang="en-US" u="sng" dirty="0"/>
              <a:t>small values</a:t>
            </a:r>
            <a:r>
              <a:rPr lang="en-US" dirty="0"/>
              <a:t> of constant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/>
              <a:t>:</a:t>
            </a:r>
            <a:br>
              <a:rPr lang="en-US" dirty="0"/>
            </a:br>
            <a:r>
              <a:rPr lang="en-US" sz="800" dirty="0"/>
              <a:t>  </a:t>
            </a:r>
            <a:br>
              <a:rPr lang="en-US" sz="800" dirty="0"/>
            </a:br>
            <a:r>
              <a:rPr lang="en-US" sz="2000" b="1" dirty="0">
                <a:latin typeface="Courier New" charset="0"/>
              </a:rPr>
              <a:t>  iconst_m1  ; Push </a:t>
            </a:r>
            <a:r>
              <a:rPr lang="en-US" sz="2000" b="1" dirty="0" err="1">
                <a:latin typeface="Courier New" charset="0"/>
              </a:rPr>
              <a:t>int</a:t>
            </a:r>
            <a:r>
              <a:rPr lang="en-US" sz="2000" b="1" dirty="0">
                <a:latin typeface="Courier New" charset="0"/>
              </a:rPr>
              <a:t> -1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</a:t>
            </a:r>
            <a:r>
              <a:rPr lang="en-US" sz="2000" b="1" dirty="0" err="1">
                <a:latin typeface="Courier New" charset="0"/>
              </a:rPr>
              <a:t>iconst_</a:t>
            </a:r>
            <a:r>
              <a:rPr lang="en-US" sz="2000" b="1" i="1" dirty="0" err="1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  ; Push </a:t>
            </a:r>
            <a:r>
              <a:rPr lang="en-US" sz="2000" b="1" dirty="0" err="1">
                <a:latin typeface="Courier New" charset="0"/>
              </a:rPr>
              <a:t>int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,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= 0, 1, 2, 3, 4, or 5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</a:t>
            </a:r>
            <a:r>
              <a:rPr lang="en-US" sz="2000" b="1" dirty="0" err="1">
                <a:latin typeface="Courier New" charset="0"/>
              </a:rPr>
              <a:t>lconst_</a:t>
            </a:r>
            <a:r>
              <a:rPr lang="en-US" sz="2000" b="1" i="1" dirty="0" err="1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  ; Push long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,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= 0 or 1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</a:t>
            </a:r>
            <a:r>
              <a:rPr lang="en-US" sz="2000" b="1" dirty="0" err="1">
                <a:latin typeface="Courier New" charset="0"/>
              </a:rPr>
              <a:t>fconst_</a:t>
            </a:r>
            <a:r>
              <a:rPr lang="en-US" sz="2000" b="1" i="1" dirty="0" err="1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  ; Push float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,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= 0, 1, or 2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</a:t>
            </a:r>
            <a:r>
              <a:rPr lang="en-US" sz="2000" b="1" dirty="0" err="1">
                <a:latin typeface="Courier New" charset="0"/>
              </a:rPr>
              <a:t>dconst_</a:t>
            </a:r>
            <a:r>
              <a:rPr lang="en-US" sz="2000" b="1" i="1" dirty="0" err="1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  ; Push double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,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= 0 or 1</a:t>
            </a:r>
            <a:br>
              <a:rPr lang="en-US" sz="2000" b="1" dirty="0">
                <a:latin typeface="Courier New" charset="0"/>
              </a:rPr>
            </a:b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</a:t>
            </a:r>
            <a:r>
              <a:rPr lang="en-US" sz="2000" b="1" dirty="0" err="1">
                <a:latin typeface="Courier New" charset="0"/>
              </a:rPr>
              <a:t>bipush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  ; Push byte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, -128 &lt;= </a:t>
            </a:r>
            <a:r>
              <a:rPr lang="en-US" sz="2000" b="1" i="1" dirty="0">
                <a:latin typeface="Times New Roman" charset="0"/>
              </a:rPr>
              <a:t>x </a:t>
            </a:r>
            <a:r>
              <a:rPr lang="en-US" sz="2000" b="1" dirty="0">
                <a:latin typeface="Courier New" charset="0"/>
              </a:rPr>
              <a:t>&lt;= 127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</a:t>
            </a:r>
            <a:r>
              <a:rPr lang="en-US" sz="2000" b="1" dirty="0" err="1">
                <a:latin typeface="Courier New" charset="0"/>
              </a:rPr>
              <a:t>sipush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  ; Push short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, -32,768 &lt;= </a:t>
            </a: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b="1" dirty="0">
                <a:latin typeface="Courier New" charset="0"/>
              </a:rPr>
              <a:t> &lt;= 32,767</a:t>
            </a:r>
          </a:p>
          <a:p>
            <a:pPr lvl="4"/>
            <a:endParaRPr lang="en-US" sz="400" b="1" dirty="0">
              <a:latin typeface="Courier New" charset="0"/>
            </a:endParaRPr>
          </a:p>
          <a:p>
            <a:r>
              <a:rPr lang="en-US" dirty="0"/>
              <a:t>Shortcut instructions take up </a:t>
            </a:r>
            <a:r>
              <a:rPr lang="en-US" u="sng" dirty="0"/>
              <a:t>less memory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can </a:t>
            </a:r>
            <a:r>
              <a:rPr lang="en-US" u="sng" dirty="0"/>
              <a:t>execute faster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Smaller operand, or no separate operand at all.</a:t>
            </a:r>
          </a:p>
        </p:txBody>
      </p:sp>
    </p:spTree>
    <p:extLst>
      <p:ext uri="{BB962C8B-B14F-4D97-AF65-F5344CB8AC3E}">
        <p14:creationId xmlns:p14="http://schemas.microsoft.com/office/powerpoint/2010/main" val="324783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DD1F-7726-134B-9080-E9CA5E0CCDD5}" type="slidenum">
              <a:rPr lang="en-US"/>
              <a:pPr/>
              <a:t>3</a:t>
            </a:fld>
            <a:endParaRPr lang="en-US"/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all about Translation!</a:t>
            </a:r>
            <a:endParaRPr lang="en-US" i="1" dirty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785331"/>
          </a:xfrm>
        </p:spPr>
        <p:txBody>
          <a:bodyPr/>
          <a:lstStyle/>
          <a:p>
            <a:r>
              <a:rPr lang="en-US" sz="2400" dirty="0">
                <a:solidFill>
                  <a:srgbClr val="B23C00"/>
                </a:solidFill>
              </a:rPr>
              <a:t>Interpreter:</a:t>
            </a:r>
            <a:r>
              <a:rPr lang="en-US" sz="2400" dirty="0"/>
              <a:t> Visit methods use the symbol tables and parse trees to </a:t>
            </a:r>
            <a:r>
              <a:rPr lang="en-US" sz="2400" u="sng" dirty="0"/>
              <a:t>execute the source program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executor (example: </a:t>
            </a:r>
            <a:r>
              <a:rPr lang="en-US" sz="2000" u="sng" dirty="0"/>
              <a:t>translate</a:t>
            </a:r>
            <a:r>
              <a:rPr lang="en-US" sz="2000" dirty="0"/>
              <a:t> Pascal programs to actions)</a:t>
            </a:r>
          </a:p>
          <a:p>
            <a:pPr lvl="4"/>
            <a:endParaRPr lang="en-US" sz="400" dirty="0">
              <a:solidFill>
                <a:schemeClr val="folHlink"/>
              </a:solidFill>
            </a:endParaRPr>
          </a:p>
          <a:p>
            <a:r>
              <a:rPr lang="en-US" sz="2400" dirty="0">
                <a:solidFill>
                  <a:srgbClr val="B23C00"/>
                </a:solidFill>
              </a:rPr>
              <a:t>Converter:</a:t>
            </a:r>
            <a:r>
              <a:rPr lang="en-US" sz="2400" dirty="0"/>
              <a:t> Visit methods use the symbol tables and parse trees to generate an </a:t>
            </a:r>
            <a:r>
              <a:rPr lang="en-US" sz="2400" u="sng" dirty="0"/>
              <a:t>object program</a:t>
            </a:r>
            <a:r>
              <a:rPr lang="en-US" sz="2400" dirty="0"/>
              <a:t> written in a </a:t>
            </a:r>
            <a:r>
              <a:rPr lang="en-US" sz="2400" u="sng" dirty="0"/>
              <a:t>different high-level language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code generator (example: </a:t>
            </a:r>
            <a:r>
              <a:rPr lang="en-US" sz="2000" u="sng" dirty="0"/>
              <a:t>translate</a:t>
            </a:r>
            <a:r>
              <a:rPr lang="en-US" sz="2000" dirty="0"/>
              <a:t> Pascal to Java)</a:t>
            </a:r>
          </a:p>
          <a:p>
            <a:pPr lvl="4"/>
            <a:endParaRPr lang="en-US" sz="800" dirty="0"/>
          </a:p>
          <a:p>
            <a:r>
              <a:rPr lang="en-US" sz="2400" dirty="0">
                <a:solidFill>
                  <a:srgbClr val="B23C00"/>
                </a:solidFill>
              </a:rPr>
              <a:t>Compiler:</a:t>
            </a:r>
            <a:r>
              <a:rPr lang="en-US" sz="2400" dirty="0"/>
              <a:t> Visit methods use the symbol tables and parse trees to generate an </a:t>
            </a:r>
            <a:r>
              <a:rPr lang="en-US" sz="2400" u="sng" dirty="0"/>
              <a:t>object program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written in a </a:t>
            </a:r>
            <a:r>
              <a:rPr lang="en-US" sz="2400" u="sng" dirty="0"/>
              <a:t>low-level language</a:t>
            </a:r>
            <a:r>
              <a:rPr lang="en-US" sz="2400" dirty="0"/>
              <a:t> such as assembly language.</a:t>
            </a:r>
          </a:p>
          <a:p>
            <a:pPr lvl="1"/>
            <a:r>
              <a:rPr lang="en-US" sz="2000" dirty="0"/>
              <a:t>code generator (example: </a:t>
            </a:r>
            <a:r>
              <a:rPr lang="en-US" sz="2000" u="sng" dirty="0"/>
              <a:t>translate</a:t>
            </a:r>
            <a:r>
              <a:rPr lang="en-US" sz="2000" dirty="0"/>
              <a:t> Pascal to Jasmin assembly)</a:t>
            </a:r>
          </a:p>
        </p:txBody>
      </p:sp>
    </p:spTree>
    <p:extLst>
      <p:ext uri="{BB962C8B-B14F-4D97-AF65-F5344CB8AC3E}">
        <p14:creationId xmlns:p14="http://schemas.microsoft.com/office/powerpoint/2010/main" val="60705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2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2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2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E1DFD-78AC-234C-A51B-8574F769C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Converter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43F81-1542-C04D-81F1-5688F9EBD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800585"/>
            <a:ext cx="8229600" cy="1330340"/>
          </a:xfrm>
        </p:spPr>
        <p:txBody>
          <a:bodyPr/>
          <a:lstStyle/>
          <a:p>
            <a:r>
              <a:rPr lang="en-US" dirty="0"/>
              <a:t>Create a different set of visit methods than </a:t>
            </a:r>
            <a:br>
              <a:rPr lang="en-US" dirty="0"/>
            </a:br>
            <a:r>
              <a:rPr lang="en-US" dirty="0"/>
              <a:t>the set for the interpreter’s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Keep the set of visit methods for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Semantics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64263-90BD-1A4B-A558-C2237B5F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0C1E4E28-9F2E-A447-B9B3-1E60BF46AC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216" y="1234464"/>
            <a:ext cx="7313567" cy="362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67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B88B3-6333-8549-957F-910EF9CB3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to a Different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CD33B-3E68-084B-BC2C-425942EC8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Pascal source program </a:t>
            </a:r>
            <a:r>
              <a:rPr lang="en-US" dirty="0">
                <a:sym typeface="Wingdings" pitchFamily="2" charset="2"/>
              </a:rPr>
              <a:t> parse tree</a:t>
            </a:r>
          </a:p>
          <a:p>
            <a:r>
              <a:rPr lang="en-US" dirty="0">
                <a:sym typeface="Wingdings" pitchFamily="2" charset="2"/>
              </a:rPr>
              <a:t>Perform the usual semantic checks.</a:t>
            </a:r>
          </a:p>
          <a:p>
            <a:r>
              <a:rPr lang="en-US" dirty="0">
                <a:sym typeface="Wingdings" pitchFamily="2" charset="2"/>
              </a:rPr>
              <a:t>Then parse tree  Java program</a:t>
            </a:r>
          </a:p>
          <a:p>
            <a:pPr lvl="4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In the visit methods, instead of performing the action (i.e., executing a statement or evaluating an expression), emit the </a:t>
            </a:r>
            <a:r>
              <a:rPr lang="en-US" u="sng" dirty="0">
                <a:sym typeface="Wingdings" pitchFamily="2" charset="2"/>
              </a:rPr>
              <a:t>equivalent Java statement or expression</a:t>
            </a:r>
            <a:r>
              <a:rPr lang="en-US" dirty="0">
                <a:sym typeface="Wingdings" pitchFamily="2" charset="2"/>
              </a:rPr>
              <a:t> that will perform that action.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AED7C-16C3-E541-AEF6-135134BFC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96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28B6D-5994-9B40-B097-1E9B0846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 Pascal’s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881ED-0921-7447-BC45-493C7C3D1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/>
              <a:t>Pascal: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Java: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A6DAD-7FE8-284E-BDB3-BAD38F7A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B0EA51-E41C-F94A-AFCF-A46BB295A2E1}"/>
              </a:ext>
            </a:extLst>
          </p:cNvPr>
          <p:cNvSpPr txBox="1"/>
          <p:nvPr/>
        </p:nvSpPr>
        <p:spPr>
          <a:xfrm>
            <a:off x="2060926" y="1874537"/>
            <a:ext cx="569899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('#', i:1, ': Hello, world!')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UNTIL 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87E11E-7507-074C-B5C5-D1737634FBD8}"/>
              </a:ext>
            </a:extLst>
          </p:cNvPr>
          <p:cNvSpPr txBox="1"/>
          <p:nvPr/>
        </p:nvSpPr>
        <p:spPr>
          <a:xfrm>
            <a:off x="1371634" y="3886195"/>
            <a:ext cx="7077579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("#%1d: Hello, world!\n", </a:t>
            </a:r>
            <a:r>
              <a:rPr lang="en-US" sz="1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5)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17143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B211E-F029-0F41-B2DC-7348F5784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 Pascal’s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 Statement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36140-0174-1044-A149-602B8667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D6BD9E-B1F6-484E-AA08-20278EF145A4}"/>
              </a:ext>
            </a:extLst>
          </p:cNvPr>
          <p:cNvSpPr txBox="1"/>
          <p:nvPr/>
        </p:nvSpPr>
        <p:spPr>
          <a:xfrm>
            <a:off x="398421" y="1417342"/>
            <a:ext cx="8347157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visitRepeatStatement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PascalParser.RepeatStatementContext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needBraces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().statement().size() &gt;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needBraces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code.indent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code.dedent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needBraces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code.emitStart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(!(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((String)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6BCD26-A9BC-924B-85D5-170C7E661BFB}"/>
              </a:ext>
            </a:extLst>
          </p:cNvPr>
          <p:cNvSpPr txBox="1"/>
          <p:nvPr/>
        </p:nvSpPr>
        <p:spPr>
          <a:xfrm>
            <a:off x="7088300" y="5417920"/>
            <a:ext cx="15070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Converter.java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16D1C0-CC05-15C0-6869-A0DA3F0FB1CB}"/>
              </a:ext>
            </a:extLst>
          </p:cNvPr>
          <p:cNvSpPr txBox="1"/>
          <p:nvPr/>
        </p:nvSpPr>
        <p:spPr>
          <a:xfrm>
            <a:off x="2468903" y="5123279"/>
            <a:ext cx="4432624" cy="11079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("#%1d: Hello, world!\n",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(!(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5));</a:t>
            </a:r>
          </a:p>
        </p:txBody>
      </p:sp>
    </p:spTree>
    <p:extLst>
      <p:ext uri="{BB962C8B-B14F-4D97-AF65-F5344CB8AC3E}">
        <p14:creationId xmlns:p14="http://schemas.microsoft.com/office/powerpoint/2010/main" val="81676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DA60A-6804-1641-ACD8-3F45ED05D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 Pascal’s Assignment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D3F24-4772-D94F-BCF1-CBF5FB15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77CEFE-23A7-4348-BF9A-C014A16BF310}"/>
              </a:ext>
            </a:extLst>
          </p:cNvPr>
          <p:cNvSpPr txBox="1"/>
          <p:nvPr/>
        </p:nvSpPr>
        <p:spPr>
          <a:xfrm>
            <a:off x="344720" y="1403741"/>
            <a:ext cx="8454559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visitAssignmentStatement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PascalParser.AssignmentStatementContext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(String)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().variable());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expr = (String)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().expression());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"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 +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DC21162-27A3-DC4E-9856-6C4D4FC01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794756"/>
            <a:ext cx="8229600" cy="1463024"/>
          </a:xfrm>
        </p:spPr>
        <p:txBody>
          <a:bodyPr/>
          <a:lstStyle/>
          <a:p>
            <a:r>
              <a:rPr lang="en-US" dirty="0"/>
              <a:t>Backend code generation methods.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B429A8-A51D-674D-977A-649F76944CD7}"/>
              </a:ext>
            </a:extLst>
          </p:cNvPr>
          <p:cNvSpPr txBox="1"/>
          <p:nvPr/>
        </p:nvSpPr>
        <p:spPr>
          <a:xfrm>
            <a:off x="2926098" y="4343390"/>
            <a:ext cx="3299301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code)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objectFile.print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(code);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objectFile.flush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length +=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needLF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true;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D8DFC8-F654-9D4F-92E1-E2817E30B016}"/>
              </a:ext>
            </a:extLst>
          </p:cNvPr>
          <p:cNvSpPr txBox="1"/>
          <p:nvPr/>
        </p:nvSpPr>
        <p:spPr>
          <a:xfrm>
            <a:off x="7132292" y="1234464"/>
            <a:ext cx="15070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Converter.java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305B9F-DB5D-354B-96F8-E9B339227A44}"/>
              </a:ext>
            </a:extLst>
          </p:cNvPr>
          <p:cNvSpPr txBox="1"/>
          <p:nvPr/>
        </p:nvSpPr>
        <p:spPr>
          <a:xfrm>
            <a:off x="4023366" y="5774551"/>
            <a:ext cx="201997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CodeGenerator.java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62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6A8C4-9162-7B72-3830-CD369C75D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</a:t>
            </a:r>
            <a:r>
              <a:rPr lang="en-US" dirty="0">
                <a:sym typeface="Wingdings" pitchFamily="2" charset="2"/>
              </a:rPr>
              <a:t> Java Conversion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FFF45-BB95-BA2D-B5D4-F7D77557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3E9247-3776-CD1D-C965-36BB2811C70C}"/>
              </a:ext>
            </a:extLst>
          </p:cNvPr>
          <p:cNvSpPr txBox="1"/>
          <p:nvPr/>
        </p:nvSpPr>
        <p:spPr>
          <a:xfrm>
            <a:off x="3249471" y="1274053"/>
            <a:ext cx="5630067" cy="53553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TestRepeat</a:t>
            </a:r>
            <a:endParaRPr lang="en-US" sz="9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private static 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sysin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static int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static int j;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java.time.Instant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_start = 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java.time.Instant.now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%d\n",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while (!(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5));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j = 10;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do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%d, j = %d\n",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j = j + 10;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while (!(j &gt; 30));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while (!(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2));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java.time.Instant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_end = 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java.time.Instant.now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_elapsed = 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java.time.Duration.between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(_start, _end).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toMillis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9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("\n[%,d milliseconds execution time.]\n", _elapsed);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1D5AEA-DC48-FB62-B94A-B86009B6F99E}"/>
              </a:ext>
            </a:extLst>
          </p:cNvPr>
          <p:cNvSpPr txBox="1"/>
          <p:nvPr/>
        </p:nvSpPr>
        <p:spPr>
          <a:xfrm>
            <a:off x="274367" y="1874537"/>
            <a:ext cx="3217547" cy="3970318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TestRepeat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 : integer;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1;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REPEAT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UNTIL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5;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1;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REPEAT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j := 10;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REPEAT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', j = ', j);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j := j + 10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UNTIL j &gt; 30;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UNTIL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2;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4A044B-52BC-D17E-06FD-7587467D97FC}"/>
              </a:ext>
            </a:extLst>
          </p:cNvPr>
          <p:cNvSpPr txBox="1"/>
          <p:nvPr/>
        </p:nvSpPr>
        <p:spPr>
          <a:xfrm>
            <a:off x="1847096" y="1736037"/>
            <a:ext cx="1251240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FF00"/>
                </a:solidFill>
              </a:rPr>
              <a:t>TestRepeat.pas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1D5C4C-6FD1-DE7E-7D42-5CB73EEAC49F}"/>
              </a:ext>
            </a:extLst>
          </p:cNvPr>
          <p:cNvSpPr txBox="1"/>
          <p:nvPr/>
        </p:nvSpPr>
        <p:spPr>
          <a:xfrm>
            <a:off x="7498048" y="6483248"/>
            <a:ext cx="1284904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FF00"/>
                </a:solidFill>
              </a:rPr>
              <a:t>TestRepeat.java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43482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37855</TotalTime>
  <Words>2088</Words>
  <Application>Microsoft Macintosh PowerPoint</Application>
  <PresentationFormat>On-screen Show (4:3)</PresentationFormat>
  <Paragraphs>365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Courier New</vt:lpstr>
      <vt:lpstr>Times New Roman</vt:lpstr>
      <vt:lpstr>Wingdings</vt:lpstr>
      <vt:lpstr>Quadrant</vt:lpstr>
      <vt:lpstr>CS 153 Concepts of Compiler Design October 10 Class Meeting</vt:lpstr>
      <vt:lpstr>Review: Interpreter, Converter, Compiler</vt:lpstr>
      <vt:lpstr>It’s all about Translation!</vt:lpstr>
      <vt:lpstr>Backend Converter</vt:lpstr>
      <vt:lpstr>Conversion to a Different Language</vt:lpstr>
      <vt:lpstr>Convert Pascal’s REPEAT Statement</vt:lpstr>
      <vt:lpstr>Convert Pascal’s REPEAT Statement, cont’d</vt:lpstr>
      <vt:lpstr>Convert Pascal’s Assignment Statement</vt:lpstr>
      <vt:lpstr>Pascal  Java Conversion</vt:lpstr>
      <vt:lpstr>Assignment #5: Converter</vt:lpstr>
      <vt:lpstr>Target Machines</vt:lpstr>
      <vt:lpstr>Target Machines, cont’d</vt:lpstr>
      <vt:lpstr>Target Machines, cont’d</vt:lpstr>
      <vt:lpstr>Java Virtual Machine (JVM) Architecture</vt:lpstr>
      <vt:lpstr>Java Virtual Machine Architecture, cont’d</vt:lpstr>
      <vt:lpstr>The JVM’s Java Runtime Stack</vt:lpstr>
      <vt:lpstr>Stack Frame Contents</vt:lpstr>
      <vt:lpstr>JVM Instructions</vt:lpstr>
      <vt:lpstr>Jasmin Assembler</vt:lpstr>
      <vt:lpstr>Example Jasmin Program</vt:lpstr>
      <vt:lpstr>Jasmin Assembly Instructions</vt:lpstr>
      <vt:lpstr>Jasmin Assembly Instructions, cont’d</vt:lpstr>
      <vt:lpstr>Jasmin Assembly Instructions, cont’d</vt:lpstr>
      <vt:lpstr>Loading Constants onto the Operand Stack</vt:lpstr>
      <vt:lpstr>Shortcuts for Loading Constants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609</cp:revision>
  <dcterms:created xsi:type="dcterms:W3CDTF">2008-01-12T03:52:55Z</dcterms:created>
  <dcterms:modified xsi:type="dcterms:W3CDTF">2024-10-10T22:16:05Z</dcterms:modified>
</cp:coreProperties>
</file>