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6" r:id="rId3"/>
    <p:sldId id="357" r:id="rId4"/>
    <p:sldId id="358" r:id="rId5"/>
    <p:sldId id="361" r:id="rId6"/>
    <p:sldId id="359" r:id="rId7"/>
    <p:sldId id="360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D7FFFF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9" autoAdjust="0"/>
    <p:restoredTop sz="96308" autoAdjust="0"/>
  </p:normalViewPr>
  <p:slideViewPr>
    <p:cSldViewPr>
      <p:cViewPr varScale="1">
        <p:scale>
          <a:sx n="220" d="100"/>
          <a:sy n="220" d="100"/>
        </p:scale>
        <p:origin x="5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3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October 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5F9DA-D46A-D446-9B6C-77742C6C5E64}" type="slidenum">
              <a:rPr lang="en-US"/>
              <a:pPr/>
              <a:t>10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Debugger Command-Line Language</a:t>
            </a:r>
            <a:endParaRPr lang="en-US" i="1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Breakpoints</a:t>
            </a:r>
            <a:r>
              <a:rPr lang="en-US" dirty="0"/>
              <a:t>: Pause program execution </a:t>
            </a:r>
            <a:br>
              <a:rPr lang="en-US" dirty="0"/>
            </a:br>
            <a:r>
              <a:rPr lang="en-US" dirty="0"/>
              <a:t>at certain statements.</a:t>
            </a:r>
          </a:p>
          <a:p>
            <a:r>
              <a:rPr lang="en-US" dirty="0" err="1">
                <a:solidFill>
                  <a:srgbClr val="C00000"/>
                </a:solidFill>
              </a:rPr>
              <a:t>Watchpoints</a:t>
            </a:r>
            <a:r>
              <a:rPr lang="en-US" dirty="0"/>
              <a:t>: Monitor the values </a:t>
            </a:r>
            <a:br>
              <a:rPr lang="en-US" dirty="0"/>
            </a:br>
            <a:r>
              <a:rPr lang="en-US" dirty="0"/>
              <a:t>of certain variables.</a:t>
            </a:r>
          </a:p>
          <a:p>
            <a:r>
              <a:rPr lang="en-US" u="sng" dirty="0"/>
              <a:t>Single-step</a:t>
            </a:r>
            <a:r>
              <a:rPr lang="en-US" dirty="0"/>
              <a:t> source program execution statement by statement.</a:t>
            </a:r>
          </a:p>
          <a:p>
            <a:r>
              <a:rPr lang="en-US" u="sng" dirty="0"/>
              <a:t>Show the value</a:t>
            </a:r>
            <a:r>
              <a:rPr lang="en-US" dirty="0"/>
              <a:t> of a variable.</a:t>
            </a:r>
          </a:p>
          <a:p>
            <a:r>
              <a:rPr lang="en-US" u="sng" dirty="0"/>
              <a:t>Display the runtime stack</a:t>
            </a:r>
            <a:r>
              <a:rPr lang="en-US" dirty="0"/>
              <a:t> to show the current values of the local variables and parameters of each routine on the call chain.</a:t>
            </a:r>
          </a:p>
        </p:txBody>
      </p:sp>
    </p:spTree>
    <p:extLst>
      <p:ext uri="{BB962C8B-B14F-4D97-AF65-F5344CB8AC3E}">
        <p14:creationId xmlns:p14="http://schemas.microsoft.com/office/powerpoint/2010/main" val="362342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ADC1-113A-BC4F-9E82-FC2A67A13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B8EBF-E535-1246-881B-6007E5A5A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interpreter’s backend executor.</a:t>
            </a:r>
          </a:p>
          <a:p>
            <a:pPr lvl="4"/>
            <a:endParaRPr lang="en-US" dirty="0"/>
          </a:p>
          <a:p>
            <a:r>
              <a:rPr lang="en-US" dirty="0"/>
              <a:t>Before executing each statement, </a:t>
            </a:r>
            <a:br>
              <a:rPr lang="en-US" dirty="0"/>
            </a:br>
            <a:r>
              <a:rPr lang="en-US" dirty="0"/>
              <a:t>check if the statement is a breakpoint.</a:t>
            </a:r>
          </a:p>
          <a:p>
            <a:pPr lvl="4"/>
            <a:endParaRPr lang="en-US" dirty="0"/>
          </a:p>
          <a:p>
            <a:r>
              <a:rPr lang="en-US" dirty="0"/>
              <a:t>At a breakpoint, the user can type debugger commands to change the behavior of the executor, to display the current values of variables, or to display the contents of the runtime stack.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B25F8-1668-1A4A-A1EC-2C43D7F6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ADC1-113A-BC4F-9E82-FC2A67A13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B8EBF-E535-1246-881B-6007E5A5A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interpreter’s backend executor.</a:t>
            </a:r>
          </a:p>
          <a:p>
            <a:pPr lvl="4"/>
            <a:endParaRPr lang="en-US" dirty="0"/>
          </a:p>
          <a:p>
            <a:r>
              <a:rPr lang="en-US" dirty="0"/>
              <a:t>After </a:t>
            </a:r>
            <a:r>
              <a:rPr lang="en-US" u="sng" dirty="0"/>
              <a:t>accessing</a:t>
            </a:r>
            <a:r>
              <a:rPr lang="en-US" dirty="0"/>
              <a:t> a variable’s value, check if </a:t>
            </a:r>
            <a:br>
              <a:rPr lang="en-US" dirty="0"/>
            </a:br>
            <a:r>
              <a:rPr lang="en-US" dirty="0"/>
              <a:t>the variable is a watchpoint.</a:t>
            </a:r>
          </a:p>
          <a:p>
            <a:pPr lvl="1"/>
            <a:r>
              <a:rPr lang="en-US" dirty="0"/>
              <a:t>If so, display the variable’s value.</a:t>
            </a:r>
          </a:p>
          <a:p>
            <a:pPr lvl="4"/>
            <a:endParaRPr lang="en-US" dirty="0"/>
          </a:p>
          <a:p>
            <a:r>
              <a:rPr lang="en-US" dirty="0"/>
              <a:t>After </a:t>
            </a:r>
            <a:r>
              <a:rPr lang="en-US" u="sng" dirty="0"/>
              <a:t>assigning</a:t>
            </a:r>
            <a:r>
              <a:rPr lang="en-US" dirty="0"/>
              <a:t> a value to a variable, check if the variable is a watchpoint.</a:t>
            </a:r>
          </a:p>
          <a:p>
            <a:pPr lvl="1"/>
            <a:r>
              <a:rPr lang="en-US" dirty="0"/>
              <a:t>If so, display the variable’s new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B25F8-1668-1A4A-A1EC-2C43D7F6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2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3937-C613-CB41-99DA-8E38456D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A3593-0E5C-0642-9750-49578C128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simple debugger command language that the user can type at each breakpoint: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pPr lvl="2"/>
            <a:r>
              <a:rPr lang="en-US" dirty="0"/>
              <a:t>Set and display breakpoints using source line numbers.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unbreak</a:t>
            </a:r>
          </a:p>
          <a:p>
            <a:pPr lvl="2"/>
            <a:r>
              <a:rPr lang="en-US" dirty="0"/>
              <a:t>Remove breakpoints using source line numbers.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</a:p>
          <a:p>
            <a:pPr lvl="2"/>
            <a:r>
              <a:rPr lang="en-US" dirty="0"/>
              <a:t>Resume execution of the program until the next breakpoint.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</a:p>
          <a:p>
            <a:pPr lvl="2"/>
            <a:r>
              <a:rPr lang="en-US" dirty="0"/>
              <a:t>Execute the program one statement at a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A0738-D7EC-984A-9944-0F87BD95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57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789D9-86C9-2348-A9A5-A27A9F4D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8E90D-E6AA-524D-BD3B-468F9F65D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  <a:r>
              <a:rPr lang="en-US" i="1" dirty="0"/>
              <a:t>, cont’d</a:t>
            </a:r>
          </a:p>
          <a:p>
            <a:pPr lvl="4"/>
            <a:endParaRPr lang="en-US" i="1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</a:t>
            </a:r>
          </a:p>
          <a:p>
            <a:pPr lvl="2"/>
            <a:r>
              <a:rPr lang="en-US" dirty="0"/>
              <a:t>Display the current value of a variable.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watch</a:t>
            </a:r>
          </a:p>
          <a:p>
            <a:pPr lvl="2"/>
            <a:r>
              <a:rPr lang="en-US" dirty="0"/>
              <a:t>Monitor the values of variables.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unwatch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Stop monitoring the values of variables.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  <a:p>
            <a:pPr lvl="2"/>
            <a:r>
              <a:rPr lang="en-US" dirty="0"/>
              <a:t>Display the current contents of the runtime stack.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lvl="2"/>
            <a:r>
              <a:rPr lang="en-US" dirty="0"/>
              <a:t>Terminate the execution of the source program.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3FC1A-C895-4E49-977D-3771774A4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12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512D8-E2D3-684B-AEB1-40174F29B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the Debugger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794A2-76E9-7C49-85FC-875298BCF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ANTLR to parse the debugger commands.</a:t>
            </a:r>
          </a:p>
          <a:p>
            <a:pPr lvl="1"/>
            <a:r>
              <a:rPr lang="en-US" dirty="0"/>
              <a:t>Create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Commander.g4</a:t>
            </a:r>
            <a:r>
              <a:rPr lang="en-US" dirty="0"/>
              <a:t> grammar file.</a:t>
            </a:r>
          </a:p>
          <a:p>
            <a:pPr lvl="1"/>
            <a:r>
              <a:rPr lang="en-US" dirty="0"/>
              <a:t>In addition to the generated lexer and parser for the source language, also generate the new classes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CommanderLexer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CommanderParser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At each breakpoint, after the user has typed a debugger command,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CommanderLexer</a:t>
            </a:r>
            <a:r>
              <a:rPr lang="en-US" dirty="0"/>
              <a:t> tokenizes the one-line command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CommanderParser</a:t>
            </a:r>
            <a:r>
              <a:rPr lang="en-US" dirty="0"/>
              <a:t> builds a small parse 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B458D-3C70-8741-BB11-F93752F5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2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A4EED-21F1-D141-B59C-66AF3BAC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Execute the Debugger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697BE-2A43-D347-8C1C-73877005A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dirty="0"/>
              <a:t>Write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Commander</a:t>
            </a:r>
            <a:r>
              <a:rPr lang="en-US" dirty="0"/>
              <a:t> containing visitor functions that perform debugger actions when visiting the nodes of the command parse tree.</a:t>
            </a:r>
          </a:p>
          <a:p>
            <a:pPr lvl="4"/>
            <a:endParaRPr lang="en-US" dirty="0"/>
          </a:p>
          <a:p>
            <a:r>
              <a:rPr lang="en-US" dirty="0"/>
              <a:t>New runtime option: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-debug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BA90E-77A9-754D-91DC-5CA5BA7A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F586D-D22A-7D32-F2BD-EE63DAC4E77B}"/>
              </a:ext>
            </a:extLst>
          </p:cNvPr>
          <p:cNvSpPr txBox="1"/>
          <p:nvPr/>
        </p:nvSpPr>
        <p:spPr>
          <a:xfrm>
            <a:off x="4206355" y="3703317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7395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977C3-EA13-1641-92D4-CB36DBC7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for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C301C-FF86-2944-8029-37E2CB468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11878"/>
            <a:ext cx="8229600" cy="2519047"/>
          </a:xfrm>
        </p:spPr>
        <p:txBody>
          <a:bodyPr/>
          <a:lstStyle/>
          <a:p>
            <a:r>
              <a:rPr lang="en-US" dirty="0"/>
              <a:t>A variable can be the target (left-hand-side, LHS) of an assignment statement.</a:t>
            </a:r>
          </a:p>
          <a:p>
            <a:r>
              <a:rPr lang="en-US" dirty="0"/>
              <a:t>A variable can be part of an expression.</a:t>
            </a:r>
          </a:p>
          <a:p>
            <a:r>
              <a:rPr lang="en-US" dirty="0"/>
              <a:t>A variable can include modifiers: array subscripts or record fields, or both.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FB819-5453-124C-AA45-68C77592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854633-FFFB-5043-AECA-F470BD67BCCC}"/>
              </a:ext>
            </a:extLst>
          </p:cNvPr>
          <p:cNvSpPr txBox="1"/>
          <p:nvPr/>
        </p:nvSpPr>
        <p:spPr>
          <a:xfrm>
            <a:off x="823001" y="1325903"/>
            <a:ext cx="7487947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locals [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modifier*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'['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']' | '.' field 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index ( ',' index )* 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expression ;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locals [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634D7-2386-5C4E-A290-DBCA579A4870}"/>
              </a:ext>
            </a:extLst>
          </p:cNvPr>
          <p:cNvSpPr txBox="1"/>
          <p:nvPr/>
        </p:nvSpPr>
        <p:spPr>
          <a:xfrm>
            <a:off x="7406609" y="3187951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121321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27D2-63C8-DC41-93C7-630225F43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 a Variable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C34F4-7740-9844-82AC-1A6C72602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subscript</a:t>
            </a:r>
          </a:p>
          <a:p>
            <a:pPr lvl="1"/>
            <a:r>
              <a:rPr lang="en-US" dirty="0"/>
              <a:t>Is the datatype of the variable an array type?</a:t>
            </a:r>
          </a:p>
          <a:p>
            <a:pPr lvl="1"/>
            <a:r>
              <a:rPr lang="en-US" dirty="0"/>
              <a:t>Is the datatype of the subscript expression compatible with the datatype of the corresponding index type of the array?</a:t>
            </a:r>
          </a:p>
          <a:p>
            <a:pPr lvl="1"/>
            <a:r>
              <a:rPr lang="en-US" dirty="0"/>
              <a:t>Are there too many subscripts?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Record field</a:t>
            </a:r>
          </a:p>
          <a:p>
            <a:pPr lvl="1"/>
            <a:r>
              <a:rPr lang="en-US" dirty="0"/>
              <a:t>Is the datatype of the variable a record type?</a:t>
            </a:r>
          </a:p>
          <a:p>
            <a:pPr lvl="1"/>
            <a:r>
              <a:rPr lang="en-US" dirty="0"/>
              <a:t>Is the field one of the fields of the record type?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9F983-1887-224D-B033-8E4208C1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A6A8A5-8857-9549-97E7-86178CF58447}"/>
              </a:ext>
            </a:extLst>
          </p:cNvPr>
          <p:cNvSpPr txBox="1"/>
          <p:nvPr/>
        </p:nvSpPr>
        <p:spPr>
          <a:xfrm>
            <a:off x="3852464" y="3977634"/>
            <a:ext cx="450726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 semantic check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Frontend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</a:p>
          <a:p>
            <a:r>
              <a:rPr lang="en-US" dirty="0">
                <a:solidFill>
                  <a:srgbClr val="0033CC"/>
                </a:solidFill>
              </a:rPr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visitVariable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solidFill>
                  <a:srgbClr val="0033CC"/>
                </a:solidFill>
              </a:rPr>
              <a:t>Private helper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variableDatatype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35386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15C27-229F-D44E-8777-6597B3CDF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17" y="411163"/>
            <a:ext cx="8991563" cy="655637"/>
          </a:xfrm>
        </p:spPr>
        <p:txBody>
          <a:bodyPr/>
          <a:lstStyle/>
          <a:p>
            <a:r>
              <a:rPr lang="en-US" dirty="0"/>
              <a:t>Grammar for a Procedure or Function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347D4-59D5-E041-A038-395C98A2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F6A224-1DE8-3647-B07C-2343FB7CE88A}"/>
              </a:ext>
            </a:extLst>
          </p:cNvPr>
          <p:cNvSpPr txBox="1"/>
          <p:nvPr/>
        </p:nvSpPr>
        <p:spPr>
          <a:xfrm>
            <a:off x="76218" y="1476598"/>
            <a:ext cx="8991564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routinesPart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)*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(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 ';'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parameters?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functionHead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parameters? ':'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parameters                :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VAR?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':'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','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80A816-C580-DA47-ACF2-86833D173184}"/>
              </a:ext>
            </a:extLst>
          </p:cNvPr>
          <p:cNvSpPr txBox="1"/>
          <p:nvPr/>
        </p:nvSpPr>
        <p:spPr>
          <a:xfrm>
            <a:off x="7824765" y="1307321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22747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63BB-4991-C742-9BBF-31B67D56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dirty="0"/>
              <a:t>Symbol Table Entry of a Procedure or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D127D-B2B4-A84D-A79B-0EF201C84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02502"/>
            <a:ext cx="8229600" cy="2312473"/>
          </a:xfrm>
        </p:spPr>
        <p:txBody>
          <a:bodyPr/>
          <a:lstStyle/>
          <a:p>
            <a:r>
              <a:rPr lang="en-US" dirty="0"/>
              <a:t>The entry includes the routine’s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dirty="0"/>
              <a:t>: symbol table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  <a:r>
              <a:rPr lang="en-US" dirty="0"/>
              <a:t>: list of parameters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subroutines</a:t>
            </a:r>
            <a:r>
              <a:rPr lang="en-US" dirty="0"/>
              <a:t>: list of nested subroutines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executable</a:t>
            </a:r>
            <a:r>
              <a:rPr lang="en-US" dirty="0"/>
              <a:t>: root of the routine’s block subtree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13C13-2649-6045-BAD6-AF13A464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92A0D5-B282-EA4E-ADA4-34524DB91DCB}"/>
              </a:ext>
            </a:extLst>
          </p:cNvPr>
          <p:cNvSpPr txBox="1"/>
          <p:nvPr/>
        </p:nvSpPr>
        <p:spPr>
          <a:xfrm>
            <a:off x="129918" y="1417342"/>
            <a:ext cx="8884163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RoutineInfo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implements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EntryInfo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Routine code;                        // routine code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                    // routine's symbol table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// routine's formal parameters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subroutines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entries of subroutines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Object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                // routine's executable code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FD8A6D-F584-1F46-BB73-846E1D5E5471}"/>
              </a:ext>
            </a:extLst>
          </p:cNvPr>
          <p:cNvSpPr txBox="1"/>
          <p:nvPr/>
        </p:nvSpPr>
        <p:spPr>
          <a:xfrm>
            <a:off x="7073223" y="1248065"/>
            <a:ext cx="17772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SymtabEntry.java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74BDC2-7530-DF4F-A99A-74C8B5CB8F59}"/>
              </a:ext>
            </a:extLst>
          </p:cNvPr>
          <p:cNvSpPr txBox="1"/>
          <p:nvPr/>
        </p:nvSpPr>
        <p:spPr>
          <a:xfrm>
            <a:off x="2834659" y="5806414"/>
            <a:ext cx="450726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 semantic operation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Frontend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</a:p>
          <a:p>
            <a:r>
              <a:rPr lang="en-US" dirty="0">
                <a:solidFill>
                  <a:srgbClr val="0033CC"/>
                </a:solidFill>
              </a:rPr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visitRoutineDefinition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26703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B0B2A-51DA-3D46-ADE2-185D24D0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for Procedure and Function Calls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72013-425D-FE4D-BEE8-6347BE6F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E999B-0C95-EF46-8C56-7FCA6B684A2E}"/>
              </a:ext>
            </a:extLst>
          </p:cNvPr>
          <p:cNvSpPr txBox="1"/>
          <p:nvPr/>
        </p:nvSpPr>
        <p:spPr>
          <a:xfrm>
            <a:off x="291020" y="1417342"/>
            <a:ext cx="856195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procedureCallStatement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')'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   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argument ( ',' argument )*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     : expression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     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functionCall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functionCallFactor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functionCall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')'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ABD78A-DF04-654B-9AF8-FCC8C5D48B70}"/>
              </a:ext>
            </a:extLst>
          </p:cNvPr>
          <p:cNvSpPr txBox="1"/>
          <p:nvPr/>
        </p:nvSpPr>
        <p:spPr>
          <a:xfrm>
            <a:off x="7563788" y="1244229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363996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0C401-6D5F-694F-9EAE-AC73E822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 a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F153B-4E92-3C4D-BD6E-8A43BC9E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dirty="0"/>
              <a:t>Is it the name of a procedure or function?</a:t>
            </a:r>
          </a:p>
          <a:p>
            <a:pPr lvl="4"/>
            <a:endParaRPr lang="en-US" dirty="0"/>
          </a:p>
          <a:p>
            <a:r>
              <a:rPr lang="en-US" dirty="0"/>
              <a:t>Do the number and datatypes of the call arguments match with the parameters?</a:t>
            </a:r>
          </a:p>
          <a:p>
            <a:pPr lvl="1"/>
            <a:r>
              <a:rPr lang="en-US" dirty="0"/>
              <a:t>Look up the parameters in the </a:t>
            </a:r>
            <a:r>
              <a:rPr lang="en-US" u="sng" dirty="0"/>
              <a:t>symbol table</a:t>
            </a:r>
            <a:br>
              <a:rPr lang="en-US" dirty="0"/>
            </a:br>
            <a:r>
              <a:rPr lang="en-US" dirty="0"/>
              <a:t>of the procedure or function.</a:t>
            </a:r>
          </a:p>
          <a:p>
            <a:pPr lvl="1"/>
            <a:r>
              <a:rPr lang="en-US" dirty="0"/>
              <a:t>If it’s an argument passed by reference, </a:t>
            </a:r>
            <a:br>
              <a:rPr lang="en-US" dirty="0"/>
            </a:br>
            <a:r>
              <a:rPr lang="en-US" dirty="0"/>
              <a:t>is it a variable?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9ED48-25D8-C044-9197-13676578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92C4B4-D669-F140-97F6-DFE75D8697DB}"/>
              </a:ext>
            </a:extLst>
          </p:cNvPr>
          <p:cNvSpPr txBox="1"/>
          <p:nvPr/>
        </p:nvSpPr>
        <p:spPr>
          <a:xfrm>
            <a:off x="502964" y="4800585"/>
            <a:ext cx="8138071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 semantic check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Frontend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</a:p>
          <a:p>
            <a:r>
              <a:rPr lang="en-US" dirty="0">
                <a:solidFill>
                  <a:srgbClr val="0033CC"/>
                </a:solidFill>
              </a:rPr>
              <a:t>Methods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visitProcedureCallStatement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033CC"/>
                </a:solidFill>
                <a:latin typeface="+mj-lt"/>
                <a:cs typeface="Courier New" panose="02070309020205020404" pitchFamily="49" charset="0"/>
              </a:rPr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visitFunctionCallFactor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solidFill>
                  <a:srgbClr val="0033CC"/>
                </a:solidFill>
              </a:rPr>
              <a:t>Private helper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checkCallArguments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DCD58E-E181-9049-98A0-6645F3483133}"/>
              </a:ext>
            </a:extLst>
          </p:cNvPr>
          <p:cNvSpPr txBox="1"/>
          <p:nvPr/>
        </p:nvSpPr>
        <p:spPr>
          <a:xfrm>
            <a:off x="6583658" y="5989292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1E26B7-86DD-7223-3743-E0634F317201}"/>
              </a:ext>
            </a:extLst>
          </p:cNvPr>
          <p:cNvSpPr txBox="1"/>
          <p:nvPr/>
        </p:nvSpPr>
        <p:spPr>
          <a:xfrm>
            <a:off x="6157641" y="6349915"/>
            <a:ext cx="1523174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FF00"/>
                </a:solidFill>
              </a:rPr>
              <a:t>ErrorProcedure.pas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7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DCA2-E0EE-924E-88FD-1E77E8CC53A8}" type="slidenum">
              <a:rPr lang="en-US"/>
              <a:pPr/>
              <a:t>8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Interactive Program Debugger</a:t>
            </a:r>
            <a:endParaRPr lang="en-US" i="1" dirty="0"/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Your </a:t>
            </a:r>
            <a:r>
              <a:rPr lang="en-US" u="sng" dirty="0"/>
              <a:t>interpreter</a:t>
            </a:r>
            <a:r>
              <a:rPr lang="en-US" dirty="0"/>
              <a:t> is in </a:t>
            </a:r>
            <a:r>
              <a:rPr lang="en-US" u="sng" dirty="0"/>
              <a:t>complete control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the source program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u="sng" dirty="0"/>
              <a:t>execution</a:t>
            </a:r>
            <a:r>
              <a:rPr lang="en-US" dirty="0"/>
              <a:t>.</a:t>
            </a:r>
          </a:p>
          <a:p>
            <a:r>
              <a:rPr lang="en-US" dirty="0"/>
              <a:t>It can be an </a:t>
            </a:r>
            <a:r>
              <a:rPr lang="en-US" u="sng" dirty="0"/>
              <a:t>interactive debugger</a:t>
            </a:r>
            <a:r>
              <a:rPr lang="en-US" dirty="0"/>
              <a:t> where you can:</a:t>
            </a:r>
          </a:p>
          <a:p>
            <a:pPr lvl="1"/>
            <a:r>
              <a:rPr lang="en-US" dirty="0"/>
              <a:t>Stop and then restart program execution</a:t>
            </a:r>
            <a:br>
              <a:rPr lang="en-US" dirty="0"/>
            </a:br>
            <a:r>
              <a:rPr lang="en-US" dirty="0"/>
              <a:t>at any statements.</a:t>
            </a:r>
          </a:p>
          <a:p>
            <a:pPr lvl="1"/>
            <a:r>
              <a:rPr lang="en-US" dirty="0"/>
              <a:t>“Single-step” program execution </a:t>
            </a:r>
            <a:br>
              <a:rPr lang="en-US" dirty="0"/>
            </a:br>
            <a:r>
              <a:rPr lang="en-US" dirty="0"/>
              <a:t>one statement at a time.</a:t>
            </a:r>
          </a:p>
          <a:p>
            <a:pPr lvl="1"/>
            <a:r>
              <a:rPr lang="en-US" dirty="0"/>
              <a:t>Show and modify runtime values of variables.</a:t>
            </a:r>
          </a:p>
          <a:p>
            <a:pPr lvl="1"/>
            <a:r>
              <a:rPr lang="en-US" dirty="0"/>
              <a:t>Monitor the runtime values of variables </a:t>
            </a:r>
            <a:br>
              <a:rPr lang="en-US" dirty="0"/>
            </a:br>
            <a:r>
              <a:rPr lang="en-US" dirty="0"/>
              <a:t>as the values are accessed and changed.</a:t>
            </a:r>
          </a:p>
          <a:p>
            <a:pPr lvl="1"/>
            <a:r>
              <a:rPr lang="en-US" dirty="0"/>
              <a:t>Display the current contents of the runtime stack.</a:t>
            </a:r>
          </a:p>
        </p:txBody>
      </p:sp>
    </p:spTree>
    <p:extLst>
      <p:ext uri="{BB962C8B-B14F-4D97-AF65-F5344CB8AC3E}">
        <p14:creationId xmlns:p14="http://schemas.microsoft.com/office/powerpoint/2010/main" val="275505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6C76-4950-374F-9EAE-D2284D2BDADD}" type="slidenum">
              <a:rPr lang="en-US"/>
              <a:pPr/>
              <a:t>9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Machine-Level vs. Source-Level Debugging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143025"/>
            <a:ext cx="8778144" cy="5029145"/>
          </a:xfrm>
        </p:spPr>
        <p:txBody>
          <a:bodyPr/>
          <a:lstStyle/>
          <a:p>
            <a:r>
              <a:rPr lang="en-US" dirty="0"/>
              <a:t>Machine level</a:t>
            </a:r>
          </a:p>
          <a:p>
            <a:pPr lvl="1"/>
            <a:r>
              <a:rPr lang="en-US" u="sng" dirty="0"/>
              <a:t>Low level</a:t>
            </a:r>
            <a:r>
              <a:rPr lang="en-US" dirty="0"/>
              <a:t>, close to the machine language.</a:t>
            </a:r>
          </a:p>
          <a:p>
            <a:pPr lvl="1"/>
            <a:r>
              <a:rPr lang="en-US" dirty="0"/>
              <a:t>Execute one machine (or assembly) instruction at a time.</a:t>
            </a:r>
          </a:p>
          <a:p>
            <a:pPr lvl="1"/>
            <a:r>
              <a:rPr lang="en-US" dirty="0"/>
              <a:t>Monitor and set the values of machine registers.</a:t>
            </a:r>
          </a:p>
          <a:p>
            <a:pPr lvl="4"/>
            <a:endParaRPr lang="en-US" dirty="0"/>
          </a:p>
          <a:p>
            <a:r>
              <a:rPr lang="en-US" dirty="0"/>
              <a:t>Source level</a:t>
            </a:r>
          </a:p>
          <a:p>
            <a:pPr lvl="1"/>
            <a:r>
              <a:rPr lang="en-US" dirty="0"/>
              <a:t>AKA: </a:t>
            </a:r>
            <a:r>
              <a:rPr lang="en-US" dirty="0">
                <a:solidFill>
                  <a:srgbClr val="C00000"/>
                </a:solidFill>
              </a:rPr>
              <a:t>symbolic debugger</a:t>
            </a:r>
          </a:p>
          <a:p>
            <a:pPr lvl="1"/>
            <a:r>
              <a:rPr lang="en-US" dirty="0"/>
              <a:t>Debug at the </a:t>
            </a:r>
            <a:r>
              <a:rPr lang="en-US" u="sng" dirty="0"/>
              <a:t>high level</a:t>
            </a:r>
            <a:r>
              <a:rPr lang="en-US" dirty="0"/>
              <a:t> of the source language.</a:t>
            </a:r>
          </a:p>
          <a:p>
            <a:pPr lvl="1"/>
            <a:r>
              <a:rPr lang="en-US" dirty="0"/>
              <a:t>Refer to variables by their names in the source program.</a:t>
            </a:r>
          </a:p>
          <a:p>
            <a:pPr lvl="1"/>
            <a:r>
              <a:rPr lang="en-US" dirty="0"/>
              <a:t>Refer to statements by their source line numbers.</a:t>
            </a:r>
          </a:p>
          <a:p>
            <a:pPr lvl="1"/>
            <a:r>
              <a:rPr lang="en-US" dirty="0"/>
              <a:t>Refer to procedures and functions by their names.</a:t>
            </a:r>
          </a:p>
        </p:txBody>
      </p:sp>
    </p:spTree>
    <p:extLst>
      <p:ext uri="{BB962C8B-B14F-4D97-AF65-F5344CB8AC3E}">
        <p14:creationId xmlns:p14="http://schemas.microsoft.com/office/powerpoint/2010/main" val="247910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4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4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36139</TotalTime>
  <Words>1172</Words>
  <Application>Microsoft Macintosh PowerPoint</Application>
  <PresentationFormat>On-screen Show (4:3)</PresentationFormat>
  <Paragraphs>187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Courier New</vt:lpstr>
      <vt:lpstr>Times New Roman</vt:lpstr>
      <vt:lpstr>Wingdings</vt:lpstr>
      <vt:lpstr>Quadrant</vt:lpstr>
      <vt:lpstr>CS 153: Concepts of Compiler Design October 3 Class Meeting</vt:lpstr>
      <vt:lpstr>Grammar for a Variable</vt:lpstr>
      <vt:lpstr>Type Check a Variable</vt:lpstr>
      <vt:lpstr>Grammar for a Procedure or Function Definition</vt:lpstr>
      <vt:lpstr>Symbol Table Entry of a Procedure or Function</vt:lpstr>
      <vt:lpstr>Grammar for Procedure and Function Calls</vt:lpstr>
      <vt:lpstr>Type Check a Call</vt:lpstr>
      <vt:lpstr>An Interactive Program Debugger</vt:lpstr>
      <vt:lpstr>Machine-Level vs. Source-Level Debugging</vt:lpstr>
      <vt:lpstr>Simple Debugger Command-Line Language</vt:lpstr>
      <vt:lpstr>Breakpoints</vt:lpstr>
      <vt:lpstr>Watchpoints</vt:lpstr>
      <vt:lpstr>Debugger Command Language</vt:lpstr>
      <vt:lpstr>Debugger Command Language</vt:lpstr>
      <vt:lpstr>Parse the Debugger Commands</vt:lpstr>
      <vt:lpstr>Execute the Debugger Commands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568</cp:revision>
  <dcterms:created xsi:type="dcterms:W3CDTF">2008-01-12T03:52:55Z</dcterms:created>
  <dcterms:modified xsi:type="dcterms:W3CDTF">2024-10-03T20:55:14Z</dcterms:modified>
</cp:coreProperties>
</file>