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309" r:id="rId10"/>
    <p:sldId id="310" r:id="rId11"/>
    <p:sldId id="311" r:id="rId12"/>
    <p:sldId id="312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D7FFFF"/>
    <a:srgbClr val="008000"/>
    <a:srgbClr val="945200"/>
    <a:srgbClr val="FF9300"/>
    <a:srgbClr val="CC99FF"/>
    <a:srgbClr val="D883FF"/>
    <a:srgbClr val="8F0000"/>
    <a:srgbClr val="DEF0F2"/>
    <a:srgbClr val="B2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89" autoAdjust="0"/>
    <p:restoredTop sz="96134" autoAdjust="0"/>
  </p:normalViewPr>
  <p:slideViewPr>
    <p:cSldViewPr>
      <p:cViewPr varScale="1">
        <p:scale>
          <a:sx n="190" d="100"/>
          <a:sy n="190" d="100"/>
        </p:scale>
        <p:origin x="26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10/3/24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E68D8E-92B9-6647-9C13-3186C5B5146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90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57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Fall 2024: October 3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3540637" y="6263609"/>
            <a:ext cx="2340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153: Concepts of Compiler </a:t>
            </a:r>
            <a:r>
              <a:rPr lang="en-US" sz="1000" baseline="0" dirty="0"/>
              <a:t>Design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153: Concepts of Compiler Design</a:t>
            </a:r>
            <a:br>
              <a:rPr lang="en-US" sz="3600" dirty="0"/>
            </a:br>
            <a:r>
              <a:rPr lang="en-US" sz="2400" dirty="0"/>
              <a:t>October 3 Midterm Review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6E40B1E2-D825-0847-B550-764CAC45D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2F541-C012-D34E-8AC7-06CFFD4CBA26}" type="slidenum">
              <a:rPr lang="en-US"/>
              <a:pPr/>
              <a:t>10</a:t>
            </a:fld>
            <a:endParaRPr lang="en-US"/>
          </a:p>
        </p:txBody>
      </p:sp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Review: Question #3</a:t>
            </a:r>
            <a:r>
              <a:rPr lang="en-US" i="1" dirty="0"/>
              <a:t>, </a:t>
            </a:r>
            <a:r>
              <a:rPr lang="en-US" i="1" dirty="0" err="1"/>
              <a:t>cont</a:t>
            </a:r>
            <a:r>
              <a:rPr lang="ja-JP" altLang="en-US" i="1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507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49475"/>
            <a:ext cx="8229600" cy="3981450"/>
          </a:xfrm>
        </p:spPr>
        <p:txBody>
          <a:bodyPr/>
          <a:lstStyle/>
          <a:p>
            <a:pPr lvl="1"/>
            <a:r>
              <a:rPr lang="en-US" dirty="0">
                <a:solidFill>
                  <a:srgbClr val="0033CC"/>
                </a:solidFill>
              </a:rPr>
              <a:t>By the time the parser is parsing the assignment statement, it would have already parsed the declaration of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arr</a:t>
            </a:r>
            <a:r>
              <a:rPr lang="en-US" dirty="0">
                <a:solidFill>
                  <a:srgbClr val="0033CC"/>
                </a:solidFill>
              </a:rPr>
              <a:t> as either an array or a function. </a:t>
            </a:r>
            <a:br>
              <a:rPr lang="en-US" dirty="0">
                <a:solidFill>
                  <a:srgbClr val="0033CC"/>
                </a:solidFill>
              </a:rPr>
            </a:b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Therefore, when the parser encounters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arr</a:t>
            </a:r>
            <a:r>
              <a:rPr lang="en-US" dirty="0">
                <a:solidFill>
                  <a:srgbClr val="0033CC"/>
                </a:solidFill>
              </a:rPr>
              <a:t> in the assignment statement, it looks in the symbol table to see how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arr</a:t>
            </a:r>
            <a:r>
              <a:rPr lang="en-US" dirty="0">
                <a:solidFill>
                  <a:srgbClr val="0033CC"/>
                </a:solidFill>
              </a:rPr>
              <a:t> was declared.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01F34725-6E89-6062-E7D3-3050B77C6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9425" y="1508776"/>
            <a:ext cx="3105150" cy="457200"/>
          </a:xfrm>
          <a:prstGeom prst="rect">
            <a:avLst/>
          </a:prstGeom>
          <a:solidFill>
            <a:srgbClr val="D7FFFF"/>
          </a:solidFill>
          <a:ln>
            <a:solidFill>
              <a:srgbClr val="0033CC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x := </a:t>
            </a:r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arr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(</a:t>
            </a:r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, 2*j)</a:t>
            </a:r>
            <a:endParaRPr lang="en-US" sz="2400" b="1" dirty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089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7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790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1DD44-A47F-2B41-A508-A3950586B77A}" type="slidenum">
              <a:rPr lang="en-US"/>
              <a:pPr/>
              <a:t>11</a:t>
            </a:fld>
            <a:endParaRPr lang="en-US"/>
          </a:p>
        </p:txBody>
      </p:sp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Review: Question #4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Suppose Pascal has an exponentiation operator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**</a:t>
            </a:r>
            <a:r>
              <a:rPr lang="en-US" dirty="0"/>
              <a:t>, so that</a:t>
            </a:r>
            <a:r>
              <a:rPr lang="en-US" b="1" dirty="0"/>
              <a:t>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n**4</a:t>
            </a:r>
            <a:r>
              <a:rPr lang="en-US" b="1" dirty="0"/>
              <a:t> </a:t>
            </a:r>
            <a:r>
              <a:rPr lang="en-US" dirty="0"/>
              <a:t>represents the mathematical expression </a:t>
            </a:r>
            <a:r>
              <a:rPr lang="en-US" i="1" dirty="0">
                <a:solidFill>
                  <a:schemeClr val="folHlink"/>
                </a:solidFill>
              </a:rPr>
              <a:t>n</a:t>
            </a:r>
            <a:r>
              <a:rPr lang="en-US" baseline="30000" dirty="0">
                <a:solidFill>
                  <a:schemeClr val="folHlink"/>
                </a:solidFill>
              </a:rPr>
              <a:t>4</a:t>
            </a:r>
            <a:r>
              <a:rPr lang="en-US" dirty="0"/>
              <a:t>.</a:t>
            </a:r>
            <a:br>
              <a:rPr lang="en-US" b="1" dirty="0"/>
            </a:br>
            <a:br>
              <a:rPr lang="en-US" sz="1400" b="1" dirty="0"/>
            </a:br>
            <a:r>
              <a:rPr lang="en-US" dirty="0"/>
              <a:t>Exponentiation has a </a:t>
            </a:r>
            <a:r>
              <a:rPr lang="en-US" u="sng" dirty="0"/>
              <a:t>higher operator precedence level</a:t>
            </a:r>
            <a:r>
              <a:rPr lang="en-US" dirty="0"/>
              <a:t> than the multiplicative operators. Therefore,</a:t>
            </a:r>
            <a:r>
              <a:rPr lang="en-US" b="1" dirty="0"/>
              <a:t>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n**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*j</a:t>
            </a:r>
            <a:r>
              <a:rPr lang="en-US" b="1" dirty="0"/>
              <a:t> </a:t>
            </a:r>
            <a:r>
              <a:rPr lang="en-US" dirty="0"/>
              <a:t>is evaluated as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(n**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)*j</a:t>
            </a:r>
            <a:r>
              <a:rPr lang="en-US" dirty="0"/>
              <a:t>. Furthermore, exponentiation is </a:t>
            </a:r>
            <a:r>
              <a:rPr lang="en-US" u="sng" dirty="0"/>
              <a:t>right-associative</a:t>
            </a:r>
            <a:r>
              <a:rPr lang="en-US" dirty="0"/>
              <a:t>, so that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n**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**j**k</a:t>
            </a:r>
            <a:r>
              <a:rPr lang="en-US" dirty="0"/>
              <a:t> is evaluated as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n**(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**(j**k))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95871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1DD44-A47F-2B41-A508-A3950586B77A}" type="slidenum">
              <a:rPr lang="en-US"/>
              <a:pPr/>
              <a:t>12</a:t>
            </a:fld>
            <a:endParaRPr lang="en-US"/>
          </a:p>
        </p:txBody>
      </p:sp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Review: Question #4</a:t>
            </a:r>
          </a:p>
        </p:txBody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402087"/>
          </a:xfrm>
        </p:spPr>
        <p:txBody>
          <a:bodyPr/>
          <a:lstStyle/>
          <a:p>
            <a:pPr marL="471487" lvl="1" indent="0">
              <a:buNone/>
            </a:pPr>
            <a:r>
              <a:rPr lang="en-US" sz="2800" dirty="0"/>
              <a:t>What modifications to the </a:t>
            </a:r>
            <a:r>
              <a:rPr lang="en-US" sz="2800" u="sng" dirty="0"/>
              <a:t>expression</a:t>
            </a:r>
            <a:r>
              <a:rPr lang="en-US" sz="2800" dirty="0"/>
              <a:t>, </a:t>
            </a:r>
            <a:r>
              <a:rPr lang="en-US" sz="2800" u="sng" dirty="0"/>
              <a:t>simple</a:t>
            </a:r>
            <a:r>
              <a:rPr lang="en-US" sz="2800" b="1" u="sng" dirty="0"/>
              <a:t> </a:t>
            </a:r>
            <a:r>
              <a:rPr lang="en-US" sz="2800" u="sng" dirty="0"/>
              <a:t>expression</a:t>
            </a:r>
            <a:r>
              <a:rPr lang="en-US" sz="2800" dirty="0"/>
              <a:t>, </a:t>
            </a:r>
            <a:r>
              <a:rPr lang="en-US" sz="2800" u="sng" dirty="0"/>
              <a:t>term</a:t>
            </a:r>
            <a:r>
              <a:rPr lang="en-US" sz="2800" dirty="0"/>
              <a:t>, and </a:t>
            </a:r>
            <a:r>
              <a:rPr lang="en-US" sz="2800" u="sng" dirty="0"/>
              <a:t>factor</a:t>
            </a:r>
            <a:r>
              <a:rPr lang="en-US" sz="2800" dirty="0"/>
              <a:t> grammar rules are required to accommodate the </a:t>
            </a:r>
            <a:r>
              <a:rPr lang="en-US" sz="2800" b="1" dirty="0">
                <a:solidFill>
                  <a:srgbClr val="0033CC"/>
                </a:solidFill>
                <a:latin typeface="Courier New" charset="0"/>
              </a:rPr>
              <a:t>**</a:t>
            </a:r>
            <a:r>
              <a:rPr lang="en-US" sz="2800" dirty="0"/>
              <a:t> operator?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E482D61-2920-7C46-B181-BA3C2490E381}"/>
              </a:ext>
            </a:extLst>
          </p:cNvPr>
          <p:cNvSpPr txBox="1"/>
          <p:nvPr/>
        </p:nvSpPr>
        <p:spPr>
          <a:xfrm>
            <a:off x="1437968" y="2917313"/>
            <a:ext cx="62680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term  : power  ( </a:t>
            </a:r>
            <a:r>
              <a:rPr lang="en-US" sz="2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mulOp</a:t>
            </a:r>
            <a:r>
              <a:rPr lang="en-US" sz="2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power )* ;</a:t>
            </a:r>
          </a:p>
          <a:p>
            <a:r>
              <a:rPr lang="en-US" sz="2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power : factor ( '**'  power )? ;</a:t>
            </a:r>
          </a:p>
        </p:txBody>
      </p:sp>
    </p:spTree>
    <p:extLst>
      <p:ext uri="{BB962C8B-B14F-4D97-AF65-F5344CB8AC3E}">
        <p14:creationId xmlns:p14="http://schemas.microsoft.com/office/powerpoint/2010/main" val="86296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6405C-0801-5E36-C4BE-C82D66471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90868-2CB0-6DD1-7CE3-1A012D997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r>
              <a:rPr lang="en-US" dirty="0"/>
              <a:t>Given online via Canvas and the lockdown browser.</a:t>
            </a:r>
          </a:p>
          <a:p>
            <a:pPr lvl="1"/>
            <a:r>
              <a:rPr lang="en-US" dirty="0"/>
              <a:t>You must come to class.</a:t>
            </a:r>
          </a:p>
          <a:p>
            <a:pPr lvl="4"/>
            <a:endParaRPr lang="en-US" dirty="0"/>
          </a:p>
          <a:p>
            <a:r>
              <a:rPr lang="en-US" sz="2800" dirty="0"/>
              <a:t>A combination of multiple-choice and short-answer questions.</a:t>
            </a:r>
          </a:p>
          <a:p>
            <a:pPr marL="1389063" lvl="3" indent="0">
              <a:buNone/>
            </a:pPr>
            <a:endParaRPr lang="en-US" dirty="0"/>
          </a:p>
          <a:p>
            <a:r>
              <a:rPr lang="en-US" sz="2800" b="1" u="sng" dirty="0"/>
              <a:t>No communication</a:t>
            </a:r>
            <a:r>
              <a:rPr lang="en-US" sz="2800" b="1" dirty="0"/>
              <a:t> </a:t>
            </a:r>
            <a:r>
              <a:rPr lang="en-US" sz="2800" dirty="0"/>
              <a:t>with anyone else!</a:t>
            </a:r>
          </a:p>
          <a:p>
            <a:pPr lvl="1"/>
            <a:r>
              <a:rPr lang="en-US" dirty="0"/>
              <a:t>Violations will be severely punished (0 on the exam, reported to the student disciplinary office, etc.).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F3A166-B83F-74BC-3666-023AA4946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433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4C0FE-E954-3722-0613-381C490FA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So Far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A7D75-7582-EFEF-9FF4-5D1FBE258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Three-tier compiler architecture.</a:t>
            </a:r>
          </a:p>
          <a:p>
            <a:r>
              <a:rPr lang="en-US" dirty="0"/>
              <a:t>Hand-written parsers, scanners, parse trees, tree visit code, symbol table.</a:t>
            </a:r>
          </a:p>
          <a:p>
            <a:r>
              <a:rPr lang="en-US" dirty="0"/>
              <a:t>ANTLR-generated parsers, </a:t>
            </a:r>
            <a:r>
              <a:rPr lang="en-US" dirty="0" err="1"/>
              <a:t>lexers</a:t>
            </a:r>
            <a:r>
              <a:rPr lang="en-US" dirty="0"/>
              <a:t>, parse trees, tree visit code.</a:t>
            </a:r>
          </a:p>
          <a:p>
            <a:r>
              <a:rPr lang="en-US" dirty="0"/>
              <a:t>BNF and ANTLR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.g4</a:t>
            </a:r>
            <a:r>
              <a:rPr lang="en-US" dirty="0"/>
              <a:t> grammars.</a:t>
            </a:r>
          </a:p>
          <a:p>
            <a:r>
              <a:rPr lang="en-US" dirty="0"/>
              <a:t>Parsing nested scopes.</a:t>
            </a:r>
          </a:p>
          <a:p>
            <a:pPr lvl="1"/>
            <a:r>
              <a:rPr lang="en-US" dirty="0"/>
              <a:t>The symbol table stack.</a:t>
            </a:r>
          </a:p>
          <a:p>
            <a:r>
              <a:rPr lang="en-US" dirty="0"/>
              <a:t>Parsing type definitions.</a:t>
            </a:r>
          </a:p>
          <a:p>
            <a:pPr lvl="1"/>
            <a:r>
              <a:rPr lang="en-US" dirty="0"/>
              <a:t>What goes into the symbol tables.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7F344D-47E9-23DC-E3DB-90C656B31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565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F9BE8-5BB6-DA99-EDFB-527667F88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So Far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CAB700-1F8D-4C3E-25DE-48FE5167B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Semantic analysis</a:t>
            </a:r>
          </a:p>
          <a:p>
            <a:pPr lvl="1"/>
            <a:r>
              <a:rPr lang="en-US" dirty="0"/>
              <a:t>Frontend visit methods for type checking, etc.</a:t>
            </a:r>
          </a:p>
          <a:p>
            <a:pPr lvl="4"/>
            <a:endParaRPr lang="en-US" dirty="0"/>
          </a:p>
          <a:p>
            <a:r>
              <a:rPr lang="en-US" dirty="0"/>
              <a:t>Interpreter</a:t>
            </a:r>
          </a:p>
          <a:p>
            <a:pPr lvl="1"/>
            <a:r>
              <a:rPr lang="en-US" dirty="0"/>
              <a:t>Backend visit methods that execute a Pascal program from the parse trees and symbol tables.</a:t>
            </a:r>
          </a:p>
          <a:p>
            <a:pPr lvl="1"/>
            <a:r>
              <a:rPr lang="en-US" dirty="0"/>
              <a:t>The runtime stack and the runtime display.</a:t>
            </a:r>
          </a:p>
          <a:p>
            <a:pPr lvl="4"/>
            <a:endParaRPr lang="en-US" dirty="0"/>
          </a:p>
          <a:p>
            <a:r>
              <a:rPr lang="en-US" dirty="0"/>
              <a:t>Debugger</a:t>
            </a:r>
          </a:p>
          <a:p>
            <a:pPr lvl="1"/>
            <a:r>
              <a:rPr lang="en-US" dirty="0"/>
              <a:t>Interactive source-level debugger.</a:t>
            </a:r>
          </a:p>
          <a:p>
            <a:pPr lvl="1"/>
            <a:r>
              <a:rPr lang="en-US" dirty="0"/>
              <a:t>Debugger command grammar and language 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DF4B85-C07F-C138-552D-FC07BCF52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802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3D54-36F3-5340-8CE3-E4A9FBF3EB06}" type="slidenum">
              <a:rPr lang="en-US"/>
              <a:pPr/>
              <a:t>5</a:t>
            </a:fld>
            <a:endParaRPr lang="en-US"/>
          </a:p>
        </p:txBody>
      </p:sp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Review: Question #1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295400"/>
            <a:ext cx="8412163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parser builds data structures consisting of </a:t>
            </a:r>
            <a:br>
              <a:rPr lang="en-US" dirty="0"/>
            </a:br>
            <a:r>
              <a:rPr lang="en-US" u="sng" dirty="0"/>
              <a:t>symbol table entry objects</a:t>
            </a:r>
            <a:r>
              <a:rPr lang="en-US" dirty="0"/>
              <a:t> (STEO) </a:t>
            </a:r>
            <a:br>
              <a:rPr lang="en-US" dirty="0"/>
            </a:br>
            <a:r>
              <a:rPr lang="en-US" dirty="0"/>
              <a:t>and </a:t>
            </a:r>
            <a:r>
              <a:rPr lang="en-US" u="sng" dirty="0"/>
              <a:t>type specification objects</a:t>
            </a:r>
            <a:r>
              <a:rPr lang="en-US" dirty="0"/>
              <a:t> (TSO).  </a:t>
            </a:r>
          </a:p>
          <a:p>
            <a:pPr lvl="4">
              <a:lnSpc>
                <a:spcPct val="90000"/>
              </a:lnSpc>
              <a:buFont typeface="Wingdings" charset="0"/>
              <a:buAutoNum type="alphaLcPeriod"/>
            </a:pPr>
            <a:endParaRPr lang="en-US" dirty="0"/>
          </a:p>
          <a:p>
            <a:pPr lvl="1">
              <a:lnSpc>
                <a:spcPct val="90000"/>
              </a:lnSpc>
              <a:buFont typeface="Wingdings" charset="0"/>
              <a:buAutoNum type="alphaLcPeriod"/>
            </a:pPr>
            <a:r>
              <a:rPr lang="en-US" dirty="0"/>
              <a:t>How are these structures used at </a:t>
            </a:r>
            <a:r>
              <a:rPr lang="en-US" u="sng" dirty="0"/>
              <a:t>compile time</a:t>
            </a:r>
            <a:r>
              <a:rPr lang="en-US" dirty="0"/>
              <a:t>? </a:t>
            </a:r>
          </a:p>
          <a:p>
            <a:pPr lvl="6">
              <a:lnSpc>
                <a:spcPct val="90000"/>
              </a:lnSpc>
              <a:buFont typeface="Wingdings" charset="0"/>
              <a:buAutoNum type="alphaLcPeriod"/>
            </a:pPr>
            <a:endParaRPr lang="en-US" dirty="0"/>
          </a:p>
          <a:p>
            <a:pPr lvl="2">
              <a:lnSpc>
                <a:spcPct val="90000"/>
              </a:lnSpc>
              <a:buFont typeface="Wingdings" charset="0"/>
              <a:buChar char="n"/>
            </a:pPr>
            <a:r>
              <a:rPr lang="en-US" dirty="0">
                <a:solidFill>
                  <a:srgbClr val="0033CC"/>
                </a:solidFill>
              </a:rPr>
              <a:t>STEO: Store information about locally-declared identifiers.</a:t>
            </a:r>
          </a:p>
          <a:p>
            <a:pPr lvl="2">
              <a:lnSpc>
                <a:spcPct val="90000"/>
              </a:lnSpc>
              <a:buFont typeface="Wingdings" charset="0"/>
              <a:buChar char="n"/>
            </a:pPr>
            <a:r>
              <a:rPr lang="en-US" dirty="0">
                <a:solidFill>
                  <a:srgbClr val="0033CC"/>
                </a:solidFill>
              </a:rPr>
              <a:t>TSO: Represent type information.</a:t>
            </a:r>
          </a:p>
          <a:p>
            <a:pPr lvl="2">
              <a:lnSpc>
                <a:spcPct val="90000"/>
              </a:lnSpc>
              <a:buFont typeface="Wingdings" charset="0"/>
              <a:buChar char="n"/>
            </a:pPr>
            <a:r>
              <a:rPr lang="en-US" dirty="0">
                <a:solidFill>
                  <a:srgbClr val="0033CC"/>
                </a:solidFill>
              </a:rPr>
              <a:t>Both: Assign types to variables.</a:t>
            </a:r>
          </a:p>
          <a:p>
            <a:pPr lvl="2">
              <a:lnSpc>
                <a:spcPct val="90000"/>
              </a:lnSpc>
              <a:buFont typeface="Wingdings" charset="0"/>
              <a:buChar char="n"/>
            </a:pPr>
            <a:r>
              <a:rPr lang="en-US" dirty="0">
                <a:solidFill>
                  <a:srgbClr val="0033CC"/>
                </a:solidFill>
              </a:rPr>
              <a:t>Both: Do type checking in statements and expressions.</a:t>
            </a:r>
          </a:p>
        </p:txBody>
      </p:sp>
    </p:spTree>
    <p:extLst>
      <p:ext uri="{BB962C8B-B14F-4D97-AF65-F5344CB8AC3E}">
        <p14:creationId xmlns:p14="http://schemas.microsoft.com/office/powerpoint/2010/main" val="1864613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3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3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03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3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53D54-36F3-5340-8CE3-E4A9FBF3EB06}" type="slidenum">
              <a:rPr lang="en-US"/>
              <a:pPr/>
              <a:t>6</a:t>
            </a:fld>
            <a:endParaRPr lang="en-US"/>
          </a:p>
        </p:txBody>
      </p:sp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Review: Question #1</a:t>
            </a:r>
            <a:r>
              <a:rPr lang="en-US" i="1" dirty="0"/>
              <a:t>, cont’d</a:t>
            </a:r>
          </a:p>
        </p:txBody>
      </p:sp>
      <p:sp>
        <p:nvSpPr>
          <p:cNvPr id="503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125" y="1295400"/>
            <a:ext cx="8412163" cy="4876800"/>
          </a:xfrm>
        </p:spPr>
        <p:txBody>
          <a:bodyPr/>
          <a:lstStyle/>
          <a:p>
            <a:pPr marL="928687" lvl="1" indent="-457200">
              <a:lnSpc>
                <a:spcPct val="90000"/>
              </a:lnSpc>
              <a:buFont typeface="+mj-lt"/>
              <a:buAutoNum type="alphaLcPeriod" startAt="2"/>
            </a:pPr>
            <a:r>
              <a:rPr lang="en-US" dirty="0"/>
              <a:t>How does the interpreter use these structures </a:t>
            </a:r>
            <a:br>
              <a:rPr lang="en-US" dirty="0"/>
            </a:br>
            <a:r>
              <a:rPr lang="en-US" dirty="0"/>
              <a:t>at </a:t>
            </a:r>
            <a:r>
              <a:rPr lang="en-US" u="sng" dirty="0"/>
              <a:t>run time</a:t>
            </a:r>
            <a:r>
              <a:rPr lang="en-US" dirty="0"/>
              <a:t>? </a:t>
            </a:r>
          </a:p>
          <a:p>
            <a:pPr marL="3232150" lvl="6" indent="-457200">
              <a:lnSpc>
                <a:spcPct val="90000"/>
              </a:lnSpc>
              <a:buFont typeface="+mj-lt"/>
              <a:buAutoNum type="alphaLcPeriod" startAt="2"/>
            </a:pPr>
            <a:endParaRPr lang="en-US" dirty="0"/>
          </a:p>
          <a:p>
            <a:pPr lvl="2">
              <a:lnSpc>
                <a:spcPct val="90000"/>
              </a:lnSpc>
              <a:buFont typeface="Wingdings" charset="0"/>
              <a:buChar char="n"/>
            </a:pPr>
            <a:r>
              <a:rPr lang="en-US" dirty="0">
                <a:solidFill>
                  <a:srgbClr val="0033CC"/>
                </a:solidFill>
              </a:rPr>
              <a:t>STEO: Create the memory map for each Stack Frame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that</a:t>
            </a:r>
            <a:r>
              <a:rPr lang="en-US" dirty="0">
                <a:solidFill>
                  <a:srgbClr val="0033CC"/>
                </a:solidFill>
                <a:latin typeface="Arial"/>
              </a:rPr>
              <a:t>’</a:t>
            </a:r>
            <a:r>
              <a:rPr lang="en-US" dirty="0">
                <a:solidFill>
                  <a:srgbClr val="0033CC"/>
                </a:solidFill>
              </a:rPr>
              <a:t>s pushed onto the runtime stack.</a:t>
            </a:r>
          </a:p>
          <a:p>
            <a:pPr lvl="2">
              <a:lnSpc>
                <a:spcPct val="90000"/>
              </a:lnSpc>
              <a:buFont typeface="Wingdings" charset="0"/>
              <a:buChar char="n"/>
            </a:pPr>
            <a:r>
              <a:rPr lang="en-US" dirty="0">
                <a:solidFill>
                  <a:srgbClr val="0033CC"/>
                </a:solidFill>
              </a:rPr>
              <a:t>STEO: Get the values of defined and enumeration constants.</a:t>
            </a:r>
          </a:p>
          <a:p>
            <a:pPr lvl="2">
              <a:lnSpc>
                <a:spcPct val="90000"/>
              </a:lnSpc>
              <a:buFont typeface="Wingdings" charset="0"/>
              <a:buChar char="n"/>
            </a:pPr>
            <a:r>
              <a:rPr lang="en-US" dirty="0">
                <a:solidFill>
                  <a:srgbClr val="0033CC"/>
                </a:solidFill>
              </a:rPr>
              <a:t>TSO: Do runtime range checking for subranges.</a:t>
            </a:r>
          </a:p>
        </p:txBody>
      </p:sp>
    </p:spTree>
    <p:extLst>
      <p:ext uri="{BB962C8B-B14F-4D97-AF65-F5344CB8AC3E}">
        <p14:creationId xmlns:p14="http://schemas.microsoft.com/office/powerpoint/2010/main" val="172373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3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3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03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9E03C-6B31-4946-A8D3-651B517A3121}" type="slidenum">
              <a:rPr lang="en-US"/>
              <a:pPr/>
              <a:t>7</a:t>
            </a:fld>
            <a:endParaRPr lang="en-US"/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Review: Question #2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How does the symbol table stack … </a:t>
            </a:r>
            <a:endParaRPr lang="en-US" sz="2000" dirty="0"/>
          </a:p>
          <a:p>
            <a:pPr lvl="4">
              <a:lnSpc>
                <a:spcPct val="80000"/>
              </a:lnSpc>
            </a:pPr>
            <a:endParaRPr lang="en-US" sz="900" dirty="0"/>
          </a:p>
          <a:p>
            <a:pPr lvl="1">
              <a:lnSpc>
                <a:spcPct val="80000"/>
              </a:lnSpc>
              <a:buFont typeface="Wingdings" charset="0"/>
              <a:buAutoNum type="alphaLcPeriod"/>
            </a:pPr>
            <a:r>
              <a:rPr lang="en-US" dirty="0"/>
              <a:t>… allow a variable declared in an enclosing scope to be </a:t>
            </a:r>
            <a:r>
              <a:rPr lang="en-US" dirty="0" err="1"/>
              <a:t>redeclared</a:t>
            </a:r>
            <a:r>
              <a:rPr lang="en-US" dirty="0"/>
              <a:t> in the local scope? </a:t>
            </a:r>
          </a:p>
          <a:p>
            <a:pPr lvl="6">
              <a:lnSpc>
                <a:spcPct val="80000"/>
              </a:lnSpc>
              <a:buFont typeface="Wingdings" charset="0"/>
              <a:buAutoNum type="alphaLcPeriod"/>
            </a:pPr>
            <a:endParaRPr lang="en-US" dirty="0"/>
          </a:p>
          <a:p>
            <a:pPr lvl="2">
              <a:lnSpc>
                <a:spcPct val="80000"/>
              </a:lnSpc>
            </a:pPr>
            <a:r>
              <a:rPr lang="en-US" dirty="0">
                <a:solidFill>
                  <a:srgbClr val="0033CC"/>
                </a:solidFill>
              </a:rPr>
              <a:t>Push a new symbol table onto the symbol table stack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for the local scope. Enter the variable</a:t>
            </a:r>
            <a:r>
              <a:rPr lang="en-US" dirty="0">
                <a:solidFill>
                  <a:srgbClr val="0033CC"/>
                </a:solidFill>
                <a:latin typeface="Arial"/>
              </a:rPr>
              <a:t>’</a:t>
            </a:r>
            <a:r>
              <a:rPr lang="en-US" dirty="0">
                <a:solidFill>
                  <a:srgbClr val="0033CC"/>
                </a:solidFill>
              </a:rPr>
              <a:t>s name into the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local table.</a:t>
            </a:r>
          </a:p>
          <a:p>
            <a:pPr lvl="4">
              <a:lnSpc>
                <a:spcPct val="80000"/>
              </a:lnSpc>
            </a:pPr>
            <a:endParaRPr lang="en-US" dirty="0">
              <a:solidFill>
                <a:schemeClr val="folHlink"/>
              </a:solidFill>
            </a:endParaRPr>
          </a:p>
          <a:p>
            <a:pPr lvl="1">
              <a:lnSpc>
                <a:spcPct val="80000"/>
              </a:lnSpc>
              <a:buFont typeface="Wingdings" charset="0"/>
              <a:buAutoNum type="alphaLcPeriod"/>
            </a:pPr>
            <a:r>
              <a:rPr lang="en-US" dirty="0"/>
              <a:t>… prevent a variable already declared in the local scope from being redeclared in the local scope?</a:t>
            </a:r>
          </a:p>
          <a:p>
            <a:pPr lvl="6">
              <a:lnSpc>
                <a:spcPct val="80000"/>
              </a:lnSpc>
              <a:buFont typeface="Wingdings" charset="0"/>
              <a:buAutoNum type="alphaLcPeriod"/>
            </a:pPr>
            <a:r>
              <a:rPr lang="en-US" dirty="0"/>
              <a:t> </a:t>
            </a:r>
          </a:p>
          <a:p>
            <a:pPr lvl="2">
              <a:lnSpc>
                <a:spcPct val="80000"/>
              </a:lnSpc>
              <a:buFont typeface="Wingdings" charset="0"/>
              <a:buChar char="n"/>
            </a:pPr>
            <a:r>
              <a:rPr lang="en-US" dirty="0">
                <a:solidFill>
                  <a:srgbClr val="0033CC"/>
                </a:solidFill>
              </a:rPr>
              <a:t>First check the local symbol table to see whether the variable</a:t>
            </a:r>
            <a:r>
              <a:rPr lang="en-US" dirty="0">
                <a:solidFill>
                  <a:srgbClr val="0033CC"/>
                </a:solidFill>
                <a:latin typeface="Arial"/>
              </a:rPr>
              <a:t>’</a:t>
            </a:r>
            <a:r>
              <a:rPr lang="en-US" dirty="0">
                <a:solidFill>
                  <a:srgbClr val="0033CC"/>
                </a:solidFill>
              </a:rPr>
              <a:t>s name is already entered into the table.</a:t>
            </a:r>
          </a:p>
        </p:txBody>
      </p:sp>
    </p:spTree>
    <p:extLst>
      <p:ext uri="{BB962C8B-B14F-4D97-AF65-F5344CB8AC3E}">
        <p14:creationId xmlns:p14="http://schemas.microsoft.com/office/powerpoint/2010/main" val="327041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4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4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48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835" grpId="0" build="p" bldLvl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9E03C-6B31-4946-A8D3-651B517A3121}" type="slidenum">
              <a:rPr lang="en-US"/>
              <a:pPr/>
              <a:t>8</a:t>
            </a:fld>
            <a:endParaRPr lang="en-US"/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Review: Question #2</a:t>
            </a:r>
            <a:r>
              <a:rPr lang="en-US" i="1" dirty="0"/>
              <a:t>, cont’d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How does the symbol table stack … </a:t>
            </a:r>
            <a:endParaRPr lang="en-US" sz="2000" dirty="0"/>
          </a:p>
          <a:p>
            <a:pPr marL="1828800" lvl="4" indent="0">
              <a:lnSpc>
                <a:spcPct val="80000"/>
              </a:lnSpc>
              <a:buNone/>
            </a:pPr>
            <a:endParaRPr lang="en-US" dirty="0">
              <a:solidFill>
                <a:schemeClr val="folHlink"/>
              </a:solidFill>
            </a:endParaRPr>
          </a:p>
          <a:p>
            <a:pPr lvl="1">
              <a:lnSpc>
                <a:spcPct val="80000"/>
              </a:lnSpc>
              <a:buFont typeface="Wingdings" charset="0"/>
              <a:buAutoNum type="alphaLcPeriod" startAt="3"/>
            </a:pPr>
            <a:r>
              <a:rPr lang="en-US" dirty="0"/>
              <a:t>… allow two record types defined in the same procedure to declare fields with the same names?</a:t>
            </a:r>
          </a:p>
          <a:p>
            <a:pPr lvl="4">
              <a:lnSpc>
                <a:spcPct val="80000"/>
              </a:lnSpc>
              <a:buFont typeface="Wingdings" charset="0"/>
              <a:buAutoNum type="alphaLcPeriod" startAt="3"/>
            </a:pPr>
            <a:endParaRPr lang="en-US" dirty="0"/>
          </a:p>
          <a:p>
            <a:pPr lvl="2">
              <a:lnSpc>
                <a:spcPct val="80000"/>
              </a:lnSpc>
              <a:buFont typeface="Wingdings" charset="0"/>
              <a:buChar char="n"/>
            </a:pPr>
            <a:r>
              <a:rPr lang="en-US" dirty="0">
                <a:solidFill>
                  <a:srgbClr val="0033CC"/>
                </a:solidFill>
              </a:rPr>
              <a:t>Push a separate symbol table for each record type onto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the symbol table stack when the parser is parsing the record type specification. Pop it off when the parser is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done parsing the specification.</a:t>
            </a:r>
          </a:p>
        </p:txBody>
      </p:sp>
    </p:spTree>
    <p:extLst>
      <p:ext uri="{BB962C8B-B14F-4D97-AF65-F5344CB8AC3E}">
        <p14:creationId xmlns:p14="http://schemas.microsoft.com/office/powerpoint/2010/main" val="2421650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4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835" grpId="0" build="p" bldLvl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A3EA4-C85A-1841-9990-140C46D30748}" type="slidenum">
              <a:rPr lang="en-US"/>
              <a:pPr/>
              <a:t>9</a:t>
            </a:fld>
            <a:endParaRPr lang="en-US"/>
          </a:p>
        </p:txBody>
      </p:sp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Review: Question #3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programming languages use parentheses to enclose array subscripts and to enclose arguments to function calls. Suppose Pascal did the same. Consider the assignment statement:</a:t>
            </a:r>
            <a:br>
              <a:rPr lang="en-US" dirty="0"/>
            </a:br>
            <a:br>
              <a:rPr lang="en-US" sz="1200" dirty="0"/>
            </a:br>
            <a:br>
              <a:rPr lang="en-US" dirty="0">
                <a:latin typeface="Courier New" charset="0"/>
              </a:rPr>
            </a:br>
            <a:br>
              <a:rPr lang="en-US" sz="1200" dirty="0"/>
            </a:br>
            <a:r>
              <a:rPr lang="en-US" dirty="0"/>
              <a:t>Describe how the Pascal parser could </a:t>
            </a:r>
            <a:br>
              <a:rPr lang="en-US" dirty="0"/>
            </a:br>
            <a:r>
              <a:rPr lang="en-US" dirty="0"/>
              <a:t>(or could not) determine whether it is parsing a call to function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arr</a:t>
            </a:r>
            <a:r>
              <a:rPr lang="en-US" dirty="0"/>
              <a:t> or an access to an element of array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arr</a:t>
            </a:r>
            <a:r>
              <a:rPr lang="en-US" dirty="0"/>
              <a:t>. </a:t>
            </a:r>
          </a:p>
          <a:p>
            <a:pPr lvl="4"/>
            <a:endParaRPr lang="en-US" dirty="0"/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B74A2234-DEC0-0D43-BC0B-18ADB6A0F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9425" y="3484562"/>
            <a:ext cx="3105150" cy="457200"/>
          </a:xfrm>
          <a:prstGeom prst="rect">
            <a:avLst/>
          </a:prstGeom>
          <a:solidFill>
            <a:srgbClr val="D7FFFF"/>
          </a:solidFill>
          <a:ln>
            <a:solidFill>
              <a:srgbClr val="0033CC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x := </a:t>
            </a:r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arr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(</a:t>
            </a:r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, 2*j)</a:t>
            </a:r>
            <a:endParaRPr lang="en-US" sz="2400" b="1" dirty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655340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35640</TotalTime>
  <Words>789</Words>
  <Application>Microsoft Macintosh PowerPoint</Application>
  <PresentationFormat>On-screen Show (4:3)</PresentationFormat>
  <Paragraphs>87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Courier New</vt:lpstr>
      <vt:lpstr>Times New Roman</vt:lpstr>
      <vt:lpstr>Wingdings</vt:lpstr>
      <vt:lpstr>Quadrant</vt:lpstr>
      <vt:lpstr>CS 153: Concepts of Compiler Design October 3 Midterm Review</vt:lpstr>
      <vt:lpstr>Midterm Format</vt:lpstr>
      <vt:lpstr>Topics So Far</vt:lpstr>
      <vt:lpstr>Topics So Far, cont’d</vt:lpstr>
      <vt:lpstr>Midterm Review: Question #1</vt:lpstr>
      <vt:lpstr>Midterm Review: Question #1, cont’d</vt:lpstr>
      <vt:lpstr>Midterm Review: Question #2</vt:lpstr>
      <vt:lpstr>Midterm Review: Question #2, cont’d</vt:lpstr>
      <vt:lpstr>Midterm Review: Question #3</vt:lpstr>
      <vt:lpstr>Midterm Review: Question #3, cont’d</vt:lpstr>
      <vt:lpstr>Midterm Review: Question #4</vt:lpstr>
      <vt:lpstr>Midterm Review: Question #4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595</cp:revision>
  <dcterms:created xsi:type="dcterms:W3CDTF">2008-01-12T03:52:55Z</dcterms:created>
  <dcterms:modified xsi:type="dcterms:W3CDTF">2024-10-03T20:57:58Z</dcterms:modified>
</cp:coreProperties>
</file>