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256" r:id="rId2"/>
    <p:sldId id="384" r:id="rId3"/>
    <p:sldId id="257" r:id="rId4"/>
    <p:sldId id="259" r:id="rId5"/>
    <p:sldId id="385" r:id="rId6"/>
    <p:sldId id="333" r:id="rId7"/>
    <p:sldId id="334" r:id="rId8"/>
    <p:sldId id="335" r:id="rId9"/>
    <p:sldId id="370" r:id="rId10"/>
    <p:sldId id="371" r:id="rId11"/>
    <p:sldId id="372" r:id="rId12"/>
    <p:sldId id="383" r:id="rId13"/>
    <p:sldId id="289" r:id="rId14"/>
    <p:sldId id="266" r:id="rId15"/>
    <p:sldId id="285" r:id="rId16"/>
    <p:sldId id="286" r:id="rId17"/>
    <p:sldId id="287" r:id="rId18"/>
    <p:sldId id="288" r:id="rId19"/>
    <p:sldId id="276" r:id="rId20"/>
    <p:sldId id="350" r:id="rId21"/>
    <p:sldId id="278" r:id="rId22"/>
    <p:sldId id="382" r:id="rId23"/>
    <p:sldId id="275" r:id="rId24"/>
    <p:sldId id="376" r:id="rId25"/>
    <p:sldId id="377" r:id="rId26"/>
    <p:sldId id="379" r:id="rId27"/>
    <p:sldId id="258" r:id="rId28"/>
    <p:sldId id="262" r:id="rId29"/>
    <p:sldId id="260" r:id="rId30"/>
    <p:sldId id="264" r:id="rId31"/>
    <p:sldId id="374" r:id="rId32"/>
    <p:sldId id="378" r:id="rId33"/>
    <p:sldId id="380" r:id="rId34"/>
    <p:sldId id="381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D7FFFF"/>
    <a:srgbClr val="945200"/>
    <a:srgbClr val="FF9300"/>
    <a:srgbClr val="CC99FF"/>
    <a:srgbClr val="D883FF"/>
    <a:srgbClr val="8F0000"/>
    <a:srgbClr val="DEF0F2"/>
    <a:srgbClr val="B2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37" autoAdjust="0"/>
    <p:restoredTop sz="97956" autoAdjust="0"/>
  </p:normalViewPr>
  <p:slideViewPr>
    <p:cSldViewPr>
      <p:cViewPr varScale="1">
        <p:scale>
          <a:sx n="182" d="100"/>
          <a:sy n="182" d="100"/>
        </p:scale>
        <p:origin x="176" y="10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8" d="100"/>
        <a:sy n="148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9/26/24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2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837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1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897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START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843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SJSU Dept. of Computer Science Fall 2013: September 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153: Concepts of Compiler Design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791173-F4A7-704E-AA23-AE37D73897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44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Fall 2024: September 26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540637" y="6263609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153: Concepts of Compiler </a:t>
            </a:r>
            <a:r>
              <a:rPr lang="en-US" sz="1000" baseline="0" dirty="0"/>
              <a:t>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puterhistory.org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1401/" TargetMode="External"/><Relationship Id="rId2" Type="http://schemas.openxmlformats.org/officeDocument/2006/relationships/hyperlink" Target="http://en.wikipedia.org/wiki/IBM_140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d-thelen.org/1401Project/1401RestorationPage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153: Concepts of Compiler Design</a:t>
            </a:r>
            <a:br>
              <a:rPr lang="en-US" sz="3600" dirty="0"/>
            </a:br>
            <a:r>
              <a:rPr lang="en-US" sz="2400" dirty="0"/>
              <a:t>September 26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3" name="Picture 2" descr="A group of blue and yellow dots&#10;&#10;Description automatically generated">
            <a:extLst>
              <a:ext uri="{FF2B5EF4-FFF2-40B4-BE49-F238E27FC236}">
                <a16:creationId xmlns:a16="http://schemas.microsoft.com/office/drawing/2014/main" id="{783289F8-750B-2242-4392-1E2BEA279B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40" y="4606925"/>
            <a:ext cx="1181100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1310-DD97-EA46-B005-4022EA426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Multipass Compilers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B7DA4-0A88-2445-9D60-E5EEF9D8B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compiler can make </a:t>
            </a:r>
            <a:r>
              <a:rPr lang="en-US" u="sng" dirty="0"/>
              <a:t>multiple passes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C00000"/>
                </a:solidFill>
              </a:rPr>
              <a:t>pass</a:t>
            </a:r>
            <a:r>
              <a:rPr lang="en-US" dirty="0"/>
              <a:t> involves going through the source program, either in the original text form or as a parse tree.</a:t>
            </a:r>
          </a:p>
          <a:p>
            <a:pPr lvl="1"/>
            <a:r>
              <a:rPr lang="en-US" dirty="0"/>
              <a:t>During each pass, the compiler performs operations that are relevant to that pass.</a:t>
            </a:r>
          </a:p>
          <a:p>
            <a:pPr marL="2286000" lvl="5" indent="0">
              <a:buNone/>
            </a:pPr>
            <a:endParaRPr lang="en-US" dirty="0"/>
          </a:p>
          <a:p>
            <a:r>
              <a:rPr lang="en-US" b="1" dirty="0"/>
              <a:t>Pass 1</a:t>
            </a:r>
            <a:r>
              <a:rPr lang="en-US" dirty="0"/>
              <a:t> (frontend syntax)</a:t>
            </a:r>
          </a:p>
          <a:p>
            <a:pPr lvl="1"/>
            <a:r>
              <a:rPr lang="en-US" dirty="0"/>
              <a:t>Read the original source program text.</a:t>
            </a:r>
          </a:p>
          <a:p>
            <a:pPr lvl="1"/>
            <a:r>
              <a:rPr lang="en-US" dirty="0"/>
              <a:t>Verify that the source program is </a:t>
            </a:r>
            <a:br>
              <a:rPr lang="en-US" dirty="0"/>
            </a:br>
            <a:r>
              <a:rPr lang="en-US" dirty="0"/>
              <a:t>syntactically correct.</a:t>
            </a:r>
          </a:p>
          <a:p>
            <a:pPr lvl="1"/>
            <a:r>
              <a:rPr lang="en-US" dirty="0"/>
              <a:t>Build the parse tree.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50C39F-6AAC-6647-B863-1577FBC4D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63F34F-9123-B141-85C5-2036A698A784}"/>
              </a:ext>
            </a:extLst>
          </p:cNvPr>
          <p:cNvSpPr txBox="1"/>
          <p:nvPr/>
        </p:nvSpPr>
        <p:spPr>
          <a:xfrm>
            <a:off x="5007882" y="3765449"/>
            <a:ext cx="321581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Done by ANTLR-generated code.</a:t>
            </a:r>
          </a:p>
        </p:txBody>
      </p:sp>
    </p:spTree>
    <p:extLst>
      <p:ext uri="{BB962C8B-B14F-4D97-AF65-F5344CB8AC3E}">
        <p14:creationId xmlns:p14="http://schemas.microsoft.com/office/powerpoint/2010/main" val="74155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2E28A-203E-9A40-AE99-7C89EFC6D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Multipass Compilers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BA216-FD86-2C4D-9AFC-2EE20C3EF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95400"/>
            <a:ext cx="8503873" cy="4835525"/>
          </a:xfrm>
        </p:spPr>
        <p:txBody>
          <a:bodyPr/>
          <a:lstStyle/>
          <a:p>
            <a:r>
              <a:rPr lang="en-US" b="1" dirty="0"/>
              <a:t>Pass 2</a:t>
            </a:r>
            <a:r>
              <a:rPr lang="en-US" dirty="0"/>
              <a:t> (frontend semantics)</a:t>
            </a:r>
          </a:p>
          <a:p>
            <a:pPr lvl="1"/>
            <a:r>
              <a:rPr lang="en-US" dirty="0"/>
              <a:t>Visit the parse tree with </a:t>
            </a:r>
            <a:r>
              <a:rPr lang="en-US" u="sng" dirty="0"/>
              <a:t>a set of visit methods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Enter identifier and type information </a:t>
            </a:r>
            <a:br>
              <a:rPr lang="en-US" dirty="0"/>
            </a:br>
            <a:r>
              <a:rPr lang="en-US" dirty="0"/>
              <a:t>into the symbol table.</a:t>
            </a:r>
          </a:p>
          <a:p>
            <a:pPr lvl="1"/>
            <a:r>
              <a:rPr lang="en-US" dirty="0"/>
              <a:t>Perform type checking.</a:t>
            </a:r>
          </a:p>
          <a:p>
            <a:pPr lvl="1"/>
            <a:r>
              <a:rPr lang="en-US" dirty="0"/>
              <a:t>Add additional information to the parse tree nodes.</a:t>
            </a:r>
          </a:p>
          <a:p>
            <a:pPr lvl="5"/>
            <a:endParaRPr lang="en-US" dirty="0"/>
          </a:p>
          <a:p>
            <a:r>
              <a:rPr lang="en-US" b="1" dirty="0"/>
              <a:t>Pass 3</a:t>
            </a:r>
            <a:r>
              <a:rPr lang="en-US" dirty="0"/>
              <a:t> (backend semantics)</a:t>
            </a:r>
          </a:p>
          <a:p>
            <a:pPr lvl="1"/>
            <a:r>
              <a:rPr lang="en-US" dirty="0"/>
              <a:t>Revisit the parse tree </a:t>
            </a:r>
            <a:r>
              <a:rPr lang="en-US" u="sng" dirty="0"/>
              <a:t>with another set of visit methods</a:t>
            </a:r>
            <a:r>
              <a:rPr lang="en-US" dirty="0"/>
              <a:t>, using the additional information in the tree nodes.</a:t>
            </a:r>
          </a:p>
          <a:p>
            <a:pPr lvl="1"/>
            <a:r>
              <a:rPr lang="en-US" dirty="0"/>
              <a:t>Execute the source program or generate code.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7C366C-C33F-5F46-A24D-F8A1C4DDB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AE1C10-6F2F-3BFC-114F-648252644B1A}"/>
              </a:ext>
            </a:extLst>
          </p:cNvPr>
          <p:cNvSpPr txBox="1"/>
          <p:nvPr/>
        </p:nvSpPr>
        <p:spPr>
          <a:xfrm>
            <a:off x="5669268" y="4124371"/>
            <a:ext cx="256029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Another set of visit methods that we override.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38813F-5A8A-CDFD-381B-FD19E96B0283}"/>
              </a:ext>
            </a:extLst>
          </p:cNvPr>
          <p:cNvSpPr txBox="1"/>
          <p:nvPr/>
        </p:nvSpPr>
        <p:spPr>
          <a:xfrm>
            <a:off x="5669268" y="1417342"/>
            <a:ext cx="301753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Visit methods that we override.</a:t>
            </a:r>
          </a:p>
        </p:txBody>
      </p:sp>
    </p:spTree>
    <p:extLst>
      <p:ext uri="{BB962C8B-B14F-4D97-AF65-F5344CB8AC3E}">
        <p14:creationId xmlns:p14="http://schemas.microsoft.com/office/powerpoint/2010/main" val="375880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0DC2B-B19F-2ACB-6CB0-927B7E296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Software Engineering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738AC-E1C6-49D3-49F0-490EA6F2C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We need to practice good software engineering to manage the design and development of very complex software such as a compiler.</a:t>
            </a:r>
          </a:p>
          <a:p>
            <a:pPr lvl="4"/>
            <a:endParaRPr lang="en-US" sz="800" dirty="0"/>
          </a:p>
          <a:p>
            <a:r>
              <a:rPr lang="en-US" sz="2400" dirty="0"/>
              <a:t>Architect the code </a:t>
            </a:r>
            <a:r>
              <a:rPr lang="en-US" sz="2400" u="sng" dirty="0"/>
              <a:t>physically</a:t>
            </a:r>
            <a:r>
              <a:rPr lang="en-US" sz="2400" dirty="0"/>
              <a:t> into </a:t>
            </a:r>
            <a:r>
              <a:rPr lang="en-US" sz="2400" u="sng" dirty="0"/>
              <a:t>three tiers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front end (parser, lexer, etc.)</a:t>
            </a:r>
          </a:p>
          <a:p>
            <a:pPr lvl="1"/>
            <a:r>
              <a:rPr lang="en-US" sz="2000" dirty="0"/>
              <a:t>intermediate (parse trees and symbol tables)</a:t>
            </a:r>
          </a:p>
          <a:p>
            <a:pPr lvl="1"/>
            <a:r>
              <a:rPr lang="en-US" sz="2000" dirty="0"/>
              <a:t>back end (executor or code generator)</a:t>
            </a:r>
          </a:p>
          <a:p>
            <a:pPr lvl="5"/>
            <a:endParaRPr lang="en-US" sz="800" dirty="0"/>
          </a:p>
          <a:p>
            <a:r>
              <a:rPr lang="en-US" sz="2400" dirty="0"/>
              <a:t>Sequence the code’s </a:t>
            </a:r>
            <a:r>
              <a:rPr lang="en-US" sz="2400" u="sng" dirty="0"/>
              <a:t>operation</a:t>
            </a:r>
            <a:r>
              <a:rPr lang="en-US" sz="2400" dirty="0"/>
              <a:t> into </a:t>
            </a:r>
            <a:r>
              <a:rPr lang="en-US" sz="2400" u="sng" dirty="0"/>
              <a:t>multiple passes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Pass 1: syntax</a:t>
            </a:r>
          </a:p>
          <a:p>
            <a:pPr lvl="1"/>
            <a:r>
              <a:rPr lang="en-US" sz="2000" dirty="0"/>
              <a:t>Pass 2: semantics (type checking, etc.)</a:t>
            </a:r>
          </a:p>
          <a:p>
            <a:pPr lvl="1"/>
            <a:r>
              <a:rPr lang="en-US" sz="2000" dirty="0"/>
              <a:t>Pass 3: more semantics (execution or code generation)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DD2E7-F01C-5940-B183-2D96A011B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66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70F3-A7DA-CF49-95E1-BD4913B3CEF8}" type="slidenum">
              <a:rPr lang="en-US"/>
              <a:pPr/>
              <a:t>13</a:t>
            </a:fld>
            <a:endParaRPr lang="en-US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Declarations and the Symbol Table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u="sng" dirty="0"/>
              <a:t>Identifiers</a:t>
            </a:r>
            <a:r>
              <a:rPr lang="en-US" dirty="0"/>
              <a:t> from Pascal declarations that </a:t>
            </a:r>
            <a:br>
              <a:rPr lang="en-US" dirty="0"/>
            </a:br>
            <a:r>
              <a:rPr lang="en-US" dirty="0"/>
              <a:t>we will enter into a symbol table, names of: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constants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types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enumeration values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record fields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variables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Information from parsing </a:t>
            </a:r>
            <a:r>
              <a:rPr lang="en-US" u="sng" dirty="0"/>
              <a:t>type specifications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simple types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array types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record types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4F8AFD-BA24-BD95-E56D-55D49E25EF76}"/>
              </a:ext>
            </a:extLst>
          </p:cNvPr>
          <p:cNvSpPr txBox="1"/>
          <p:nvPr/>
        </p:nvSpPr>
        <p:spPr>
          <a:xfrm>
            <a:off x="5120634" y="4892024"/>
            <a:ext cx="269323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intermediate.type.Typespec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693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1C8A-826C-2E46-8087-C34AC04AE456}" type="slidenum">
              <a:rPr lang="en-US"/>
              <a:pPr/>
              <a:t>14</a:t>
            </a:fld>
            <a:endParaRPr lang="en-US"/>
          </a:p>
        </p:txBody>
      </p:sp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Specification Attributes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279525" y="2249488"/>
            <a:ext cx="6675438" cy="3740150"/>
            <a:chOff x="1279525" y="2249488"/>
            <a:chExt cx="6675438" cy="3740150"/>
          </a:xfrm>
        </p:grpSpPr>
        <p:sp>
          <p:nvSpPr>
            <p:cNvPr id="331779" name="Rectangle 3"/>
            <p:cNvSpPr>
              <a:spLocks noChangeArrowheads="1"/>
            </p:cNvSpPr>
            <p:nvPr/>
          </p:nvSpPr>
          <p:spPr bwMode="auto">
            <a:xfrm>
              <a:off x="2794000" y="5532438"/>
              <a:ext cx="5160963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 dirty="0">
                  <a:ea typeface="Times" charset="0"/>
                  <a:cs typeface="Times New Roman" charset="0"/>
                </a:rPr>
                <a:t>A separate </a:t>
              </a:r>
              <a:r>
                <a:rPr lang="en-US" sz="1800" u="sng" dirty="0">
                  <a:ea typeface="Times" charset="0"/>
                  <a:cs typeface="Times New Roman" charset="0"/>
                </a:rPr>
                <a:t>symbol table</a:t>
              </a:r>
              <a:r>
                <a:rPr lang="en-US" sz="1800" dirty="0">
                  <a:solidFill>
                    <a:srgbClr val="B23C00"/>
                  </a:solidFill>
                  <a:ea typeface="Times" charset="0"/>
                  <a:cs typeface="Times New Roman" charset="0"/>
                </a:rPr>
                <a:t> </a:t>
              </a:r>
              <a:r>
                <a:rPr lang="en-US" sz="1800" dirty="0">
                  <a:ea typeface="Times" charset="0"/>
                  <a:cs typeface="Times New Roman" charset="0"/>
                </a:rPr>
                <a:t>for the field identifiers</a:t>
              </a:r>
            </a:p>
          </p:txBody>
        </p:sp>
        <p:sp>
          <p:nvSpPr>
            <p:cNvPr id="331780" name="Rectangle 4"/>
            <p:cNvSpPr>
              <a:spLocks noChangeArrowheads="1"/>
            </p:cNvSpPr>
            <p:nvPr/>
          </p:nvSpPr>
          <p:spPr bwMode="auto">
            <a:xfrm>
              <a:off x="1279525" y="5532438"/>
              <a:ext cx="1514475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Record</a:t>
              </a:r>
            </a:p>
          </p:txBody>
        </p:sp>
        <p:sp>
          <p:nvSpPr>
            <p:cNvPr id="331781" name="Rectangle 5"/>
            <p:cNvSpPr>
              <a:spLocks noChangeArrowheads="1"/>
            </p:cNvSpPr>
            <p:nvPr/>
          </p:nvSpPr>
          <p:spPr bwMode="auto">
            <a:xfrm>
              <a:off x="2794000" y="5167313"/>
              <a:ext cx="5160963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Element count</a:t>
              </a:r>
            </a:p>
          </p:txBody>
        </p:sp>
        <p:sp>
          <p:nvSpPr>
            <p:cNvPr id="331782" name="Rectangle 6"/>
            <p:cNvSpPr>
              <a:spLocks noChangeArrowheads="1"/>
            </p:cNvSpPr>
            <p:nvPr/>
          </p:nvSpPr>
          <p:spPr bwMode="auto">
            <a:xfrm>
              <a:off x="2794000" y="4802188"/>
              <a:ext cx="5160963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Element type</a:t>
              </a:r>
            </a:p>
          </p:txBody>
        </p:sp>
        <p:sp>
          <p:nvSpPr>
            <p:cNvPr id="331785" name="Rectangle 9"/>
            <p:cNvSpPr>
              <a:spLocks noChangeArrowheads="1"/>
            </p:cNvSpPr>
            <p:nvPr/>
          </p:nvSpPr>
          <p:spPr bwMode="auto">
            <a:xfrm>
              <a:off x="2794000" y="4440238"/>
              <a:ext cx="5160963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Index type</a:t>
              </a:r>
            </a:p>
          </p:txBody>
        </p:sp>
        <p:sp>
          <p:nvSpPr>
            <p:cNvPr id="331786" name="Rectangle 10"/>
            <p:cNvSpPr>
              <a:spLocks noChangeArrowheads="1"/>
            </p:cNvSpPr>
            <p:nvPr/>
          </p:nvSpPr>
          <p:spPr bwMode="auto">
            <a:xfrm>
              <a:off x="1279525" y="4440238"/>
              <a:ext cx="1514475" cy="1549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Array</a:t>
              </a:r>
            </a:p>
          </p:txBody>
        </p:sp>
        <p:sp>
          <p:nvSpPr>
            <p:cNvPr id="331787" name="Rectangle 11"/>
            <p:cNvSpPr>
              <a:spLocks noChangeArrowheads="1"/>
            </p:cNvSpPr>
            <p:nvPr/>
          </p:nvSpPr>
          <p:spPr bwMode="auto">
            <a:xfrm>
              <a:off x="2794000" y="4075113"/>
              <a:ext cx="5160963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Maximum value</a:t>
              </a:r>
            </a:p>
          </p:txBody>
        </p:sp>
        <p:sp>
          <p:nvSpPr>
            <p:cNvPr id="331788" name="Rectangle 12"/>
            <p:cNvSpPr>
              <a:spLocks noChangeArrowheads="1"/>
            </p:cNvSpPr>
            <p:nvPr/>
          </p:nvSpPr>
          <p:spPr bwMode="auto">
            <a:xfrm>
              <a:off x="2794000" y="3709988"/>
              <a:ext cx="5160963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Minimum value</a:t>
              </a:r>
            </a:p>
          </p:txBody>
        </p:sp>
        <p:sp>
          <p:nvSpPr>
            <p:cNvPr id="331789" name="Rectangle 13"/>
            <p:cNvSpPr>
              <a:spLocks noChangeArrowheads="1"/>
            </p:cNvSpPr>
            <p:nvPr/>
          </p:nvSpPr>
          <p:spPr bwMode="auto">
            <a:xfrm>
              <a:off x="2794000" y="3344863"/>
              <a:ext cx="5160963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Base type</a:t>
              </a:r>
            </a:p>
          </p:txBody>
        </p:sp>
        <p:sp>
          <p:nvSpPr>
            <p:cNvPr id="331790" name="Rectangle 14"/>
            <p:cNvSpPr>
              <a:spLocks noChangeArrowheads="1"/>
            </p:cNvSpPr>
            <p:nvPr/>
          </p:nvSpPr>
          <p:spPr bwMode="auto">
            <a:xfrm>
              <a:off x="1279525" y="3344863"/>
              <a:ext cx="1514475" cy="1095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Subrange</a:t>
              </a:r>
            </a:p>
          </p:txBody>
        </p:sp>
        <p:sp>
          <p:nvSpPr>
            <p:cNvPr id="331791" name="Rectangle 15"/>
            <p:cNvSpPr>
              <a:spLocks noChangeArrowheads="1"/>
            </p:cNvSpPr>
            <p:nvPr/>
          </p:nvSpPr>
          <p:spPr bwMode="auto">
            <a:xfrm>
              <a:off x="2794000" y="2979738"/>
              <a:ext cx="5160963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List of enumeration constant identifiers</a:t>
              </a:r>
            </a:p>
          </p:txBody>
        </p:sp>
        <p:sp>
          <p:nvSpPr>
            <p:cNvPr id="331792" name="Rectangle 16"/>
            <p:cNvSpPr>
              <a:spLocks noChangeArrowheads="1"/>
            </p:cNvSpPr>
            <p:nvPr/>
          </p:nvSpPr>
          <p:spPr bwMode="auto">
            <a:xfrm>
              <a:off x="1279525" y="2979738"/>
              <a:ext cx="1514475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Enumeration</a:t>
              </a:r>
            </a:p>
          </p:txBody>
        </p:sp>
        <p:sp>
          <p:nvSpPr>
            <p:cNvPr id="331793" name="Rectangle 17"/>
            <p:cNvSpPr>
              <a:spLocks noChangeArrowheads="1"/>
            </p:cNvSpPr>
            <p:nvPr/>
          </p:nvSpPr>
          <p:spPr bwMode="auto">
            <a:xfrm>
              <a:off x="2794000" y="2614613"/>
              <a:ext cx="5160963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None</a:t>
              </a:r>
            </a:p>
          </p:txBody>
        </p:sp>
        <p:sp>
          <p:nvSpPr>
            <p:cNvPr id="331794" name="Rectangle 18"/>
            <p:cNvSpPr>
              <a:spLocks noChangeArrowheads="1"/>
            </p:cNvSpPr>
            <p:nvPr/>
          </p:nvSpPr>
          <p:spPr bwMode="auto">
            <a:xfrm>
              <a:off x="1279525" y="2614613"/>
              <a:ext cx="1514475" cy="365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>
                  <a:ea typeface="Times" charset="0"/>
                  <a:cs typeface="Times New Roman" charset="0"/>
                </a:rPr>
                <a:t>Scalar</a:t>
              </a:r>
            </a:p>
          </p:txBody>
        </p:sp>
        <p:sp>
          <p:nvSpPr>
            <p:cNvPr id="331795" name="Rectangle 19"/>
            <p:cNvSpPr>
              <a:spLocks noChangeArrowheads="1"/>
            </p:cNvSpPr>
            <p:nvPr/>
          </p:nvSpPr>
          <p:spPr bwMode="auto">
            <a:xfrm>
              <a:off x="2794000" y="2249488"/>
              <a:ext cx="5160963" cy="365125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algn="just" eaLnBrk="1" hangingPunct="1"/>
              <a:r>
                <a:rPr lang="en-US" sz="1800" b="1" dirty="0">
                  <a:solidFill>
                    <a:srgbClr val="FFFFFF"/>
                  </a:solidFill>
                  <a:ea typeface="Times" charset="0"/>
                  <a:cs typeface="Arial" charset="0"/>
                </a:rPr>
                <a:t>Type specification attributes</a:t>
              </a:r>
              <a:endParaRPr lang="en-US" sz="1800" dirty="0">
                <a:ea typeface="Times" charset="0"/>
                <a:cs typeface="Arial" charset="0"/>
              </a:endParaRPr>
            </a:p>
          </p:txBody>
        </p:sp>
        <p:sp>
          <p:nvSpPr>
            <p:cNvPr id="331796" name="Rectangle 20"/>
            <p:cNvSpPr>
              <a:spLocks noChangeArrowheads="1"/>
            </p:cNvSpPr>
            <p:nvPr/>
          </p:nvSpPr>
          <p:spPr bwMode="auto">
            <a:xfrm>
              <a:off x="1279525" y="2249488"/>
              <a:ext cx="1514475" cy="365125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469900" indent="-469900" eaLnBrk="1" hangingPunct="1">
                <a:tabLst>
                  <a:tab pos="563563" algn="l"/>
                </a:tabLst>
              </a:pPr>
              <a:r>
                <a:rPr lang="en-US" sz="1800" b="1">
                  <a:solidFill>
                    <a:srgbClr val="FFFFFF"/>
                  </a:solidFill>
                  <a:ea typeface="Times" charset="0"/>
                  <a:cs typeface="Arial" charset="0"/>
                </a:rPr>
                <a:t>Type form</a:t>
              </a:r>
              <a:endParaRPr lang="en-US" sz="1800">
                <a:ea typeface="Times" charset="0"/>
                <a:cs typeface="Arial" charset="0"/>
              </a:endParaRPr>
            </a:p>
          </p:txBody>
        </p:sp>
        <p:sp>
          <p:nvSpPr>
            <p:cNvPr id="331797" name="Line 21"/>
            <p:cNvSpPr>
              <a:spLocks noChangeShapeType="1"/>
            </p:cNvSpPr>
            <p:nvPr/>
          </p:nvSpPr>
          <p:spPr bwMode="auto">
            <a:xfrm>
              <a:off x="1279525" y="2249488"/>
              <a:ext cx="66754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798" name="Line 22"/>
            <p:cNvSpPr>
              <a:spLocks noChangeShapeType="1"/>
            </p:cNvSpPr>
            <p:nvPr/>
          </p:nvSpPr>
          <p:spPr bwMode="auto">
            <a:xfrm>
              <a:off x="1279525" y="5989638"/>
              <a:ext cx="66754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799" name="Line 23"/>
            <p:cNvSpPr>
              <a:spLocks noChangeShapeType="1"/>
            </p:cNvSpPr>
            <p:nvPr/>
          </p:nvSpPr>
          <p:spPr bwMode="auto">
            <a:xfrm>
              <a:off x="1279525" y="2249488"/>
              <a:ext cx="0" cy="3740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800" name="Line 24"/>
            <p:cNvSpPr>
              <a:spLocks noChangeShapeType="1"/>
            </p:cNvSpPr>
            <p:nvPr/>
          </p:nvSpPr>
          <p:spPr bwMode="auto">
            <a:xfrm>
              <a:off x="7954963" y="2249488"/>
              <a:ext cx="0" cy="3740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801" name="Line 25"/>
            <p:cNvSpPr>
              <a:spLocks noChangeShapeType="1"/>
            </p:cNvSpPr>
            <p:nvPr/>
          </p:nvSpPr>
          <p:spPr bwMode="auto">
            <a:xfrm>
              <a:off x="1279525" y="2614613"/>
              <a:ext cx="66754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802" name="Line 26"/>
            <p:cNvSpPr>
              <a:spLocks noChangeShapeType="1"/>
            </p:cNvSpPr>
            <p:nvPr/>
          </p:nvSpPr>
          <p:spPr bwMode="auto">
            <a:xfrm>
              <a:off x="2794000" y="2249488"/>
              <a:ext cx="0" cy="374015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803" name="Line 27"/>
            <p:cNvSpPr>
              <a:spLocks noChangeShapeType="1"/>
            </p:cNvSpPr>
            <p:nvPr/>
          </p:nvSpPr>
          <p:spPr bwMode="auto">
            <a:xfrm>
              <a:off x="1279525" y="2979738"/>
              <a:ext cx="66754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804" name="Line 28"/>
            <p:cNvSpPr>
              <a:spLocks noChangeShapeType="1"/>
            </p:cNvSpPr>
            <p:nvPr/>
          </p:nvSpPr>
          <p:spPr bwMode="auto">
            <a:xfrm>
              <a:off x="1279525" y="3344863"/>
              <a:ext cx="66754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805" name="Line 29"/>
            <p:cNvSpPr>
              <a:spLocks noChangeShapeType="1"/>
            </p:cNvSpPr>
            <p:nvPr/>
          </p:nvSpPr>
          <p:spPr bwMode="auto">
            <a:xfrm>
              <a:off x="1279525" y="4440238"/>
              <a:ext cx="66754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806" name="Line 30"/>
            <p:cNvSpPr>
              <a:spLocks noChangeShapeType="1"/>
            </p:cNvSpPr>
            <p:nvPr/>
          </p:nvSpPr>
          <p:spPr bwMode="auto">
            <a:xfrm>
              <a:off x="2794000" y="3709988"/>
              <a:ext cx="516096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807" name="Line 31"/>
            <p:cNvSpPr>
              <a:spLocks noChangeShapeType="1"/>
            </p:cNvSpPr>
            <p:nvPr/>
          </p:nvSpPr>
          <p:spPr bwMode="auto">
            <a:xfrm>
              <a:off x="2794000" y="4075113"/>
              <a:ext cx="516096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808" name="Line 32"/>
            <p:cNvSpPr>
              <a:spLocks noChangeShapeType="1"/>
            </p:cNvSpPr>
            <p:nvPr/>
          </p:nvSpPr>
          <p:spPr bwMode="auto">
            <a:xfrm>
              <a:off x="1279525" y="5532438"/>
              <a:ext cx="667543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812" name="Line 36"/>
            <p:cNvSpPr>
              <a:spLocks noChangeShapeType="1"/>
            </p:cNvSpPr>
            <p:nvPr/>
          </p:nvSpPr>
          <p:spPr bwMode="auto">
            <a:xfrm>
              <a:off x="2794000" y="4802188"/>
              <a:ext cx="516096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813" name="Line 37"/>
            <p:cNvSpPr>
              <a:spLocks noChangeShapeType="1"/>
            </p:cNvSpPr>
            <p:nvPr/>
          </p:nvSpPr>
          <p:spPr bwMode="auto">
            <a:xfrm>
              <a:off x="2794000" y="5167313"/>
              <a:ext cx="516096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1814" name="Rectangle 38"/>
          <p:cNvSpPr>
            <a:spLocks noChangeArrowheads="1"/>
          </p:cNvSpPr>
          <p:nvPr/>
        </p:nvSpPr>
        <p:spPr bwMode="auto">
          <a:xfrm>
            <a:off x="457200" y="1295400"/>
            <a:ext cx="8229600" cy="853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Each type specification has certain</a:t>
            </a:r>
            <a:r>
              <a:rPr lang="en-US" sz="2800" dirty="0">
                <a:solidFill>
                  <a:srgbClr val="B23C00"/>
                </a:solidFill>
              </a:rPr>
              <a:t> </a:t>
            </a:r>
            <a:r>
              <a:rPr lang="en-US" sz="2800" u="sng" dirty="0"/>
              <a:t>attributes </a:t>
            </a:r>
            <a:br>
              <a:rPr lang="en-US" sz="2800" dirty="0"/>
            </a:br>
            <a:r>
              <a:rPr lang="en-US" sz="2800" dirty="0"/>
              <a:t>depending on its </a:t>
            </a:r>
            <a:r>
              <a:rPr lang="en-US" sz="2800" u="sng" dirty="0"/>
              <a:t>form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3237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8A1E3-F2E5-6742-AC2E-98018A84CB69}" type="slidenum">
              <a:rPr lang="en-US"/>
              <a:pPr/>
              <a:t>15</a:t>
            </a:fld>
            <a:endParaRPr lang="en-US"/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Review: Type Definitions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8229600" cy="457200"/>
          </a:xfrm>
        </p:spPr>
        <p:txBody>
          <a:bodyPr/>
          <a:lstStyle/>
          <a:p>
            <a:r>
              <a:rPr lang="en-US" dirty="0"/>
              <a:t>Sample type definitions:</a:t>
            </a:r>
          </a:p>
        </p:txBody>
      </p:sp>
      <p:sp>
        <p:nvSpPr>
          <p:cNvPr id="390148" name="Text Box 4"/>
          <p:cNvSpPr txBox="1">
            <a:spLocks noChangeArrowheads="1"/>
          </p:cNvSpPr>
          <p:nvPr/>
        </p:nvSpPr>
        <p:spPr bwMode="auto">
          <a:xfrm>
            <a:off x="2532063" y="3130550"/>
            <a:ext cx="4143375" cy="2014538"/>
          </a:xfrm>
          <a:prstGeom prst="rect">
            <a:avLst/>
          </a:prstGeom>
          <a:solidFill>
            <a:srgbClr val="D6FFFF"/>
          </a:solidFill>
          <a:ln>
            <a:solidFill>
              <a:srgbClr val="0033CC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TYPE</a:t>
            </a:r>
          </a:p>
          <a:p>
            <a:r>
              <a:rPr lang="en-US" sz="1800" b="1" dirty="0">
                <a:latin typeface="Courier New" charset="0"/>
              </a:rPr>
              <a:t>    e = (alpha, beta, gamma);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latin typeface="Courier New" charset="0"/>
              </a:rPr>
              <a:t>sr</a:t>
            </a:r>
            <a:r>
              <a:rPr lang="en-US" sz="1800" b="1" dirty="0">
                <a:latin typeface="Courier New" charset="0"/>
              </a:rPr>
              <a:t> = </a:t>
            </a:r>
            <a:r>
              <a:rPr lang="en-US" sz="1800" b="1" dirty="0" err="1">
                <a:latin typeface="Courier New" charset="0"/>
              </a:rPr>
              <a:t>alpha..beta</a:t>
            </a:r>
            <a:r>
              <a:rPr lang="en-US" sz="1800" b="1" dirty="0">
                <a:latin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latin typeface="Courier New" charset="0"/>
              </a:rPr>
              <a:t>ar</a:t>
            </a:r>
            <a:r>
              <a:rPr lang="en-US" sz="1800" b="1" dirty="0">
                <a:latin typeface="Courier New" charset="0"/>
              </a:rPr>
              <a:t> = ARRAY [1..10] OF </a:t>
            </a:r>
            <a:r>
              <a:rPr lang="en-US" sz="1800" b="1" dirty="0" err="1">
                <a:latin typeface="Courier New" charset="0"/>
              </a:rPr>
              <a:t>sr</a:t>
            </a:r>
            <a:r>
              <a:rPr lang="en-US" sz="1800" b="1" dirty="0">
                <a:latin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</a:rPr>
              <a:t>    rec = RECORD</a:t>
            </a:r>
          </a:p>
          <a:p>
            <a:r>
              <a:rPr lang="en-US" sz="1800" b="1" dirty="0">
                <a:latin typeface="Courier New" charset="0"/>
              </a:rPr>
              <a:t>              x, y : integer</a:t>
            </a:r>
          </a:p>
          <a:p>
            <a:r>
              <a:rPr lang="en-US" sz="1800" b="1" dirty="0">
                <a:latin typeface="Courier New" charset="0"/>
              </a:rPr>
              <a:t>          END;</a:t>
            </a:r>
          </a:p>
        </p:txBody>
      </p:sp>
      <p:pic>
        <p:nvPicPr>
          <p:cNvPr id="390149" name="Picture 5" descr="CS153-080924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270" y="1325563"/>
            <a:ext cx="5486340" cy="1134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90150" name="Text Box 6"/>
          <p:cNvSpPr txBox="1">
            <a:spLocks noChangeArrowheads="1"/>
          </p:cNvSpPr>
          <p:nvPr/>
        </p:nvSpPr>
        <p:spPr bwMode="auto">
          <a:xfrm>
            <a:off x="623506" y="5349875"/>
            <a:ext cx="783031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dirty="0">
                <a:solidFill>
                  <a:srgbClr val="0033CC"/>
                </a:solidFill>
              </a:rPr>
              <a:t>How can we represent </a:t>
            </a:r>
            <a:r>
              <a:rPr lang="en-US" sz="1800" b="1" dirty="0">
                <a:solidFill>
                  <a:srgbClr val="0033CC"/>
                </a:solidFill>
              </a:rPr>
              <a:t>type specification information</a:t>
            </a:r>
            <a:r>
              <a:rPr lang="en-US" sz="1800" dirty="0">
                <a:solidFill>
                  <a:srgbClr val="0033CC"/>
                </a:solidFill>
              </a:rPr>
              <a:t> in our symbol table</a:t>
            </a:r>
          </a:p>
          <a:p>
            <a:pPr algn="ctr"/>
            <a:r>
              <a:rPr lang="en-US" sz="1800" dirty="0">
                <a:solidFill>
                  <a:srgbClr val="0033CC"/>
                </a:solidFill>
              </a:rPr>
              <a:t>and associate the correct type specification with an identifier?</a:t>
            </a:r>
          </a:p>
        </p:txBody>
      </p:sp>
    </p:spTree>
    <p:extLst>
      <p:ext uri="{BB962C8B-B14F-4D97-AF65-F5344CB8AC3E}">
        <p14:creationId xmlns:p14="http://schemas.microsoft.com/office/powerpoint/2010/main" val="3182198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407CB-5D39-EB42-A00E-A622817AC4D9}" type="slidenum">
              <a:rPr lang="en-US"/>
              <a:pPr/>
              <a:t>16</a:t>
            </a:fld>
            <a:endParaRPr lang="en-US"/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Definition Structures</a:t>
            </a:r>
          </a:p>
        </p:txBody>
      </p:sp>
      <p:pic>
        <p:nvPicPr>
          <p:cNvPr id="391171" name="Picture 3" descr="CS153-080929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508125"/>
            <a:ext cx="8413750" cy="333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391175" name="Group 7"/>
          <p:cNvGrpSpPr>
            <a:grpSpLocks/>
          </p:cNvGrpSpPr>
          <p:nvPr/>
        </p:nvGrpSpPr>
        <p:grpSpPr bwMode="auto">
          <a:xfrm>
            <a:off x="371476" y="2641600"/>
            <a:ext cx="1943100" cy="889000"/>
            <a:chOff x="304" y="1584"/>
            <a:chExt cx="1224" cy="560"/>
          </a:xfrm>
          <a:solidFill>
            <a:srgbClr val="FFFFC2"/>
          </a:solidFill>
        </p:grpSpPr>
        <p:sp>
          <p:nvSpPr>
            <p:cNvPr id="391176" name="Text Box 8"/>
            <p:cNvSpPr txBox="1">
              <a:spLocks noChangeArrowheads="1"/>
            </p:cNvSpPr>
            <p:nvPr/>
          </p:nvSpPr>
          <p:spPr bwMode="auto">
            <a:xfrm>
              <a:off x="304" y="1814"/>
              <a:ext cx="1224" cy="330"/>
            </a:xfrm>
            <a:prstGeom prst="rect">
              <a:avLst/>
            </a:prstGeom>
            <a:grpFill/>
            <a:ln w="952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33CC"/>
                  </a:solidFill>
                </a:rPr>
                <a:t>symbol table entry</a:t>
              </a:r>
            </a:p>
            <a:p>
              <a:pPr algn="ctr"/>
              <a:r>
                <a:rPr lang="en-US" sz="1400" dirty="0">
                  <a:solidFill>
                    <a:srgbClr val="0033CC"/>
                  </a:solidFill>
                </a:rPr>
                <a:t>(class </a:t>
              </a:r>
              <a:r>
                <a:rPr lang="en-US" sz="1400" b="1" dirty="0" err="1">
                  <a:solidFill>
                    <a:srgbClr val="0033CC"/>
                  </a:solidFill>
                  <a:latin typeface="Courier New" charset="0"/>
                </a:rPr>
                <a:t>SymTabEntry</a:t>
              </a:r>
              <a:r>
                <a:rPr lang="en-US" sz="1400" dirty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391177" name="Line 9"/>
            <p:cNvSpPr>
              <a:spLocks noChangeShapeType="1"/>
            </p:cNvSpPr>
            <p:nvPr/>
          </p:nvSpPr>
          <p:spPr bwMode="auto">
            <a:xfrm flipV="1">
              <a:off x="691" y="1584"/>
              <a:ext cx="0" cy="230"/>
            </a:xfrm>
            <a:prstGeom prst="line">
              <a:avLst/>
            </a:prstGeom>
            <a:grp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33CC"/>
                </a:solidFill>
              </a:endParaRPr>
            </a:p>
          </p:txBody>
        </p:sp>
      </p:grpSp>
      <p:grpSp>
        <p:nvGrpSpPr>
          <p:cNvPr id="391178" name="Group 10"/>
          <p:cNvGrpSpPr>
            <a:grpSpLocks/>
          </p:cNvGrpSpPr>
          <p:nvPr/>
        </p:nvGrpSpPr>
        <p:grpSpPr bwMode="auto">
          <a:xfrm>
            <a:off x="3430589" y="1235075"/>
            <a:ext cx="1620838" cy="779463"/>
            <a:chOff x="2161" y="778"/>
            <a:chExt cx="1021" cy="491"/>
          </a:xfrm>
          <a:solidFill>
            <a:srgbClr val="FFFFC2"/>
          </a:solidFill>
        </p:grpSpPr>
        <p:sp>
          <p:nvSpPr>
            <p:cNvPr id="391179" name="Text Box 11"/>
            <p:cNvSpPr txBox="1">
              <a:spLocks noChangeArrowheads="1"/>
            </p:cNvSpPr>
            <p:nvPr/>
          </p:nvSpPr>
          <p:spPr bwMode="auto">
            <a:xfrm>
              <a:off x="2161" y="778"/>
              <a:ext cx="1021" cy="330"/>
            </a:xfrm>
            <a:prstGeom prst="rect">
              <a:avLst/>
            </a:prstGeom>
            <a:grpFill/>
            <a:ln w="952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33CC"/>
                  </a:solidFill>
                </a:rPr>
                <a:t>type specification</a:t>
              </a:r>
            </a:p>
            <a:p>
              <a:pPr algn="ctr"/>
              <a:r>
                <a:rPr lang="en-US" sz="1400" dirty="0">
                  <a:solidFill>
                    <a:srgbClr val="0033CC"/>
                  </a:solidFill>
                </a:rPr>
                <a:t>(class </a:t>
              </a:r>
              <a:r>
                <a:rPr lang="en-US" sz="1400" b="1" dirty="0" err="1">
                  <a:solidFill>
                    <a:srgbClr val="0033CC"/>
                  </a:solidFill>
                  <a:latin typeface="Courier New" charset="0"/>
                </a:rPr>
                <a:t>Typespec</a:t>
              </a:r>
              <a:r>
                <a:rPr lang="en-US" sz="1400" dirty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391180" name="Line 12"/>
            <p:cNvSpPr>
              <a:spLocks noChangeShapeType="1"/>
            </p:cNvSpPr>
            <p:nvPr/>
          </p:nvSpPr>
          <p:spPr bwMode="auto">
            <a:xfrm flipH="1">
              <a:off x="2246" y="1111"/>
              <a:ext cx="0" cy="158"/>
            </a:xfrm>
            <a:prstGeom prst="line">
              <a:avLst/>
            </a:prstGeom>
            <a:grp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33CC"/>
                </a:solidFill>
              </a:endParaRPr>
            </a:p>
          </p:txBody>
        </p:sp>
      </p:grpSp>
      <p:grpSp>
        <p:nvGrpSpPr>
          <p:cNvPr id="391184" name="Group 16"/>
          <p:cNvGrpSpPr>
            <a:grpSpLocks/>
          </p:cNvGrpSpPr>
          <p:nvPr/>
        </p:nvGrpSpPr>
        <p:grpSpPr bwMode="auto">
          <a:xfrm>
            <a:off x="5943602" y="1235075"/>
            <a:ext cx="1960563" cy="2011363"/>
            <a:chOff x="3744" y="778"/>
            <a:chExt cx="1235" cy="1267"/>
          </a:xfrm>
          <a:solidFill>
            <a:srgbClr val="FFFFC2"/>
          </a:solidFill>
        </p:grpSpPr>
        <p:sp>
          <p:nvSpPr>
            <p:cNvPr id="391185" name="Text Box 17"/>
            <p:cNvSpPr txBox="1">
              <a:spLocks noChangeArrowheads="1"/>
            </p:cNvSpPr>
            <p:nvPr/>
          </p:nvSpPr>
          <p:spPr bwMode="auto">
            <a:xfrm>
              <a:off x="3744" y="778"/>
              <a:ext cx="1235" cy="349"/>
            </a:xfrm>
            <a:prstGeom prst="rect">
              <a:avLst/>
            </a:prstGeom>
            <a:grpFill/>
            <a:ln w="952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33CC"/>
                  </a:solidFill>
                </a:rPr>
                <a:t>symbol table entry</a:t>
              </a:r>
            </a:p>
            <a:p>
              <a:pPr algn="ctr"/>
              <a:r>
                <a:rPr lang="en-US" sz="1400" dirty="0">
                  <a:solidFill>
                    <a:srgbClr val="0033CC"/>
                  </a:solidFill>
                </a:rPr>
                <a:t>(class</a:t>
              </a:r>
              <a:r>
                <a:rPr lang="en-US" dirty="0">
                  <a:solidFill>
                    <a:srgbClr val="0033CC"/>
                  </a:solidFill>
                </a:rPr>
                <a:t> </a:t>
              </a:r>
              <a:r>
                <a:rPr lang="en-US" sz="1400" b="1" dirty="0" err="1">
                  <a:solidFill>
                    <a:srgbClr val="0033CC"/>
                  </a:solidFill>
                  <a:latin typeface="Courier New" charset="0"/>
                </a:rPr>
                <a:t>SymTabEntry</a:t>
              </a:r>
              <a:r>
                <a:rPr lang="en-US" dirty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391186" name="Line 18"/>
            <p:cNvSpPr>
              <a:spLocks noChangeShapeType="1"/>
            </p:cNvSpPr>
            <p:nvPr/>
          </p:nvSpPr>
          <p:spPr bwMode="auto">
            <a:xfrm>
              <a:off x="4174" y="1123"/>
              <a:ext cx="0" cy="922"/>
            </a:xfrm>
            <a:prstGeom prst="line">
              <a:avLst/>
            </a:prstGeom>
            <a:grp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33CC"/>
                </a:solidFill>
              </a:endParaRPr>
            </a:p>
          </p:txBody>
        </p:sp>
      </p:grpSp>
      <p:sp>
        <p:nvSpPr>
          <p:cNvPr id="391187" name="Text Box 19"/>
          <p:cNvSpPr txBox="1">
            <a:spLocks noChangeArrowheads="1"/>
          </p:cNvSpPr>
          <p:nvPr/>
        </p:nvSpPr>
        <p:spPr bwMode="auto">
          <a:xfrm>
            <a:off x="5117847" y="4983463"/>
            <a:ext cx="3568953" cy="1569660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Each </a:t>
            </a:r>
            <a:r>
              <a:rPr lang="en-US" b="1" dirty="0">
                <a:solidFill>
                  <a:srgbClr val="0033CC"/>
                </a:solidFill>
              </a:rPr>
              <a:t>symbol table entry</a:t>
            </a:r>
            <a:r>
              <a:rPr lang="en-US" dirty="0">
                <a:solidFill>
                  <a:srgbClr val="0033CC"/>
                </a:solidFill>
              </a:rPr>
              <a:t> has a</a:t>
            </a:r>
          </a:p>
          <a:p>
            <a:r>
              <a:rPr lang="en-US" dirty="0">
                <a:solidFill>
                  <a:srgbClr val="0033CC"/>
                </a:solidFill>
              </a:rPr>
              <a:t>pointer to a </a:t>
            </a:r>
            <a:r>
              <a:rPr lang="en-US" b="1" dirty="0">
                <a:solidFill>
                  <a:srgbClr val="0033CC"/>
                </a:solidFill>
              </a:rPr>
              <a:t>type specification</a:t>
            </a:r>
            <a:r>
              <a:rPr lang="en-US" dirty="0">
                <a:solidFill>
                  <a:srgbClr val="0033CC"/>
                </a:solidFill>
              </a:rPr>
              <a:t>.</a:t>
            </a:r>
          </a:p>
          <a:p>
            <a:endParaRPr lang="en-US" dirty="0">
              <a:solidFill>
                <a:srgbClr val="0033CC"/>
              </a:solidFill>
            </a:endParaRPr>
          </a:p>
          <a:p>
            <a:r>
              <a:rPr lang="en-US" dirty="0">
                <a:solidFill>
                  <a:srgbClr val="0033CC"/>
                </a:solidFill>
              </a:rPr>
              <a:t>Each type specification of a </a:t>
            </a:r>
          </a:p>
          <a:p>
            <a:r>
              <a:rPr lang="en-US" b="1" dirty="0">
                <a:solidFill>
                  <a:srgbClr val="0033CC"/>
                </a:solidFill>
              </a:rPr>
              <a:t>named type</a:t>
            </a:r>
            <a:r>
              <a:rPr lang="en-US" dirty="0">
                <a:solidFill>
                  <a:srgbClr val="0033CC"/>
                </a:solidFill>
              </a:rPr>
              <a:t> has a pointer to the</a:t>
            </a:r>
          </a:p>
          <a:p>
            <a:r>
              <a:rPr lang="en-US" dirty="0">
                <a:solidFill>
                  <a:srgbClr val="0033CC"/>
                </a:solidFill>
              </a:rPr>
              <a:t>type identifier</a:t>
            </a:r>
            <a:r>
              <a:rPr lang="en-US" dirty="0">
                <a:solidFill>
                  <a:srgbClr val="0033CC"/>
                </a:solidFill>
                <a:latin typeface="Arial"/>
              </a:rPr>
              <a:t>’</a:t>
            </a:r>
            <a:r>
              <a:rPr lang="en-US" dirty="0">
                <a:solidFill>
                  <a:srgbClr val="0033CC"/>
                </a:solidFill>
              </a:rPr>
              <a:t>s symbol table entry.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B3DB82-7835-A34F-BAFF-1283B412C97F}"/>
              </a:ext>
            </a:extLst>
          </p:cNvPr>
          <p:cNvSpPr txBox="1"/>
          <p:nvPr/>
        </p:nvSpPr>
        <p:spPr>
          <a:xfrm>
            <a:off x="4617193" y="2823142"/>
            <a:ext cx="79861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typespec</a:t>
            </a:r>
            <a:endParaRPr 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C9F8DA7-AB62-FC44-92A6-2EDEFBFF96FF}"/>
              </a:ext>
            </a:extLst>
          </p:cNvPr>
          <p:cNvSpPr txBox="1"/>
          <p:nvPr/>
        </p:nvSpPr>
        <p:spPr>
          <a:xfrm>
            <a:off x="7904165" y="2823143"/>
            <a:ext cx="79861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typespec</a:t>
            </a:r>
            <a:endParaRPr lang="en-US" sz="12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3263578-89DB-AD4E-AB01-81F81FB0C789}"/>
              </a:ext>
            </a:extLst>
          </p:cNvPr>
          <p:cNvSpPr txBox="1"/>
          <p:nvPr/>
        </p:nvSpPr>
        <p:spPr>
          <a:xfrm>
            <a:off x="3212507" y="2660929"/>
            <a:ext cx="129210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600" dirty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constants</a:t>
            </a:r>
            <a:endParaRPr lang="en-US" sz="1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2666CF8-CBDA-294F-8190-5AF04930CD9C}"/>
              </a:ext>
            </a:extLst>
          </p:cNvPr>
          <p:cNvSpPr txBox="1"/>
          <p:nvPr/>
        </p:nvSpPr>
        <p:spPr>
          <a:xfrm>
            <a:off x="1459602" y="1919938"/>
            <a:ext cx="79861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typespec</a:t>
            </a:r>
            <a:endParaRPr lang="en-US" sz="12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6E37EA2-437B-8B41-A991-01D538C99E1F}"/>
              </a:ext>
            </a:extLst>
          </p:cNvPr>
          <p:cNvSpPr txBox="1"/>
          <p:nvPr/>
        </p:nvSpPr>
        <p:spPr>
          <a:xfrm>
            <a:off x="1446990" y="1945163"/>
            <a:ext cx="79861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typespec</a:t>
            </a:r>
            <a:endParaRPr lang="en-US" sz="12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143E84-B3FA-8ABE-70E2-85BB63405F71}"/>
              </a:ext>
            </a:extLst>
          </p:cNvPr>
          <p:cNvGrpSpPr/>
          <p:nvPr/>
        </p:nvGrpSpPr>
        <p:grpSpPr>
          <a:xfrm>
            <a:off x="365125" y="2651125"/>
            <a:ext cx="4572000" cy="3597275"/>
            <a:chOff x="365125" y="2651125"/>
            <a:chExt cx="4572000" cy="3597275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D394709-6776-DA40-BDCF-190910555C3B}"/>
                </a:ext>
              </a:extLst>
            </p:cNvPr>
            <p:cNvSpPr txBox="1"/>
            <p:nvPr/>
          </p:nvSpPr>
          <p:spPr>
            <a:xfrm>
              <a:off x="2824536" y="4967253"/>
              <a:ext cx="2021781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/>
                <a:t>baseType</a:t>
              </a:r>
              <a:endParaRPr lang="en-US" sz="1200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37389D9-6F19-5E26-EA2B-4DF2EB29925B}"/>
                </a:ext>
              </a:extLst>
            </p:cNvPr>
            <p:cNvSpPr txBox="1"/>
            <p:nvPr/>
          </p:nvSpPr>
          <p:spPr>
            <a:xfrm>
              <a:off x="2263774" y="4944271"/>
              <a:ext cx="798617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dirty="0" err="1"/>
                <a:t>typespec</a:t>
              </a:r>
              <a:endParaRPr lang="en-US" sz="1200" dirty="0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48075D7-DECE-F751-F42A-50E58B25DF9C}"/>
                </a:ext>
              </a:extLst>
            </p:cNvPr>
            <p:cNvGrpSpPr/>
            <p:nvPr/>
          </p:nvGrpSpPr>
          <p:grpSpPr>
            <a:xfrm>
              <a:off x="365125" y="2651125"/>
              <a:ext cx="4572000" cy="3597275"/>
              <a:chOff x="365125" y="2651125"/>
              <a:chExt cx="4572000" cy="3597275"/>
            </a:xfrm>
          </p:grpSpPr>
          <p:grpSp>
            <p:nvGrpSpPr>
              <p:cNvPr id="391172" name="Group 4"/>
              <p:cNvGrpSpPr>
                <a:grpSpLocks/>
              </p:cNvGrpSpPr>
              <p:nvPr/>
            </p:nvGrpSpPr>
            <p:grpSpPr bwMode="auto">
              <a:xfrm>
                <a:off x="365125" y="2651125"/>
                <a:ext cx="4572000" cy="3597275"/>
                <a:chOff x="230" y="1555"/>
                <a:chExt cx="2880" cy="2266"/>
              </a:xfrm>
            </p:grpSpPr>
            <p:pic>
              <p:nvPicPr>
                <p:cNvPr id="391173" name="Picture 5" descr="CS153-080929e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30" y="2966"/>
                  <a:ext cx="2880" cy="85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91174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1728" y="1555"/>
                  <a:ext cx="0" cy="166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B23C00"/>
                    </a:solidFill>
                  </a:endParaRPr>
                </a:p>
              </p:txBody>
            </p:sp>
          </p:grp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C5F9444-E9D7-E4A6-B6A1-0B5B5A3B4129}"/>
                  </a:ext>
                </a:extLst>
              </p:cNvPr>
              <p:cNvSpPr txBox="1"/>
              <p:nvPr/>
            </p:nvSpPr>
            <p:spPr>
              <a:xfrm>
                <a:off x="1487408" y="5357021"/>
                <a:ext cx="798617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err="1"/>
                  <a:t>typespec</a:t>
                </a:r>
                <a:endParaRPr lang="en-US" sz="1200" dirty="0"/>
              </a:p>
            </p:txBody>
          </p:sp>
        </p:grpSp>
      </p:grpSp>
      <p:grpSp>
        <p:nvGrpSpPr>
          <p:cNvPr id="391181" name="Group 13"/>
          <p:cNvGrpSpPr>
            <a:grpSpLocks/>
          </p:cNvGrpSpPr>
          <p:nvPr/>
        </p:nvGrpSpPr>
        <p:grpSpPr bwMode="auto">
          <a:xfrm>
            <a:off x="134938" y="3040064"/>
            <a:ext cx="3240086" cy="1455738"/>
            <a:chOff x="85" y="1915"/>
            <a:chExt cx="2041" cy="917"/>
          </a:xfrm>
          <a:solidFill>
            <a:srgbClr val="FFFFC2"/>
          </a:solidFill>
        </p:grpSpPr>
        <p:sp>
          <p:nvSpPr>
            <p:cNvPr id="391182" name="Text Box 14"/>
            <p:cNvSpPr txBox="1">
              <a:spLocks noChangeArrowheads="1"/>
            </p:cNvSpPr>
            <p:nvPr/>
          </p:nvSpPr>
          <p:spPr bwMode="auto">
            <a:xfrm>
              <a:off x="85" y="2483"/>
              <a:ext cx="1885" cy="349"/>
            </a:xfrm>
            <a:prstGeom prst="rect">
              <a:avLst/>
            </a:prstGeom>
            <a:grpFill/>
            <a:ln w="9525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1" dirty="0" err="1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ArrayList</a:t>
              </a:r>
              <a:r>
                <a:rPr lang="en-US" sz="1400" b="1" dirty="0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US" sz="1400" b="1" dirty="0" err="1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SymtabEntry</a:t>
              </a:r>
              <a:r>
                <a:rPr lang="en-US" sz="1400" b="1" dirty="0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 </a:t>
              </a:r>
            </a:p>
            <a:p>
              <a:r>
                <a:rPr lang="en-US" sz="1400" b="1" dirty="0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constants</a:t>
              </a:r>
              <a:r>
                <a:rPr lang="en-US" b="1" dirty="0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</p:txBody>
        </p:sp>
        <p:sp>
          <p:nvSpPr>
            <p:cNvPr id="391183" name="Line 15"/>
            <p:cNvSpPr>
              <a:spLocks noChangeShapeType="1"/>
            </p:cNvSpPr>
            <p:nvPr/>
          </p:nvSpPr>
          <p:spPr bwMode="auto">
            <a:xfrm flipV="1">
              <a:off x="1558" y="1915"/>
              <a:ext cx="568" cy="567"/>
            </a:xfrm>
            <a:prstGeom prst="line">
              <a:avLst/>
            </a:prstGeom>
            <a:grpFill/>
            <a:ln w="9525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0033CC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893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1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1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1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1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1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1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1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1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1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1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8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1E18000-B963-9105-1492-590C57E8141B}"/>
              </a:ext>
            </a:extLst>
          </p:cNvPr>
          <p:cNvGrpSpPr/>
          <p:nvPr/>
        </p:nvGrpSpPr>
        <p:grpSpPr>
          <a:xfrm>
            <a:off x="182928" y="3063244"/>
            <a:ext cx="8704262" cy="3124200"/>
            <a:chOff x="182928" y="3063244"/>
            <a:chExt cx="8704262" cy="3124200"/>
          </a:xfrm>
        </p:grpSpPr>
        <p:grpSp>
          <p:nvGrpSpPr>
            <p:cNvPr id="392195" name="Group 3"/>
            <p:cNvGrpSpPr>
              <a:grpSpLocks/>
            </p:cNvGrpSpPr>
            <p:nvPr/>
          </p:nvGrpSpPr>
          <p:grpSpPr bwMode="auto">
            <a:xfrm>
              <a:off x="182928" y="3063244"/>
              <a:ext cx="8704262" cy="3124200"/>
              <a:chOff x="219" y="1632"/>
              <a:chExt cx="5483" cy="1968"/>
            </a:xfrm>
          </p:grpSpPr>
          <p:pic>
            <p:nvPicPr>
              <p:cNvPr id="392196" name="Picture 4" descr="CS153-080929f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9" y="2117"/>
                <a:ext cx="5483" cy="14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92197" name="Line 5"/>
              <p:cNvSpPr>
                <a:spLocks noChangeShapeType="1"/>
              </p:cNvSpPr>
              <p:nvPr/>
            </p:nvSpPr>
            <p:spPr bwMode="auto">
              <a:xfrm flipV="1">
                <a:off x="1958" y="1632"/>
                <a:ext cx="0" cy="80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D4F5E5B-ED33-314B-BD83-7C9CABB6FBEF}"/>
                </a:ext>
              </a:extLst>
            </p:cNvPr>
            <p:cNvSpPr txBox="1"/>
            <p:nvPr/>
          </p:nvSpPr>
          <p:spPr>
            <a:xfrm>
              <a:off x="4387712" y="5159343"/>
              <a:ext cx="2021781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 err="1"/>
                <a:t>baseType</a:t>
              </a:r>
              <a:endParaRPr lang="en-US" sz="12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604D6CC-57C6-2946-8F17-D92180DBD9DF}"/>
                </a:ext>
              </a:extLst>
            </p:cNvPr>
            <p:cNvSpPr txBox="1"/>
            <p:nvPr/>
          </p:nvSpPr>
          <p:spPr>
            <a:xfrm>
              <a:off x="1301086" y="4259324"/>
              <a:ext cx="798617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dirty="0" err="1"/>
                <a:t>typespec</a:t>
              </a:r>
              <a:endParaRPr lang="en-US" sz="1200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CF00721-345C-CC4D-BAEF-E4622C6D9E68}"/>
                </a:ext>
              </a:extLst>
            </p:cNvPr>
            <p:cNvSpPr txBox="1"/>
            <p:nvPr/>
          </p:nvSpPr>
          <p:spPr>
            <a:xfrm>
              <a:off x="7161333" y="5457835"/>
              <a:ext cx="798617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dirty="0" err="1"/>
                <a:t>typespec</a:t>
              </a:r>
              <a:endParaRPr lang="en-US" sz="1200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6E34B40-157A-6F4E-94E2-354EC9B40CD1}"/>
                </a:ext>
              </a:extLst>
            </p:cNvPr>
            <p:cNvSpPr txBox="1"/>
            <p:nvPr/>
          </p:nvSpPr>
          <p:spPr>
            <a:xfrm>
              <a:off x="2960703" y="4046346"/>
              <a:ext cx="1928285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dirty="0" err="1"/>
                <a:t>elementType</a:t>
              </a:r>
              <a:r>
                <a:rPr lang="en-US" sz="1200" dirty="0"/>
                <a:t>                    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20E727B-1376-1344-A215-3E296C85EAE7}"/>
                </a:ext>
              </a:extLst>
            </p:cNvPr>
            <p:cNvSpPr txBox="1"/>
            <p:nvPr/>
          </p:nvSpPr>
          <p:spPr>
            <a:xfrm>
              <a:off x="3448064" y="4355012"/>
              <a:ext cx="166218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dirty="0" err="1"/>
                <a:t>indexType</a:t>
              </a:r>
              <a:r>
                <a:rPr lang="en-US" sz="1200" dirty="0"/>
                <a:t>                  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A341E84-4E28-5E47-A7E8-6DC8173ED06B}"/>
                </a:ext>
              </a:extLst>
            </p:cNvPr>
            <p:cNvSpPr txBox="1"/>
            <p:nvPr/>
          </p:nvSpPr>
          <p:spPr>
            <a:xfrm>
              <a:off x="5394951" y="4574237"/>
              <a:ext cx="2178157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/>
                <a:t>minValue</a:t>
              </a:r>
              <a:r>
                <a:rPr lang="en-US" sz="1200" dirty="0"/>
                <a:t>: 1</a:t>
              </a:r>
            </a:p>
            <a:p>
              <a:pPr algn="ctr"/>
              <a:r>
                <a:rPr lang="en-US" sz="1200" dirty="0" err="1"/>
                <a:t>maxValue</a:t>
              </a:r>
              <a:r>
                <a:rPr lang="en-US" sz="1200" dirty="0"/>
                <a:t>: 10</a:t>
              </a:r>
            </a:p>
          </p:txBody>
        </p:sp>
      </p:grp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AA156-B394-6F4E-B669-415B6496C1E6}" type="slidenum">
              <a:rPr lang="en-US"/>
              <a:pPr/>
              <a:t>17</a:t>
            </a:fld>
            <a:endParaRPr 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Definition Structures</a:t>
            </a:r>
            <a:r>
              <a:rPr lang="en-US" i="1" dirty="0"/>
              <a:t>, cont’d</a:t>
            </a:r>
          </a:p>
        </p:txBody>
      </p:sp>
      <p:sp>
        <p:nvSpPr>
          <p:cNvPr id="392198" name="Text Box 6"/>
          <p:cNvSpPr txBox="1">
            <a:spLocks noChangeArrowheads="1"/>
          </p:cNvSpPr>
          <p:nvPr/>
        </p:nvSpPr>
        <p:spPr bwMode="auto">
          <a:xfrm>
            <a:off x="5726791" y="3731629"/>
            <a:ext cx="1514475" cy="346075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Unnamed type</a:t>
            </a:r>
          </a:p>
        </p:txBody>
      </p:sp>
      <p:sp>
        <p:nvSpPr>
          <p:cNvPr id="392199" name="Text Box 7"/>
          <p:cNvSpPr txBox="1">
            <a:spLocks noChangeArrowheads="1"/>
          </p:cNvSpPr>
          <p:nvPr/>
        </p:nvSpPr>
        <p:spPr bwMode="auto">
          <a:xfrm>
            <a:off x="548684" y="5322795"/>
            <a:ext cx="3236007" cy="400110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Is there an unnamed type?</a:t>
            </a:r>
          </a:p>
        </p:txBody>
      </p:sp>
      <p:sp>
        <p:nvSpPr>
          <p:cNvPr id="392200" name="Text Box 8"/>
          <p:cNvSpPr txBox="1">
            <a:spLocks noChangeArrowheads="1"/>
          </p:cNvSpPr>
          <p:nvPr/>
        </p:nvSpPr>
        <p:spPr bwMode="auto">
          <a:xfrm>
            <a:off x="5394951" y="1374516"/>
            <a:ext cx="3207929" cy="1815882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When it is </a:t>
            </a:r>
            <a:r>
              <a:rPr lang="en-US" b="1" dirty="0">
                <a:solidFill>
                  <a:srgbClr val="0033CC"/>
                </a:solidFill>
              </a:rPr>
              <a:t>parsing declarations</a:t>
            </a:r>
            <a:r>
              <a:rPr lang="en-US" dirty="0">
                <a:solidFill>
                  <a:srgbClr val="0033CC"/>
                </a:solidFill>
              </a:rPr>
              <a:t>,</a:t>
            </a:r>
          </a:p>
          <a:p>
            <a:r>
              <a:rPr lang="en-US" dirty="0">
                <a:solidFill>
                  <a:srgbClr val="0033CC"/>
                </a:solidFill>
              </a:rPr>
              <a:t>the parser builds</a:t>
            </a:r>
          </a:p>
          <a:p>
            <a:r>
              <a:rPr lang="en-US" b="1" dirty="0">
                <a:solidFill>
                  <a:srgbClr val="0033CC"/>
                </a:solidFill>
              </a:rPr>
              <a:t>type specification structures</a:t>
            </a:r>
            <a:r>
              <a:rPr lang="en-US" dirty="0">
                <a:solidFill>
                  <a:srgbClr val="0033CC"/>
                </a:solidFill>
              </a:rPr>
              <a:t>.</a:t>
            </a:r>
          </a:p>
          <a:p>
            <a:r>
              <a:rPr lang="en-US" dirty="0">
                <a:solidFill>
                  <a:srgbClr val="0033CC"/>
                </a:solidFill>
              </a:rPr>
              <a:t> </a:t>
            </a:r>
          </a:p>
          <a:p>
            <a:r>
              <a:rPr lang="en-US" dirty="0">
                <a:solidFill>
                  <a:srgbClr val="0033CC"/>
                </a:solidFill>
              </a:rPr>
              <a:t>When it is parsing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b="1" dirty="0">
                <a:solidFill>
                  <a:srgbClr val="0033CC"/>
                </a:solidFill>
              </a:rPr>
              <a:t>executable statements</a:t>
            </a:r>
            <a:r>
              <a:rPr lang="en-US" dirty="0">
                <a:solidFill>
                  <a:srgbClr val="0033CC"/>
                </a:solidFill>
              </a:rPr>
              <a:t>,</a:t>
            </a:r>
          </a:p>
          <a:p>
            <a:r>
              <a:rPr lang="en-US" dirty="0">
                <a:solidFill>
                  <a:srgbClr val="0033CC"/>
                </a:solidFill>
              </a:rPr>
              <a:t>the parser builds </a:t>
            </a:r>
            <a:r>
              <a:rPr lang="en-US" b="1" dirty="0">
                <a:solidFill>
                  <a:srgbClr val="0033CC"/>
                </a:solidFill>
              </a:rPr>
              <a:t>parse trees</a:t>
            </a:r>
            <a:r>
              <a:rPr lang="en-US" dirty="0">
                <a:solidFill>
                  <a:srgbClr val="0033CC"/>
                </a:solidFill>
              </a:rPr>
              <a:t>.</a:t>
            </a:r>
          </a:p>
        </p:txBody>
      </p:sp>
      <p:grpSp>
        <p:nvGrpSpPr>
          <p:cNvPr id="392201" name="Group 9"/>
          <p:cNvGrpSpPr>
            <a:grpSpLocks/>
          </p:cNvGrpSpPr>
          <p:nvPr/>
        </p:nvGrpSpPr>
        <p:grpSpPr bwMode="auto">
          <a:xfrm>
            <a:off x="200025" y="1325563"/>
            <a:ext cx="4737100" cy="1712912"/>
            <a:chOff x="126" y="835"/>
            <a:chExt cx="2984" cy="1079"/>
          </a:xfrm>
        </p:grpSpPr>
        <p:grpSp>
          <p:nvGrpSpPr>
            <p:cNvPr id="392202" name="Group 10"/>
            <p:cNvGrpSpPr>
              <a:grpSpLocks/>
            </p:cNvGrpSpPr>
            <p:nvPr/>
          </p:nvGrpSpPr>
          <p:grpSpPr bwMode="auto">
            <a:xfrm>
              <a:off x="126" y="1059"/>
              <a:ext cx="2880" cy="855"/>
              <a:chOff x="126" y="835"/>
              <a:chExt cx="2880" cy="855"/>
            </a:xfrm>
          </p:grpSpPr>
          <p:pic>
            <p:nvPicPr>
              <p:cNvPr id="392203" name="Picture 11" descr="CS153-080929e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6" y="835"/>
                <a:ext cx="2880" cy="8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92204" name="Rectangle 12"/>
              <p:cNvSpPr>
                <a:spLocks noChangeArrowheads="1"/>
              </p:cNvSpPr>
              <p:nvPr/>
            </p:nvSpPr>
            <p:spPr bwMode="auto">
              <a:xfrm>
                <a:off x="1670" y="893"/>
                <a:ext cx="1268" cy="1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2205" name="Line 13"/>
            <p:cNvSpPr>
              <a:spLocks noChangeShapeType="1"/>
            </p:cNvSpPr>
            <p:nvPr/>
          </p:nvSpPr>
          <p:spPr bwMode="auto">
            <a:xfrm flipV="1">
              <a:off x="1843" y="835"/>
              <a:ext cx="0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206" name="Text Box 14"/>
            <p:cNvSpPr txBox="1">
              <a:spLocks noChangeArrowheads="1"/>
            </p:cNvSpPr>
            <p:nvPr/>
          </p:nvSpPr>
          <p:spPr bwMode="auto">
            <a:xfrm>
              <a:off x="1843" y="1058"/>
              <a:ext cx="126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i="1"/>
                <a:t>SUBRANGE_BASE_TYPE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8C266E15-6DCD-D044-8829-18D755D8913B}"/>
              </a:ext>
            </a:extLst>
          </p:cNvPr>
          <p:cNvSpPr txBox="1"/>
          <p:nvPr/>
        </p:nvSpPr>
        <p:spPr>
          <a:xfrm>
            <a:off x="2943590" y="1716154"/>
            <a:ext cx="202178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baseType</a:t>
            </a:r>
            <a:endParaRPr lang="en-US" sz="1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ED739D-E588-2440-8ED5-158EAE54AEA5}"/>
              </a:ext>
            </a:extLst>
          </p:cNvPr>
          <p:cNvSpPr txBox="1"/>
          <p:nvPr/>
        </p:nvSpPr>
        <p:spPr>
          <a:xfrm>
            <a:off x="457200" y="2971805"/>
            <a:ext cx="79861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typespec</a:t>
            </a:r>
            <a:endParaRPr lang="en-US" sz="1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4C12F80-E74E-D04B-8B49-C77B766E9C6F}"/>
              </a:ext>
            </a:extLst>
          </p:cNvPr>
          <p:cNvSpPr txBox="1"/>
          <p:nvPr/>
        </p:nvSpPr>
        <p:spPr>
          <a:xfrm>
            <a:off x="1314844" y="2142296"/>
            <a:ext cx="79861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typespec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5111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2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2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2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198" grpId="0" animBg="1"/>
      <p:bldP spid="39219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B3CFB-326C-5143-BB7A-70E5F5671EB0}" type="slidenum">
              <a:rPr lang="en-US"/>
              <a:pPr/>
              <a:t>18</a:t>
            </a:fld>
            <a:endParaRPr lang="en-US"/>
          </a:p>
        </p:txBody>
      </p:sp>
      <p:grpSp>
        <p:nvGrpSpPr>
          <p:cNvPr id="393218" name="Group 2"/>
          <p:cNvGrpSpPr>
            <a:grpSpLocks/>
          </p:cNvGrpSpPr>
          <p:nvPr/>
        </p:nvGrpSpPr>
        <p:grpSpPr bwMode="auto">
          <a:xfrm>
            <a:off x="182563" y="1235075"/>
            <a:ext cx="8704262" cy="2468563"/>
            <a:chOff x="115" y="778"/>
            <a:chExt cx="5483" cy="1555"/>
          </a:xfrm>
        </p:grpSpPr>
        <p:grpSp>
          <p:nvGrpSpPr>
            <p:cNvPr id="393219" name="Group 3"/>
            <p:cNvGrpSpPr>
              <a:grpSpLocks/>
            </p:cNvGrpSpPr>
            <p:nvPr/>
          </p:nvGrpSpPr>
          <p:grpSpPr bwMode="auto">
            <a:xfrm>
              <a:off x="115" y="850"/>
              <a:ext cx="5483" cy="1483"/>
              <a:chOff x="104" y="792"/>
              <a:chExt cx="5483" cy="1483"/>
            </a:xfrm>
          </p:grpSpPr>
          <p:pic>
            <p:nvPicPr>
              <p:cNvPr id="393220" name="Picture 4" descr="CS153-080929f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4" y="792"/>
                <a:ext cx="5483" cy="14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93221" name="Rectangle 5"/>
              <p:cNvSpPr>
                <a:spLocks noChangeArrowheads="1"/>
              </p:cNvSpPr>
              <p:nvPr/>
            </p:nvSpPr>
            <p:spPr bwMode="auto">
              <a:xfrm>
                <a:off x="1843" y="950"/>
                <a:ext cx="1267" cy="11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3222" name="Line 6"/>
            <p:cNvSpPr>
              <a:spLocks noChangeShapeType="1"/>
            </p:cNvSpPr>
            <p:nvPr/>
          </p:nvSpPr>
          <p:spPr bwMode="auto">
            <a:xfrm flipV="1">
              <a:off x="1958" y="778"/>
              <a:ext cx="0" cy="4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3223" name="Text Box 7"/>
            <p:cNvSpPr txBox="1">
              <a:spLocks noChangeArrowheads="1"/>
            </p:cNvSpPr>
            <p:nvPr/>
          </p:nvSpPr>
          <p:spPr bwMode="auto">
            <a:xfrm>
              <a:off x="1936" y="893"/>
              <a:ext cx="105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i="1"/>
                <a:t>ARRAY_ELMT_TYPE</a:t>
              </a:r>
            </a:p>
          </p:txBody>
        </p:sp>
      </p:grpSp>
      <p:sp>
        <p:nvSpPr>
          <p:cNvPr id="39322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Definition Structures</a:t>
            </a:r>
            <a:r>
              <a:rPr lang="en-US" i="1" dirty="0"/>
              <a:t>, cont’d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85142C1-3FD9-194F-A920-550E3BC8EF85}"/>
              </a:ext>
            </a:extLst>
          </p:cNvPr>
          <p:cNvSpPr txBox="1"/>
          <p:nvPr/>
        </p:nvSpPr>
        <p:spPr>
          <a:xfrm>
            <a:off x="7156626" y="2969123"/>
            <a:ext cx="79861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typespec</a:t>
            </a:r>
            <a:endParaRPr lang="en-US" sz="1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29E4238-1994-2644-8E28-5F084B48623E}"/>
              </a:ext>
            </a:extLst>
          </p:cNvPr>
          <p:cNvSpPr txBox="1"/>
          <p:nvPr/>
        </p:nvSpPr>
        <p:spPr>
          <a:xfrm>
            <a:off x="3156477" y="1392553"/>
            <a:ext cx="192828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elementType</a:t>
            </a:r>
            <a:r>
              <a:rPr lang="en-US" sz="1200" dirty="0"/>
              <a:t>                   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5072412-198F-1C45-B8E8-5F5D02E2DD64}"/>
              </a:ext>
            </a:extLst>
          </p:cNvPr>
          <p:cNvSpPr txBox="1"/>
          <p:nvPr/>
        </p:nvSpPr>
        <p:spPr>
          <a:xfrm>
            <a:off x="4389122" y="2687657"/>
            <a:ext cx="202178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/>
              <a:t>baseType</a:t>
            </a:r>
            <a:endParaRPr lang="en-US" sz="12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E428FBF-0039-0D6E-4740-A3DB32A28597}"/>
              </a:ext>
            </a:extLst>
          </p:cNvPr>
          <p:cNvGrpSpPr/>
          <p:nvPr/>
        </p:nvGrpSpPr>
        <p:grpSpPr>
          <a:xfrm>
            <a:off x="92075" y="3533775"/>
            <a:ext cx="6583363" cy="2363788"/>
            <a:chOff x="92075" y="3533775"/>
            <a:chExt cx="6583363" cy="2363788"/>
          </a:xfrm>
        </p:grpSpPr>
        <p:pic>
          <p:nvPicPr>
            <p:cNvPr id="393226" name="Picture 10" descr="CS153-080929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125" y="3716338"/>
              <a:ext cx="6310313" cy="2181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93227" name="Text Box 11"/>
            <p:cNvSpPr txBox="1">
              <a:spLocks noChangeArrowheads="1"/>
            </p:cNvSpPr>
            <p:nvPr/>
          </p:nvSpPr>
          <p:spPr bwMode="auto">
            <a:xfrm>
              <a:off x="92075" y="3533775"/>
              <a:ext cx="3613150" cy="320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500" b="1" dirty="0">
                  <a:latin typeface="Courier New" charset="0"/>
                </a:rPr>
                <a:t>rec = RECORD </a:t>
              </a:r>
              <a:r>
                <a:rPr lang="en-US" sz="1500" b="1" dirty="0" err="1">
                  <a:latin typeface="Courier New" charset="0"/>
                </a:rPr>
                <a:t>x,y</a:t>
              </a:r>
              <a:r>
                <a:rPr lang="en-US" sz="1500" b="1" dirty="0">
                  <a:latin typeface="Courier New" charset="0"/>
                </a:rPr>
                <a:t> : integer END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4DCDCAC-EAC2-4947-9E48-9F6CD6283275}"/>
                </a:ext>
              </a:extLst>
            </p:cNvPr>
            <p:cNvSpPr txBox="1"/>
            <p:nvPr/>
          </p:nvSpPr>
          <p:spPr>
            <a:xfrm>
              <a:off x="1280196" y="3972951"/>
              <a:ext cx="798617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dirty="0" err="1"/>
                <a:t>typespec</a:t>
              </a:r>
              <a:endParaRPr lang="en-US" sz="1200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FD68564-FDC7-3541-AC91-5F2978689944}"/>
                </a:ext>
              </a:extLst>
            </p:cNvPr>
            <p:cNvSpPr txBox="1"/>
            <p:nvPr/>
          </p:nvSpPr>
          <p:spPr>
            <a:xfrm>
              <a:off x="5327846" y="4934243"/>
              <a:ext cx="798617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dirty="0" err="1"/>
                <a:t>typespec</a:t>
              </a:r>
              <a:endParaRPr lang="en-US" sz="1200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C6306A0-892B-6443-AA14-B9DB8B93E72A}"/>
                </a:ext>
              </a:extLst>
            </p:cNvPr>
            <p:cNvSpPr txBox="1"/>
            <p:nvPr/>
          </p:nvSpPr>
          <p:spPr>
            <a:xfrm>
              <a:off x="5327846" y="4090182"/>
              <a:ext cx="798617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dirty="0" err="1"/>
                <a:t>typespec</a:t>
              </a:r>
              <a:endParaRPr lang="en-US" sz="1200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0BD28CB-6308-C241-A4C5-0D53461B6158}"/>
                </a:ext>
              </a:extLst>
            </p:cNvPr>
            <p:cNvSpPr txBox="1"/>
            <p:nvPr/>
          </p:nvSpPr>
          <p:spPr>
            <a:xfrm>
              <a:off x="3228613" y="3876676"/>
              <a:ext cx="798617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1200" dirty="0"/>
            </a:p>
            <a:p>
              <a:r>
                <a:rPr lang="en-US" sz="1200" dirty="0" err="1"/>
                <a:t>symtab</a:t>
              </a:r>
              <a:endParaRPr lang="en-US" sz="1200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A7B521F1-9C59-A242-A61E-C54A31DB01F6}"/>
              </a:ext>
            </a:extLst>
          </p:cNvPr>
          <p:cNvSpPr txBox="1"/>
          <p:nvPr/>
        </p:nvSpPr>
        <p:spPr>
          <a:xfrm>
            <a:off x="3464119" y="1880920"/>
            <a:ext cx="162064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err="1"/>
              <a:t>indexType</a:t>
            </a:r>
            <a:r>
              <a:rPr lang="en-US" sz="1200" dirty="0"/>
              <a:t>                 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AAA7915-1432-0940-A88E-1E7BBF172212}"/>
              </a:ext>
            </a:extLst>
          </p:cNvPr>
          <p:cNvSpPr txBox="1"/>
          <p:nvPr/>
        </p:nvSpPr>
        <p:spPr>
          <a:xfrm>
            <a:off x="5377366" y="2077222"/>
            <a:ext cx="217815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minValue</a:t>
            </a:r>
            <a:r>
              <a:rPr lang="en-US" sz="1200" dirty="0"/>
              <a:t>: 1</a:t>
            </a:r>
          </a:p>
          <a:p>
            <a:pPr algn="ctr"/>
            <a:r>
              <a:rPr lang="en-US" sz="1200" dirty="0" err="1"/>
              <a:t>maxValue</a:t>
            </a:r>
            <a:r>
              <a:rPr lang="en-US" sz="1200" dirty="0"/>
              <a:t>: 10</a:t>
            </a:r>
          </a:p>
        </p:txBody>
      </p:sp>
      <p:sp>
        <p:nvSpPr>
          <p:cNvPr id="393228" name="Text Box 12"/>
          <p:cNvSpPr txBox="1">
            <a:spLocks noChangeArrowheads="1"/>
          </p:cNvSpPr>
          <p:nvPr/>
        </p:nvSpPr>
        <p:spPr bwMode="auto">
          <a:xfrm>
            <a:off x="1093978" y="4947076"/>
            <a:ext cx="2820003" cy="830997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Each record type has its own</a:t>
            </a:r>
          </a:p>
          <a:p>
            <a:r>
              <a:rPr lang="en-US" b="1" dirty="0">
                <a:solidFill>
                  <a:srgbClr val="0033CC"/>
                </a:solidFill>
              </a:rPr>
              <a:t>symbol table</a:t>
            </a:r>
            <a:r>
              <a:rPr lang="en-US" dirty="0">
                <a:solidFill>
                  <a:srgbClr val="0033CC"/>
                </a:solidFill>
              </a:rPr>
              <a:t> to contain</a:t>
            </a:r>
          </a:p>
          <a:p>
            <a:r>
              <a:rPr lang="en-US" dirty="0">
                <a:solidFill>
                  <a:srgbClr val="0033CC"/>
                </a:solidFill>
              </a:rPr>
              <a:t>its record field identifiers.</a:t>
            </a:r>
          </a:p>
        </p:txBody>
      </p:sp>
    </p:spTree>
    <p:extLst>
      <p:ext uri="{BB962C8B-B14F-4D97-AF65-F5344CB8AC3E}">
        <p14:creationId xmlns:p14="http://schemas.microsoft.com/office/powerpoint/2010/main" val="3699099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3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2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11175-AE92-0546-955D-18B5679C01BE}" type="slidenum">
              <a:rPr lang="en-US"/>
              <a:pPr/>
              <a:t>19</a:t>
            </a:fld>
            <a:endParaRPr lang="en-US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Array Type</a:t>
            </a:r>
          </a:p>
        </p:txBody>
      </p:sp>
      <p:pic>
        <p:nvPicPr>
          <p:cNvPr id="408579" name="Picture 3" descr="CS153-080924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963" y="1325563"/>
            <a:ext cx="598487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8580" name="Picture 4" descr="CS153-080929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3" y="3817938"/>
            <a:ext cx="8704262" cy="2354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08581" name="Line 5"/>
          <p:cNvSpPr>
            <a:spLocks noChangeShapeType="1"/>
          </p:cNvSpPr>
          <p:nvPr/>
        </p:nvSpPr>
        <p:spPr bwMode="auto">
          <a:xfrm flipV="1">
            <a:off x="2943225" y="3429000"/>
            <a:ext cx="0" cy="898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8582" name="Rectangle 6"/>
          <p:cNvSpPr>
            <a:spLocks noChangeArrowheads="1"/>
          </p:cNvSpPr>
          <p:nvPr/>
        </p:nvSpPr>
        <p:spPr bwMode="auto">
          <a:xfrm>
            <a:off x="2433638" y="2789238"/>
            <a:ext cx="1006475" cy="639762"/>
          </a:xfrm>
          <a:prstGeom prst="rect">
            <a:avLst/>
          </a:prstGeom>
          <a:solidFill>
            <a:srgbClr val="77777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B4F61C-B3E0-2944-89B4-CE0AE328D925}"/>
              </a:ext>
            </a:extLst>
          </p:cNvPr>
          <p:cNvSpPr txBox="1"/>
          <p:nvPr/>
        </p:nvSpPr>
        <p:spPr>
          <a:xfrm>
            <a:off x="4387712" y="5159343"/>
            <a:ext cx="202178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/>
              <a:t>baseType</a:t>
            </a:r>
            <a:endParaRPr lang="en-US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F242D0-B1D5-8A47-B91D-6A98B9114A86}"/>
              </a:ext>
            </a:extLst>
          </p:cNvPr>
          <p:cNvSpPr txBox="1"/>
          <p:nvPr/>
        </p:nvSpPr>
        <p:spPr>
          <a:xfrm>
            <a:off x="1301086" y="4259324"/>
            <a:ext cx="79861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typespec</a:t>
            </a:r>
            <a:endParaRPr lang="en-US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A76F63-9FC7-8841-A28E-715FE0EE1098}"/>
              </a:ext>
            </a:extLst>
          </p:cNvPr>
          <p:cNvSpPr txBox="1"/>
          <p:nvPr/>
        </p:nvSpPr>
        <p:spPr>
          <a:xfrm>
            <a:off x="7161333" y="5457835"/>
            <a:ext cx="79861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typespec</a:t>
            </a:r>
            <a:endParaRPr lang="en-US" sz="1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52870D-7C57-6049-9B8A-ABC08434A5F0}"/>
              </a:ext>
            </a:extLst>
          </p:cNvPr>
          <p:cNvSpPr txBox="1"/>
          <p:nvPr/>
        </p:nvSpPr>
        <p:spPr>
          <a:xfrm>
            <a:off x="2960703" y="4046346"/>
            <a:ext cx="192828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elementType</a:t>
            </a:r>
            <a:r>
              <a:rPr lang="en-US" sz="1200" dirty="0"/>
              <a:t>                  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636AF6-6DAD-0B43-81D2-D03B68F0BFCA}"/>
              </a:ext>
            </a:extLst>
          </p:cNvPr>
          <p:cNvSpPr txBox="1"/>
          <p:nvPr/>
        </p:nvSpPr>
        <p:spPr>
          <a:xfrm>
            <a:off x="3448064" y="4355012"/>
            <a:ext cx="1662186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indexType</a:t>
            </a:r>
            <a:r>
              <a:rPr lang="en-US" sz="1200" dirty="0"/>
              <a:t>                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508330-AF08-C949-B331-908BAF91DE8C}"/>
              </a:ext>
            </a:extLst>
          </p:cNvPr>
          <p:cNvSpPr txBox="1"/>
          <p:nvPr/>
        </p:nvSpPr>
        <p:spPr>
          <a:xfrm>
            <a:off x="5382484" y="4541561"/>
            <a:ext cx="217815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/>
              <a:t>minValue</a:t>
            </a:r>
            <a:r>
              <a:rPr lang="en-US" sz="1200" dirty="0"/>
              <a:t>: 1</a:t>
            </a:r>
          </a:p>
          <a:p>
            <a:pPr algn="ctr"/>
            <a:r>
              <a:rPr lang="en-US" sz="1200" dirty="0" err="1"/>
              <a:t>maxValue</a:t>
            </a:r>
            <a:r>
              <a:rPr lang="en-US" sz="1200" dirty="0"/>
              <a:t>: 10</a:t>
            </a:r>
          </a:p>
        </p:txBody>
      </p:sp>
    </p:spTree>
    <p:extLst>
      <p:ext uri="{BB962C8B-B14F-4D97-AF65-F5344CB8AC3E}">
        <p14:creationId xmlns:p14="http://schemas.microsoft.com/office/powerpoint/2010/main" val="2812772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75AB9-9FAF-744D-8B1B-8631609A80AA}" type="slidenum">
              <a:rPr lang="en-US"/>
              <a:pPr/>
              <a:t>2</a:t>
            </a:fld>
            <a:endParaRPr 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Unofficial Field Trip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968208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B23C00"/>
                </a:solidFill>
              </a:rPr>
              <a:t>Computer History Museum in Mt. View</a:t>
            </a:r>
          </a:p>
          <a:p>
            <a:pPr lvl="4">
              <a:lnSpc>
                <a:spcPct val="90000"/>
              </a:lnSpc>
            </a:pPr>
            <a:endParaRPr lang="en-US" b="1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hlinkClick r:id="rId2"/>
              </a:rPr>
              <a:t>http://www.computerhistory.org/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Provide your own transportation to the museum.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B23C00"/>
                </a:solidFill>
              </a:rPr>
              <a:t>Saturday, October 5, 11:30 – closing time</a:t>
            </a:r>
          </a:p>
          <a:p>
            <a:pPr lvl="4">
              <a:lnSpc>
                <a:spcPct val="90000"/>
              </a:lnSpc>
            </a:pPr>
            <a:endParaRPr lang="en-US" b="1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Special </a:t>
            </a:r>
            <a:r>
              <a:rPr lang="en-US" u="sng" dirty="0"/>
              <a:t>free admission</a:t>
            </a:r>
            <a:r>
              <a:rPr lang="en-US" dirty="0"/>
              <a:t> for my students.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 a self-guided tour of the </a:t>
            </a:r>
            <a:r>
              <a:rPr lang="en-US" dirty="0">
                <a:solidFill>
                  <a:srgbClr val="C00000"/>
                </a:solidFill>
              </a:rPr>
              <a:t>Revolution</a:t>
            </a:r>
            <a:r>
              <a:rPr lang="en-US" dirty="0"/>
              <a:t> exhibit.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Experience a fully restored </a:t>
            </a:r>
            <a:r>
              <a:rPr lang="en-US" dirty="0">
                <a:solidFill>
                  <a:srgbClr val="C00000"/>
                </a:solidFill>
              </a:rPr>
              <a:t>IBM 1401 </a:t>
            </a:r>
            <a:r>
              <a:rPr lang="en-US" dirty="0"/>
              <a:t>mainframe computer from the early 1960s in operation.</a:t>
            </a:r>
          </a:p>
        </p:txBody>
      </p:sp>
    </p:spTree>
    <p:extLst>
      <p:ext uri="{BB962C8B-B14F-4D97-AF65-F5344CB8AC3E}">
        <p14:creationId xmlns:p14="http://schemas.microsoft.com/office/powerpoint/2010/main" val="1368038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67D2C-676A-9345-BF86-7A92525EC1F6}" type="slidenum">
              <a:rPr lang="en-US"/>
              <a:pPr/>
              <a:t>20</a:t>
            </a:fld>
            <a:endParaRPr 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Multidimensional Array</a:t>
            </a:r>
            <a:endParaRPr lang="en-US" i="1"/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12163" cy="48769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These definitions are all </a:t>
            </a:r>
            <a:r>
              <a:rPr lang="en-US" u="sng" dirty="0"/>
              <a:t>equivalent</a:t>
            </a:r>
            <a:r>
              <a:rPr lang="en-US" dirty="0"/>
              <a:t>:</a:t>
            </a:r>
          </a:p>
        </p:txBody>
      </p:sp>
      <p:sp>
        <p:nvSpPr>
          <p:cNvPr id="409604" name="Text Box 4"/>
          <p:cNvSpPr txBox="1">
            <a:spLocks noChangeArrowheads="1"/>
          </p:cNvSpPr>
          <p:nvPr/>
        </p:nvSpPr>
        <p:spPr bwMode="auto">
          <a:xfrm>
            <a:off x="365124" y="1962150"/>
            <a:ext cx="8047313" cy="2308324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  <a:effectLst/>
        </p:spPr>
        <p:txBody>
          <a:bodyPr wrap="square">
            <a:spAutoFit/>
          </a:bodyPr>
          <a:lstStyle/>
          <a:p>
            <a:pPr marL="0" lvl="1"/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dim3 = ARRAY [1..3, '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a'..'z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',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boolean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] OF real;</a:t>
            </a:r>
          </a:p>
          <a:p>
            <a:pPr marL="0" lvl="1"/>
            <a:endParaRPr lang="en-US" sz="1800" b="1" dirty="0">
              <a:latin typeface="Courier New" charset="0"/>
            </a:endParaRPr>
          </a:p>
          <a:p>
            <a:pPr marL="0" lvl="1"/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dim3 = ARRAY [1..3] OF ARRAY ['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a'..'z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'] </a:t>
            </a:r>
            <a:br>
              <a:rPr lang="en-US" sz="1800" b="1" dirty="0">
                <a:solidFill>
                  <a:schemeClr val="folHlink"/>
                </a:solidFill>
                <a:latin typeface="Courier New" charset="0"/>
              </a:rPr>
            </a:b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                           OF ARRAY [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boolean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] OF real;</a:t>
            </a:r>
          </a:p>
          <a:p>
            <a:pPr marL="0" lvl="1"/>
            <a:endParaRPr lang="en-US" sz="1800" b="1" dirty="0">
              <a:latin typeface="Courier New" charset="0"/>
            </a:endParaRPr>
          </a:p>
          <a:p>
            <a:pPr marL="0" lvl="1"/>
            <a:r>
              <a:rPr lang="en-US" sz="1800" b="1" dirty="0">
                <a:solidFill>
                  <a:srgbClr val="6600CC"/>
                </a:solidFill>
                <a:latin typeface="Courier New" charset="0"/>
              </a:rPr>
              <a:t>dim3 = ARRAY [1..3, '</a:t>
            </a:r>
            <a:r>
              <a:rPr lang="en-US" sz="1800" b="1" dirty="0" err="1">
                <a:solidFill>
                  <a:srgbClr val="6600CC"/>
                </a:solidFill>
                <a:latin typeface="Courier New" charset="0"/>
              </a:rPr>
              <a:t>a'..'z</a:t>
            </a:r>
            <a:r>
              <a:rPr lang="en-US" sz="1800" b="1" dirty="0">
                <a:solidFill>
                  <a:srgbClr val="6600CC"/>
                </a:solidFill>
                <a:latin typeface="Courier New" charset="0"/>
              </a:rPr>
              <a:t>'] OF ARRAY [</a:t>
            </a:r>
            <a:r>
              <a:rPr lang="en-US" sz="1800" b="1" dirty="0" err="1">
                <a:solidFill>
                  <a:srgbClr val="6600CC"/>
                </a:solidFill>
                <a:latin typeface="Courier New" charset="0"/>
              </a:rPr>
              <a:t>boolean</a:t>
            </a:r>
            <a:r>
              <a:rPr lang="en-US" sz="1800" b="1" dirty="0">
                <a:solidFill>
                  <a:srgbClr val="6600CC"/>
                </a:solidFill>
                <a:latin typeface="Courier New" charset="0"/>
              </a:rPr>
              <a:t>] OF real;</a:t>
            </a:r>
          </a:p>
          <a:p>
            <a:pPr marL="0" lvl="1"/>
            <a:endParaRPr lang="en-US" sz="1800" b="1" dirty="0">
              <a:latin typeface="Courier New" charset="0"/>
            </a:endParaRPr>
          </a:p>
          <a:p>
            <a:pPr marL="0" lvl="1"/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dim3 = ARRAY [1..3] OF ARRAY ['</a:t>
            </a:r>
            <a:r>
              <a:rPr lang="en-US" sz="1800" b="1" dirty="0" err="1">
                <a:solidFill>
                  <a:srgbClr val="008000"/>
                </a:solidFill>
                <a:latin typeface="Courier New" charset="0"/>
              </a:rPr>
              <a:t>a'..'z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, </a:t>
            </a:r>
            <a:r>
              <a:rPr lang="en-US" sz="1800" b="1" dirty="0" err="1">
                <a:solidFill>
                  <a:srgbClr val="008000"/>
                </a:solidFill>
                <a:latin typeface="Courier New" charset="0"/>
              </a:rPr>
              <a:t>boolean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</a:rPr>
              <a:t>] OF real;</a:t>
            </a:r>
          </a:p>
        </p:txBody>
      </p:sp>
      <p:sp>
        <p:nvSpPr>
          <p:cNvPr id="409605" name="Rectangle 5"/>
          <p:cNvSpPr>
            <a:spLocks noChangeArrowheads="1"/>
          </p:cNvSpPr>
          <p:nvPr/>
        </p:nvSpPr>
        <p:spPr bwMode="auto">
          <a:xfrm>
            <a:off x="457200" y="4525963"/>
            <a:ext cx="8412163" cy="164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50850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 dirty="0"/>
              <a:t>Therefore, they must all generate </a:t>
            </a:r>
            <a:br>
              <a:rPr lang="en-US" sz="2800" dirty="0"/>
            </a:br>
            <a:r>
              <a:rPr lang="en-US" sz="2800" dirty="0"/>
              <a:t>the </a:t>
            </a:r>
            <a:r>
              <a:rPr lang="en-US" sz="2800" u="sng" dirty="0"/>
              <a:t>same type specification structure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06763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E9316-B1B0-704E-AB68-AA92EB0AAC43}" type="slidenum">
              <a:rPr lang="en-US"/>
              <a:pPr/>
              <a:t>21</a:t>
            </a:fld>
            <a:endParaRPr lang="en-US"/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Multidimensional Array</a:t>
            </a:r>
            <a:endParaRPr lang="en-US" i="1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C1BB54E-FA46-2C4B-9F63-BD0C36C9985D}"/>
              </a:ext>
            </a:extLst>
          </p:cNvPr>
          <p:cNvGrpSpPr/>
          <p:nvPr/>
        </p:nvGrpSpPr>
        <p:grpSpPr>
          <a:xfrm>
            <a:off x="549275" y="1229641"/>
            <a:ext cx="8320428" cy="5491163"/>
            <a:chOff x="549275" y="1143025"/>
            <a:chExt cx="8320428" cy="5491163"/>
          </a:xfrm>
        </p:grpSpPr>
        <p:pic>
          <p:nvPicPr>
            <p:cNvPr id="410626" name="Picture 2" descr="CS153-081001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8903" y="1143025"/>
              <a:ext cx="6400800" cy="54911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10628" name="Group 4"/>
            <p:cNvGrpSpPr>
              <a:grpSpLocks/>
            </p:cNvGrpSpPr>
            <p:nvPr/>
          </p:nvGrpSpPr>
          <p:grpSpPr bwMode="auto">
            <a:xfrm>
              <a:off x="549275" y="3521075"/>
              <a:ext cx="2286000" cy="2301875"/>
              <a:chOff x="346" y="2218"/>
              <a:chExt cx="1440" cy="1450"/>
            </a:xfrm>
          </p:grpSpPr>
          <p:sp>
            <p:nvSpPr>
              <p:cNvPr id="410629" name="Text Box 5"/>
              <p:cNvSpPr txBox="1">
                <a:spLocks noChangeArrowheads="1"/>
              </p:cNvSpPr>
              <p:nvPr/>
            </p:nvSpPr>
            <p:spPr bwMode="auto">
              <a:xfrm>
                <a:off x="346" y="2218"/>
                <a:ext cx="919" cy="98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rgbClr val="0033CC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rgbClr val="0033CC"/>
                    </a:solidFill>
                  </a:rPr>
                  <a:t>The first two</a:t>
                </a:r>
              </a:p>
              <a:p>
                <a:r>
                  <a:rPr lang="en-US" dirty="0">
                    <a:solidFill>
                      <a:srgbClr val="0033CC"/>
                    </a:solidFill>
                  </a:rPr>
                  <a:t>element types</a:t>
                </a:r>
              </a:p>
              <a:p>
                <a:r>
                  <a:rPr lang="en-US" dirty="0">
                    <a:solidFill>
                      <a:srgbClr val="0033CC"/>
                    </a:solidFill>
                  </a:rPr>
                  <a:t>are </a:t>
                </a:r>
                <a:r>
                  <a:rPr lang="en-US" b="1" dirty="0">
                    <a:solidFill>
                      <a:srgbClr val="0033CC"/>
                    </a:solidFill>
                  </a:rPr>
                  <a:t>arrays</a:t>
                </a:r>
                <a:r>
                  <a:rPr lang="en-US" dirty="0">
                    <a:solidFill>
                      <a:srgbClr val="0033CC"/>
                    </a:solidFill>
                  </a:rPr>
                  <a:t>,</a:t>
                </a:r>
              </a:p>
              <a:p>
                <a:r>
                  <a:rPr lang="en-US" dirty="0">
                    <a:solidFill>
                      <a:srgbClr val="0033CC"/>
                    </a:solidFill>
                  </a:rPr>
                  <a:t>and the third</a:t>
                </a:r>
              </a:p>
              <a:p>
                <a:r>
                  <a:rPr lang="en-US" dirty="0">
                    <a:solidFill>
                      <a:srgbClr val="0033CC"/>
                    </a:solidFill>
                  </a:rPr>
                  <a:t>element type</a:t>
                </a:r>
              </a:p>
              <a:p>
                <a:r>
                  <a:rPr lang="en-US" dirty="0">
                    <a:solidFill>
                      <a:srgbClr val="0033CC"/>
                    </a:solidFill>
                  </a:rPr>
                  <a:t>is </a:t>
                </a:r>
                <a:r>
                  <a:rPr lang="en-US" b="1" dirty="0">
                    <a:solidFill>
                      <a:srgbClr val="0033CC"/>
                    </a:solidFill>
                  </a:rPr>
                  <a:t>real</a:t>
                </a:r>
                <a:r>
                  <a:rPr lang="en-US" dirty="0">
                    <a:solidFill>
                      <a:srgbClr val="0033CC"/>
                    </a:solidFill>
                  </a:rPr>
                  <a:t> scalar.</a:t>
                </a:r>
              </a:p>
            </p:txBody>
          </p:sp>
          <p:sp>
            <p:nvSpPr>
              <p:cNvPr id="410630" name="Line 6"/>
              <p:cNvSpPr>
                <a:spLocks noChangeShapeType="1"/>
              </p:cNvSpPr>
              <p:nvPr/>
            </p:nvSpPr>
            <p:spPr bwMode="auto">
              <a:xfrm>
                <a:off x="1267" y="2390"/>
                <a:ext cx="519" cy="0"/>
              </a:xfrm>
              <a:prstGeom prst="line">
                <a:avLst/>
              </a:prstGeom>
              <a:noFill/>
              <a:ln w="9525">
                <a:solidFill>
                  <a:srgbClr val="0033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33CC"/>
                  </a:solidFill>
                </a:endParaRPr>
              </a:p>
            </p:txBody>
          </p:sp>
          <p:sp>
            <p:nvSpPr>
              <p:cNvPr id="410631" name="Line 7"/>
              <p:cNvSpPr>
                <a:spLocks noChangeShapeType="1"/>
              </p:cNvSpPr>
              <p:nvPr/>
            </p:nvSpPr>
            <p:spPr bwMode="auto">
              <a:xfrm>
                <a:off x="1267" y="3024"/>
                <a:ext cx="519" cy="0"/>
              </a:xfrm>
              <a:prstGeom prst="line">
                <a:avLst/>
              </a:prstGeom>
              <a:noFill/>
              <a:ln w="9525">
                <a:solidFill>
                  <a:srgbClr val="0033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33CC"/>
                  </a:solidFill>
                </a:endParaRPr>
              </a:p>
            </p:txBody>
          </p:sp>
          <p:sp>
            <p:nvSpPr>
              <p:cNvPr id="410632" name="Line 8"/>
              <p:cNvSpPr>
                <a:spLocks noChangeShapeType="1"/>
              </p:cNvSpPr>
              <p:nvPr/>
            </p:nvSpPr>
            <p:spPr bwMode="auto">
              <a:xfrm>
                <a:off x="980" y="3207"/>
                <a:ext cx="768" cy="461"/>
              </a:xfrm>
              <a:prstGeom prst="line">
                <a:avLst/>
              </a:prstGeom>
              <a:noFill/>
              <a:ln w="9525">
                <a:solidFill>
                  <a:srgbClr val="0033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33CC"/>
                  </a:solidFill>
                </a:endParaRPr>
              </a:p>
            </p:txBody>
          </p: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F79F46C-62FC-2441-84AC-50F40671FDE4}"/>
                </a:ext>
              </a:extLst>
            </p:cNvPr>
            <p:cNvSpPr txBox="1"/>
            <p:nvPr/>
          </p:nvSpPr>
          <p:spPr>
            <a:xfrm>
              <a:off x="4389122" y="2606049"/>
              <a:ext cx="1463024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err="1"/>
                <a:t>minValue</a:t>
              </a:r>
              <a:r>
                <a:rPr lang="en-US" sz="800" dirty="0"/>
                <a:t>: 1</a:t>
              </a:r>
            </a:p>
            <a:p>
              <a:pPr algn="ctr"/>
              <a:r>
                <a:rPr lang="en-US" sz="800" dirty="0" err="1"/>
                <a:t>maxValue</a:t>
              </a:r>
              <a:r>
                <a:rPr lang="en-US" sz="800" dirty="0"/>
                <a:t>: 3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7D074F4-14B2-CC43-9CDB-9733E52EE019}"/>
                </a:ext>
              </a:extLst>
            </p:cNvPr>
            <p:cNvSpPr txBox="1"/>
            <p:nvPr/>
          </p:nvSpPr>
          <p:spPr>
            <a:xfrm>
              <a:off x="4359813" y="3672849"/>
              <a:ext cx="1583771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err="1"/>
                <a:t>minValue</a:t>
              </a:r>
              <a:r>
                <a:rPr lang="en-US" sz="800" dirty="0"/>
                <a:t>: 97</a:t>
              </a:r>
            </a:p>
            <a:p>
              <a:pPr algn="ctr"/>
              <a:r>
                <a:rPr lang="en-US" sz="800" dirty="0" err="1"/>
                <a:t>maxValue</a:t>
              </a:r>
              <a:r>
                <a:rPr lang="en-US" sz="800" dirty="0"/>
                <a:t>: 122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FD0511F-EA77-EA4A-B894-92DAA1FB827A}"/>
                </a:ext>
              </a:extLst>
            </p:cNvPr>
            <p:cNvSpPr txBox="1"/>
            <p:nvPr/>
          </p:nvSpPr>
          <p:spPr>
            <a:xfrm>
              <a:off x="3473556" y="4549351"/>
              <a:ext cx="731512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/>
                <a:t>indexType</a:t>
              </a:r>
              <a:endParaRPr lang="en-US" sz="900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29DA144-67AA-D541-9026-89E03B911AF7}"/>
                </a:ext>
              </a:extLst>
            </p:cNvPr>
            <p:cNvSpPr txBox="1"/>
            <p:nvPr/>
          </p:nvSpPr>
          <p:spPr>
            <a:xfrm>
              <a:off x="7876992" y="5183992"/>
              <a:ext cx="640118" cy="2000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 err="1"/>
                <a:t>typespec</a:t>
              </a:r>
              <a:endParaRPr lang="en-US" sz="700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8CB9567-6D25-FF42-ACEE-6FE6F2EFDD8B}"/>
                </a:ext>
              </a:extLst>
            </p:cNvPr>
            <p:cNvSpPr txBox="1"/>
            <p:nvPr/>
          </p:nvSpPr>
          <p:spPr>
            <a:xfrm>
              <a:off x="6720804" y="5205973"/>
              <a:ext cx="640118" cy="2000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 err="1"/>
                <a:t>typespec</a:t>
              </a:r>
              <a:endParaRPr lang="en-US" sz="700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9B7ED0B-1CA7-5A4C-91F9-6AAF79BE431F}"/>
                </a:ext>
              </a:extLst>
            </p:cNvPr>
            <p:cNvSpPr txBox="1"/>
            <p:nvPr/>
          </p:nvSpPr>
          <p:spPr>
            <a:xfrm>
              <a:off x="7671298" y="2624858"/>
              <a:ext cx="457195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dirty="0" err="1"/>
                <a:t>typespec</a:t>
              </a:r>
              <a:endParaRPr lang="en-US" sz="500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9972C2B-4E53-1144-9912-6C7B10157F97}"/>
                </a:ext>
              </a:extLst>
            </p:cNvPr>
            <p:cNvSpPr txBox="1"/>
            <p:nvPr/>
          </p:nvSpPr>
          <p:spPr>
            <a:xfrm>
              <a:off x="7671298" y="3688727"/>
              <a:ext cx="457195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dirty="0" err="1"/>
                <a:t>typespec</a:t>
              </a:r>
              <a:endParaRPr lang="en-US" sz="50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C9AC00A-90FC-6745-93ED-1B1CE6C998EB}"/>
                </a:ext>
              </a:extLst>
            </p:cNvPr>
            <p:cNvSpPr txBox="1"/>
            <p:nvPr/>
          </p:nvSpPr>
          <p:spPr>
            <a:xfrm>
              <a:off x="3476284" y="2423171"/>
              <a:ext cx="731512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/>
                <a:t>indexType</a:t>
              </a:r>
              <a:endParaRPr lang="en-US" sz="900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A51D458-060B-8B46-94E8-F95A43873178}"/>
                </a:ext>
              </a:extLst>
            </p:cNvPr>
            <p:cNvSpPr txBox="1"/>
            <p:nvPr/>
          </p:nvSpPr>
          <p:spPr>
            <a:xfrm>
              <a:off x="5562395" y="4709321"/>
              <a:ext cx="457196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dirty="0" err="1"/>
                <a:t>typespec</a:t>
              </a:r>
              <a:endParaRPr lang="en-US" sz="500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1EE6927-3583-8045-AF9A-4121D0CB3315}"/>
                </a:ext>
              </a:extLst>
            </p:cNvPr>
            <p:cNvSpPr txBox="1"/>
            <p:nvPr/>
          </p:nvSpPr>
          <p:spPr>
            <a:xfrm>
              <a:off x="6091739" y="3477117"/>
              <a:ext cx="731512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/>
                <a:t>baseType</a:t>
              </a:r>
              <a:endParaRPr lang="en-US" sz="900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051D76F4-F7DB-1F4C-8005-DA39540430C9}"/>
                </a:ext>
              </a:extLst>
            </p:cNvPr>
            <p:cNvSpPr txBox="1"/>
            <p:nvPr/>
          </p:nvSpPr>
          <p:spPr>
            <a:xfrm>
              <a:off x="6080165" y="2414287"/>
              <a:ext cx="731512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/>
                <a:t>baseType</a:t>
              </a:r>
              <a:endParaRPr lang="en-US" sz="900" dirty="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6CE5C59-B365-D547-9A83-FD8A7121ED27}"/>
                </a:ext>
              </a:extLst>
            </p:cNvPr>
            <p:cNvSpPr txBox="1"/>
            <p:nvPr/>
          </p:nvSpPr>
          <p:spPr>
            <a:xfrm>
              <a:off x="3721405" y="5818203"/>
              <a:ext cx="457195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00" dirty="0" err="1"/>
                <a:t>typespec</a:t>
              </a:r>
              <a:endParaRPr lang="en-US" sz="500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557D8F8-7004-0842-AE1E-653C7AC8E418}"/>
                </a:ext>
              </a:extLst>
            </p:cNvPr>
            <p:cNvSpPr txBox="1"/>
            <p:nvPr/>
          </p:nvSpPr>
          <p:spPr>
            <a:xfrm>
              <a:off x="3334334" y="2026838"/>
              <a:ext cx="640118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err="1"/>
                <a:t>typespec</a:t>
              </a:r>
              <a:endParaRPr lang="en-US" sz="700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B87AE56-0A6D-F04F-A620-486CA6D29764}"/>
                </a:ext>
              </a:extLst>
            </p:cNvPr>
            <p:cNvSpPr txBox="1"/>
            <p:nvPr/>
          </p:nvSpPr>
          <p:spPr>
            <a:xfrm>
              <a:off x="3488573" y="3483492"/>
              <a:ext cx="731512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 err="1"/>
                <a:t>indexType</a:t>
              </a:r>
              <a:endParaRPr lang="en-US" sz="900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2061E15B-A463-CE4A-9A6C-524FE158C31B}"/>
                </a:ext>
              </a:extLst>
            </p:cNvPr>
            <p:cNvSpPr txBox="1"/>
            <p:nvPr/>
          </p:nvSpPr>
          <p:spPr>
            <a:xfrm>
              <a:off x="4937756" y="5899295"/>
              <a:ext cx="914390" cy="49244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/>
                <a:t>constants</a:t>
              </a:r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endParaRPr lang="en-US" sz="1400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AF6046B-8C16-7F44-84A0-80BE4B48D983}"/>
                </a:ext>
              </a:extLst>
            </p:cNvPr>
            <p:cNvSpPr txBox="1"/>
            <p:nvPr/>
          </p:nvSpPr>
          <p:spPr>
            <a:xfrm>
              <a:off x="5029208" y="5773705"/>
              <a:ext cx="914390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/>
                <a:t>constants</a:t>
              </a:r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endParaRPr lang="en-US" sz="1400" dirty="0"/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endParaRPr lang="en-US" sz="1400" dirty="0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12D4A58-AAC4-3441-91C3-13039EEC9A7B}"/>
                </a:ext>
              </a:extLst>
            </p:cNvPr>
            <p:cNvSpPr txBox="1"/>
            <p:nvPr/>
          </p:nvSpPr>
          <p:spPr>
            <a:xfrm>
              <a:off x="5093684" y="5539244"/>
              <a:ext cx="914390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/>
                <a:t>constants</a:t>
              </a:r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endParaRPr lang="en-US" sz="1400" dirty="0"/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endParaRPr lang="en-US" sz="1400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8D52DAE-67A3-1F46-BB0C-A690FB115759}"/>
                </a:ext>
              </a:extLst>
            </p:cNvPr>
            <p:cNvSpPr txBox="1"/>
            <p:nvPr/>
          </p:nvSpPr>
          <p:spPr>
            <a:xfrm>
              <a:off x="3209233" y="3037219"/>
              <a:ext cx="1393860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 err="1"/>
                <a:t>elementType</a:t>
              </a:r>
              <a:r>
                <a:rPr lang="en-US" sz="1200" dirty="0"/>
                <a:t>         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1F4426C-C302-9947-9B17-776600A7D88B}"/>
                </a:ext>
              </a:extLst>
            </p:cNvPr>
            <p:cNvSpPr txBox="1"/>
            <p:nvPr/>
          </p:nvSpPr>
          <p:spPr>
            <a:xfrm>
              <a:off x="3203372" y="4109880"/>
              <a:ext cx="1393860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 err="1"/>
                <a:t>elementType</a:t>
              </a:r>
              <a:r>
                <a:rPr lang="en-US" sz="1200" dirty="0"/>
                <a:t>         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9D1C57E-EFAC-714C-9151-E301836A0CD0}"/>
                </a:ext>
              </a:extLst>
            </p:cNvPr>
            <p:cNvSpPr txBox="1"/>
            <p:nvPr/>
          </p:nvSpPr>
          <p:spPr>
            <a:xfrm>
              <a:off x="3209233" y="5082896"/>
              <a:ext cx="1393860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 err="1"/>
                <a:t>elementType</a:t>
              </a:r>
              <a:r>
                <a:rPr lang="en-US" sz="1200" dirty="0"/>
                <a:t>      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4557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172B2-9ECF-D932-30A9-1131F0ECB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Cross-Reference Listing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8849E-EE0E-F639-A03A-32878B44A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we be assured that we entered all the type information correctly into the symbol table?</a:t>
            </a:r>
          </a:p>
          <a:p>
            <a:pPr lvl="4"/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solidFill>
                  <a:srgbClr val="C00000"/>
                </a:solidFill>
              </a:rPr>
              <a:t>cross-reference listing</a:t>
            </a:r>
            <a:r>
              <a:rPr lang="en-US" dirty="0"/>
              <a:t> for Pcl6 prints the type information for each variable and type identifier.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719F1E-2557-1D05-6A40-C2A22A5E7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306726-CA12-A135-6595-53560D2FCC8E}"/>
              </a:ext>
            </a:extLst>
          </p:cNvPr>
          <p:cNvSpPr txBox="1"/>
          <p:nvPr/>
        </p:nvSpPr>
        <p:spPr>
          <a:xfrm>
            <a:off x="4206355" y="4096275"/>
            <a:ext cx="731290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E1B700-E0D7-3DB7-DBA8-D222FA8CD2C9}"/>
              </a:ext>
            </a:extLst>
          </p:cNvPr>
          <p:cNvSpPr txBox="1"/>
          <p:nvPr/>
        </p:nvSpPr>
        <p:spPr>
          <a:xfrm>
            <a:off x="2586360" y="3410056"/>
            <a:ext cx="323999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intermediate.util.CrossReferencer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9254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D410-358D-B94E-9485-3ADB944274FD}" type="slidenum">
              <a:rPr lang="en-US"/>
              <a:pPr/>
              <a:t>23</a:t>
            </a:fld>
            <a:endParaRPr lang="en-US"/>
          </a:p>
        </p:txBody>
      </p:sp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Predefined Scalar Types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5B48A6-D36E-EA4A-99CD-6039F3607832}"/>
              </a:ext>
            </a:extLst>
          </p:cNvPr>
          <p:cNvSpPr txBox="1"/>
          <p:nvPr/>
        </p:nvSpPr>
        <p:spPr>
          <a:xfrm>
            <a:off x="2651781" y="1431517"/>
            <a:ext cx="4802918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package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intermediate.symtab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Predefined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Predefined types.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static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integerType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static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realType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static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booleanType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static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charType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static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stringType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static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undefinedType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// Predefined identifiers.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static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integerEntry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static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realEntry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static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booleanEntry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static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charEntry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static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static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static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trueEntry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public static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readEntry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DD5349-3892-6549-A1E0-AA39D00548BF}"/>
              </a:ext>
            </a:extLst>
          </p:cNvPr>
          <p:cNvSpPr txBox="1"/>
          <p:nvPr/>
        </p:nvSpPr>
        <p:spPr>
          <a:xfrm>
            <a:off x="5760707" y="1277628"/>
            <a:ext cx="2743171" cy="307777"/>
          </a:xfrm>
          <a:prstGeom prst="rect">
            <a:avLst/>
          </a:prstGeom>
          <a:solidFill>
            <a:srgbClr val="0033CC"/>
          </a:solidFill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intermediate.symtab.Predefined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A12BD5-63DF-E299-5E95-1CAE12460135}"/>
              </a:ext>
            </a:extLst>
          </p:cNvPr>
          <p:cNvSpPr txBox="1"/>
          <p:nvPr/>
        </p:nvSpPr>
        <p:spPr>
          <a:xfrm>
            <a:off x="823001" y="3016566"/>
            <a:ext cx="138211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33CC"/>
                </a:solidFill>
              </a:rPr>
              <a:t>Pcl6</a:t>
            </a:r>
          </a:p>
        </p:txBody>
      </p:sp>
    </p:spTree>
    <p:extLst>
      <p:ext uri="{BB962C8B-B14F-4D97-AF65-F5344CB8AC3E}">
        <p14:creationId xmlns:p14="http://schemas.microsoft.com/office/powerpoint/2010/main" val="25616156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F301B-1E56-F04F-AC1B-790B5EF59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Predefined Scalar Types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A028F2-3C7E-A74E-B473-188E81A5F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4B8CA3-74CF-8E4E-B5BA-9733CE163A71}"/>
              </a:ext>
            </a:extLst>
          </p:cNvPr>
          <p:cNvSpPr txBox="1"/>
          <p:nvPr/>
        </p:nvSpPr>
        <p:spPr>
          <a:xfrm>
            <a:off x="1042828" y="1388353"/>
            <a:ext cx="7058343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private static void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initializeTypes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SymtabStack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symTabStack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// Type integer.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integerEntry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symTabStack.enterLocal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("integer", TYPE);</a:t>
            </a: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integerType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(SCALAR);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integerType.setIdentifier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integerEntry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integerEntry.setType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integerType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// Type real.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realEntry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symTabStack.enterLocal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("real", TYPE);</a:t>
            </a: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realType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(SCALAR);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realType.setIdentifier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realEntry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realEntry.setType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realType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// Type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booleanEntry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symTabStack.enterLocal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", TYPE);</a:t>
            </a: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booleanType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(ENUMERATION);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booleanType.setIdentifier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booleanEntry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booleanEntry.setType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booleanType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E08629-27B4-F743-8EE8-B389CD86F651}"/>
              </a:ext>
            </a:extLst>
          </p:cNvPr>
          <p:cNvSpPr txBox="1"/>
          <p:nvPr/>
        </p:nvSpPr>
        <p:spPr>
          <a:xfrm>
            <a:off x="4754878" y="1234464"/>
            <a:ext cx="2743171" cy="307777"/>
          </a:xfrm>
          <a:prstGeom prst="rect">
            <a:avLst/>
          </a:prstGeom>
          <a:solidFill>
            <a:srgbClr val="0033CC"/>
          </a:solidFill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intermediate.symtab.Predefined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038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37C0F-F03E-D340-A84E-3B2D7391C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Predefined Scalar Types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9FA1E7-8048-B54C-9E6C-3AB91E308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A6CD59-18CB-474A-8E7E-D02EA94F769B}"/>
              </a:ext>
            </a:extLst>
          </p:cNvPr>
          <p:cNvSpPr txBox="1"/>
          <p:nvPr/>
        </p:nvSpPr>
        <p:spPr>
          <a:xfrm>
            <a:off x="129918" y="1417342"/>
            <a:ext cx="8884163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private static void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initializeConstants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SymtabStack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symTabStack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// Boolean enumeration constant false.</a:t>
            </a: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falseEntry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symTabStack.enterLocal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("false", ENUMERATION_CONSTANT);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falseEntry.setType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booleanType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falseEntry.setValue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(0);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// Boolean enumeration constant true.</a:t>
            </a:r>
          </a:p>
          <a:p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trueEntry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symTabStack.enterLocal</a:t>
            </a:r>
            <a:r>
              <a:rPr lang="en-US" sz="1400" b="1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("true", ENUMERATION_CONSTANT);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trueEntry.setType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booleanType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trueEntry.setValue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(1);</a:t>
            </a:r>
            <a:b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// Add false and true to the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enumeration type.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constants =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booleanType.getEnumerationConstants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constants.add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falseEntry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constants.add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trueEntry</a:t>
            </a:r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DCA8A0-3522-B76A-5857-15510ADF03DA}"/>
              </a:ext>
            </a:extLst>
          </p:cNvPr>
          <p:cNvSpPr txBox="1"/>
          <p:nvPr/>
        </p:nvSpPr>
        <p:spPr>
          <a:xfrm>
            <a:off x="6035024" y="1234464"/>
            <a:ext cx="2743171" cy="307777"/>
          </a:xfrm>
          <a:prstGeom prst="rect">
            <a:avLst/>
          </a:prstGeom>
          <a:solidFill>
            <a:srgbClr val="0033CC"/>
          </a:solidFill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FFFF00"/>
                </a:solidFill>
              </a:rPr>
              <a:t>intermediate.symtab.Predefined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7945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1A0AE-E992-DC43-92AB-DDE449AD0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FC3E4-9118-CC4E-8420-0D362FC78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Pass 2 semantics operation</a:t>
            </a:r>
            <a:br>
              <a:rPr lang="en-US" dirty="0"/>
            </a:br>
            <a:r>
              <a:rPr lang="en-US" dirty="0"/>
              <a:t>while visiting the parse tree.</a:t>
            </a:r>
          </a:p>
          <a:p>
            <a:pPr lvl="4"/>
            <a:endParaRPr lang="en-US" dirty="0"/>
          </a:p>
          <a:p>
            <a:r>
              <a:rPr lang="en-US" dirty="0"/>
              <a:t>Check for</a:t>
            </a:r>
          </a:p>
          <a:p>
            <a:pPr lvl="1"/>
            <a:r>
              <a:rPr lang="en-US" dirty="0"/>
              <a:t>operands are </a:t>
            </a:r>
            <a:r>
              <a:rPr lang="en-US" dirty="0">
                <a:solidFill>
                  <a:srgbClr val="C00000"/>
                </a:solidFill>
              </a:rPr>
              <a:t>type-compatible</a:t>
            </a:r>
            <a:r>
              <a:rPr lang="en-US" dirty="0"/>
              <a:t> with their operators</a:t>
            </a:r>
          </a:p>
          <a:p>
            <a:pPr lvl="1"/>
            <a:r>
              <a:rPr lang="en-US" dirty="0"/>
              <a:t>values are </a:t>
            </a:r>
            <a:r>
              <a:rPr lang="en-US" dirty="0">
                <a:solidFill>
                  <a:srgbClr val="C00000"/>
                </a:solidFill>
              </a:rPr>
              <a:t>assignment-compatible</a:t>
            </a:r>
            <a:r>
              <a:rPr lang="en-US" dirty="0"/>
              <a:t> with their targets</a:t>
            </a:r>
          </a:p>
          <a:p>
            <a:pPr lvl="1"/>
            <a:r>
              <a:rPr lang="en-US" dirty="0"/>
              <a:t>values are </a:t>
            </a:r>
            <a:r>
              <a:rPr lang="en-US" dirty="0">
                <a:solidFill>
                  <a:srgbClr val="C00000"/>
                </a:solidFill>
              </a:rPr>
              <a:t>comparison-compatible</a:t>
            </a:r>
          </a:p>
          <a:p>
            <a:pPr lvl="4"/>
            <a:endParaRPr lang="en-US" dirty="0"/>
          </a:p>
          <a:p>
            <a:r>
              <a:rPr lang="en-US" dirty="0"/>
              <a:t>Semantic errors</a:t>
            </a:r>
          </a:p>
          <a:p>
            <a:pPr lvl="1"/>
            <a:r>
              <a:rPr lang="en-US" dirty="0"/>
              <a:t>undeclared identifiers</a:t>
            </a:r>
          </a:p>
          <a:p>
            <a:pPr lvl="1"/>
            <a:r>
              <a:rPr lang="en-US" dirty="0"/>
              <a:t>type incompatibility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AB5FF-0837-9140-969A-F62B954C8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085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5C1-0C8E-DB4D-AA66-B64DC0E4FE7E}" type="slidenum">
              <a:rPr lang="en-US"/>
              <a:pPr/>
              <a:t>27</a:t>
            </a:fld>
            <a:endParaRPr lang="en-US"/>
          </a:p>
        </p:txBody>
      </p:sp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Checking</a:t>
            </a:r>
            <a:r>
              <a:rPr lang="en-US" i="1" dirty="0"/>
              <a:t>, cont’d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5075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Ensure that the types of the operands are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type-compatible </a:t>
            </a:r>
            <a:r>
              <a:rPr lang="en-US" dirty="0"/>
              <a:t>with their operator.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200" dirty="0"/>
              <a:t>Example: You can only perform an integer division </a:t>
            </a:r>
            <a:br>
              <a:rPr lang="en-US" sz="2200" dirty="0"/>
            </a:br>
            <a:r>
              <a:rPr lang="en-US" sz="2200" dirty="0"/>
              <a:t>with the </a:t>
            </a:r>
            <a:r>
              <a:rPr lang="en-US" sz="2200" b="1" dirty="0">
                <a:solidFill>
                  <a:srgbClr val="0033CC"/>
                </a:solidFill>
                <a:latin typeface="Courier New" charset="0"/>
              </a:rPr>
              <a:t>DIV</a:t>
            </a:r>
            <a:r>
              <a:rPr lang="en-US" sz="2200" dirty="0"/>
              <a:t> operator and integer operands.</a:t>
            </a:r>
          </a:p>
          <a:p>
            <a:pPr lvl="8">
              <a:lnSpc>
                <a:spcPct val="90000"/>
              </a:lnSpc>
            </a:pPr>
            <a:endParaRPr lang="en-US" sz="10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Example: The relational operators </a:t>
            </a:r>
            <a:r>
              <a:rPr lang="en-US" sz="2200" b="1" dirty="0">
                <a:solidFill>
                  <a:srgbClr val="0033CC"/>
                </a:solidFill>
                <a:latin typeface="Courier New" charset="0"/>
              </a:rPr>
              <a:t>AND</a:t>
            </a:r>
            <a:r>
              <a:rPr lang="en-US" sz="2200" dirty="0"/>
              <a:t> and </a:t>
            </a:r>
            <a:r>
              <a:rPr lang="en-US" sz="2200" b="1" dirty="0">
                <a:solidFill>
                  <a:srgbClr val="0033CC"/>
                </a:solidFill>
                <a:latin typeface="Courier New" charset="0"/>
              </a:rPr>
              <a:t>OR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/>
              <a:t>can only be used with </a:t>
            </a:r>
            <a:r>
              <a:rPr lang="en-US" sz="2200" dirty="0" err="1"/>
              <a:t>boolean</a:t>
            </a:r>
            <a:r>
              <a:rPr lang="en-US" sz="2200" dirty="0"/>
              <a:t> operands.</a:t>
            </a:r>
          </a:p>
          <a:p>
            <a:pPr lvl="3">
              <a:lnSpc>
                <a:spcPct val="90000"/>
              </a:lnSpc>
            </a:pPr>
            <a:endParaRPr lang="en-US" sz="1400" dirty="0"/>
          </a:p>
          <a:p>
            <a:pPr>
              <a:lnSpc>
                <a:spcPct val="90000"/>
              </a:lnSpc>
            </a:pPr>
            <a:r>
              <a:rPr lang="en-US" dirty="0"/>
              <a:t>Ensure that a value being assigned </a:t>
            </a:r>
            <a:br>
              <a:rPr lang="en-US" dirty="0"/>
            </a:br>
            <a:r>
              <a:rPr lang="en-US" dirty="0"/>
              <a:t>to a variable is </a:t>
            </a:r>
            <a:r>
              <a:rPr lang="en-US" dirty="0">
                <a:solidFill>
                  <a:srgbClr val="B23C00"/>
                </a:solidFill>
              </a:rPr>
              <a:t>assignment</a:t>
            </a:r>
            <a:r>
              <a:rPr lang="en-US" dirty="0">
                <a:solidFill>
                  <a:schemeClr val="folHlink"/>
                </a:solidFill>
              </a:rPr>
              <a:t>-</a:t>
            </a:r>
            <a:r>
              <a:rPr lang="en-US" dirty="0">
                <a:solidFill>
                  <a:srgbClr val="B23C00"/>
                </a:solidFill>
              </a:rPr>
              <a:t>compatible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with the variable.</a:t>
            </a:r>
          </a:p>
          <a:p>
            <a:pPr lvl="7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200" dirty="0"/>
              <a:t>Example: You cannot assign a string value </a:t>
            </a:r>
            <a:br>
              <a:rPr lang="en-US" sz="2200" dirty="0"/>
            </a:br>
            <a:r>
              <a:rPr lang="en-US" sz="2200" dirty="0"/>
              <a:t>to an integer variable.</a:t>
            </a:r>
          </a:p>
        </p:txBody>
      </p:sp>
    </p:spTree>
    <p:extLst>
      <p:ext uri="{BB962C8B-B14F-4D97-AF65-F5344CB8AC3E}">
        <p14:creationId xmlns:p14="http://schemas.microsoft.com/office/powerpoint/2010/main" val="3706490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CBD1-0B30-C745-B8E2-6D316A35390D}" type="slidenum">
              <a:rPr lang="en-US"/>
              <a:pPr/>
              <a:t>28</a:t>
            </a:fld>
            <a:endParaRPr 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 and Comparison Compatible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928" y="1295400"/>
            <a:ext cx="8778144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In Pascal, a value is </a:t>
            </a:r>
            <a:r>
              <a:rPr lang="en-US" dirty="0">
                <a:solidFill>
                  <a:srgbClr val="B23C00"/>
                </a:solidFill>
              </a:rPr>
              <a:t>assignment-compatible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with a target variable if: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both have the same type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target is real and the value is integer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they are both strings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Two values are </a:t>
            </a:r>
            <a:r>
              <a:rPr lang="en-US" dirty="0">
                <a:solidFill>
                  <a:srgbClr val="B23C00"/>
                </a:solidFill>
              </a:rPr>
              <a:t>comparison-compatible </a:t>
            </a:r>
            <a:br>
              <a:rPr lang="en-US" dirty="0"/>
            </a:br>
            <a:r>
              <a:rPr lang="en-US" dirty="0"/>
              <a:t>(they can be compared with relational operators) if: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both have the same type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one is integer and the other is real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they are both strings</a:t>
            </a:r>
          </a:p>
        </p:txBody>
      </p:sp>
    </p:spTree>
    <p:extLst>
      <p:ext uri="{BB962C8B-B14F-4D97-AF65-F5344CB8AC3E}">
        <p14:creationId xmlns:p14="http://schemas.microsoft.com/office/powerpoint/2010/main" val="31226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2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2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2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F83E-DE42-B14D-9F12-E8C5DF5BFDE8}" type="slidenum">
              <a:rPr lang="en-US"/>
              <a:pPr/>
              <a:t>29</a:t>
            </a:fld>
            <a:endParaRPr lang="en-US"/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</a:t>
            </a:r>
            <a:r>
              <a:rPr lang="en-US" b="1">
                <a:latin typeface="Courier New" charset="0"/>
              </a:rPr>
              <a:t>TypeChecker</a:t>
            </a:r>
            <a:r>
              <a:rPr lang="en-US"/>
              <a:t> 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Static </a:t>
            </a:r>
            <a:r>
              <a:rPr lang="en-US" dirty="0" err="1"/>
              <a:t>boolean</a:t>
            </a:r>
            <a:r>
              <a:rPr lang="en-US" dirty="0"/>
              <a:t> methods for </a:t>
            </a:r>
            <a:r>
              <a:rPr lang="en-US" dirty="0">
                <a:solidFill>
                  <a:srgbClr val="B23C00"/>
                </a:solidFill>
              </a:rPr>
              <a:t>type checking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isInteger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areBothInteger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areBothString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isReal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isIntegerOrReal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isAtLeastOneReal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isBoolean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areBothBoolean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isChar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isString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areAssignmentCompatible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areComparisonCompatible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9E502B-EC5D-074B-9126-549E79EE745C}"/>
              </a:ext>
            </a:extLst>
          </p:cNvPr>
          <p:cNvSpPr txBox="1"/>
          <p:nvPr/>
        </p:nvSpPr>
        <p:spPr>
          <a:xfrm>
            <a:off x="4663439" y="3337561"/>
            <a:ext cx="306834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intermediate.type.TypeChecker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674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C319-8D3C-2B4A-A32F-5D47B5E98049}" type="slidenum">
              <a:rPr lang="en-US"/>
              <a:pPr/>
              <a:t>3</a:t>
            </a:fld>
            <a:endParaRPr lang="en-US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Trip</a:t>
            </a:r>
            <a:r>
              <a:rPr lang="en-US" i="1" dirty="0"/>
              <a:t>, cont’d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the extensive </a:t>
            </a:r>
            <a:r>
              <a:rPr lang="en-US" dirty="0">
                <a:solidFill>
                  <a:srgbClr val="B23C00"/>
                </a:solidFill>
              </a:rPr>
              <a:t>Revolution </a:t>
            </a:r>
            <a:r>
              <a:rPr lang="en-US" dirty="0"/>
              <a:t>exhibit!</a:t>
            </a:r>
          </a:p>
          <a:p>
            <a:pPr lvl="1"/>
            <a:r>
              <a:rPr lang="en-US" sz="2000" dirty="0"/>
              <a:t>Walk through a timeline of the </a:t>
            </a:r>
            <a:br>
              <a:rPr lang="en-US" sz="2000" dirty="0"/>
            </a:br>
            <a:r>
              <a:rPr lang="en-US" sz="2000" dirty="0"/>
              <a:t>First 2000 Years of Computing History.</a:t>
            </a:r>
          </a:p>
          <a:p>
            <a:pPr lvl="1"/>
            <a:r>
              <a:rPr lang="en-US" sz="2000" dirty="0"/>
              <a:t>Historic computer systems, data processing equipment, </a:t>
            </a:r>
            <a:br>
              <a:rPr lang="en-US" sz="2000" dirty="0"/>
            </a:br>
            <a:r>
              <a:rPr lang="en-US" sz="2000" dirty="0"/>
              <a:t>and other artifacts.</a:t>
            </a:r>
          </a:p>
          <a:p>
            <a:pPr lvl="1"/>
            <a:r>
              <a:rPr lang="en-US" sz="2000" dirty="0"/>
              <a:t>Small theater presentations.</a:t>
            </a:r>
          </a:p>
        </p:txBody>
      </p:sp>
      <p:pic>
        <p:nvPicPr>
          <p:cNvPr id="6359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838" y="3154363"/>
            <a:ext cx="39465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359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549650"/>
            <a:ext cx="353536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35910" name="Text Box 6"/>
          <p:cNvSpPr txBox="1">
            <a:spLocks noChangeArrowheads="1"/>
          </p:cNvSpPr>
          <p:nvPr/>
        </p:nvSpPr>
        <p:spPr bwMode="auto">
          <a:xfrm>
            <a:off x="7589838" y="5500688"/>
            <a:ext cx="10969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 dirty="0"/>
              <a:t>Atanasoff-Berry </a:t>
            </a:r>
          </a:p>
          <a:p>
            <a:r>
              <a:rPr lang="en-US" sz="1000" dirty="0"/>
              <a:t>Computer </a:t>
            </a:r>
          </a:p>
        </p:txBody>
      </p:sp>
      <p:sp>
        <p:nvSpPr>
          <p:cNvPr id="635911" name="Text Box 7"/>
          <p:cNvSpPr txBox="1">
            <a:spLocks noChangeArrowheads="1"/>
          </p:cNvSpPr>
          <p:nvPr/>
        </p:nvSpPr>
        <p:spPr bwMode="auto">
          <a:xfrm>
            <a:off x="731838" y="5349875"/>
            <a:ext cx="6619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000" dirty="0"/>
              <a:t>Hollerith</a:t>
            </a:r>
          </a:p>
          <a:p>
            <a:pPr algn="r"/>
            <a:r>
              <a:rPr lang="en-US" sz="1000" dirty="0"/>
              <a:t>Census</a:t>
            </a:r>
          </a:p>
          <a:p>
            <a:pPr algn="r"/>
            <a:r>
              <a:rPr lang="en-US" sz="1000" dirty="0"/>
              <a:t>Machine</a:t>
            </a:r>
          </a:p>
        </p:txBody>
      </p:sp>
    </p:spTree>
    <p:extLst>
      <p:ext uri="{BB962C8B-B14F-4D97-AF65-F5344CB8AC3E}">
        <p14:creationId xmlns:p14="http://schemas.microsoft.com/office/powerpoint/2010/main" val="279529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5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5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35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35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910" grpId="0"/>
      <p:bldP spid="6359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69EFB-BCA1-464C-B7B8-03FF34345E9F}" type="slidenum">
              <a:rPr lang="en-US"/>
              <a:pPr/>
              <a:t>30</a:t>
            </a:fld>
            <a:endParaRPr 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Checking Expressions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/>
              <a:t>Pass 2 must perform type checking of </a:t>
            </a:r>
            <a:br>
              <a:rPr lang="en-US" dirty="0"/>
            </a:br>
            <a:r>
              <a:rPr lang="en-US" dirty="0"/>
              <a:t>every expression as part of its semantic actions.</a:t>
            </a:r>
          </a:p>
          <a:p>
            <a:pPr lvl="4"/>
            <a:endParaRPr lang="en-US" sz="1050" dirty="0"/>
          </a:p>
          <a:p>
            <a:r>
              <a:rPr lang="en-US" dirty="0"/>
              <a:t>Add type checking to the appropriate </a:t>
            </a:r>
            <a:br>
              <a:rPr lang="en-US" dirty="0"/>
            </a:br>
            <a:r>
              <a:rPr lang="en-US" dirty="0"/>
              <a:t>Pass 2 visit methods.</a:t>
            </a:r>
          </a:p>
          <a:p>
            <a:pPr lvl="5"/>
            <a:endParaRPr lang="en-US" dirty="0"/>
          </a:p>
          <a:p>
            <a:r>
              <a:rPr lang="en-US" dirty="0"/>
              <a:t>Flag type errors similarly to syntax errors.</a:t>
            </a:r>
          </a:p>
        </p:txBody>
      </p:sp>
    </p:spTree>
    <p:extLst>
      <p:ext uri="{BB962C8B-B14F-4D97-AF65-F5344CB8AC3E}">
        <p14:creationId xmlns:p14="http://schemas.microsoft.com/office/powerpoint/2010/main" val="7752332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70DAC-F319-DD4A-A8C7-23D0D1A4C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2 Visit Methods for Type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898B3-10F4-8A48-963D-E97527FAA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 2 visits the parse tree to build the type definition structures and enter them into the symbol table.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visitTypeDefinition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visitTypeIdentifier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visitSimpleTypespec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visitArrayTypespec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visitRecordTypespec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visitTypeIdentifierTypespec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visitEnumerationTypespec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visitSubrangeTypespec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C3E473-4ED4-B546-9CF0-46B4BE7A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18B569-B5E4-1A0C-ACCB-EBD2F7FDC488}"/>
              </a:ext>
            </a:extLst>
          </p:cNvPr>
          <p:cNvSpPr txBox="1"/>
          <p:nvPr/>
        </p:nvSpPr>
        <p:spPr>
          <a:xfrm>
            <a:off x="5852146" y="3543885"/>
            <a:ext cx="195277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frontend.Semantics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2910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3E642-7C05-554C-AA15-0C279F8DE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Fields for Parse Tree Nodes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CC1A5-0CCF-D243-9482-987F1C89B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the Pass 2 visit of the parse tree to leave useful information in the tree nodes for use by Pass 3 when the latter pass </a:t>
            </a:r>
            <a:r>
              <a:rPr lang="en-US" u="sng" dirty="0"/>
              <a:t>revisits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the parse tree.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Nodes for identifiers: Add an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entry</a:t>
            </a:r>
            <a:r>
              <a:rPr lang="en-US" dirty="0"/>
              <a:t> field </a:t>
            </a:r>
            <a:br>
              <a:rPr lang="en-US" dirty="0"/>
            </a:br>
            <a:r>
              <a:rPr lang="en-US" dirty="0"/>
              <a:t>to point to the symbol table entry of the identifier.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Nodes where datatype matters: Add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/>
              <a:t> field </a:t>
            </a:r>
            <a:br>
              <a:rPr lang="en-US" dirty="0"/>
            </a:br>
            <a:r>
              <a:rPr lang="en-US" dirty="0"/>
              <a:t>to point to a type specification structure.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Nodes for constants: Add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 field to hold the constant value.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07D84E-CA2B-4B44-8D76-51343AF40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666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85084-DB34-F84B-B279-6AF931E04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Pcl6.g4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611671-D649-6D45-80CB-2E525EB2D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6CCD20-25A8-9C4E-91AC-CAB53A9DBE6E}"/>
              </a:ext>
            </a:extLst>
          </p:cNvPr>
          <p:cNvSpPr txBox="1"/>
          <p:nvPr/>
        </p:nvSpPr>
        <p:spPr>
          <a:xfrm>
            <a:off x="344720" y="1389156"/>
            <a:ext cx="8454559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constantIdentifier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type = null,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entry = null ]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constant    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type = null, Object value = null ]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sign? ( IDENTIFIER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unsignedNumber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characterConstant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stringConstant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typesPart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  : TYPE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typeDefinitionsList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typeDefinitionsList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typeDefinition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 ';'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typeDefinition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)*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typeDefinition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typeIdentifier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'=' </a:t>
            </a:r>
            <a:r>
              <a:rPr lang="en-US" sz="14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typeSpecification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typeIdentifier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type = null,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entry = null ]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typeSpecification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type = null ]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#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simpleTypespec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#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arrayTypespec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recordType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#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recordTypespec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;</a:t>
            </a:r>
          </a:p>
        </p:txBody>
      </p:sp>
    </p:spTree>
    <p:extLst>
      <p:ext uri="{BB962C8B-B14F-4D97-AF65-F5344CB8AC3E}">
        <p14:creationId xmlns:p14="http://schemas.microsoft.com/office/powerpoint/2010/main" val="1574280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E8D4D-3EC0-4A40-BFD3-165E36E5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Pcl6.g4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B55C8C-DD8A-144E-8CB7-8E954D414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C1C92F-9DB3-0F4A-87AE-1478B1BE6888}"/>
              </a:ext>
            </a:extLst>
          </p:cNvPr>
          <p:cNvSpPr txBox="1"/>
          <p:nvPr/>
        </p:nvSpPr>
        <p:spPr>
          <a:xfrm>
            <a:off x="291020" y="1144405"/>
            <a:ext cx="8561959" cy="5047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variableIdentifier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type = null,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entry = null ]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</a:p>
          <a:p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  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type = null ]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simpleExpression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relOp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simpleExpression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)?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simpleExpression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type = null ]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sign? term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addOp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term)*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term        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type = null ]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factor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mulOp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factor)*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factor      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type = null ]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variable             #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variableFactor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number               #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numberFactor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characterConstant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#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characterFactor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stringConstant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#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stringFactor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NOT factor           #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notFactor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'(' expression ')'   #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parenthesizedFactor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variable    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type = null,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entry = null ]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</a:p>
        </p:txBody>
      </p:sp>
    </p:spTree>
    <p:extLst>
      <p:ext uri="{BB962C8B-B14F-4D97-AF65-F5344CB8AC3E}">
        <p14:creationId xmlns:p14="http://schemas.microsoft.com/office/powerpoint/2010/main" val="2645724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41E-849C-5E4C-9426-22969953EBEB}" type="slidenum">
              <a:rPr lang="en-US"/>
              <a:pPr/>
              <a:t>4</a:t>
            </a:fld>
            <a:endParaRPr lang="en-US"/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Trip</a:t>
            </a:r>
            <a:r>
              <a:rPr lang="en-US" i="1" dirty="0"/>
              <a:t>, cont’d</a:t>
            </a:r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40791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B23C00"/>
                </a:solidFill>
              </a:rPr>
              <a:t>IBM 1401 computer</a:t>
            </a:r>
            <a:r>
              <a:rPr lang="en-US" sz="2400" dirty="0"/>
              <a:t>, fully restored and operational.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 small transistor-based mainframe computer.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Extremely popular with small businesses </a:t>
            </a:r>
            <a:br>
              <a:rPr lang="en-US" sz="2000" dirty="0"/>
            </a:br>
            <a:r>
              <a:rPr lang="en-US" sz="2000" dirty="0"/>
              <a:t>in the late 1950s through the mid 1960s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Maximum of 16K bytes of memory.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800 card/minute card reader (wire brushes).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600 line/minute line printer (impact).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6 magnetic tape drives, no disk drives.</a:t>
            </a:r>
          </a:p>
          <a:p>
            <a:pPr lvl="2">
              <a:lnSpc>
                <a:spcPct val="80000"/>
              </a:lnSpc>
            </a:pPr>
            <a:endParaRPr lang="en-US" sz="1600" dirty="0"/>
          </a:p>
        </p:txBody>
      </p:sp>
      <p:pic>
        <p:nvPicPr>
          <p:cNvPr id="637956" name="Picture 4" descr="IBM1401_TapeSystem_M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525" y="3604546"/>
            <a:ext cx="6584950" cy="265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301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Trip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 on the IBM 1401:</a:t>
            </a:r>
          </a:p>
          <a:p>
            <a:pPr lvl="4"/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200" dirty="0"/>
              <a:t>General info: </a:t>
            </a:r>
            <a:r>
              <a:rPr lang="en-US" sz="2200" dirty="0">
                <a:hlinkClick r:id="rId2"/>
              </a:rPr>
              <a:t>http://en.wikipedia.org/wiki/IBM_1401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My summer seminar: </a:t>
            </a:r>
            <a:r>
              <a:rPr lang="en-US" sz="2200" dirty="0">
                <a:hlinkClick r:id="rId3"/>
              </a:rPr>
              <a:t>http://www.cs.sjsu.edu/~mak/1401/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Restoration: </a:t>
            </a:r>
            <a:r>
              <a:rPr lang="en-US" sz="2200" dirty="0">
                <a:hlinkClick r:id="rId4"/>
              </a:rPr>
              <a:t>http://ed-thelen.org/1401Project/1401RestorationPage.html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161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44CA-9C1E-B84C-82B6-D033C561F5D5}" type="slidenum">
              <a:rPr lang="en-US"/>
              <a:pPr/>
              <a:t>6</a:t>
            </a:fld>
            <a:endParaRPr lang="en-US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Syntax and Semantics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Syntax </a:t>
            </a:r>
            <a:r>
              <a:rPr lang="en-US" dirty="0"/>
              <a:t>refers to the </a:t>
            </a:r>
            <a:r>
              <a:rPr lang="en-US" u="sng" dirty="0"/>
              <a:t>grammar rules</a:t>
            </a:r>
            <a:r>
              <a:rPr lang="en-US" dirty="0"/>
              <a:t> of the</a:t>
            </a:r>
            <a:br>
              <a:rPr lang="en-US" dirty="0"/>
            </a:br>
            <a:r>
              <a:rPr lang="en-US" dirty="0"/>
              <a:t>of a source language.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rules prescribe the </a:t>
            </a:r>
            <a:r>
              <a:rPr lang="en-US" u="sng" dirty="0"/>
              <a:t>proper form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its programs.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parser “knows” the grammar.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Rules can be described by </a:t>
            </a:r>
            <a:r>
              <a:rPr lang="en-US" u="sng" dirty="0"/>
              <a:t>syntax diagrams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rules are encoded in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.g4</a:t>
            </a:r>
            <a:r>
              <a:rPr lang="en-US" dirty="0"/>
              <a:t> grammar file.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u="sng" dirty="0"/>
              <a:t>Syntax checking</a:t>
            </a:r>
            <a:r>
              <a:rPr lang="en-US" dirty="0">
                <a:solidFill>
                  <a:srgbClr val="B23C00"/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Performed by the frontend parser.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Does this sequence of tokens follow </a:t>
            </a:r>
            <a:br>
              <a:rPr lang="en-US" dirty="0"/>
            </a:br>
            <a:r>
              <a:rPr lang="en-US" dirty="0"/>
              <a:t>the syntax rules?</a:t>
            </a:r>
          </a:p>
          <a:p>
            <a:pPr lvl="3">
              <a:lnSpc>
                <a:spcPct val="90000"/>
              </a:lnSpc>
            </a:pPr>
            <a:endParaRPr lang="en-US" sz="1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E33582-CC30-D597-0837-DD878F122720}"/>
              </a:ext>
            </a:extLst>
          </p:cNvPr>
          <p:cNvSpPr txBox="1"/>
          <p:nvPr/>
        </p:nvSpPr>
        <p:spPr>
          <a:xfrm>
            <a:off x="6675097" y="4800585"/>
            <a:ext cx="1188707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Performed by ANTLR.</a:t>
            </a:r>
          </a:p>
        </p:txBody>
      </p:sp>
    </p:spTree>
    <p:extLst>
      <p:ext uri="{BB962C8B-B14F-4D97-AF65-F5344CB8AC3E}">
        <p14:creationId xmlns:p14="http://schemas.microsoft.com/office/powerpoint/2010/main" val="3727663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3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3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3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44CA-9C1E-B84C-82B6-D033C561F5D5}" type="slidenum">
              <a:rPr lang="en-US"/>
              <a:pPr/>
              <a:t>7</a:t>
            </a:fld>
            <a:endParaRPr lang="en-US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and Semantics</a:t>
            </a:r>
            <a:r>
              <a:rPr lang="en-US" i="1" dirty="0"/>
              <a:t>, cont’d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Semantics </a:t>
            </a:r>
            <a:r>
              <a:rPr lang="en-US" dirty="0"/>
              <a:t>refers to the </a:t>
            </a:r>
            <a:r>
              <a:rPr lang="en-US" u="sng" dirty="0"/>
              <a:t>meaning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syntactically correct token sequences of the source language.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</a:t>
            </a:r>
            <a:r>
              <a:rPr lang="en-US" u="sng" dirty="0"/>
              <a:t>semantics</a:t>
            </a:r>
            <a:r>
              <a:rPr lang="en-US" dirty="0"/>
              <a:t> of the statement determine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How the interpreter will </a:t>
            </a:r>
            <a:r>
              <a:rPr lang="en-US" u="sng" dirty="0"/>
              <a:t>execute</a:t>
            </a:r>
            <a:r>
              <a:rPr lang="en-US" dirty="0"/>
              <a:t> the statement, or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How the compiler or converter will </a:t>
            </a:r>
            <a:r>
              <a:rPr lang="en-US" u="sng" dirty="0"/>
              <a:t>generate object code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for the statement.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Example: For an interpreter, an IF statement </a:t>
            </a:r>
            <a:r>
              <a:rPr lang="en-US" u="sng" dirty="0"/>
              <a:t>means</a:t>
            </a:r>
            <a:r>
              <a:rPr lang="en-US" dirty="0"/>
              <a:t> that when the statement is executed: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First evaluate the Boolean expression.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the expression is true, execute the true statement.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Otherwise, execute the false statement if there is one.</a:t>
            </a:r>
          </a:p>
        </p:txBody>
      </p:sp>
    </p:spTree>
    <p:extLst>
      <p:ext uri="{BB962C8B-B14F-4D97-AF65-F5344CB8AC3E}">
        <p14:creationId xmlns:p14="http://schemas.microsoft.com/office/powerpoint/2010/main" val="129442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3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3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3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184A1-BB95-4541-8563-43FEF4968879}" type="slidenum">
              <a:rPr lang="en-US"/>
              <a:pPr/>
              <a:t>8</a:t>
            </a:fld>
            <a:endParaRPr lang="en-US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and Semantics, </a:t>
            </a:r>
            <a:r>
              <a:rPr lang="en-US" i="1" dirty="0"/>
              <a:t>cont</a:t>
            </a:r>
            <a:r>
              <a:rPr lang="en-US" altLang="ja-JP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8" y="1295400"/>
            <a:ext cx="8778143" cy="4835525"/>
          </a:xfrm>
        </p:spPr>
        <p:txBody>
          <a:bodyPr/>
          <a:lstStyle/>
          <a:p>
            <a:r>
              <a:rPr lang="en-US" u="sng" dirty="0"/>
              <a:t>Semantic actions</a:t>
            </a:r>
            <a:r>
              <a:rPr lang="en-US" dirty="0"/>
              <a:t> by the </a:t>
            </a:r>
            <a:r>
              <a:rPr lang="en-US" u="sng" dirty="0"/>
              <a:t>frontend</a:t>
            </a:r>
            <a:r>
              <a:rPr lang="en-US" dirty="0"/>
              <a:t> based on the meanings of statements and expressions:</a:t>
            </a:r>
          </a:p>
          <a:p>
            <a:pPr lvl="1"/>
            <a:r>
              <a:rPr lang="en-US" dirty="0"/>
              <a:t>Building proper </a:t>
            </a:r>
            <a:r>
              <a:rPr lang="en-US" u="sng" dirty="0"/>
              <a:t>parse trees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Building </a:t>
            </a:r>
            <a:r>
              <a:rPr lang="en-US" u="sng" dirty="0"/>
              <a:t>symbol tables</a:t>
            </a:r>
            <a:r>
              <a:rPr lang="en-US" dirty="0"/>
              <a:t>.</a:t>
            </a:r>
          </a:p>
          <a:p>
            <a:pPr lvl="1"/>
            <a:r>
              <a:rPr lang="en-US" u="sng" dirty="0"/>
              <a:t>Type checking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 parse trees encode type checking and </a:t>
            </a:r>
            <a:br>
              <a:rPr lang="en-US" dirty="0"/>
            </a:br>
            <a:r>
              <a:rPr lang="en-US" dirty="0"/>
              <a:t>operator precedence in their structures.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C0D481-0BA2-0304-BBAC-82AA1A123DE2}"/>
              </a:ext>
            </a:extLst>
          </p:cNvPr>
          <p:cNvSpPr txBox="1"/>
          <p:nvPr/>
        </p:nvSpPr>
        <p:spPr>
          <a:xfrm>
            <a:off x="5120634" y="2331732"/>
            <a:ext cx="172181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Done by ANTLR.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13EABF-7FB5-A498-80E2-5FB495A73369}"/>
              </a:ext>
            </a:extLst>
          </p:cNvPr>
          <p:cNvSpPr txBox="1"/>
          <p:nvPr/>
        </p:nvSpPr>
        <p:spPr>
          <a:xfrm>
            <a:off x="4534761" y="2753342"/>
            <a:ext cx="141365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We write this.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E3E5F0-0B7D-B891-B0E7-1195C116A704}"/>
              </a:ext>
            </a:extLst>
          </p:cNvPr>
          <p:cNvSpPr txBox="1"/>
          <p:nvPr/>
        </p:nvSpPr>
        <p:spPr>
          <a:xfrm>
            <a:off x="3450622" y="3202329"/>
            <a:ext cx="141365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We write this.</a:t>
            </a:r>
          </a:p>
        </p:txBody>
      </p:sp>
    </p:spTree>
    <p:extLst>
      <p:ext uri="{BB962C8B-B14F-4D97-AF65-F5344CB8AC3E}">
        <p14:creationId xmlns:p14="http://schemas.microsoft.com/office/powerpoint/2010/main" val="2559744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184A1-BB95-4541-8563-43FEF4968879}" type="slidenum">
              <a:rPr lang="en-US"/>
              <a:pPr/>
              <a:t>9</a:t>
            </a:fld>
            <a:endParaRPr lang="en-US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and Semantics, </a:t>
            </a:r>
            <a:r>
              <a:rPr lang="en-US" i="1" dirty="0"/>
              <a:t>cont</a:t>
            </a:r>
            <a:r>
              <a:rPr lang="en-US" altLang="ja-JP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8" y="1295400"/>
            <a:ext cx="8778143" cy="3322307"/>
          </a:xfrm>
        </p:spPr>
        <p:txBody>
          <a:bodyPr/>
          <a:lstStyle/>
          <a:p>
            <a:r>
              <a:rPr lang="en-US" u="sng" dirty="0"/>
              <a:t>Semantic actions</a:t>
            </a:r>
            <a:r>
              <a:rPr lang="en-US" dirty="0"/>
              <a:t> in the </a:t>
            </a:r>
            <a:r>
              <a:rPr lang="en-US" u="sng" dirty="0"/>
              <a:t>back end</a:t>
            </a:r>
            <a:r>
              <a:rPr lang="en-US" dirty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b="1" dirty="0"/>
              <a:t>Interpreter</a:t>
            </a:r>
            <a:r>
              <a:rPr lang="en-US" dirty="0"/>
              <a:t>: The executor </a:t>
            </a:r>
            <a:r>
              <a:rPr lang="en-US" u="sng" dirty="0"/>
              <a:t>runs the program</a:t>
            </a:r>
            <a:r>
              <a:rPr lang="en-US" dirty="0"/>
              <a:t> and performs actions according to the </a:t>
            </a:r>
            <a:r>
              <a:rPr lang="en-US" u="sng" dirty="0"/>
              <a:t>meanings</a:t>
            </a:r>
            <a:r>
              <a:rPr lang="en-US" dirty="0"/>
              <a:t> of the statements and expressions.</a:t>
            </a:r>
          </a:p>
          <a:p>
            <a:pPr lvl="4"/>
            <a:endParaRPr lang="en-US" dirty="0"/>
          </a:p>
          <a:p>
            <a:pPr lvl="1"/>
            <a:r>
              <a:rPr lang="en-US" b="1" dirty="0"/>
              <a:t>Compiler and converter</a:t>
            </a:r>
            <a:r>
              <a:rPr lang="en-US" dirty="0"/>
              <a:t>: The code generator </a:t>
            </a:r>
            <a:r>
              <a:rPr lang="en-US" u="sng" dirty="0"/>
              <a:t>emits object code</a:t>
            </a:r>
            <a:r>
              <a:rPr lang="en-US" dirty="0"/>
              <a:t> that reflects the </a:t>
            </a:r>
            <a:r>
              <a:rPr lang="en-US" u="sng" dirty="0"/>
              <a:t>meanings</a:t>
            </a:r>
            <a:r>
              <a:rPr lang="en-US" dirty="0"/>
              <a:t> of the statements and expressions.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9E9937-9616-B186-DB3A-997B395B73F6}"/>
              </a:ext>
            </a:extLst>
          </p:cNvPr>
          <p:cNvSpPr txBox="1"/>
          <p:nvPr/>
        </p:nvSpPr>
        <p:spPr>
          <a:xfrm>
            <a:off x="2610020" y="4983463"/>
            <a:ext cx="3923959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We write these as visit method overrides.</a:t>
            </a:r>
          </a:p>
        </p:txBody>
      </p:sp>
    </p:spTree>
    <p:extLst>
      <p:ext uri="{BB962C8B-B14F-4D97-AF65-F5344CB8AC3E}">
        <p14:creationId xmlns:p14="http://schemas.microsoft.com/office/powerpoint/2010/main" val="156083105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36448</TotalTime>
  <Words>2477</Words>
  <Application>Microsoft Macintosh PowerPoint</Application>
  <PresentationFormat>On-screen Show (4:3)</PresentationFormat>
  <Paragraphs>486</Paragraphs>
  <Slides>34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Courier New</vt:lpstr>
      <vt:lpstr>Times</vt:lpstr>
      <vt:lpstr>Times New Roman</vt:lpstr>
      <vt:lpstr>Wingdings</vt:lpstr>
      <vt:lpstr>Quadrant</vt:lpstr>
      <vt:lpstr>CS 153: Concepts of Compiler Design September 26 Class Meeting</vt:lpstr>
      <vt:lpstr>Unofficial Field Trip</vt:lpstr>
      <vt:lpstr>Unofficial Field Trip, cont’d</vt:lpstr>
      <vt:lpstr>Unofficial Field Trip, cont’d</vt:lpstr>
      <vt:lpstr>Unofficial Field Trip, cont’d</vt:lpstr>
      <vt:lpstr>Reminder: Syntax and Semantics</vt:lpstr>
      <vt:lpstr>Syntax and Semantics, cont’d</vt:lpstr>
      <vt:lpstr>Syntax and Semantics, cont’d</vt:lpstr>
      <vt:lpstr>Syntax and Semantics, cont’d</vt:lpstr>
      <vt:lpstr>Multipass Compilers</vt:lpstr>
      <vt:lpstr>Multipass Compilers, cont’d</vt:lpstr>
      <vt:lpstr>Good Software Engineering</vt:lpstr>
      <vt:lpstr>Declarations and the Symbol Table</vt:lpstr>
      <vt:lpstr>Type Specification Attributes</vt:lpstr>
      <vt:lpstr>Review: Type Definitions</vt:lpstr>
      <vt:lpstr>Type Definition Structures</vt:lpstr>
      <vt:lpstr>Type Definition Structures, cont’d</vt:lpstr>
      <vt:lpstr>Type Definition Structures, cont’d</vt:lpstr>
      <vt:lpstr>Pascal Array Type</vt:lpstr>
      <vt:lpstr>Pascal Multidimensional Array</vt:lpstr>
      <vt:lpstr>Pascal Multidimensional Array</vt:lpstr>
      <vt:lpstr>Cross-Reference Listing</vt:lpstr>
      <vt:lpstr>Predefined Scalar Types</vt:lpstr>
      <vt:lpstr>Predefined Scalar Types, cont’d</vt:lpstr>
      <vt:lpstr>Predefined Scalar Types, cont’d</vt:lpstr>
      <vt:lpstr>Type Checking</vt:lpstr>
      <vt:lpstr>Type Checking, cont’d</vt:lpstr>
      <vt:lpstr>Assignment and Comparison Compatible</vt:lpstr>
      <vt:lpstr>Class TypeChecker </vt:lpstr>
      <vt:lpstr>Type Checking Expressions</vt:lpstr>
      <vt:lpstr>Pass 2 Visit Methods for Type Definitions</vt:lpstr>
      <vt:lpstr>New Fields for Parse Tree Nodes</vt:lpstr>
      <vt:lpstr>Grammar Pcl6.g4</vt:lpstr>
      <vt:lpstr>Grammar Pcl6.g4, cont’d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549</cp:revision>
  <dcterms:created xsi:type="dcterms:W3CDTF">2008-01-12T03:52:55Z</dcterms:created>
  <dcterms:modified xsi:type="dcterms:W3CDTF">2024-09-26T21:43:48Z</dcterms:modified>
</cp:coreProperties>
</file>