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256" r:id="rId2"/>
    <p:sldId id="32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320" r:id="rId14"/>
    <p:sldId id="267" r:id="rId15"/>
    <p:sldId id="268" r:id="rId16"/>
    <p:sldId id="321" r:id="rId17"/>
    <p:sldId id="304" r:id="rId18"/>
    <p:sldId id="305" r:id="rId19"/>
    <p:sldId id="306" r:id="rId20"/>
    <p:sldId id="307" r:id="rId21"/>
    <p:sldId id="308" r:id="rId22"/>
    <p:sldId id="309" r:id="rId23"/>
    <p:sldId id="312" r:id="rId24"/>
    <p:sldId id="313" r:id="rId25"/>
    <p:sldId id="314" r:id="rId26"/>
    <p:sldId id="315" r:id="rId27"/>
    <p:sldId id="316" r:id="rId28"/>
    <p:sldId id="289" r:id="rId29"/>
    <p:sldId id="317" r:id="rId30"/>
    <p:sldId id="318" r:id="rId31"/>
    <p:sldId id="290" r:id="rId32"/>
    <p:sldId id="291" r:id="rId33"/>
    <p:sldId id="319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D7FFFF"/>
    <a:srgbClr val="008000"/>
    <a:srgbClr val="945200"/>
    <a:srgbClr val="FF9300"/>
    <a:srgbClr val="CC99FF"/>
    <a:srgbClr val="D883FF"/>
    <a:srgbClr val="8F0000"/>
    <a:srgbClr val="DEF0F2"/>
    <a:srgbClr val="B2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96" autoAdjust="0"/>
    <p:restoredTop sz="96327" autoAdjust="0"/>
  </p:normalViewPr>
  <p:slideViewPr>
    <p:cSldViewPr>
      <p:cViewPr varScale="1">
        <p:scale>
          <a:sx n="207" d="100"/>
          <a:sy n="207" d="100"/>
        </p:scale>
        <p:origin x="75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9/19/24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65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574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Fall 2024: September 19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3540637" y="6263609"/>
            <a:ext cx="2340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153: Concepts of Compiler </a:t>
            </a:r>
            <a:r>
              <a:rPr lang="en-US" sz="1000" baseline="0" dirty="0"/>
              <a:t>Design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153: Concepts of Compiler Design</a:t>
            </a:r>
            <a:br>
              <a:rPr lang="en-US" sz="3600" dirty="0"/>
            </a:br>
            <a:r>
              <a:rPr lang="en-US" sz="2400" dirty="0"/>
              <a:t>September 19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Fall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3" name="Picture 2" descr="A group of blue and yellow dots&#10;&#10;Description automatically generated">
            <a:extLst>
              <a:ext uri="{FF2B5EF4-FFF2-40B4-BE49-F238E27FC236}">
                <a16:creationId xmlns:a16="http://schemas.microsoft.com/office/drawing/2014/main" id="{01F3D469-6DCE-ECB4-0D6F-D25C9BCBE5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40" y="4606925"/>
            <a:ext cx="1181100" cy="1016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B0E3E50E-E3E5-8E8F-DEF9-EC4B3CA763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076" y="1242051"/>
            <a:ext cx="2743847" cy="50215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2BEB1DE-0F78-674A-85F7-F158A2CEE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Pcl4 Package Structure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E9687B-67F3-254D-8DF7-20F168210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B24156-5153-DC4D-B6C6-6C269D6B0A49}"/>
              </a:ext>
            </a:extLst>
          </p:cNvPr>
          <p:cNvSpPr txBox="1"/>
          <p:nvPr/>
        </p:nvSpPr>
        <p:spPr>
          <a:xfrm>
            <a:off x="5669268" y="2880366"/>
            <a:ext cx="2284600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ANTLR-generated classes</a:t>
            </a:r>
          </a:p>
          <a:p>
            <a:r>
              <a:rPr lang="en-US" sz="1400" dirty="0">
                <a:solidFill>
                  <a:srgbClr val="0033CC"/>
                </a:solidFill>
              </a:rPr>
              <a:t>are in package 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intermediate.antlr4</a:t>
            </a:r>
            <a:r>
              <a:rPr lang="en-US" sz="1400" dirty="0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D91932-35DB-334E-AD6C-9C9931AA0154}"/>
              </a:ext>
            </a:extLst>
          </p:cNvPr>
          <p:cNvSpPr txBox="1"/>
          <p:nvPr/>
        </p:nvSpPr>
        <p:spPr>
          <a:xfrm>
            <a:off x="5669268" y="4069073"/>
            <a:ext cx="2622834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We now also have packages </a:t>
            </a:r>
          </a:p>
          <a:p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intermediate.symtab</a:t>
            </a:r>
            <a:endParaRPr lang="en-US" sz="14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33CC"/>
                </a:solidFill>
              </a:rPr>
              <a:t>and 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backend.interpreter</a:t>
            </a:r>
            <a:r>
              <a:rPr lang="en-US" sz="1400" dirty="0">
                <a:solidFill>
                  <a:srgbClr val="0033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9749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0F6A5-F4DE-814C-9E33-9146C79A0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Pcl4 Visitor Interface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319E5A-5143-4341-8498-6F7C8BA14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C5A6B4-BB19-E747-9AA7-2C6137A0E9AA}"/>
              </a:ext>
            </a:extLst>
          </p:cNvPr>
          <p:cNvSpPr txBox="1"/>
          <p:nvPr/>
        </p:nvSpPr>
        <p:spPr>
          <a:xfrm>
            <a:off x="489792" y="1464083"/>
            <a:ext cx="8164415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Generated from Pcl4.g4 by ANTLR 4.13.2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 intermediate.antlr4;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org.antlr.v4.runtime.tree.ParseTreeVisitor;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interface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Pcl4Visitor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&lt;T&gt; extends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ParseTreeVisitor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&lt;T&gt;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lvl="1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visitProgram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(Pcl4Parser.ProgramContext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visitProgramHeader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(Pcl4Parser.ProgramHeaderContext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visitProgramParameters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(Pcl4Parser.ProgramParametersContext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visitBlock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(Pcl4Parser.BlockContext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visitDeclarations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(Pcl4Parser.DeclarationsContext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(Pcl4Parser.StatementContext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visitCompoundStatement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(Pcl4Parser.CompoundStatementContext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visitEmptyStatement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(Pcl4Parser.EmptyStatementContext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visitStatementList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(Pcl4Parser.StatementListContext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visitAssignmentStatement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(Pcl4Parser.AssignmentStatementContext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visitRepeatStatement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(Pcl4Parser.RepeatStatementContext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D0B9F0-F0A4-8445-9FB0-70DEF9028007}"/>
              </a:ext>
            </a:extLst>
          </p:cNvPr>
          <p:cNvSpPr txBox="1"/>
          <p:nvPr/>
        </p:nvSpPr>
        <p:spPr>
          <a:xfrm>
            <a:off x="6934858" y="1295385"/>
            <a:ext cx="1569019" cy="33855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Pcl4Visitor.java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A2EEE5-2B88-F78E-C463-73E587BEAEB4}"/>
              </a:ext>
            </a:extLst>
          </p:cNvPr>
          <p:cNvSpPr txBox="1"/>
          <p:nvPr/>
        </p:nvSpPr>
        <p:spPr>
          <a:xfrm>
            <a:off x="5818034" y="5603677"/>
            <a:ext cx="2570122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You can think of context 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dirty="0">
                <a:solidFill>
                  <a:srgbClr val="0033CC"/>
                </a:solidFill>
              </a:rPr>
              <a:t> as a pointer to a node. Each visit method is for a particular context type.</a:t>
            </a:r>
          </a:p>
        </p:txBody>
      </p:sp>
    </p:spTree>
    <p:extLst>
      <p:ext uri="{BB962C8B-B14F-4D97-AF65-F5344CB8AC3E}">
        <p14:creationId xmlns:p14="http://schemas.microsoft.com/office/powerpoint/2010/main" val="3917225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2F6E4-36C0-6045-9B3C-687D4A65E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Pcl4 Base Visitor Class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A3C578-7AF2-714C-A598-E1BE4F2E9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4332EB-58CC-684D-8154-D7CD2A650714}"/>
              </a:ext>
            </a:extLst>
          </p:cNvPr>
          <p:cNvSpPr txBox="1"/>
          <p:nvPr/>
        </p:nvSpPr>
        <p:spPr>
          <a:xfrm>
            <a:off x="228648" y="1464083"/>
            <a:ext cx="8686704" cy="44012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Generated from Pcl4.g4 by ANTLR 4.13.2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package intermediate.antlr4;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org.antlr.v4.runtime.tree.AbstractParseTreeVisitor;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Pcl4BaseVisitor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&lt;T&gt; extends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AbstractParseTreeVisitor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&lt;T&gt;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implements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Pcl4Visitor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&lt;T&gt;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lvl="1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@Override public 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visitProgram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(Pcl4Parser.ProgramContext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 </a:t>
            </a:r>
          </a:p>
          <a:p>
            <a:pPr lvl="1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	return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visitChildren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@Override public 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visitProgramHeader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(Pcl4Parser.ProgramHeaderContext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 </a:t>
            </a:r>
          </a:p>
          <a:p>
            <a:pPr lvl="1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	return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visitChildren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9D3733-9ED4-4542-8AC4-EC0E22F70D16}"/>
              </a:ext>
            </a:extLst>
          </p:cNvPr>
          <p:cNvSpPr txBox="1"/>
          <p:nvPr/>
        </p:nvSpPr>
        <p:spPr>
          <a:xfrm>
            <a:off x="6678861" y="1296414"/>
            <a:ext cx="2035494" cy="33855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Pcl4BaseVisitor.java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7136B7-FEE6-570E-A6F3-DDEED47C9361}"/>
              </a:ext>
            </a:extLst>
          </p:cNvPr>
          <p:cNvSpPr txBox="1"/>
          <p:nvPr/>
        </p:nvSpPr>
        <p:spPr>
          <a:xfrm>
            <a:off x="4206244" y="4800585"/>
            <a:ext cx="2651731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The default implementation for each visit method is simply to go visit the node’s children.</a:t>
            </a:r>
          </a:p>
        </p:txBody>
      </p:sp>
    </p:spTree>
    <p:extLst>
      <p:ext uri="{BB962C8B-B14F-4D97-AF65-F5344CB8AC3E}">
        <p14:creationId xmlns:p14="http://schemas.microsoft.com/office/powerpoint/2010/main" val="1623579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45ABD-E4EF-EE43-BEE7-E621B1E97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Executor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F1C7F-913E-2442-9C88-F1C7332E2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A3FE15-0B34-3A4C-9B6E-A79C0BC7AF2B}"/>
              </a:ext>
            </a:extLst>
          </p:cNvPr>
          <p:cNvSpPr txBox="1"/>
          <p:nvPr/>
        </p:nvSpPr>
        <p:spPr>
          <a:xfrm>
            <a:off x="274367" y="1457825"/>
            <a:ext cx="8087470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package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backend.interpreter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 org.antlr.v4.runtime.ParserRuleContext;</a:t>
            </a:r>
          </a:p>
          <a:p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 intermediate.antlr4.*;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intermediate.symtab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  <a:b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Executor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extends 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Pcl4BaseVisitor&lt;Object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private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@Override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public Object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visitProgram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(Pcl4Parser.ProgramContext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return visit(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ctx.block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compoundStatement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@Override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public Object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visitAssignmentStatement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(Pcl4Parser.AssignmentStatementContext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String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variableName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ctx.lhs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().variable().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getText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Double value = (Double) visit(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ctx.rhs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assign(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variableName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value);</a:t>
            </a:r>
          </a:p>
          <a:p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return null;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DD524E-AD59-AE4E-AAA1-2C81686B2FDF}"/>
              </a:ext>
            </a:extLst>
          </p:cNvPr>
          <p:cNvSpPr txBox="1"/>
          <p:nvPr/>
        </p:nvSpPr>
        <p:spPr>
          <a:xfrm>
            <a:off x="6766536" y="1288548"/>
            <a:ext cx="141564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Executor.java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92D5F9-A99A-7419-D866-72E84C259732}"/>
              </a:ext>
            </a:extLst>
          </p:cNvPr>
          <p:cNvSpPr txBox="1"/>
          <p:nvPr/>
        </p:nvSpPr>
        <p:spPr>
          <a:xfrm>
            <a:off x="1188757" y="6323111"/>
            <a:ext cx="1787669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Complete this class!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62F82C-73AA-F6A9-DFF4-0E1DEED6A118}"/>
              </a:ext>
            </a:extLst>
          </p:cNvPr>
          <p:cNvSpPr txBox="1"/>
          <p:nvPr/>
        </p:nvSpPr>
        <p:spPr>
          <a:xfrm>
            <a:off x="6057327" y="3173839"/>
            <a:ext cx="2537989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When we walk the parse tree by calling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visit(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400" dirty="0">
                <a:solidFill>
                  <a:srgbClr val="0033CC"/>
                </a:solidFill>
              </a:rPr>
              <a:t> or 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visitChildren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400" dirty="0">
                <a:solidFill>
                  <a:srgbClr val="0033CC"/>
                </a:solidFill>
              </a:rPr>
              <a:t>, the appropriate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visit*</a:t>
            </a:r>
            <a:r>
              <a:rPr lang="en-US" sz="1400" dirty="0">
                <a:solidFill>
                  <a:srgbClr val="0033CC"/>
                </a:solidFill>
              </a:rPr>
              <a:t> method is called using polymorphism and the context type of 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dirty="0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26C291-993E-1E22-748C-7F1F9BD14CFC}"/>
              </a:ext>
            </a:extLst>
          </p:cNvPr>
          <p:cNvSpPr txBox="1"/>
          <p:nvPr/>
        </p:nvSpPr>
        <p:spPr>
          <a:xfrm>
            <a:off x="6024543" y="2057415"/>
            <a:ext cx="2936529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We write this class to override the default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visit*</a:t>
            </a:r>
            <a:r>
              <a:rPr lang="en-US" dirty="0">
                <a:solidFill>
                  <a:srgbClr val="0033CC"/>
                </a:solidFill>
              </a:rPr>
              <a:t> methods.</a:t>
            </a:r>
          </a:p>
        </p:txBody>
      </p:sp>
    </p:spTree>
    <p:extLst>
      <p:ext uri="{BB962C8B-B14F-4D97-AF65-F5344CB8AC3E}">
        <p14:creationId xmlns:p14="http://schemas.microsoft.com/office/powerpoint/2010/main" val="4003439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03D3C-1D85-314A-8ACA-30E36FE20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#4: Pcl4 Grammar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45096-BE39-8A40-BAE8-49AD51073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953000"/>
          </a:xfrm>
        </p:spPr>
        <p:txBody>
          <a:bodyPr/>
          <a:lstStyle/>
          <a:p>
            <a:r>
              <a:rPr lang="en-US" dirty="0"/>
              <a:t>Add more Pascal statements </a:t>
            </a:r>
            <a:br>
              <a:rPr lang="en-US" dirty="0"/>
            </a:br>
            <a:r>
              <a:rPr lang="en-US" dirty="0"/>
              <a:t>to the Pcl4 grammar: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</a:p>
          <a:p>
            <a:pPr lvl="4"/>
            <a:endParaRPr lang="en-US" dirty="0"/>
          </a:p>
          <a:p>
            <a:r>
              <a:rPr lang="en-US" dirty="0"/>
              <a:t>Use ANTLR to generate a new lexer </a:t>
            </a:r>
            <a:br>
              <a:rPr lang="en-US" dirty="0"/>
            </a:br>
            <a:r>
              <a:rPr lang="en-US" dirty="0"/>
              <a:t>and a new parser for Pcl4.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F821AC-94B9-234E-96DF-36162A890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444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C934E-D298-8B47-92EE-D8BCA3E75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4CE8B-546A-0D43-B69D-15A68937B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Verify the </a:t>
            </a:r>
            <a:r>
              <a:rPr lang="en-US" u="sng" dirty="0"/>
              <a:t>correctness</a:t>
            </a:r>
            <a:r>
              <a:rPr lang="en-US" dirty="0"/>
              <a:t> of your grammar:</a:t>
            </a:r>
          </a:p>
          <a:p>
            <a:pPr lvl="1"/>
            <a:r>
              <a:rPr lang="en-US" dirty="0"/>
              <a:t>Generate </a:t>
            </a:r>
            <a:r>
              <a:rPr lang="en-US" u="sng" dirty="0"/>
              <a:t>syntax diagrams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Generate graphical </a:t>
            </a:r>
            <a:r>
              <a:rPr lang="en-US" u="sng" dirty="0"/>
              <a:t>parse trees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from sample source files:</a:t>
            </a:r>
          </a:p>
          <a:p>
            <a:pPr lvl="2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HelloWorld.txt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Temperature.txt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SquareRootTable.txt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TestWhile.txt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TestIf.txt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TestFor.txt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TestCase.txt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E8EC26-6B1C-D944-AE0A-4EB8DBAE3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552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16A99-BD7D-4EF1-DEC7-6FE4FAFC3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AA2DC-82DD-C548-F13D-DADD2E4F3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the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Executor.java</a:t>
            </a:r>
            <a:r>
              <a:rPr lang="en-US" dirty="0"/>
              <a:t> skeleton in the back end.</a:t>
            </a:r>
          </a:p>
          <a:p>
            <a:pPr lvl="1"/>
            <a:r>
              <a:rPr lang="en-US" dirty="0"/>
              <a:t>Reuse any code for the executor in Assignment #3 (preferably your own code, but you can use the suggested solution’s code).</a:t>
            </a:r>
          </a:p>
          <a:p>
            <a:pPr lvl="4"/>
            <a:endParaRPr lang="en-US" dirty="0"/>
          </a:p>
          <a:p>
            <a:r>
              <a:rPr lang="en-US" dirty="0"/>
              <a:t>Execute and generate output from all the sample source files.</a:t>
            </a:r>
          </a:p>
          <a:p>
            <a:pPr lvl="4"/>
            <a:endParaRPr lang="en-US" dirty="0"/>
          </a:p>
          <a:p>
            <a:r>
              <a:rPr lang="en-US" dirty="0"/>
              <a:t>Team assignment due Thursday, Oct. 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199F41-5664-F9BF-A0D9-5FFC9D988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5751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91317-E1C7-5447-8AB3-F48688064362}" type="slidenum">
              <a:rPr lang="en-US"/>
              <a:pPr/>
              <a:t>17</a:t>
            </a:fld>
            <a:endParaRPr lang="en-US"/>
          </a:p>
        </p:txBody>
      </p:sp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Parsing Declarations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declarations </a:t>
            </a:r>
            <a:r>
              <a:rPr lang="en-US" dirty="0"/>
              <a:t>of a programming language are often the </a:t>
            </a:r>
            <a:r>
              <a:rPr lang="en-US" u="sng" dirty="0"/>
              <a:t>most challenging</a:t>
            </a:r>
            <a:r>
              <a:rPr lang="en-US" dirty="0"/>
              <a:t> to parse.</a:t>
            </a:r>
          </a:p>
          <a:p>
            <a:pPr lvl="4"/>
            <a:endParaRPr lang="en-US" dirty="0"/>
          </a:p>
          <a:p>
            <a:r>
              <a:rPr lang="en-US" dirty="0"/>
              <a:t>Declarations syntax can be difficult.</a:t>
            </a:r>
          </a:p>
          <a:p>
            <a:r>
              <a:rPr lang="en-US" dirty="0"/>
              <a:t>Declarations often include recursive definitions.</a:t>
            </a:r>
          </a:p>
          <a:p>
            <a:r>
              <a:rPr lang="en-US" dirty="0"/>
              <a:t>You must keep of track of diverse information.</a:t>
            </a:r>
          </a:p>
          <a:p>
            <a:r>
              <a:rPr lang="en-US" dirty="0"/>
              <a:t>Many new items to enter into the symbol table.</a:t>
            </a:r>
          </a:p>
        </p:txBody>
      </p:sp>
    </p:spTree>
    <p:extLst>
      <p:ext uri="{BB962C8B-B14F-4D97-AF65-F5344CB8AC3E}">
        <p14:creationId xmlns:p14="http://schemas.microsoft.com/office/powerpoint/2010/main" val="18381498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23C3-AF95-E243-9008-1BA9FA2740EE}" type="slidenum">
              <a:rPr lang="en-US"/>
              <a:pPr/>
              <a:t>18</a:t>
            </a:fld>
            <a:endParaRPr lang="en-US"/>
          </a:p>
        </p:txBody>
      </p:sp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Declarations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n-US" dirty="0"/>
              <a:t>Classic Pascal declarations consist of 5 parts, </a:t>
            </a:r>
            <a:br>
              <a:rPr lang="en-US" dirty="0"/>
            </a:br>
            <a:r>
              <a:rPr lang="en-US" dirty="0"/>
              <a:t>each optional, but </a:t>
            </a:r>
            <a:r>
              <a:rPr lang="en-US" u="sng" dirty="0"/>
              <a:t>always in this order</a:t>
            </a:r>
            <a:r>
              <a:rPr lang="en-US" dirty="0"/>
              <a:t>: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marL="928688" lvl="1" indent="-457200">
              <a:lnSpc>
                <a:spcPct val="90000"/>
              </a:lnSpc>
              <a:buFont typeface="Wingdings" charset="0"/>
              <a:buAutoNum type="arabicPeriod"/>
            </a:pPr>
            <a:r>
              <a:rPr lang="en-US" dirty="0"/>
              <a:t>Label declarations</a:t>
            </a:r>
          </a:p>
          <a:p>
            <a:pPr marL="928688" lvl="1" indent="-457200">
              <a:lnSpc>
                <a:spcPct val="90000"/>
              </a:lnSpc>
              <a:buFont typeface="Wingdings" charset="0"/>
              <a:buAutoNum type="arabicPeriod"/>
            </a:pPr>
            <a:r>
              <a:rPr lang="en-US" dirty="0"/>
              <a:t>Constant definitions</a:t>
            </a:r>
          </a:p>
          <a:p>
            <a:pPr marL="928688" lvl="1" indent="-457200">
              <a:lnSpc>
                <a:spcPct val="90000"/>
              </a:lnSpc>
              <a:buFont typeface="Wingdings" charset="0"/>
              <a:buAutoNum type="arabicPeriod"/>
            </a:pPr>
            <a:r>
              <a:rPr lang="en-US" dirty="0"/>
              <a:t>Type definitions</a:t>
            </a:r>
          </a:p>
          <a:p>
            <a:pPr marL="928688" lvl="1" indent="-457200">
              <a:lnSpc>
                <a:spcPct val="90000"/>
              </a:lnSpc>
              <a:buFont typeface="Wingdings" charset="0"/>
              <a:buAutoNum type="arabicPeriod"/>
            </a:pPr>
            <a:r>
              <a:rPr lang="en-US" dirty="0"/>
              <a:t>Variable declarations</a:t>
            </a:r>
          </a:p>
          <a:p>
            <a:pPr marL="928688" lvl="1" indent="-457200">
              <a:lnSpc>
                <a:spcPct val="90000"/>
              </a:lnSpc>
              <a:buFont typeface="Wingdings" charset="0"/>
              <a:buAutoNum type="arabicPeriod"/>
            </a:pPr>
            <a:r>
              <a:rPr lang="en-US" dirty="0"/>
              <a:t>Procedure and function declarations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marL="533400" indent="-533400">
              <a:lnSpc>
                <a:spcPct val="90000"/>
              </a:lnSpc>
            </a:pPr>
            <a:r>
              <a:rPr lang="en-US" dirty="0"/>
              <a:t>We will examine 2, 3, and 4 next.</a:t>
            </a:r>
          </a:p>
          <a:p>
            <a:pPr marL="928688" lvl="1" indent="-457200">
              <a:lnSpc>
                <a:spcPct val="90000"/>
              </a:lnSpc>
            </a:pPr>
            <a:r>
              <a:rPr lang="en-US" dirty="0"/>
              <a:t>We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ll do procedures and functions </a:t>
            </a:r>
            <a:br>
              <a:rPr lang="en-US" dirty="0"/>
            </a:br>
            <a:r>
              <a:rPr lang="en-US" dirty="0"/>
              <a:t>in a couple of weeks.</a:t>
            </a:r>
          </a:p>
        </p:txBody>
      </p:sp>
    </p:spTree>
    <p:extLst>
      <p:ext uri="{BB962C8B-B14F-4D97-AF65-F5344CB8AC3E}">
        <p14:creationId xmlns:p14="http://schemas.microsoft.com/office/powerpoint/2010/main" val="836285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8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8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73DA-BEF4-9144-9A02-599569FB280F}" type="slidenum">
              <a:rPr lang="en-US"/>
              <a:pPr/>
              <a:t>19</a:t>
            </a:fld>
            <a:endParaRPr lang="en-US"/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Declarations</a:t>
            </a:r>
            <a:endParaRPr lang="en-US" i="1"/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35024" y="1338199"/>
            <a:ext cx="2925763" cy="4805362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The 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CONST</a:t>
            </a:r>
            <a:r>
              <a:rPr lang="en-US" sz="2000" dirty="0"/>
              <a:t>, 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TYPE</a:t>
            </a:r>
            <a:r>
              <a:rPr lang="en-US" sz="2000" dirty="0"/>
              <a:t>, and 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VAR</a:t>
            </a:r>
            <a:r>
              <a:rPr lang="en-US" sz="2000" dirty="0"/>
              <a:t> parts are optional, but they must come in this order.</a:t>
            </a:r>
          </a:p>
          <a:p>
            <a:pPr lvl="3">
              <a:lnSpc>
                <a:spcPct val="90000"/>
              </a:lnSpc>
            </a:pPr>
            <a:endParaRPr lang="en-US" sz="1200" dirty="0"/>
          </a:p>
          <a:p>
            <a:pPr>
              <a:lnSpc>
                <a:spcPct val="90000"/>
              </a:lnSpc>
            </a:pPr>
            <a:r>
              <a:rPr lang="en-US" sz="2000" dirty="0"/>
              <a:t>Note that constants and types are </a:t>
            </a:r>
            <a:r>
              <a:rPr lang="en-US" sz="2000" u="sng" dirty="0"/>
              <a:t>defined</a:t>
            </a:r>
            <a:r>
              <a:rPr lang="en-US" sz="2000" dirty="0"/>
              <a:t>, but variables are </a:t>
            </a:r>
            <a:r>
              <a:rPr lang="en-US" sz="2000" u="sng" dirty="0"/>
              <a:t>declared</a:t>
            </a:r>
            <a:r>
              <a:rPr lang="en-US" sz="2000" dirty="0"/>
              <a:t>.</a:t>
            </a:r>
          </a:p>
          <a:p>
            <a:pPr lvl="3">
              <a:lnSpc>
                <a:spcPct val="90000"/>
              </a:lnSpc>
            </a:pPr>
            <a:endParaRPr lang="en-US" sz="1200" dirty="0"/>
          </a:p>
          <a:p>
            <a:pPr>
              <a:lnSpc>
                <a:spcPct val="90000"/>
              </a:lnSpc>
            </a:pPr>
            <a:r>
              <a:rPr lang="en-US" sz="2000" dirty="0"/>
              <a:t>Collectively, you refer to all of them as </a:t>
            </a:r>
            <a:r>
              <a:rPr lang="en-US" sz="2000" u="sng" dirty="0"/>
              <a:t>declarations</a:t>
            </a:r>
            <a:r>
              <a:rPr lang="en-US" sz="2000" dirty="0"/>
              <a:t>.</a:t>
            </a:r>
          </a:p>
        </p:txBody>
      </p:sp>
      <p:pic>
        <p:nvPicPr>
          <p:cNvPr id="319492" name="Picture 4" descr="CS153-080924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92238"/>
            <a:ext cx="5486400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5990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E9DBA-76F6-4642-8893-30076353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Labeled Production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49D73-6A5F-4C46-B61F-27770DD87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944892"/>
          </a:xfrm>
        </p:spPr>
        <p:txBody>
          <a:bodyPr/>
          <a:lstStyle/>
          <a:p>
            <a:r>
              <a:rPr lang="en-US" dirty="0"/>
              <a:t>Add a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/>
              <a:t> </a:t>
            </a:r>
            <a:r>
              <a:rPr lang="en-US" u="sng" dirty="0"/>
              <a:t>label</a:t>
            </a:r>
            <a:r>
              <a:rPr lang="en-US" dirty="0"/>
              <a:t> to each rule option and</a:t>
            </a:r>
            <a:br>
              <a:rPr lang="en-US" dirty="0"/>
            </a:br>
            <a:r>
              <a:rPr lang="en-US" dirty="0"/>
              <a:t>rerun ANTLR to generate a new parser: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357263-A3D6-7847-9781-D6733B3CB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088600-7ACD-2A46-B7CF-0C34FA75E654}"/>
              </a:ext>
            </a:extLst>
          </p:cNvPr>
          <p:cNvSpPr txBox="1"/>
          <p:nvPr/>
        </p:nvSpPr>
        <p:spPr>
          <a:xfrm>
            <a:off x="1902038" y="2514610"/>
            <a:ext cx="5339923" cy="3323987"/>
          </a:xfrm>
          <a:prstGeom prst="rect">
            <a:avLst/>
          </a:prstGeom>
          <a:solidFill>
            <a:srgbClr val="D7FF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grammar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ExprLabeled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statement+ 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expr NEWLINE            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IDENTIFER '=' expr NEWLINE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assign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NEWLINE                 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empty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expr ('*'|'/') expr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mulDiv</a:t>
            </a: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| expr ('+'|'-') expr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addSub</a:t>
            </a: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| INTEGER          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int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| IDENTIFER        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id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| '(' expr ')'     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parens</a:t>
            </a: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A2C43F-F5F0-464D-A84E-79BEB006DD75}"/>
              </a:ext>
            </a:extLst>
          </p:cNvPr>
          <p:cNvSpPr txBox="1"/>
          <p:nvPr/>
        </p:nvSpPr>
        <p:spPr>
          <a:xfrm>
            <a:off x="6126463" y="4251951"/>
            <a:ext cx="1556836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These are </a:t>
            </a:r>
            <a:r>
              <a:rPr lang="en-US" sz="1400" u="sng" dirty="0">
                <a:solidFill>
                  <a:srgbClr val="C00000"/>
                </a:solidFill>
              </a:rPr>
              <a:t>labels</a:t>
            </a:r>
            <a:r>
              <a:rPr lang="en-US" sz="1400" dirty="0">
                <a:solidFill>
                  <a:srgbClr val="C00000"/>
                </a:solidFill>
              </a:rPr>
              <a:t>,</a:t>
            </a:r>
          </a:p>
          <a:p>
            <a:r>
              <a:rPr lang="en-US" sz="1400" dirty="0">
                <a:solidFill>
                  <a:srgbClr val="C00000"/>
                </a:solidFill>
              </a:rPr>
              <a:t>not comments!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40880E-7BF4-A34E-8273-3AF51E38D345}"/>
              </a:ext>
            </a:extLst>
          </p:cNvPr>
          <p:cNvSpPr txBox="1"/>
          <p:nvPr/>
        </p:nvSpPr>
        <p:spPr>
          <a:xfrm>
            <a:off x="5486390" y="2345333"/>
            <a:ext cx="161935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ExprLabeled.g4</a:t>
            </a:r>
          </a:p>
        </p:txBody>
      </p:sp>
    </p:spTree>
    <p:extLst>
      <p:ext uri="{BB962C8B-B14F-4D97-AF65-F5344CB8AC3E}">
        <p14:creationId xmlns:p14="http://schemas.microsoft.com/office/powerpoint/2010/main" val="27726189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E27CE-7AB6-7644-B414-29F8385D21FA}" type="slidenum">
              <a:rPr lang="en-US"/>
              <a:pPr/>
              <a:t>20</a:t>
            </a:fld>
            <a:endParaRPr lang="en-US"/>
          </a:p>
        </p:txBody>
      </p:sp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Constant Definitions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24113"/>
            <a:ext cx="8229600" cy="547687"/>
          </a:xfrm>
        </p:spPr>
        <p:txBody>
          <a:bodyPr/>
          <a:lstStyle/>
          <a:p>
            <a:r>
              <a:rPr lang="en-US" sz="2400" dirty="0"/>
              <a:t>Example constant definition part:</a:t>
            </a:r>
          </a:p>
        </p:txBody>
      </p:sp>
      <p:pic>
        <p:nvPicPr>
          <p:cNvPr id="320516" name="Picture 4" descr="CS153-080924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325563"/>
            <a:ext cx="4160838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20517" name="Text Box 5"/>
          <p:cNvSpPr txBox="1">
            <a:spLocks noChangeArrowheads="1"/>
          </p:cNvSpPr>
          <p:nvPr/>
        </p:nvSpPr>
        <p:spPr bwMode="auto">
          <a:xfrm>
            <a:off x="639763" y="3059113"/>
            <a:ext cx="7885112" cy="1558925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latin typeface="Courier New" charset="0"/>
              </a:rPr>
              <a:t>CONST</a:t>
            </a:r>
          </a:p>
          <a:p>
            <a:r>
              <a:rPr lang="en-US" b="1">
                <a:latin typeface="Courier New" charset="0"/>
              </a:rPr>
              <a:t>    factor = 8;</a:t>
            </a:r>
          </a:p>
          <a:p>
            <a:r>
              <a:rPr lang="en-US" b="1">
                <a:latin typeface="Courier New" charset="0"/>
              </a:rPr>
              <a:t>    epsilon = 1.0e-6;</a:t>
            </a:r>
          </a:p>
          <a:p>
            <a:r>
              <a:rPr lang="en-US" b="1">
                <a:latin typeface="Courier New" charset="0"/>
              </a:rPr>
              <a:t>    ch = 'x';</a:t>
            </a:r>
          </a:p>
          <a:p>
            <a:r>
              <a:rPr lang="en-US" b="1">
                <a:latin typeface="Courier New" charset="0"/>
              </a:rPr>
              <a:t>    limit = -epsilon;</a:t>
            </a:r>
          </a:p>
          <a:p>
            <a:r>
              <a:rPr lang="en-US" b="1">
                <a:latin typeface="Courier New" charset="0"/>
              </a:rPr>
              <a:t>    message = 'Press the OK button to confirm your selection.';</a:t>
            </a:r>
          </a:p>
        </p:txBody>
      </p:sp>
      <p:sp>
        <p:nvSpPr>
          <p:cNvPr id="320518" name="Rectangle 6"/>
          <p:cNvSpPr>
            <a:spLocks noChangeArrowheads="1"/>
          </p:cNvSpPr>
          <p:nvPr/>
        </p:nvSpPr>
        <p:spPr bwMode="auto">
          <a:xfrm>
            <a:off x="365125" y="4800600"/>
            <a:ext cx="82296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400" dirty="0"/>
              <a:t>Classic Pascal only allows a </a:t>
            </a:r>
            <a:r>
              <a:rPr lang="en-US" sz="2400" u="sng" dirty="0"/>
              <a:t>constant value</a:t>
            </a:r>
            <a:r>
              <a:rPr lang="en-US" sz="2400" dirty="0">
                <a:solidFill>
                  <a:srgbClr val="B23C00"/>
                </a:solidFill>
              </a:rPr>
              <a:t> </a:t>
            </a:r>
            <a:br>
              <a:rPr lang="en-US" sz="2400" dirty="0"/>
            </a:br>
            <a:r>
              <a:rPr lang="en-US" sz="2400" dirty="0"/>
              <a:t>after the </a:t>
            </a:r>
            <a:r>
              <a:rPr lang="en-US" sz="2400" b="1" dirty="0">
                <a:latin typeface="Courier New" charset="0"/>
              </a:rPr>
              <a:t>=</a:t>
            </a:r>
            <a:r>
              <a:rPr lang="en-US" sz="2400" dirty="0"/>
              <a:t> sign.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000" dirty="0"/>
              <a:t>No constant expressions.</a:t>
            </a:r>
          </a:p>
        </p:txBody>
      </p:sp>
    </p:spTree>
    <p:extLst>
      <p:ext uri="{BB962C8B-B14F-4D97-AF65-F5344CB8AC3E}">
        <p14:creationId xmlns:p14="http://schemas.microsoft.com/office/powerpoint/2010/main" val="3671745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0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05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4646-EA22-C14A-BF40-2B808F2CC099}" type="slidenum">
              <a:rPr lang="en-US"/>
              <a:pPr/>
              <a:t>21</a:t>
            </a:fld>
            <a:endParaRPr lang="en-US"/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Type Definitions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50406"/>
            <a:ext cx="8229600" cy="151320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A Pascal </a:t>
            </a:r>
            <a:r>
              <a:rPr lang="en-US" u="sng" dirty="0"/>
              <a:t>simple type</a:t>
            </a:r>
            <a:r>
              <a:rPr lang="en-US" dirty="0"/>
              <a:t> can be: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scalar (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integer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real</a:t>
            </a:r>
            <a:r>
              <a:rPr lang="en-US" dirty="0"/>
              <a:t>,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boolean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char</a:t>
            </a:r>
            <a:r>
              <a:rPr lang="en-US" dirty="0"/>
              <a:t>)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enumeration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subrange</a:t>
            </a:r>
          </a:p>
        </p:txBody>
      </p:sp>
      <p:pic>
        <p:nvPicPr>
          <p:cNvPr id="321540" name="Picture 4" descr="CS153-080924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1225550"/>
            <a:ext cx="3841750" cy="79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21541" name="Picture 5" descr="177075 fg0901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3" y="2148854"/>
            <a:ext cx="7313612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321544" name="Group 8"/>
          <p:cNvGrpSpPr>
            <a:grpSpLocks/>
          </p:cNvGrpSpPr>
          <p:nvPr/>
        </p:nvGrpSpPr>
        <p:grpSpPr bwMode="auto">
          <a:xfrm>
            <a:off x="7132292" y="5074261"/>
            <a:ext cx="1646238" cy="584200"/>
            <a:chOff x="4493" y="2984"/>
            <a:chExt cx="1037" cy="368"/>
          </a:xfrm>
        </p:grpSpPr>
        <p:sp>
          <p:nvSpPr>
            <p:cNvPr id="321542" name="Text Box 6"/>
            <p:cNvSpPr txBox="1">
              <a:spLocks noChangeArrowheads="1"/>
            </p:cNvSpPr>
            <p:nvPr/>
          </p:nvSpPr>
          <p:spPr bwMode="auto">
            <a:xfrm>
              <a:off x="4674" y="2984"/>
              <a:ext cx="856" cy="36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Not reserved </a:t>
              </a:r>
            </a:p>
            <a:p>
              <a:r>
                <a:rPr lang="en-US" dirty="0">
                  <a:solidFill>
                    <a:srgbClr val="FFFF00"/>
                  </a:solidFill>
                </a:rPr>
                <a:t>words!</a:t>
              </a:r>
            </a:p>
          </p:txBody>
        </p:sp>
        <p:sp>
          <p:nvSpPr>
            <p:cNvPr id="321543" name="Line 7"/>
            <p:cNvSpPr>
              <a:spLocks noChangeShapeType="1"/>
            </p:cNvSpPr>
            <p:nvPr/>
          </p:nvSpPr>
          <p:spPr bwMode="auto">
            <a:xfrm flipH="1" flipV="1">
              <a:off x="4493" y="3157"/>
              <a:ext cx="230" cy="0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71951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DBEA-7F7A-5145-B894-C5E1C0EB5BCD}" type="slidenum">
              <a:rPr lang="en-US"/>
              <a:pPr/>
              <a:t>22</a:t>
            </a:fld>
            <a:endParaRPr lang="en-US"/>
          </a:p>
        </p:txBody>
      </p:sp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Simple Type Definitions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21675" cy="487363"/>
          </a:xfrm>
        </p:spPr>
        <p:txBody>
          <a:bodyPr/>
          <a:lstStyle/>
          <a:p>
            <a:r>
              <a:rPr lang="en-US" sz="2400" dirty="0"/>
              <a:t>Examples of </a:t>
            </a:r>
            <a:r>
              <a:rPr lang="en-US" sz="2400" u="sng" dirty="0"/>
              <a:t>subrange</a:t>
            </a:r>
            <a:r>
              <a:rPr lang="en-US" sz="2400" dirty="0">
                <a:solidFill>
                  <a:srgbClr val="B23C00"/>
                </a:solidFill>
              </a:rPr>
              <a:t> </a:t>
            </a:r>
            <a:r>
              <a:rPr lang="en-US" sz="2400" dirty="0"/>
              <a:t>and </a:t>
            </a:r>
            <a:r>
              <a:rPr lang="en-US" sz="2400" u="sng" dirty="0"/>
              <a:t>enumeration</a:t>
            </a:r>
            <a:r>
              <a:rPr lang="en-US" sz="2400" dirty="0">
                <a:solidFill>
                  <a:srgbClr val="B23C00"/>
                </a:solidFill>
              </a:rPr>
              <a:t> </a:t>
            </a:r>
            <a:r>
              <a:rPr lang="en-US" sz="2400" dirty="0"/>
              <a:t>type definitions:</a:t>
            </a:r>
          </a:p>
        </p:txBody>
      </p:sp>
      <p:sp>
        <p:nvSpPr>
          <p:cNvPr id="323588" name="Text Box 4"/>
          <p:cNvSpPr txBox="1">
            <a:spLocks noChangeArrowheads="1"/>
          </p:cNvSpPr>
          <p:nvPr/>
        </p:nvSpPr>
        <p:spPr bwMode="auto">
          <a:xfrm>
            <a:off x="457245" y="1922463"/>
            <a:ext cx="8251825" cy="375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CONST</a:t>
            </a:r>
          </a:p>
          <a:p>
            <a:r>
              <a:rPr lang="en-US" b="1" dirty="0">
                <a:latin typeface="Courier New" charset="0"/>
              </a:rPr>
              <a:t>    factor = 8;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TYPE</a:t>
            </a:r>
          </a:p>
          <a:p>
            <a:r>
              <a:rPr lang="en-US" b="1" dirty="0">
                <a:latin typeface="Courier New" charset="0"/>
              </a:rPr>
              <a:t>    range1 = 0..factor; {subrange of integer (factor is constant)}</a:t>
            </a:r>
          </a:p>
          <a:p>
            <a:r>
              <a:rPr lang="en-US" b="1" dirty="0">
                <a:latin typeface="Courier New" charset="0"/>
              </a:rPr>
              <a:t>    range2 = '</a:t>
            </a:r>
            <a:r>
              <a:rPr lang="en-US" b="1" dirty="0" err="1">
                <a:latin typeface="Courier New" charset="0"/>
              </a:rPr>
              <a:t>a'..'q</a:t>
            </a:r>
            <a:r>
              <a:rPr lang="en-US" b="1" dirty="0">
                <a:latin typeface="Courier New" charset="0"/>
              </a:rPr>
              <a:t>';  {subrange of char}</a:t>
            </a:r>
          </a:p>
          <a:p>
            <a:r>
              <a:rPr lang="en-US" b="1" dirty="0">
                <a:latin typeface="Courier New" charset="0"/>
              </a:rPr>
              <a:t>    range3 = range1;    {type identifier}</a:t>
            </a:r>
            <a:br>
              <a:rPr lang="en-US" b="1" dirty="0">
                <a:latin typeface="Courier New" charset="0"/>
              </a:rPr>
            </a:br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grades  = (A, B, C, D, F);  {enumeration}</a:t>
            </a:r>
          </a:p>
          <a:p>
            <a:r>
              <a:rPr lang="en-US" b="1" dirty="0">
                <a:latin typeface="Courier New" charset="0"/>
              </a:rPr>
              <a:t>    passing = A..D;             {subrange of enumeration}</a:t>
            </a:r>
            <a:br>
              <a:rPr lang="en-US" b="1" dirty="0">
                <a:latin typeface="Courier New" charset="0"/>
              </a:rPr>
            </a:br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week    = (</a:t>
            </a:r>
            <a:r>
              <a:rPr lang="en-US" b="1" dirty="0" err="1">
                <a:latin typeface="Courier New" charset="0"/>
              </a:rPr>
              <a:t>monday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tuesday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wednesday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thursday</a:t>
            </a:r>
            <a:r>
              <a:rPr lang="en-US" b="1" dirty="0">
                <a:latin typeface="Courier New" charset="0"/>
              </a:rPr>
              <a:t>, </a:t>
            </a:r>
            <a:br>
              <a:rPr lang="en-US" b="1" dirty="0">
                <a:latin typeface="Courier New" charset="0"/>
              </a:rPr>
            </a:br>
            <a:r>
              <a:rPr lang="en-US" b="1" dirty="0">
                <a:latin typeface="Courier New" charset="0"/>
              </a:rPr>
              <a:t>               </a:t>
            </a:r>
            <a:r>
              <a:rPr lang="en-US" b="1" dirty="0" err="1">
                <a:latin typeface="Courier New" charset="0"/>
              </a:rPr>
              <a:t>friday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saturday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sunday</a:t>
            </a:r>
            <a:r>
              <a:rPr lang="en-US" b="1" dirty="0">
                <a:latin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</a:rPr>
              <a:t>    weekday = </a:t>
            </a:r>
            <a:r>
              <a:rPr lang="en-US" b="1" dirty="0" err="1">
                <a:latin typeface="Courier New" charset="0"/>
              </a:rPr>
              <a:t>monday</a:t>
            </a:r>
            <a:r>
              <a:rPr lang="en-US" b="1" dirty="0">
                <a:latin typeface="Courier New" charset="0"/>
              </a:rPr>
              <a:t>..</a:t>
            </a:r>
            <a:r>
              <a:rPr lang="en-US" b="1" dirty="0" err="1">
                <a:latin typeface="Courier New" charset="0"/>
              </a:rPr>
              <a:t>friday</a:t>
            </a:r>
            <a:r>
              <a:rPr lang="en-US" b="1" dirty="0">
                <a:latin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</a:rPr>
              <a:t>    weekend = </a:t>
            </a:r>
            <a:r>
              <a:rPr lang="en-US" b="1" dirty="0" err="1">
                <a:latin typeface="Courier New" charset="0"/>
              </a:rPr>
              <a:t>saturday</a:t>
            </a:r>
            <a:r>
              <a:rPr lang="en-US" b="1" dirty="0">
                <a:latin typeface="Courier New" charset="0"/>
              </a:rPr>
              <a:t>..</a:t>
            </a:r>
            <a:r>
              <a:rPr lang="en-US" b="1" dirty="0" err="1">
                <a:latin typeface="Courier New" charset="0"/>
              </a:rPr>
              <a:t>sunday</a:t>
            </a:r>
            <a:r>
              <a:rPr lang="en-US" b="1" dirty="0">
                <a:latin typeface="Courier New" charset="0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4332141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CB936-4CA9-1948-9A87-B77628829ACB}" type="slidenum">
              <a:rPr lang="en-US"/>
              <a:pPr/>
              <a:t>23</a:t>
            </a:fld>
            <a:endParaRPr lang="en-US"/>
          </a:p>
        </p:txBody>
      </p:sp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Array Type Definitions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971805"/>
            <a:ext cx="8503872" cy="3200395"/>
          </a:xfrm>
        </p:spPr>
        <p:txBody>
          <a:bodyPr/>
          <a:lstStyle/>
          <a:p>
            <a:r>
              <a:rPr lang="en-US" dirty="0"/>
              <a:t>An </a:t>
            </a:r>
            <a:r>
              <a:rPr lang="en-US" u="sng" dirty="0"/>
              <a:t>array type specification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has </a:t>
            </a:r>
            <a:br>
              <a:rPr lang="en-US" dirty="0"/>
            </a:br>
            <a:r>
              <a:rPr lang="en-US" dirty="0"/>
              <a:t>an </a:t>
            </a:r>
            <a:r>
              <a:rPr lang="en-US" u="sng" dirty="0"/>
              <a:t>index type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and an </a:t>
            </a:r>
            <a:r>
              <a:rPr lang="en-US" u="sng" dirty="0"/>
              <a:t>element type</a:t>
            </a:r>
            <a:r>
              <a:rPr lang="en-US" dirty="0"/>
              <a:t>.</a:t>
            </a:r>
          </a:p>
          <a:p>
            <a:pPr lvl="4"/>
            <a:endParaRPr lang="en-US" sz="1050" dirty="0"/>
          </a:p>
          <a:p>
            <a:r>
              <a:rPr lang="en-US" dirty="0"/>
              <a:t>The </a:t>
            </a:r>
            <a:r>
              <a:rPr lang="en-US" u="sng" dirty="0"/>
              <a:t>index type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must be a simple type </a:t>
            </a:r>
            <a:br>
              <a:rPr lang="en-US" dirty="0"/>
            </a:br>
            <a:r>
              <a:rPr lang="en-US" dirty="0"/>
              <a:t>(subrange or enumeration).</a:t>
            </a:r>
          </a:p>
          <a:p>
            <a:pPr lvl="4"/>
            <a:endParaRPr lang="en-US" sz="1050" dirty="0"/>
          </a:p>
          <a:p>
            <a:r>
              <a:rPr lang="en-US" dirty="0"/>
              <a:t>The </a:t>
            </a:r>
            <a:r>
              <a:rPr lang="en-US" u="sng" dirty="0"/>
              <a:t>element type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can be any type.</a:t>
            </a:r>
          </a:p>
          <a:p>
            <a:pPr lvl="1"/>
            <a:r>
              <a:rPr lang="en-US" dirty="0"/>
              <a:t>Including another array type (</a:t>
            </a:r>
            <a:r>
              <a:rPr lang="en-US" u="sng" dirty="0"/>
              <a:t>multidimensional arrays</a:t>
            </a:r>
            <a:r>
              <a:rPr lang="en-US" dirty="0"/>
              <a:t>).</a:t>
            </a:r>
          </a:p>
        </p:txBody>
      </p:sp>
      <p:pic>
        <p:nvPicPr>
          <p:cNvPr id="326661" name="Picture 5" descr="CS153-080924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50" y="1457325"/>
            <a:ext cx="7531100" cy="142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26662" name="Text Box 6"/>
          <p:cNvSpPr txBox="1">
            <a:spLocks noChangeArrowheads="1"/>
          </p:cNvSpPr>
          <p:nvPr/>
        </p:nvSpPr>
        <p:spPr bwMode="auto">
          <a:xfrm>
            <a:off x="3360738" y="1436688"/>
            <a:ext cx="1119187" cy="346075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index type</a:t>
            </a:r>
          </a:p>
        </p:txBody>
      </p:sp>
      <p:sp>
        <p:nvSpPr>
          <p:cNvPr id="326663" name="Text Box 7"/>
          <p:cNvSpPr txBox="1">
            <a:spLocks noChangeArrowheads="1"/>
          </p:cNvSpPr>
          <p:nvPr/>
        </p:nvSpPr>
        <p:spPr bwMode="auto">
          <a:xfrm>
            <a:off x="6492875" y="1436688"/>
            <a:ext cx="1357313" cy="346075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element type</a:t>
            </a:r>
          </a:p>
        </p:txBody>
      </p:sp>
    </p:spTree>
    <p:extLst>
      <p:ext uri="{BB962C8B-B14F-4D97-AF65-F5344CB8AC3E}">
        <p14:creationId xmlns:p14="http://schemas.microsoft.com/office/powerpoint/2010/main" val="5811698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6EA91-E56D-5A42-8CB7-826470A342B7}" type="slidenum">
              <a:rPr lang="en-US"/>
              <a:pPr/>
              <a:t>24</a:t>
            </a:fld>
            <a:endParaRPr lang="en-US"/>
          </a:p>
        </p:txBody>
      </p:sp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Array Type Definitions</a:t>
            </a:r>
            <a:endParaRPr lang="en-US" i="1"/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9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Examples of </a:t>
            </a:r>
            <a:r>
              <a:rPr lang="en-US" u="sng" dirty="0"/>
              <a:t>array definitions</a:t>
            </a:r>
            <a:r>
              <a:rPr lang="en-US" dirty="0"/>
              <a:t>.</a:t>
            </a:r>
          </a:p>
        </p:txBody>
      </p:sp>
      <p:sp>
        <p:nvSpPr>
          <p:cNvPr id="324612" name="Text Box 4"/>
          <p:cNvSpPr txBox="1">
            <a:spLocks noChangeArrowheads="1"/>
          </p:cNvSpPr>
          <p:nvPr/>
        </p:nvSpPr>
        <p:spPr bwMode="auto">
          <a:xfrm>
            <a:off x="434975" y="1782763"/>
            <a:ext cx="8454559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CONST</a:t>
            </a:r>
          </a:p>
          <a:p>
            <a:r>
              <a:rPr lang="en-US" b="1" dirty="0">
                <a:latin typeface="Courier New" charset="0"/>
              </a:rPr>
              <a:t>    c = 5;</a:t>
            </a:r>
          </a:p>
          <a:p>
            <a:r>
              <a:rPr lang="en-US" b="1" dirty="0">
                <a:latin typeface="Courier New" charset="0"/>
              </a:rPr>
              <a:t>    e = 10;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TYPE</a:t>
            </a:r>
            <a:br>
              <a:rPr lang="en-US" b="1" dirty="0">
                <a:latin typeface="Courier New" charset="0"/>
              </a:rPr>
            </a:br>
            <a:r>
              <a:rPr lang="en-US" b="1" dirty="0">
                <a:latin typeface="Courier New" charset="0"/>
              </a:rPr>
              <a:t>    ar1 = ARRAY [grades] OF integer;</a:t>
            </a:r>
          </a:p>
          <a:p>
            <a:r>
              <a:rPr lang="en-US" b="1" dirty="0">
                <a:latin typeface="Courier New" charset="0"/>
              </a:rPr>
              <a:t>    ar2 = ARRAY [(alpha, beta, gamma)] OF range2;</a:t>
            </a:r>
          </a:p>
          <a:p>
            <a:r>
              <a:rPr lang="en-US" b="1" dirty="0">
                <a:latin typeface="Courier New" charset="0"/>
              </a:rPr>
              <a:t>    ar3 = ARRAY [weekday] OF ar2;</a:t>
            </a:r>
          </a:p>
          <a:p>
            <a:r>
              <a:rPr lang="en-US" b="1" dirty="0">
                <a:latin typeface="Courier New" charset="0"/>
              </a:rPr>
              <a:t>    ar4 = ARRAY [range3] OF (foo, bar, </a:t>
            </a:r>
            <a:r>
              <a:rPr lang="en-US" b="1" dirty="0" err="1">
                <a:latin typeface="Courier New" charset="0"/>
              </a:rPr>
              <a:t>baz</a:t>
            </a:r>
            <a:r>
              <a:rPr lang="en-US" b="1" dirty="0">
                <a:latin typeface="Courier New" charset="0"/>
              </a:rPr>
              <a:t>);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ar5 = ARRAY [range1, range2, 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c..e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] OF enum2;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ar6 = ARRAY [range1] OF ARRAY [range2] OF ARRAY[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c..e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] OF enum2;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ar7 = ARRAY [range1] OF ARRAY [range2, 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c..e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] of enum2;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ar8 = ARRAY [range1, range2] OF ARRAY [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c..e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] of enum2;</a:t>
            </a:r>
          </a:p>
        </p:txBody>
      </p:sp>
      <p:sp>
        <p:nvSpPr>
          <p:cNvPr id="324615" name="Text Box 7"/>
          <p:cNvSpPr txBox="1">
            <a:spLocks noChangeArrowheads="1"/>
          </p:cNvSpPr>
          <p:nvPr/>
        </p:nvSpPr>
        <p:spPr bwMode="auto">
          <a:xfrm>
            <a:off x="1506718" y="5281406"/>
            <a:ext cx="6170535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33CC"/>
                </a:solidFill>
              </a:rPr>
              <a:t>Type definitions </a:t>
            </a:r>
            <a:r>
              <a:rPr lang="en-US" sz="2000" b="1" dirty="0">
                <a:solidFill>
                  <a:schemeClr val="folHlink"/>
                </a:solidFill>
                <a:latin typeface="Courier New" charset="0"/>
              </a:rPr>
              <a:t>ar5</a:t>
            </a:r>
            <a:r>
              <a:rPr lang="en-US" sz="2000" b="1" dirty="0">
                <a:solidFill>
                  <a:srgbClr val="0033CC"/>
                </a:solidFill>
                <a:latin typeface="+mj-lt"/>
              </a:rPr>
              <a:t>,</a:t>
            </a:r>
            <a:r>
              <a:rPr lang="en-US" sz="2000" dirty="0">
                <a:solidFill>
                  <a:srgbClr val="0033CC"/>
                </a:solidFill>
                <a:latin typeface="+mj-lt"/>
              </a:rPr>
              <a:t> </a:t>
            </a:r>
            <a:r>
              <a:rPr lang="en-US" sz="2000" b="1" dirty="0">
                <a:solidFill>
                  <a:schemeClr val="folHlink"/>
                </a:solidFill>
                <a:latin typeface="Courier New" charset="0"/>
              </a:rPr>
              <a:t>ar6</a:t>
            </a:r>
            <a:r>
              <a:rPr lang="en-US" sz="2000" b="1" dirty="0">
                <a:solidFill>
                  <a:srgbClr val="0033CC"/>
                </a:solidFill>
                <a:latin typeface="+mj-lt"/>
              </a:rPr>
              <a:t>, </a:t>
            </a:r>
            <a:r>
              <a:rPr lang="en-US" sz="2000" b="1" dirty="0">
                <a:solidFill>
                  <a:schemeClr val="folHlink"/>
                </a:solidFill>
                <a:latin typeface="Courier New" charset="0"/>
              </a:rPr>
              <a:t>ar7</a:t>
            </a:r>
            <a:r>
              <a:rPr lang="en-US" sz="2000" dirty="0">
                <a:solidFill>
                  <a:srgbClr val="0033CC"/>
                </a:solidFill>
                <a:latin typeface="+mj-lt"/>
              </a:rPr>
              <a:t>, and </a:t>
            </a:r>
            <a:r>
              <a:rPr lang="en-US" sz="2000" b="1" dirty="0">
                <a:solidFill>
                  <a:schemeClr val="folHlink"/>
                </a:solidFill>
                <a:latin typeface="Courier New" charset="0"/>
              </a:rPr>
              <a:t>ar8</a:t>
            </a:r>
            <a:r>
              <a:rPr lang="en-US" sz="2000" dirty="0">
                <a:solidFill>
                  <a:srgbClr val="0033CC"/>
                </a:solidFill>
              </a:rPr>
              <a:t> above are </a:t>
            </a:r>
            <a:br>
              <a:rPr lang="en-US" sz="2000" dirty="0">
                <a:solidFill>
                  <a:srgbClr val="0033CC"/>
                </a:solidFill>
              </a:rPr>
            </a:br>
            <a:r>
              <a:rPr lang="en-US" sz="2000" u="sng" dirty="0">
                <a:solidFill>
                  <a:srgbClr val="0033CC"/>
                </a:solidFill>
              </a:rPr>
              <a:t>equivalent ways</a:t>
            </a:r>
            <a:r>
              <a:rPr lang="en-US" sz="2000" dirty="0">
                <a:solidFill>
                  <a:srgbClr val="0033CC"/>
                </a:solidFill>
              </a:rPr>
              <a:t> to define a multidimensional array.</a:t>
            </a:r>
          </a:p>
        </p:txBody>
      </p:sp>
    </p:spTree>
    <p:extLst>
      <p:ext uri="{BB962C8B-B14F-4D97-AF65-F5344CB8AC3E}">
        <p14:creationId xmlns:p14="http://schemas.microsoft.com/office/powerpoint/2010/main" val="17402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46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46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46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1C3C-22E0-EE49-9620-D138E9936248}" type="slidenum">
              <a:rPr lang="en-US"/>
              <a:pPr/>
              <a:t>25</a:t>
            </a:fld>
            <a:endParaRPr lang="en-US"/>
          </a:p>
        </p:txBody>
      </p:sp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Record Type Definitions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166342"/>
            <a:ext cx="8229600" cy="915372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u="sng" dirty="0"/>
              <a:t>record field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can be any type.</a:t>
            </a:r>
          </a:p>
          <a:p>
            <a:pPr lvl="1"/>
            <a:r>
              <a:rPr lang="en-US" dirty="0"/>
              <a:t>Including another record type (nested records).</a:t>
            </a:r>
          </a:p>
        </p:txBody>
      </p:sp>
      <p:pic>
        <p:nvPicPr>
          <p:cNvPr id="325636" name="Picture 4" descr="CS153-080924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488" y="1325563"/>
            <a:ext cx="4389437" cy="3752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97681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83DBB-BBA2-E44F-9867-BABBEAC53FD7}" type="slidenum">
              <a:rPr lang="en-US"/>
              <a:pPr/>
              <a:t>26</a:t>
            </a:fld>
            <a:endParaRPr lang="en-US"/>
          </a:p>
        </p:txBody>
      </p:sp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Record Type Definitions</a:t>
            </a:r>
            <a:endParaRPr lang="en-US" i="1"/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968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Examples of </a:t>
            </a:r>
            <a:r>
              <a:rPr lang="en-US" u="sng" dirty="0"/>
              <a:t>record definitions</a:t>
            </a:r>
            <a:r>
              <a:rPr lang="en-US" sz="2400" dirty="0"/>
              <a:t>:</a:t>
            </a:r>
          </a:p>
        </p:txBody>
      </p:sp>
      <p:sp>
        <p:nvSpPr>
          <p:cNvPr id="327684" name="Text Box 4"/>
          <p:cNvSpPr txBox="1">
            <a:spLocks noChangeArrowheads="1"/>
          </p:cNvSpPr>
          <p:nvPr/>
        </p:nvSpPr>
        <p:spPr bwMode="auto">
          <a:xfrm>
            <a:off x="901700" y="1870075"/>
            <a:ext cx="7526332" cy="36933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TYPE</a:t>
            </a:r>
          </a:p>
          <a:p>
            <a:r>
              <a:rPr lang="en-US" sz="1800" b="1" dirty="0">
                <a:latin typeface="Courier New" charset="0"/>
              </a:rPr>
              <a:t>    rec1 = RECORD</a:t>
            </a:r>
          </a:p>
          <a:p>
            <a:r>
              <a:rPr lang="en-US" sz="1800" b="1" dirty="0">
                <a:latin typeface="Courier New" charset="0"/>
              </a:rPr>
              <a:t>               </a:t>
            </a:r>
            <a:r>
              <a:rPr lang="en-US" sz="1800" b="1" dirty="0" err="1">
                <a:latin typeface="Courier New" charset="0"/>
              </a:rPr>
              <a:t>i</a:t>
            </a:r>
            <a:r>
              <a:rPr lang="en-US" sz="1800" b="1" dirty="0">
                <a:latin typeface="Courier New" charset="0"/>
              </a:rPr>
              <a:t> : integer;</a:t>
            </a:r>
          </a:p>
          <a:p>
            <a:r>
              <a:rPr lang="en-US" sz="1800" b="1" dirty="0">
                <a:latin typeface="Courier New" charset="0"/>
              </a:rPr>
              <a:t>               r : real;</a:t>
            </a:r>
          </a:p>
          <a:p>
            <a:r>
              <a:rPr lang="en-US" sz="1800" b="1" dirty="0">
                <a:latin typeface="Courier New" charset="0"/>
              </a:rPr>
              <a:t>               b1, b2 : </a:t>
            </a:r>
            <a:r>
              <a:rPr lang="en-US" sz="1800" b="1" dirty="0" err="1">
                <a:latin typeface="Courier New" charset="0"/>
              </a:rPr>
              <a:t>boolean</a:t>
            </a:r>
            <a:r>
              <a:rPr lang="en-US" sz="1800" b="1" dirty="0">
                <a:latin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</a:rPr>
              <a:t>               c : char</a:t>
            </a:r>
          </a:p>
          <a:p>
            <a:r>
              <a:rPr lang="en-US" sz="1800" b="1" dirty="0">
                <a:latin typeface="Courier New" charset="0"/>
              </a:rPr>
              <a:t>           END;</a:t>
            </a:r>
            <a:br>
              <a:rPr lang="en-US" sz="1800" b="1" dirty="0">
                <a:latin typeface="Courier New" charset="0"/>
              </a:rPr>
            </a:br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    rec2 = RECORD</a:t>
            </a:r>
          </a:p>
          <a:p>
            <a:r>
              <a:rPr lang="en-US" sz="1800" b="1" dirty="0">
                <a:latin typeface="Courier New" charset="0"/>
              </a:rPr>
              <a:t>               ten : integer;</a:t>
            </a:r>
          </a:p>
          <a:p>
            <a:r>
              <a:rPr lang="en-US" sz="1800" b="1" dirty="0">
                <a:latin typeface="Courier New" charset="0"/>
              </a:rPr>
              <a:t>           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r : rec1;</a:t>
            </a:r>
          </a:p>
          <a:p>
            <a:r>
              <a:rPr lang="en-US" sz="1800" b="1" dirty="0">
                <a:latin typeface="Courier New" charset="0"/>
              </a:rPr>
              <a:t>               a1, a2, a3 : ARRAY [range3] OF range2;</a:t>
            </a:r>
          </a:p>
          <a:p>
            <a:r>
              <a:rPr lang="en-US" sz="1800" b="1" dirty="0">
                <a:latin typeface="Courier New" charset="0"/>
              </a:rPr>
              <a:t>           END;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23CAD1-547E-63A9-52D2-099BD0CE3EEA}"/>
              </a:ext>
            </a:extLst>
          </p:cNvPr>
          <p:cNvSpPr txBox="1"/>
          <p:nvPr/>
        </p:nvSpPr>
        <p:spPr>
          <a:xfrm>
            <a:off x="5669268" y="2340607"/>
            <a:ext cx="3108926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Classic Pascal is not object-oriented. A record type contains only fields, not procedures or functions.</a:t>
            </a:r>
          </a:p>
        </p:txBody>
      </p:sp>
    </p:spTree>
    <p:extLst>
      <p:ext uri="{BB962C8B-B14F-4D97-AF65-F5344CB8AC3E}">
        <p14:creationId xmlns:p14="http://schemas.microsoft.com/office/powerpoint/2010/main" val="18533232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075CD-5820-E149-977C-0FD4FC39D9E8}" type="slidenum">
              <a:rPr lang="en-US"/>
              <a:pPr/>
              <a:t>27</a:t>
            </a:fld>
            <a:endParaRPr lang="en-US"/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Variable Declarations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u="sng" dirty="0"/>
              <a:t>Variable declarations</a:t>
            </a:r>
            <a:r>
              <a:rPr lang="en-US" dirty="0"/>
              <a:t> are syntactically similar </a:t>
            </a:r>
            <a:br>
              <a:rPr lang="en-US" dirty="0"/>
            </a:br>
            <a:r>
              <a:rPr lang="en-US" dirty="0"/>
              <a:t>to record field declarations:</a:t>
            </a:r>
          </a:p>
        </p:txBody>
      </p:sp>
      <p:pic>
        <p:nvPicPr>
          <p:cNvPr id="328708" name="Picture 4" descr="CS153-080924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738" y="2335533"/>
            <a:ext cx="2928937" cy="81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28709" name="Rectangle 5"/>
          <p:cNvSpPr>
            <a:spLocks noChangeArrowheads="1"/>
          </p:cNvSpPr>
          <p:nvPr/>
        </p:nvSpPr>
        <p:spPr bwMode="auto">
          <a:xfrm>
            <a:off x="457200" y="3154683"/>
            <a:ext cx="822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800" dirty="0"/>
              <a:t>Examples:</a:t>
            </a:r>
          </a:p>
        </p:txBody>
      </p:sp>
      <p:sp>
        <p:nvSpPr>
          <p:cNvPr id="328710" name="Text Box 6"/>
          <p:cNvSpPr txBox="1">
            <a:spLocks noChangeArrowheads="1"/>
          </p:cNvSpPr>
          <p:nvPr/>
        </p:nvSpPr>
        <p:spPr bwMode="auto">
          <a:xfrm>
            <a:off x="1268413" y="3730625"/>
            <a:ext cx="6118225" cy="1739900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VAR</a:t>
            </a:r>
          </a:p>
          <a:p>
            <a:r>
              <a:rPr lang="en-US" sz="1800" b="1" dirty="0">
                <a:latin typeface="Courier New" charset="0"/>
              </a:rPr>
              <a:t>    var1 : integer;</a:t>
            </a:r>
          </a:p>
          <a:p>
            <a:r>
              <a:rPr lang="en-US" sz="1800" b="1" dirty="0">
                <a:latin typeface="Courier New" charset="0"/>
              </a:rPr>
              <a:t>    var2, var3 : range2;</a:t>
            </a:r>
          </a:p>
          <a:p>
            <a:r>
              <a:rPr lang="en-US" sz="1800" b="1" dirty="0">
                <a:latin typeface="Courier New" charset="0"/>
              </a:rPr>
              <a:t>    var4 : ar2</a:t>
            </a:r>
          </a:p>
          <a:p>
            <a:r>
              <a:rPr lang="en-US" sz="1800" b="1" dirty="0">
                <a:latin typeface="Courier New" charset="0"/>
              </a:rPr>
              <a:t>    var5 : rec1;</a:t>
            </a:r>
            <a:br>
              <a:rPr lang="en-US" sz="1800" b="1" dirty="0">
                <a:latin typeface="Courier New" charset="0"/>
              </a:rPr>
            </a:br>
            <a:r>
              <a:rPr lang="en-US" sz="1800" b="1" dirty="0">
                <a:latin typeface="Courier New" charset="0"/>
              </a:rPr>
              <a:t>    direction :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(north, south, east, west)</a:t>
            </a:r>
            <a:r>
              <a:rPr lang="en-US" sz="1800" b="1" dirty="0">
                <a:latin typeface="Courier New" charset="0"/>
              </a:rPr>
              <a:t>;</a:t>
            </a:r>
            <a:r>
              <a:rPr lang="en-US" sz="1800" dirty="0"/>
              <a:t> </a:t>
            </a:r>
          </a:p>
        </p:txBody>
      </p:sp>
      <p:sp>
        <p:nvSpPr>
          <p:cNvPr id="328711" name="Rectangle 7"/>
          <p:cNvSpPr>
            <a:spLocks noChangeArrowheads="1"/>
          </p:cNvSpPr>
          <p:nvPr/>
        </p:nvSpPr>
        <p:spPr bwMode="auto">
          <a:xfrm>
            <a:off x="457200" y="5532097"/>
            <a:ext cx="8229600" cy="548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800" dirty="0"/>
              <a:t>Types can be </a:t>
            </a:r>
            <a:r>
              <a:rPr lang="en-US" sz="2800" u="sng" dirty="0"/>
              <a:t>named</a:t>
            </a:r>
            <a:r>
              <a:rPr lang="en-US" sz="2800" dirty="0"/>
              <a:t> or </a:t>
            </a:r>
            <a:r>
              <a:rPr lang="en-US" sz="2800" u="sng" dirty="0"/>
              <a:t>unnamed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9173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70F3-A7DA-CF49-95E1-BD4913B3CEF8}" type="slidenum">
              <a:rPr lang="en-US"/>
              <a:pPr/>
              <a:t>28</a:t>
            </a:fld>
            <a:endParaRPr lang="en-US"/>
          </a:p>
        </p:txBody>
      </p: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Declarations and the Symbol Table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u="sng" dirty="0"/>
              <a:t>Identifiers</a:t>
            </a:r>
            <a:r>
              <a:rPr lang="en-US" dirty="0"/>
              <a:t> from Pascal declarations that </a:t>
            </a:r>
            <a:br>
              <a:rPr lang="en-US" dirty="0"/>
            </a:br>
            <a:r>
              <a:rPr lang="en-US" dirty="0"/>
              <a:t>we will enter into a symbol table, names of: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constants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types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enumeration values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record fields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variables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Information from parsing </a:t>
            </a:r>
            <a:r>
              <a:rPr lang="en-US" u="sng" dirty="0"/>
              <a:t>type specifications</a:t>
            </a:r>
            <a:r>
              <a:rPr lang="en-US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simple types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array types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record types</a:t>
            </a:r>
          </a:p>
        </p:txBody>
      </p:sp>
    </p:spTree>
    <p:extLst>
      <p:ext uri="{BB962C8B-B14F-4D97-AF65-F5344CB8AC3E}">
        <p14:creationId xmlns:p14="http://schemas.microsoft.com/office/powerpoint/2010/main" val="30440838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DF34B-AC0E-4C43-8FB9-182BBDCE9D78}" type="slidenum">
              <a:rPr lang="en-US"/>
              <a:pPr/>
              <a:t>29</a:t>
            </a:fld>
            <a:endParaRPr lang="en-US"/>
          </a:p>
        </p:txBody>
      </p:sp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Scope and the Symbol Table Stack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scope</a:t>
            </a:r>
            <a:r>
              <a:rPr lang="en-US" dirty="0"/>
              <a:t> of an identifier is the part of the source program where that identifier can be used.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Everywhere in the program where the </a:t>
            </a:r>
            <a:br>
              <a:rPr lang="en-US" dirty="0"/>
            </a:br>
            <a:r>
              <a:rPr lang="en-US" dirty="0"/>
              <a:t>declaration of the identifier is in effect.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 program </a:t>
            </a:r>
            <a:r>
              <a:rPr lang="en-US" u="sng" dirty="0"/>
              <a:t>creates a scope</a:t>
            </a:r>
            <a:r>
              <a:rPr lang="en-US" dirty="0"/>
              <a:t> whenever it has identifiers that can only be used in a certain part of the program.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Example: Local variables of a function.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Scope is closely related to </a:t>
            </a:r>
            <a:r>
              <a:rPr lang="en-US" u="sng" dirty="0"/>
              <a:t>nesting levels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and the </a:t>
            </a:r>
            <a:r>
              <a:rPr lang="en-US" u="sng" dirty="0"/>
              <a:t>symbol table stack</a:t>
            </a:r>
            <a:r>
              <a:rPr lang="en-US" dirty="0"/>
              <a:t>.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566440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9AC43-49B1-A04B-9CE1-8B48A7559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2F296-81D7-AF40-AEAA-6B164CD58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Pcl (“pickle”) is a tiny subset of Pascal.</a:t>
            </a:r>
          </a:p>
          <a:p>
            <a:pPr marL="2286000" lvl="5" indent="0">
              <a:buNone/>
            </a:pPr>
            <a:endParaRPr lang="en-US" dirty="0"/>
          </a:p>
          <a:p>
            <a:pPr lvl="1"/>
            <a:r>
              <a:rPr lang="en-US" dirty="0"/>
              <a:t>The subset will grow to be nearly full Pascal </a:t>
            </a:r>
            <a:br>
              <a:rPr lang="en-US" dirty="0"/>
            </a:br>
            <a:r>
              <a:rPr lang="en-US" dirty="0"/>
              <a:t>over the next few weeks (and assignments).</a:t>
            </a:r>
          </a:p>
          <a:p>
            <a:pPr lvl="5"/>
            <a:endParaRPr lang="en-US" dirty="0"/>
          </a:p>
          <a:p>
            <a:r>
              <a:rPr lang="en-US" dirty="0"/>
              <a:t>We will use ANTLR 4 to generate parsers </a:t>
            </a:r>
            <a:br>
              <a:rPr lang="en-US" dirty="0"/>
            </a:br>
            <a:r>
              <a:rPr lang="en-US" dirty="0"/>
              <a:t>and lexers for Pcl.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Our first grammar will be named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Pcl4</a:t>
            </a:r>
            <a:r>
              <a:rPr lang="en-US" dirty="0"/>
              <a:t> because </a:t>
            </a:r>
            <a:br>
              <a:rPr lang="en-US" dirty="0"/>
            </a:br>
            <a:r>
              <a:rPr lang="en-US" dirty="0"/>
              <a:t>you’re going to use it for Assignment #4.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E2FB70-04BF-CC4B-B5E5-9B5669C10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30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DF34B-AC0E-4C43-8FB9-182BBDCE9D78}" type="slidenum">
              <a:rPr lang="en-US"/>
              <a:pPr/>
              <a:t>30</a:t>
            </a:fld>
            <a:endParaRPr lang="en-US"/>
          </a:p>
        </p:txBody>
      </p:sp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and the Symbol Table Stack</a:t>
            </a:r>
            <a:r>
              <a:rPr lang="en-US" i="1" dirty="0"/>
              <a:t>, cont’d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Global scope</a:t>
            </a:r>
          </a:p>
          <a:p>
            <a:pPr lvl="5">
              <a:lnSpc>
                <a:spcPct val="90000"/>
              </a:lnSpc>
            </a:pPr>
            <a:endParaRPr lang="en-US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Nesting level 0: </a:t>
            </a:r>
            <a:br>
              <a:rPr lang="en-US" dirty="0"/>
            </a:br>
            <a:r>
              <a:rPr lang="en-US" dirty="0"/>
              <a:t>At the bottom of the symbol table stack.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All predefined global identifiers such as </a:t>
            </a:r>
            <a:br>
              <a:rPr lang="en-US" dirty="0"/>
            </a:b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integer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real</a:t>
            </a:r>
            <a:r>
              <a:rPr lang="en-US" dirty="0"/>
              <a:t>,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boolean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char</a:t>
            </a:r>
            <a:r>
              <a:rPr lang="en-US" dirty="0"/>
              <a:t>.</a:t>
            </a:r>
          </a:p>
          <a:p>
            <a:pPr lvl="4">
              <a:lnSpc>
                <a:spcPct val="90000"/>
              </a:lnSpc>
            </a:pPr>
            <a:endParaRPr lang="en-US" sz="1050" dirty="0"/>
          </a:p>
          <a:p>
            <a:pPr>
              <a:lnSpc>
                <a:spcPct val="90000"/>
              </a:lnSpc>
            </a:pPr>
            <a:r>
              <a:rPr lang="en-US" dirty="0"/>
              <a:t>Program scope</a:t>
            </a:r>
          </a:p>
          <a:p>
            <a:pPr lvl="5">
              <a:lnSpc>
                <a:spcPct val="90000"/>
              </a:lnSpc>
            </a:pPr>
            <a:endParaRPr lang="en-US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Nesting level 1: </a:t>
            </a:r>
            <a:br>
              <a:rPr lang="en-US" dirty="0"/>
            </a:br>
            <a:r>
              <a:rPr lang="en-US" dirty="0"/>
              <a:t>One up from the bottom of the stack.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All identifiers declared at the </a:t>
            </a:r>
            <a:r>
              <a:rPr lang="ja-JP" altLang="en-US" dirty="0">
                <a:solidFill>
                  <a:srgbClr val="B23C00"/>
                </a:solidFill>
                <a:latin typeface="Arial"/>
              </a:rPr>
              <a:t>“</a:t>
            </a:r>
            <a:r>
              <a:rPr lang="en-US" dirty="0">
                <a:solidFill>
                  <a:srgbClr val="B23C00"/>
                </a:solidFill>
              </a:rPr>
              <a:t>top level</a:t>
            </a:r>
            <a:r>
              <a:rPr lang="ja-JP" altLang="en-US" dirty="0">
                <a:solidFill>
                  <a:srgbClr val="B23C00"/>
                </a:solidFill>
                <a:latin typeface="Arial"/>
              </a:rPr>
              <a:t>”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of a program (not in a procedure or function).</a:t>
            </a:r>
          </a:p>
          <a:p>
            <a:pPr lvl="4">
              <a:lnSpc>
                <a:spcPct val="90000"/>
              </a:lnSpc>
            </a:pP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482446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5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5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5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85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9BB0-A518-3E4E-B769-2004A2494443}" type="slidenum">
              <a:rPr lang="en-US"/>
              <a:pPr/>
              <a:t>31</a:t>
            </a:fld>
            <a:endParaRPr lang="en-US"/>
          </a:p>
        </p:txBody>
      </p:sp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and the Symbol Table Stack</a:t>
            </a:r>
            <a:r>
              <a:rPr lang="en-US" i="1" dirty="0"/>
              <a:t>, cont’d</a:t>
            </a:r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Record definitions, procedures, and functions </a:t>
            </a:r>
            <a:br>
              <a:rPr lang="en-US" dirty="0"/>
            </a:br>
            <a:r>
              <a:rPr lang="en-US" u="sng" dirty="0"/>
              <a:t>each has a scope</a:t>
            </a:r>
            <a:r>
              <a:rPr lang="en-US" dirty="0"/>
              <a:t>.</a:t>
            </a:r>
          </a:p>
          <a:p>
            <a:pPr lvl="4"/>
            <a:endParaRPr lang="en-US" sz="1050" dirty="0"/>
          </a:p>
          <a:p>
            <a:r>
              <a:rPr lang="en-US" dirty="0"/>
              <a:t>Scopes in a Pascal program are </a:t>
            </a:r>
            <a:r>
              <a:rPr lang="en-US" u="sng" dirty="0"/>
              <a:t>nested</a:t>
            </a:r>
            <a:r>
              <a:rPr lang="en-US" dirty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An identifier can be </a:t>
            </a:r>
            <a:r>
              <a:rPr lang="en-US" u="sng" dirty="0"/>
              <a:t>redefined</a:t>
            </a:r>
            <a:r>
              <a:rPr lang="en-US" dirty="0"/>
              <a:t> within a nested scope.</a:t>
            </a:r>
          </a:p>
          <a:p>
            <a:pPr lvl="1"/>
            <a:r>
              <a:rPr lang="en-US" dirty="0"/>
              <a:t>Within the nested scope, the definition in the nested scope </a:t>
            </a:r>
            <a:r>
              <a:rPr lang="en-US" u="sng" dirty="0"/>
              <a:t>overrides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the definition in an outer scope.</a:t>
            </a:r>
          </a:p>
          <a:p>
            <a:pPr lvl="1"/>
            <a:r>
              <a:rPr lang="en-US" dirty="0"/>
              <a:t>Example: A function can have a local variable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which overrides a program variable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.</a:t>
            </a:r>
          </a:p>
          <a:p>
            <a:pPr lvl="4"/>
            <a:endParaRPr lang="en-US" sz="1050" dirty="0"/>
          </a:p>
          <a:p>
            <a:r>
              <a:rPr lang="en-US" u="sng" dirty="0"/>
              <a:t>Each scope must have its own symbol table.</a:t>
            </a:r>
          </a:p>
        </p:txBody>
      </p:sp>
    </p:spTree>
    <p:extLst>
      <p:ext uri="{BB962C8B-B14F-4D97-AF65-F5344CB8AC3E}">
        <p14:creationId xmlns:p14="http://schemas.microsoft.com/office/powerpoint/2010/main" val="11703701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10B7F-E11E-8E48-965A-24804198B681}" type="slidenum">
              <a:rPr lang="en-US"/>
              <a:pPr/>
              <a:t>32</a:t>
            </a:fld>
            <a:endParaRPr lang="en-US"/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and the Symbol Table Stack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4145258"/>
          </a:xfrm>
        </p:spPr>
        <p:txBody>
          <a:bodyPr/>
          <a:lstStyle/>
          <a:p>
            <a:r>
              <a:rPr lang="en-US" dirty="0"/>
              <a:t>As the parser parses a program from top to bottom, it enters and exits nested scopes.</a:t>
            </a:r>
          </a:p>
          <a:p>
            <a:pPr lvl="4"/>
            <a:endParaRPr lang="en-US" sz="1050" dirty="0"/>
          </a:p>
          <a:p>
            <a:r>
              <a:rPr lang="en-US" dirty="0"/>
              <a:t>Whenever the parser </a:t>
            </a:r>
            <a:r>
              <a:rPr lang="en-US" u="sng" dirty="0"/>
              <a:t>enters a scope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it must </a:t>
            </a:r>
            <a:r>
              <a:rPr lang="en-US" u="sng" dirty="0"/>
              <a:t>push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that scope</a:t>
            </a:r>
            <a:r>
              <a:rPr lang="en-US" altLang="ja-JP" dirty="0">
                <a:latin typeface="Arial"/>
              </a:rPr>
              <a:t>’</a:t>
            </a:r>
            <a:r>
              <a:rPr lang="en-US" dirty="0"/>
              <a:t>s symbol table </a:t>
            </a:r>
            <a:br>
              <a:rPr lang="en-US" dirty="0"/>
            </a:br>
            <a:r>
              <a:rPr lang="en-US" dirty="0"/>
              <a:t>onto the symbol table stack.</a:t>
            </a:r>
          </a:p>
          <a:p>
            <a:pPr lvl="3"/>
            <a:endParaRPr lang="en-US" sz="1450" dirty="0"/>
          </a:p>
          <a:p>
            <a:r>
              <a:rPr lang="en-US" dirty="0"/>
              <a:t>Whenever the parser </a:t>
            </a:r>
            <a:r>
              <a:rPr lang="en-US" u="sng" dirty="0"/>
              <a:t>exits a scope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it must </a:t>
            </a:r>
            <a:r>
              <a:rPr lang="en-US" u="sng" dirty="0"/>
              <a:t>pop</a:t>
            </a:r>
            <a:r>
              <a:rPr lang="en-US" dirty="0"/>
              <a:t> that scope</a:t>
            </a:r>
            <a:r>
              <a:rPr lang="en-US" altLang="ja-JP" dirty="0"/>
              <a:t>’</a:t>
            </a:r>
            <a:r>
              <a:rPr lang="en-US" dirty="0"/>
              <a:t>s symbol table </a:t>
            </a:r>
            <a:br>
              <a:rPr lang="en-US" dirty="0"/>
            </a:br>
            <a:r>
              <a:rPr lang="en-US" dirty="0"/>
              <a:t>off the stack.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503CEE7-CDA0-2184-93E4-7644A4B11FB3}"/>
              </a:ext>
            </a:extLst>
          </p:cNvPr>
          <p:cNvSpPr txBox="1"/>
          <p:nvPr/>
        </p:nvSpPr>
        <p:spPr>
          <a:xfrm>
            <a:off x="3066915" y="5532097"/>
            <a:ext cx="301017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Note that this is about </a:t>
            </a:r>
            <a:r>
              <a:rPr lang="en-US" u="sng" dirty="0">
                <a:solidFill>
                  <a:srgbClr val="0033CC"/>
                </a:solidFill>
              </a:rPr>
              <a:t>parsing</a:t>
            </a:r>
            <a:r>
              <a:rPr lang="en-US" dirty="0">
                <a:solidFill>
                  <a:srgbClr val="0033CC"/>
                </a:solidFill>
              </a:rPr>
              <a:t>, not runtime execution!</a:t>
            </a:r>
          </a:p>
        </p:txBody>
      </p:sp>
    </p:spTree>
    <p:extLst>
      <p:ext uri="{BB962C8B-B14F-4D97-AF65-F5344CB8AC3E}">
        <p14:creationId xmlns:p14="http://schemas.microsoft.com/office/powerpoint/2010/main" val="21626240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BDD5-5D8B-3C4B-89D7-4540C450349E}" type="slidenum">
              <a:rPr lang="en-US"/>
              <a:pPr/>
              <a:t>33</a:t>
            </a:fld>
            <a:endParaRPr lang="en-US"/>
          </a:p>
        </p:txBody>
      </p:sp>
      <p:pic>
        <p:nvPicPr>
          <p:cNvPr id="387074" name="Picture 2" descr="CS153-080929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1691659"/>
            <a:ext cx="8139112" cy="448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870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and the Symbol Table Stack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870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968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Scope example:</a:t>
            </a:r>
          </a:p>
        </p:txBody>
      </p:sp>
      <p:sp>
        <p:nvSpPr>
          <p:cNvPr id="387077" name="Text Box 5"/>
          <p:cNvSpPr txBox="1">
            <a:spLocks noChangeArrowheads="1"/>
          </p:cNvSpPr>
          <p:nvPr/>
        </p:nvSpPr>
        <p:spPr bwMode="auto">
          <a:xfrm>
            <a:off x="640123" y="4974523"/>
            <a:ext cx="3100052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33CC"/>
                </a:solidFill>
              </a:rPr>
              <a:t>Note that the program name</a:t>
            </a:r>
          </a:p>
          <a:p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Test</a:t>
            </a:r>
            <a:r>
              <a:rPr lang="en-US" sz="1800">
                <a:solidFill>
                  <a:srgbClr val="0033CC"/>
                </a:solidFill>
              </a:rPr>
              <a:t> is defined in the global</a:t>
            </a:r>
          </a:p>
          <a:p>
            <a:r>
              <a:rPr lang="en-US" sz="1800">
                <a:solidFill>
                  <a:srgbClr val="0033CC"/>
                </a:solidFill>
              </a:rPr>
              <a:t>scope at level 0.</a:t>
            </a:r>
          </a:p>
        </p:txBody>
      </p:sp>
      <p:sp>
        <p:nvSpPr>
          <p:cNvPr id="387078" name="Text Box 6"/>
          <p:cNvSpPr txBox="1">
            <a:spLocks noChangeArrowheads="1"/>
          </p:cNvSpPr>
          <p:nvPr/>
        </p:nvSpPr>
        <p:spPr bwMode="auto">
          <a:xfrm>
            <a:off x="6758833" y="4974523"/>
            <a:ext cx="1531188" cy="276999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symbol table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CB3C880-ADF2-F6F7-D67E-35FECB5C13FB}"/>
              </a:ext>
            </a:extLst>
          </p:cNvPr>
          <p:cNvGrpSpPr/>
          <p:nvPr/>
        </p:nvGrpSpPr>
        <p:grpSpPr>
          <a:xfrm>
            <a:off x="289856" y="3400000"/>
            <a:ext cx="1463024" cy="276999"/>
            <a:chOff x="5760707" y="6449942"/>
            <a:chExt cx="1463024" cy="276999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2C602FA-BA8C-7CE5-8421-82353F138E3D}"/>
                </a:ext>
              </a:extLst>
            </p:cNvPr>
            <p:cNvSpPr txBox="1"/>
            <p:nvPr/>
          </p:nvSpPr>
          <p:spPr>
            <a:xfrm>
              <a:off x="5760707" y="6449942"/>
              <a:ext cx="1183337" cy="2769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33CC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0033CC"/>
                  </a:solidFill>
                </a:rPr>
                <a:t>Parser is here!</a:t>
              </a: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1F166648-EE98-B1F8-3705-B62D80977CE4}"/>
                </a:ext>
              </a:extLst>
            </p:cNvPr>
            <p:cNvCxnSpPr>
              <a:cxnSpLocks/>
              <a:stCxn id="38" idx="3"/>
            </p:cNvCxnSpPr>
            <p:nvPr/>
          </p:nvCxnSpPr>
          <p:spPr bwMode="auto">
            <a:xfrm>
              <a:off x="6944044" y="6588442"/>
              <a:ext cx="279687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3" name="Text Box 7">
            <a:extLst>
              <a:ext uri="{FF2B5EF4-FFF2-40B4-BE49-F238E27FC236}">
                <a16:creationId xmlns:a16="http://schemas.microsoft.com/office/drawing/2014/main" id="{ECB97973-6393-BC2D-76F7-DF26EA420B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8833" y="3818036"/>
            <a:ext cx="1784912" cy="276999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Program’s symbol table</a:t>
            </a:r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C01145F8-ABF9-6FD0-DE0A-34D8756763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8833" y="2666570"/>
            <a:ext cx="1690335" cy="276999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Record’s symbol table</a:t>
            </a:r>
          </a:p>
        </p:txBody>
      </p:sp>
    </p:spTree>
    <p:extLst>
      <p:ext uri="{BB962C8B-B14F-4D97-AF65-F5344CB8AC3E}">
        <p14:creationId xmlns:p14="http://schemas.microsoft.com/office/powerpoint/2010/main" val="1723253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479C2-BE73-504E-B986-B22DE47BD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Initial Grammar for Pcl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E504D3-A25A-3840-9D60-9AB02E1BC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C6E803-6FF9-3647-B888-5CD321204559}"/>
              </a:ext>
            </a:extLst>
          </p:cNvPr>
          <p:cNvSpPr txBox="1"/>
          <p:nvPr/>
        </p:nvSpPr>
        <p:spPr>
          <a:xfrm>
            <a:off x="1042828" y="1417342"/>
            <a:ext cx="7058343" cy="4401205"/>
          </a:xfrm>
          <a:prstGeom prst="rect">
            <a:avLst/>
          </a:prstGeom>
          <a:solidFill>
            <a:srgbClr val="D7FF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grammar Pcl4;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@header {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package intermediate.antlr4;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         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programHeader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block '.'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programHeader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: PROGRAM IDENTIFIER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programParameters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? ';' ; 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programParameters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'(' IDENTIFIER ( ',' IDENTIFIER )* ')' 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block         : declarations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compoundStatement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declarations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: 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statement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compoundStatement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assignmentStatement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repeatStatement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writeStatement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writelnStatement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emptyStatement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B64C1C-2D09-0749-99CC-D58C6B823F14}"/>
              </a:ext>
            </a:extLst>
          </p:cNvPr>
          <p:cNvSpPr txBox="1"/>
          <p:nvPr/>
        </p:nvSpPr>
        <p:spPr>
          <a:xfrm>
            <a:off x="2377464" y="2316387"/>
            <a:ext cx="660918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We want the ANTLR-generated code to be in package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intermediate.antlr4</a:t>
            </a:r>
            <a:r>
              <a:rPr lang="en-US" sz="1400" dirty="0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3FBE46-051E-C547-A66E-E3FC0E801ED6}"/>
              </a:ext>
            </a:extLst>
          </p:cNvPr>
          <p:cNvSpPr txBox="1"/>
          <p:nvPr/>
        </p:nvSpPr>
        <p:spPr>
          <a:xfrm>
            <a:off x="7040853" y="1248065"/>
            <a:ext cx="86754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Pcl4.g4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F5C8EB-1336-184E-BDCF-3E2DBDBCFB93}"/>
              </a:ext>
            </a:extLst>
          </p:cNvPr>
          <p:cNvSpPr txBox="1"/>
          <p:nvPr/>
        </p:nvSpPr>
        <p:spPr>
          <a:xfrm>
            <a:off x="3017537" y="3830986"/>
            <a:ext cx="368235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We’re not quite ready to do declarations yet.</a:t>
            </a:r>
          </a:p>
        </p:txBody>
      </p:sp>
    </p:spTree>
    <p:extLst>
      <p:ext uri="{BB962C8B-B14F-4D97-AF65-F5344CB8AC3E}">
        <p14:creationId xmlns:p14="http://schemas.microsoft.com/office/powerpoint/2010/main" val="1216274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3652E-5BBD-6E42-9C81-5A4683D4B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Grammar for Pcl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C54AC-68DB-5347-8A6B-B334FE1ED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80678A-EB7D-7340-8F65-4CC325F8CF3D}"/>
              </a:ext>
            </a:extLst>
          </p:cNvPr>
          <p:cNvSpPr txBox="1"/>
          <p:nvPr/>
        </p:nvSpPr>
        <p:spPr>
          <a:xfrm>
            <a:off x="1203930" y="1456997"/>
            <a:ext cx="6736139" cy="4401205"/>
          </a:xfrm>
          <a:prstGeom prst="rect">
            <a:avLst/>
          </a:prstGeom>
          <a:solidFill>
            <a:srgbClr val="D7FF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statement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compoundStatement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assignmentStatement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repeatStatement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writeStatement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writelnStatement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emptyStatement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compoundStatement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BEGIN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statementList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END ;</a:t>
            </a:r>
          </a:p>
          <a:p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emptyStatement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</a:t>
            </a:r>
          </a:p>
          <a:p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statementList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: statement ( ';' statement )* ;</a:t>
            </a:r>
          </a:p>
          <a:p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assignmentStatement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lhs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':='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</a:p>
          <a:p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repeatStatement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: REPEAT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statementList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UNTIL expression 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lhs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variable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expression 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: WRITE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writeArgumentsOn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</a:p>
          <a:p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writelnStatement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WRITELN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writeArgumentsLn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? 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517BB1-738A-F64D-8474-35FBC10D019F}"/>
              </a:ext>
            </a:extLst>
          </p:cNvPr>
          <p:cNvSpPr txBox="1"/>
          <p:nvPr/>
        </p:nvSpPr>
        <p:spPr>
          <a:xfrm>
            <a:off x="6904820" y="1287720"/>
            <a:ext cx="86754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Pcl4.g4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6F0072-B694-B1B9-84D2-95B216A70BE0}"/>
              </a:ext>
            </a:extLst>
          </p:cNvPr>
          <p:cNvSpPr txBox="1"/>
          <p:nvPr/>
        </p:nvSpPr>
        <p:spPr>
          <a:xfrm>
            <a:off x="4742441" y="1847194"/>
            <a:ext cx="249735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You will add to these options.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84A792-EB9D-6A54-2110-34D08731C886}"/>
              </a:ext>
            </a:extLst>
          </p:cNvPr>
          <p:cNvSpPr txBox="1"/>
          <p:nvPr/>
        </p:nvSpPr>
        <p:spPr>
          <a:xfrm>
            <a:off x="4742441" y="2237391"/>
            <a:ext cx="300093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Why are labels unnecessary here?</a:t>
            </a:r>
          </a:p>
        </p:txBody>
      </p:sp>
    </p:spTree>
    <p:extLst>
      <p:ext uri="{BB962C8B-B14F-4D97-AF65-F5344CB8AC3E}">
        <p14:creationId xmlns:p14="http://schemas.microsoft.com/office/powerpoint/2010/main" val="405812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F99EF-37C6-E049-95D4-FFD4B0802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Grammar for Pcl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C970C8-98DF-974F-BBB8-FA93ECCE4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86C966-B8A5-7D42-8E7A-8F4EE49AB3A0}"/>
              </a:ext>
            </a:extLst>
          </p:cNvPr>
          <p:cNvSpPr txBox="1"/>
          <p:nvPr/>
        </p:nvSpPr>
        <p:spPr>
          <a:xfrm>
            <a:off x="1311331" y="1417342"/>
            <a:ext cx="5876930" cy="4185761"/>
          </a:xfrm>
          <a:prstGeom prst="rect">
            <a:avLst/>
          </a:prstGeom>
          <a:solidFill>
            <a:srgbClr val="D7FF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expression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simpleExpression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relOp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simpleExpression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)?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simpleExpression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sign? term (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addOp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term)*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term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factor (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mulOp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factor)* 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factor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variable              #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variableExpression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number                #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numberExpression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characterConstant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#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characterFactor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stringConstant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#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stringFactor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NOT factor            #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notFactor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'(' expression ')'    #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parenthesizedExpression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variable : IDENTIFIER 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9E9DB2-BA79-6646-A84E-19156D0A524B}"/>
              </a:ext>
            </a:extLst>
          </p:cNvPr>
          <p:cNvSpPr txBox="1"/>
          <p:nvPr/>
        </p:nvSpPr>
        <p:spPr>
          <a:xfrm>
            <a:off x="6173308" y="1248065"/>
            <a:ext cx="86754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Pcl4.g4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1CCD10-E4AE-38B9-8BCC-64326CFD00CA}"/>
              </a:ext>
            </a:extLst>
          </p:cNvPr>
          <p:cNvSpPr txBox="1"/>
          <p:nvPr/>
        </p:nvSpPr>
        <p:spPr>
          <a:xfrm>
            <a:off x="5760707" y="2606049"/>
            <a:ext cx="183665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Now we decompose an expression.</a:t>
            </a:r>
          </a:p>
        </p:txBody>
      </p:sp>
    </p:spTree>
    <p:extLst>
      <p:ext uri="{BB962C8B-B14F-4D97-AF65-F5344CB8AC3E}">
        <p14:creationId xmlns:p14="http://schemas.microsoft.com/office/powerpoint/2010/main" val="238475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A7A62-C8E2-B340-87E7-5E502C2A7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Grammar for Pcl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0522D0-CF4B-5447-AA0B-2044C21FF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357328-A7D7-F047-956C-A3931180C2CA}"/>
              </a:ext>
            </a:extLst>
          </p:cNvPr>
          <p:cNvSpPr txBox="1"/>
          <p:nvPr/>
        </p:nvSpPr>
        <p:spPr>
          <a:xfrm>
            <a:off x="935427" y="1508781"/>
            <a:ext cx="7273145" cy="4001095"/>
          </a:xfrm>
          <a:prstGeom prst="rect">
            <a:avLst/>
          </a:prstGeom>
          <a:solidFill>
            <a:srgbClr val="D7FF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relOp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'=' | '&lt;&gt;' | '&lt;' | '&lt;=' | '&gt;' | '&gt;='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addOp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'+' | '-' | OR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mulOp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'*' | '/' | DIV | MOD | AND 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writeArgumentsOn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'('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writeArgumentListOn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')'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writeArgumentListOn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writeArgumentList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writeArgumentsLn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'('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writeArgumentListLn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')'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writeArgumentListLn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writeArgumentList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writeArgumentList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writeArgument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(','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writeArgument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)*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writeArgument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: expression (':'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fieldWidth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)?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fieldWidth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: sign?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integerConstant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(':'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decimalPlaces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)?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decimalPlaces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integerConstant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fragment A : ('a' | 'A')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fragment B : ('b' | 'B')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fragment C : ('c' | 'C')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fragment Z : ('z' | 'Z') 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D30E87-70C3-394E-A9C6-685E9FCB28A6}"/>
              </a:ext>
            </a:extLst>
          </p:cNvPr>
          <p:cNvSpPr txBox="1"/>
          <p:nvPr/>
        </p:nvSpPr>
        <p:spPr>
          <a:xfrm>
            <a:off x="4023366" y="4526268"/>
            <a:ext cx="1975221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Why these fragments?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685F1C-7B17-9041-8079-A74533BB342A}"/>
              </a:ext>
            </a:extLst>
          </p:cNvPr>
          <p:cNvSpPr txBox="1"/>
          <p:nvPr/>
        </p:nvSpPr>
        <p:spPr>
          <a:xfrm>
            <a:off x="7179137" y="1339504"/>
            <a:ext cx="86754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Pcl4.g4</a:t>
            </a:r>
          </a:p>
        </p:txBody>
      </p:sp>
    </p:spTree>
    <p:extLst>
      <p:ext uri="{BB962C8B-B14F-4D97-AF65-F5344CB8AC3E}">
        <p14:creationId xmlns:p14="http://schemas.microsoft.com/office/powerpoint/2010/main" val="342912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B6489-99EB-AA4A-9045-7186159B7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Grammar for Pcl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67143B-AB54-0140-B6CF-1394B4204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E02A03-67B3-B742-84BB-1A47A5A4F3D2}"/>
              </a:ext>
            </a:extLst>
          </p:cNvPr>
          <p:cNvSpPr txBox="1"/>
          <p:nvPr/>
        </p:nvSpPr>
        <p:spPr>
          <a:xfrm>
            <a:off x="2814948" y="1234464"/>
            <a:ext cx="3514104" cy="5047536"/>
          </a:xfrm>
          <a:prstGeom prst="rect">
            <a:avLst/>
          </a:prstGeom>
          <a:solidFill>
            <a:srgbClr val="D7FF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  : P R O G R A M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CONST     : C O N S T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      : T Y P E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ARRAY     : A R R A Y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OF        : O F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RECORD    : R E C O R D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      : V A R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     : B E G I N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       : E N D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DIV       : D I V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       : M O D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AND       : A N D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OR        : O R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NOT       : N O T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        : I F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      : T H E N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      : E L S E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      : C A S E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REPEAT    : R E P E A T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UNTIL     : U N T I L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PROCEDURE : P R O C E D U R E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  : F U N C T I O N 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57AECF-B0ED-414C-ACEE-44203EF0DBFD}"/>
              </a:ext>
            </a:extLst>
          </p:cNvPr>
          <p:cNvSpPr txBox="1"/>
          <p:nvPr/>
        </p:nvSpPr>
        <p:spPr>
          <a:xfrm>
            <a:off x="5852429" y="1508781"/>
            <a:ext cx="86754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Pcl4.g4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C9D2A6-7567-5354-6D4D-FA28EF44E8B1}"/>
              </a:ext>
            </a:extLst>
          </p:cNvPr>
          <p:cNvSpPr txBox="1"/>
          <p:nvPr/>
        </p:nvSpPr>
        <p:spPr>
          <a:xfrm>
            <a:off x="5343077" y="3603002"/>
            <a:ext cx="197195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What’s going on here?</a:t>
            </a:r>
          </a:p>
        </p:txBody>
      </p:sp>
    </p:spTree>
    <p:extLst>
      <p:ext uri="{BB962C8B-B14F-4D97-AF65-F5344CB8AC3E}">
        <p14:creationId xmlns:p14="http://schemas.microsoft.com/office/powerpoint/2010/main" val="4174952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31758-D535-4844-B1D7-6FB674733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Grammar for Pcl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CDFA19-62F9-844C-95A3-FFAD12CCC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6DCD48-844A-F545-8F1B-33A23D572A18}"/>
              </a:ext>
            </a:extLst>
          </p:cNvPr>
          <p:cNvSpPr txBox="1"/>
          <p:nvPr/>
        </p:nvSpPr>
        <p:spPr>
          <a:xfrm>
            <a:off x="989128" y="1508781"/>
            <a:ext cx="7165744" cy="4616648"/>
          </a:xfrm>
          <a:prstGeom prst="rect">
            <a:avLst/>
          </a:prstGeom>
          <a:solidFill>
            <a:srgbClr val="D7FF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IDENTIFIER : [a-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-Z][a-zA-Z0-9]*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INTEGER    : [0-9]+ 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REAL       : INTEGER '.' INTEGER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| INTEGER ('e' | 'E') ('+' | '-')? INTEGER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| INTEGER '.' INTEGER ('e' | 'E') ('+' | '-')? INTEGER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NEWLINE : '\r'? '\n' -&gt; skip 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WS      : [ \t]+ -&gt; skip ; 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QUOTE     : '\''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CHARACTER : QUOTE CHARACTER_CHAR QUOTE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    : QUOTE STRING_CHAR* QUOTE 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fragment CHARACTER_CHAR : ~('\'')   // any non-quote character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fragment STRING_CHAR : QUOTE QUOTE  // two consecutive quotes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| ~('\'')      // any non-quote character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A4E435-DF3C-1A4C-B1B0-AE8169442036}"/>
              </a:ext>
            </a:extLst>
          </p:cNvPr>
          <p:cNvSpPr txBox="1"/>
          <p:nvPr/>
        </p:nvSpPr>
        <p:spPr>
          <a:xfrm>
            <a:off x="7132292" y="1339504"/>
            <a:ext cx="86754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Pcl4.g4</a:t>
            </a:r>
          </a:p>
        </p:txBody>
      </p:sp>
    </p:spTree>
    <p:extLst>
      <p:ext uri="{BB962C8B-B14F-4D97-AF65-F5344CB8AC3E}">
        <p14:creationId xmlns:p14="http://schemas.microsoft.com/office/powerpoint/2010/main" val="323246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34681</TotalTime>
  <Words>2725</Words>
  <Application>Microsoft Macintosh PowerPoint</Application>
  <PresentationFormat>On-screen Show (4:3)</PresentationFormat>
  <Paragraphs>471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Courier New</vt:lpstr>
      <vt:lpstr>Times New Roman</vt:lpstr>
      <vt:lpstr>Wingdings</vt:lpstr>
      <vt:lpstr>Quadrant</vt:lpstr>
      <vt:lpstr>CS 153: Concepts of Compiler Design September 19 Class Meeting</vt:lpstr>
      <vt:lpstr>Labeled Production Rules</vt:lpstr>
      <vt:lpstr>Pcl</vt:lpstr>
      <vt:lpstr>An Initial Grammar for Pcl</vt:lpstr>
      <vt:lpstr>A Grammar for Pcl, cont’d</vt:lpstr>
      <vt:lpstr>A Grammar for Pcl, cont’d</vt:lpstr>
      <vt:lpstr>A Grammar for Pcl, cont’d</vt:lpstr>
      <vt:lpstr>A Grammar for Pcl, cont’d</vt:lpstr>
      <vt:lpstr>A Grammar for Pcl, cont’d</vt:lpstr>
      <vt:lpstr>Pcl4 Package Structure</vt:lpstr>
      <vt:lpstr>The Pcl4 Visitor Interface</vt:lpstr>
      <vt:lpstr>The Pcl4 Base Visitor Class</vt:lpstr>
      <vt:lpstr>Class Executor</vt:lpstr>
      <vt:lpstr>Assignment #4: Pcl4 Grammar</vt:lpstr>
      <vt:lpstr>Assignment #4, cont’d</vt:lpstr>
      <vt:lpstr>Assignment #4, cont’d</vt:lpstr>
      <vt:lpstr>Parsing Declarations</vt:lpstr>
      <vt:lpstr>Pascal Declarations</vt:lpstr>
      <vt:lpstr>Pascal Declarations</vt:lpstr>
      <vt:lpstr>Pascal Constant Definitions</vt:lpstr>
      <vt:lpstr>Pascal Type Definitions</vt:lpstr>
      <vt:lpstr>Pascal Simple Type Definitions</vt:lpstr>
      <vt:lpstr>Pascal Array Type Definitions</vt:lpstr>
      <vt:lpstr>Pascal Array Type Definitions</vt:lpstr>
      <vt:lpstr>Pascal Record Type Definitions</vt:lpstr>
      <vt:lpstr>Pascal Record Type Definitions</vt:lpstr>
      <vt:lpstr>Pascal Variable Declarations</vt:lpstr>
      <vt:lpstr>Declarations and the Symbol Table</vt:lpstr>
      <vt:lpstr>Scope and the Symbol Table Stack</vt:lpstr>
      <vt:lpstr>Scope and the Symbol Table Stack, cont’d</vt:lpstr>
      <vt:lpstr>Scope and the Symbol Table Stack, cont’d</vt:lpstr>
      <vt:lpstr>Scope and the Symbol Table Stack, cont’d</vt:lpstr>
      <vt:lpstr>Scope and the Symbol Table Stack, cont’d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Ronald Mak</cp:lastModifiedBy>
  <cp:revision>506</cp:revision>
  <dcterms:created xsi:type="dcterms:W3CDTF">2008-01-12T03:52:55Z</dcterms:created>
  <dcterms:modified xsi:type="dcterms:W3CDTF">2024-09-19T22:20:15Z</dcterms:modified>
</cp:coreProperties>
</file>