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7"/>
  </p:notesMasterIdLst>
  <p:handoutMasterIdLst>
    <p:handoutMasterId r:id="rId38"/>
  </p:handoutMasterIdLst>
  <p:sldIdLst>
    <p:sldId id="256" r:id="rId2"/>
    <p:sldId id="388" r:id="rId3"/>
    <p:sldId id="395" r:id="rId4"/>
    <p:sldId id="390" r:id="rId5"/>
    <p:sldId id="391" r:id="rId6"/>
    <p:sldId id="392" r:id="rId7"/>
    <p:sldId id="328" r:id="rId8"/>
    <p:sldId id="327" r:id="rId9"/>
    <p:sldId id="329" r:id="rId10"/>
    <p:sldId id="336" r:id="rId11"/>
    <p:sldId id="394" r:id="rId12"/>
    <p:sldId id="393" r:id="rId13"/>
    <p:sldId id="270" r:id="rId14"/>
    <p:sldId id="272" r:id="rId15"/>
    <p:sldId id="271" r:id="rId16"/>
    <p:sldId id="273" r:id="rId17"/>
    <p:sldId id="332" r:id="rId18"/>
    <p:sldId id="335" r:id="rId19"/>
    <p:sldId id="322" r:id="rId20"/>
    <p:sldId id="330" r:id="rId21"/>
    <p:sldId id="331" r:id="rId22"/>
    <p:sldId id="396" r:id="rId23"/>
    <p:sldId id="397" r:id="rId24"/>
    <p:sldId id="323" r:id="rId25"/>
    <p:sldId id="324" r:id="rId26"/>
    <p:sldId id="398" r:id="rId27"/>
    <p:sldId id="333" r:id="rId28"/>
    <p:sldId id="334" r:id="rId29"/>
    <p:sldId id="354" r:id="rId30"/>
    <p:sldId id="353" r:id="rId31"/>
    <p:sldId id="355" r:id="rId32"/>
    <p:sldId id="356" r:id="rId33"/>
    <p:sldId id="357" r:id="rId34"/>
    <p:sldId id="358" r:id="rId35"/>
    <p:sldId id="359" r:id="rId36"/>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8000"/>
    <a:srgbClr val="DEF0F2"/>
    <a:srgbClr val="B23C00"/>
    <a:srgbClr val="F2E5D0"/>
    <a:srgbClr val="464646"/>
    <a:srgbClr val="8F0000"/>
    <a:srgbClr val="CC99FF"/>
    <a:srgbClr val="99FF66"/>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32" autoAdjust="0"/>
    <p:restoredTop sz="97808" autoAdjust="0"/>
  </p:normalViewPr>
  <p:slideViewPr>
    <p:cSldViewPr>
      <p:cViewPr varScale="1">
        <p:scale>
          <a:sx n="211" d="100"/>
          <a:sy n="211" d="100"/>
        </p:scale>
        <p:origin x="456" y="192"/>
      </p:cViewPr>
      <p:guideLst>
        <p:guide orient="horz" pos="2160"/>
        <p:guide pos="2880"/>
      </p:guideLst>
    </p:cSldViewPr>
  </p:slideViewPr>
  <p:notesTextViewPr>
    <p:cViewPr>
      <p:scale>
        <a:sx n="100" d="100"/>
        <a:sy n="100" d="100"/>
      </p:scale>
      <p:origin x="0" y="0"/>
    </p:cViewPr>
  </p:notesTextViewPr>
  <p:sorterViewPr>
    <p:cViewPr>
      <p:scale>
        <a:sx n="162" d="100"/>
        <a:sy n="162" d="100"/>
      </p:scale>
      <p:origin x="0" y="0"/>
    </p:cViewPr>
  </p:sorterViewPr>
  <p:gridSpacing cx="91439" cy="91439"/>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1BEC4D-AF1D-B244-858F-FC7BB69AC3F2}" type="datetimeFigureOut">
              <a:rPr lang="en-US" smtClean="0"/>
              <a:t>9/3/24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17C8AE-DEBD-E641-93E8-ED065F7FB8AC}" type="slidenum">
              <a:rPr lang="en-US" smtClean="0"/>
              <a:t>‹#›</a:t>
            </a:fld>
            <a:endParaRPr lang="en-US"/>
          </a:p>
        </p:txBody>
      </p:sp>
    </p:spTree>
    <p:extLst>
      <p:ext uri="{BB962C8B-B14F-4D97-AF65-F5344CB8AC3E}">
        <p14:creationId xmlns:p14="http://schemas.microsoft.com/office/powerpoint/2010/main" val="13917049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5E68D8E-92B9-6647-9C13-3186C5B51462}" type="slidenum">
              <a:rPr lang="en-US"/>
              <a:pPr/>
              <a:t>‹#›</a:t>
            </a:fld>
            <a:endParaRPr lang="en-US"/>
          </a:p>
        </p:txBody>
      </p:sp>
    </p:spTree>
    <p:extLst>
      <p:ext uri="{BB962C8B-B14F-4D97-AF65-F5344CB8AC3E}">
        <p14:creationId xmlns:p14="http://schemas.microsoft.com/office/powerpoint/2010/main" val="208035277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F5E68D8E-92B9-6647-9C13-3186C5B51462}" type="slidenum">
              <a:rPr lang="en-US" smtClean="0"/>
              <a:pPr/>
              <a:t>1</a:t>
            </a:fld>
            <a:endParaRPr lang="en-US"/>
          </a:p>
        </p:txBody>
      </p:sp>
    </p:spTree>
    <p:extLst>
      <p:ext uri="{BB962C8B-B14F-4D97-AF65-F5344CB8AC3E}">
        <p14:creationId xmlns:p14="http://schemas.microsoft.com/office/powerpoint/2010/main" val="1976197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a:t>Click to edit Master subtitle style</a:t>
            </a:r>
          </a:p>
        </p:txBody>
      </p:sp>
      <p:sp>
        <p:nvSpPr>
          <p:cNvPr id="30725" name="Rectangle 5"/>
          <p:cNvSpPr>
            <a:spLocks noGrp="1" noChangeArrowheads="1"/>
          </p:cNvSpPr>
          <p:nvPr>
            <p:ph type="dt" sz="half" idx="2"/>
          </p:nvPr>
        </p:nvSpPr>
        <p:spPr>
          <a:xfrm>
            <a:off x="457200" y="6248400"/>
            <a:ext cx="2133600" cy="457200"/>
          </a:xfrm>
          <a:prstGeom prst="rect">
            <a:avLst/>
          </a:prstGeom>
        </p:spPr>
        <p:txBody>
          <a:bodyPr/>
          <a:lstStyle>
            <a:lvl1pPr>
              <a:defRPr/>
            </a:lvl1pPr>
          </a:lstStyle>
          <a:p>
            <a:endParaRPr lang="en-US"/>
          </a:p>
        </p:txBody>
      </p:sp>
      <p:sp>
        <p:nvSpPr>
          <p:cNvPr id="30726" name="Rectangle 6"/>
          <p:cNvSpPr>
            <a:spLocks noGrp="1" noChangeArrowheads="1"/>
          </p:cNvSpPr>
          <p:nvPr>
            <p:ph type="ftr" sz="quarter" idx="3"/>
          </p:nvPr>
        </p:nvSpPr>
        <p:spPr>
          <a:xfrm>
            <a:off x="3124200" y="6248400"/>
            <a:ext cx="2895600" cy="457200"/>
          </a:xfrm>
          <a:prstGeom prst="rect">
            <a:avLst/>
          </a:prstGeom>
        </p:spPr>
        <p:txBody>
          <a:bodyPr/>
          <a:lstStyle>
            <a:lvl1pPr>
              <a:defRPr/>
            </a:lvl1pPr>
          </a:lstStyle>
          <a:p>
            <a:endParaRPr lang="en-US"/>
          </a:p>
        </p:txBody>
      </p:sp>
      <p:sp>
        <p:nvSpPr>
          <p:cNvPr id="30727" name="Rectangle 7"/>
          <p:cNvSpPr>
            <a:spLocks noGrp="1" noChangeArrowheads="1"/>
          </p:cNvSpPr>
          <p:nvPr>
            <p:ph type="sldNum" sz="quarter" idx="4"/>
          </p:nvPr>
        </p:nvSpPr>
        <p:spPr>
          <a:xfrm>
            <a:off x="6553200" y="6248400"/>
            <a:ext cx="2133600" cy="457200"/>
          </a:xfrm>
        </p:spPr>
        <p:txBody>
          <a:bodyPr/>
          <a:lstStyle>
            <a:lvl1pPr>
              <a:defRPr sz="1000" b="1"/>
            </a:lvl1pPr>
          </a:lstStyle>
          <a:p>
            <a:fld id="{91E6F249-8D10-7240-A07E-F66CEC252905}" type="slidenum">
              <a:rPr lang="en-US"/>
              <a:pPr/>
              <a:t>‹#›</a:t>
            </a:fld>
            <a:endParaRPr lang="en-US"/>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FDA5FC-E46B-9C44-BC74-948B74CFAE7B}" type="slidenum">
              <a:rPr lang="en-US"/>
              <a:pPr/>
              <a:t>‹#›</a:t>
            </a:fld>
            <a:endParaRPr lang="en-US"/>
          </a:p>
        </p:txBody>
      </p:sp>
    </p:spTree>
    <p:extLst>
      <p:ext uri="{BB962C8B-B14F-4D97-AF65-F5344CB8AC3E}">
        <p14:creationId xmlns:p14="http://schemas.microsoft.com/office/powerpoint/2010/main" val="219067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1163"/>
            <a:ext cx="2057400" cy="5719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11163"/>
            <a:ext cx="6019800" cy="5719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1E3472-7C7E-B14E-BFC5-D45A5C34A3D1}" type="slidenum">
              <a:rPr lang="en-US"/>
              <a:pPr/>
              <a:t>‹#›</a:t>
            </a:fld>
            <a:endParaRPr lang="en-US"/>
          </a:p>
        </p:txBody>
      </p:sp>
    </p:spTree>
    <p:extLst>
      <p:ext uri="{BB962C8B-B14F-4D97-AF65-F5344CB8AC3E}">
        <p14:creationId xmlns:p14="http://schemas.microsoft.com/office/powerpoint/2010/main" val="154289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FED62B2D-F854-104A-9535-9A504E5923E0}" type="slidenum">
              <a:rPr lang="en-US"/>
              <a:pPr/>
              <a:t>‹#›</a:t>
            </a:fld>
            <a:endParaRPr lang="en-US"/>
          </a:p>
        </p:txBody>
      </p:sp>
    </p:spTree>
    <p:extLst>
      <p:ext uri="{BB962C8B-B14F-4D97-AF65-F5344CB8AC3E}">
        <p14:creationId xmlns:p14="http://schemas.microsoft.com/office/powerpoint/2010/main" val="38840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D3FEEA-E4EA-8B48-84AC-27AA886F7D9E}" type="slidenum">
              <a:rPr lang="en-US"/>
              <a:pPr/>
              <a:t>‹#›</a:t>
            </a:fld>
            <a:endParaRPr lang="en-US"/>
          </a:p>
        </p:txBody>
      </p:sp>
    </p:spTree>
    <p:extLst>
      <p:ext uri="{BB962C8B-B14F-4D97-AF65-F5344CB8AC3E}">
        <p14:creationId xmlns:p14="http://schemas.microsoft.com/office/powerpoint/2010/main" val="4253908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0F6CE3A-7281-7642-9900-6E16427813B2}" type="slidenum">
              <a:rPr lang="en-US"/>
              <a:pPr/>
              <a:t>‹#›</a:t>
            </a:fld>
            <a:endParaRPr lang="en-US"/>
          </a:p>
        </p:txBody>
      </p:sp>
    </p:spTree>
    <p:extLst>
      <p:ext uri="{BB962C8B-B14F-4D97-AF65-F5344CB8AC3E}">
        <p14:creationId xmlns:p14="http://schemas.microsoft.com/office/powerpoint/2010/main" val="1458862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E4CDA5C-119F-CC4B-9649-ABA59C0C102C}" type="slidenum">
              <a:rPr lang="en-US"/>
              <a:pPr/>
              <a:t>‹#›</a:t>
            </a:fld>
            <a:endParaRPr lang="en-US"/>
          </a:p>
        </p:txBody>
      </p:sp>
    </p:spTree>
    <p:extLst>
      <p:ext uri="{BB962C8B-B14F-4D97-AF65-F5344CB8AC3E}">
        <p14:creationId xmlns:p14="http://schemas.microsoft.com/office/powerpoint/2010/main" val="3751635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750CE1F-3703-B242-8AD0-B0AC82B28EE7}" type="slidenum">
              <a:rPr lang="en-US"/>
              <a:pPr/>
              <a:t>‹#›</a:t>
            </a:fld>
            <a:endParaRPr lang="en-US"/>
          </a:p>
        </p:txBody>
      </p:sp>
    </p:spTree>
    <p:extLst>
      <p:ext uri="{BB962C8B-B14F-4D97-AF65-F5344CB8AC3E}">
        <p14:creationId xmlns:p14="http://schemas.microsoft.com/office/powerpoint/2010/main" val="44920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41431D7-A35E-FE4C-978D-A4C1DB31A328}" type="slidenum">
              <a:rPr lang="en-US"/>
              <a:pPr/>
              <a:t>‹#›</a:t>
            </a:fld>
            <a:endParaRPr lang="en-US"/>
          </a:p>
        </p:txBody>
      </p:sp>
    </p:spTree>
    <p:extLst>
      <p:ext uri="{BB962C8B-B14F-4D97-AF65-F5344CB8AC3E}">
        <p14:creationId xmlns:p14="http://schemas.microsoft.com/office/powerpoint/2010/main" val="3543584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2074743-FE56-7945-B44C-593C2BC7280A}" type="slidenum">
              <a:rPr lang="en-US"/>
              <a:pPr/>
              <a:t>‹#›</a:t>
            </a:fld>
            <a:endParaRPr lang="en-US"/>
          </a:p>
        </p:txBody>
      </p:sp>
    </p:spTree>
    <p:extLst>
      <p:ext uri="{BB962C8B-B14F-4D97-AF65-F5344CB8AC3E}">
        <p14:creationId xmlns:p14="http://schemas.microsoft.com/office/powerpoint/2010/main" val="86668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A885C50-577F-4141-9922-FD2248DB00C4}" type="slidenum">
              <a:rPr lang="en-US"/>
              <a:pPr/>
              <a:t>‹#›</a:t>
            </a:fld>
            <a:endParaRPr lang="en-US"/>
          </a:p>
        </p:txBody>
      </p:sp>
    </p:spTree>
    <p:extLst>
      <p:ext uri="{BB962C8B-B14F-4D97-AF65-F5344CB8AC3E}">
        <p14:creationId xmlns:p14="http://schemas.microsoft.com/office/powerpoint/2010/main" val="4068552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8046682" y="6248400"/>
            <a:ext cx="640118"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FF516B7F-12E3-114E-9B55-66756E9F7A1D}"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TextBox 13"/>
          <p:cNvSpPr txBox="1"/>
          <p:nvPr userDrawn="1"/>
        </p:nvSpPr>
        <p:spPr>
          <a:xfrm>
            <a:off x="1097318" y="6263609"/>
            <a:ext cx="1574470" cy="400110"/>
          </a:xfrm>
          <a:prstGeom prst="rect">
            <a:avLst/>
          </a:prstGeom>
          <a:noFill/>
        </p:spPr>
        <p:txBody>
          <a:bodyPr wrap="none" rtlCol="0">
            <a:spAutoFit/>
          </a:bodyPr>
          <a:lstStyle/>
          <a:p>
            <a:r>
              <a:rPr lang="en-US" sz="1000" dirty="0"/>
              <a:t>Computer</a:t>
            </a:r>
            <a:r>
              <a:rPr lang="en-US" sz="1000" baseline="0" dirty="0"/>
              <a:t> Science Dept.</a:t>
            </a:r>
          </a:p>
          <a:p>
            <a:r>
              <a:rPr lang="en-US" sz="1000" baseline="0" dirty="0"/>
              <a:t>Fall 2024: September 3</a:t>
            </a:r>
            <a:endParaRPr lang="en-US" sz="1000" dirty="0"/>
          </a:p>
        </p:txBody>
      </p:sp>
      <p:sp>
        <p:nvSpPr>
          <p:cNvPr id="15" name="TextBox 14"/>
          <p:cNvSpPr txBox="1"/>
          <p:nvPr userDrawn="1"/>
        </p:nvSpPr>
        <p:spPr>
          <a:xfrm>
            <a:off x="3540637" y="6263609"/>
            <a:ext cx="2340705" cy="400110"/>
          </a:xfrm>
          <a:prstGeom prst="rect">
            <a:avLst/>
          </a:prstGeom>
          <a:noFill/>
        </p:spPr>
        <p:txBody>
          <a:bodyPr wrap="none" rtlCol="0">
            <a:spAutoFit/>
          </a:bodyPr>
          <a:lstStyle/>
          <a:p>
            <a:pPr algn="ctr"/>
            <a:r>
              <a:rPr lang="en-US" sz="1000" dirty="0"/>
              <a:t>CS 153: Concepts of Compiler </a:t>
            </a:r>
            <a:r>
              <a:rPr lang="en-US" sz="1000" baseline="0" dirty="0"/>
              <a:t>Design</a:t>
            </a:r>
            <a:br>
              <a:rPr lang="en-US" sz="1000" baseline="0" dirty="0"/>
            </a:br>
            <a:r>
              <a:rPr lang="en-US" sz="1000" baseline="0" dirty="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sjsu.edu/~ma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200" dirty="0"/>
              <a:t>CS 153: Concepts of Compiler Design</a:t>
            </a:r>
            <a:br>
              <a:rPr lang="en-US" sz="3600" dirty="0"/>
            </a:br>
            <a:r>
              <a:rPr lang="en-US" sz="2400" dirty="0"/>
              <a:t>September 3 Class Meeting</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Computer Science</a:t>
            </a:r>
            <a:br>
              <a:rPr lang="en-US" dirty="0"/>
            </a:br>
            <a:r>
              <a:rPr lang="en-US" dirty="0"/>
              <a:t>San Jose State University</a:t>
            </a:r>
            <a:br>
              <a:rPr lang="en-US" dirty="0"/>
            </a:br>
            <a:br>
              <a:rPr lang="en-US" sz="1200" dirty="0"/>
            </a:br>
            <a:r>
              <a:rPr lang="en-US" dirty="0"/>
              <a:t>Fall 2024</a:t>
            </a:r>
            <a:br>
              <a:rPr lang="en-US" dirty="0"/>
            </a:br>
            <a:r>
              <a:rPr lang="en-US" dirty="0"/>
              <a:t>Instructor: Ron Mak</a:t>
            </a:r>
          </a:p>
          <a:p>
            <a:pPr algn="ctr">
              <a:lnSpc>
                <a:spcPct val="90000"/>
              </a:lnSpc>
            </a:pPr>
            <a:r>
              <a:rPr lang="en-US" dirty="0">
                <a:hlinkClick r:id="rId3"/>
              </a:rPr>
              <a:t>www.cs.sjsu.edu/~mak</a:t>
            </a:r>
            <a:endParaRPr lang="en-US" dirty="0"/>
          </a:p>
        </p:txBody>
      </p:sp>
      <p:pic>
        <p:nvPicPr>
          <p:cNvPr id="2053" name="Picture 5" descr="sjsu_logo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fld id="{91E6F249-8D10-7240-A07E-F66CEC252905}" type="slidenum">
              <a:rPr lang="en-US" smtClean="0"/>
              <a:pPr/>
              <a:t>1</a:t>
            </a:fld>
            <a:endParaRPr lang="en-US"/>
          </a:p>
        </p:txBody>
      </p:sp>
      <p:pic>
        <p:nvPicPr>
          <p:cNvPr id="3" name="Picture 2" descr="A group of blue and yellow dots&#10;&#10;Description automatically generated">
            <a:extLst>
              <a:ext uri="{FF2B5EF4-FFF2-40B4-BE49-F238E27FC236}">
                <a16:creationId xmlns:a16="http://schemas.microsoft.com/office/drawing/2014/main" id="{9B692674-5299-83D6-0DD9-3558A19A0C3C}"/>
              </a:ext>
            </a:extLst>
          </p:cNvPr>
          <p:cNvPicPr>
            <a:picLocks noChangeAspect="1"/>
          </p:cNvPicPr>
          <p:nvPr/>
        </p:nvPicPr>
        <p:blipFill>
          <a:blip r:embed="rId5"/>
          <a:stretch>
            <a:fillRect/>
          </a:stretch>
        </p:blipFill>
        <p:spPr>
          <a:xfrm>
            <a:off x="914440" y="4606925"/>
            <a:ext cx="1181100" cy="1016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31AD1-19EE-714C-8D21-24C5763EC835}"/>
              </a:ext>
            </a:extLst>
          </p:cNvPr>
          <p:cNvSpPr>
            <a:spLocks noGrp="1"/>
          </p:cNvSpPr>
          <p:nvPr>
            <p:ph type="title"/>
          </p:nvPr>
        </p:nvSpPr>
        <p:spPr/>
        <p:txBody>
          <a:bodyPr/>
          <a:lstStyle/>
          <a:p>
            <a:r>
              <a:rPr lang="en-US" dirty="0"/>
              <a:t>The </a:t>
            </a:r>
            <a:r>
              <a:rPr lang="en-US" b="1" dirty="0" err="1">
                <a:latin typeface="Courier New" panose="02070309020205020404" pitchFamily="49" charset="0"/>
                <a:cs typeface="Courier New" panose="02070309020205020404" pitchFamily="49" charset="0"/>
              </a:rPr>
              <a:t>parseRepeatStatement</a:t>
            </a:r>
            <a:r>
              <a:rPr lang="en-US" b="1" dirty="0">
                <a:latin typeface="Courier New" panose="02070309020205020404" pitchFamily="49" charset="0"/>
                <a:cs typeface="Courier New" panose="02070309020205020404" pitchFamily="49" charset="0"/>
              </a:rPr>
              <a:t>()</a:t>
            </a:r>
            <a:r>
              <a:rPr lang="en-US" dirty="0"/>
              <a:t> Method</a:t>
            </a:r>
          </a:p>
        </p:txBody>
      </p:sp>
      <p:sp>
        <p:nvSpPr>
          <p:cNvPr id="4" name="Slide Number Placeholder 3">
            <a:extLst>
              <a:ext uri="{FF2B5EF4-FFF2-40B4-BE49-F238E27FC236}">
                <a16:creationId xmlns:a16="http://schemas.microsoft.com/office/drawing/2014/main" id="{EBABAE1F-5A85-DF47-9A19-8EBC3EF22DE4}"/>
              </a:ext>
            </a:extLst>
          </p:cNvPr>
          <p:cNvSpPr>
            <a:spLocks noGrp="1"/>
          </p:cNvSpPr>
          <p:nvPr>
            <p:ph type="sldNum" sz="quarter" idx="12"/>
          </p:nvPr>
        </p:nvSpPr>
        <p:spPr/>
        <p:txBody>
          <a:bodyPr/>
          <a:lstStyle/>
          <a:p>
            <a:fld id="{FED62B2D-F854-104A-9535-9A504E5923E0}" type="slidenum">
              <a:rPr lang="en-US" smtClean="0"/>
              <a:pPr/>
              <a:t>10</a:t>
            </a:fld>
            <a:endParaRPr lang="en-US"/>
          </a:p>
        </p:txBody>
      </p:sp>
      <p:sp>
        <p:nvSpPr>
          <p:cNvPr id="5" name="TextBox 4">
            <a:extLst>
              <a:ext uri="{FF2B5EF4-FFF2-40B4-BE49-F238E27FC236}">
                <a16:creationId xmlns:a16="http://schemas.microsoft.com/office/drawing/2014/main" id="{4A069931-D257-ED4E-A5CE-CC6495F72483}"/>
              </a:ext>
            </a:extLst>
          </p:cNvPr>
          <p:cNvSpPr txBox="1"/>
          <p:nvPr/>
        </p:nvSpPr>
        <p:spPr>
          <a:xfrm>
            <a:off x="91489" y="1051586"/>
            <a:ext cx="6320961" cy="5078313"/>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latin typeface="Courier New" panose="02070309020205020404" pitchFamily="49" charset="0"/>
                <a:cs typeface="Courier New" panose="02070309020205020404" pitchFamily="49" charset="0"/>
              </a:rPr>
              <a:t>private Node </a:t>
            </a:r>
            <a:r>
              <a:rPr lang="en-US" sz="1200" b="1" dirty="0" err="1">
                <a:solidFill>
                  <a:srgbClr val="C00000"/>
                </a:solidFill>
                <a:latin typeface="Courier New" panose="02070309020205020404" pitchFamily="49" charset="0"/>
                <a:cs typeface="Courier New" panose="02070309020205020404" pitchFamily="49" charset="0"/>
              </a:rPr>
              <a:t>parseRepeatStatement</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 The current token should now be REPEAT.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 Create a LOOP node.</a:t>
            </a:r>
          </a:p>
          <a:p>
            <a:r>
              <a:rPr lang="en-US" sz="1200" b="1" dirty="0">
                <a:latin typeface="Courier New" panose="02070309020205020404" pitchFamily="49" charset="0"/>
                <a:cs typeface="Courier New" panose="02070309020205020404" pitchFamily="49" charset="0"/>
              </a:rPr>
              <a:t>    </a:t>
            </a:r>
            <a:r>
              <a:rPr lang="en-US" sz="1200" b="1" dirty="0">
                <a:solidFill>
                  <a:srgbClr val="C00000"/>
                </a:solidFill>
                <a:latin typeface="Courier New" panose="02070309020205020404" pitchFamily="49" charset="0"/>
                <a:cs typeface="Courier New" panose="02070309020205020404" pitchFamily="49" charset="0"/>
              </a:rPr>
              <a:t>Node </a:t>
            </a:r>
            <a:r>
              <a:rPr lang="en-US" sz="1200" b="1" dirty="0" err="1">
                <a:solidFill>
                  <a:srgbClr val="C00000"/>
                </a:solidFill>
                <a:latin typeface="Courier New" panose="02070309020205020404" pitchFamily="49" charset="0"/>
                <a:cs typeface="Courier New" panose="02070309020205020404" pitchFamily="49" charset="0"/>
              </a:rPr>
              <a:t>loopNode</a:t>
            </a:r>
            <a:r>
              <a:rPr lang="en-US" sz="1200" b="1" dirty="0">
                <a:solidFill>
                  <a:srgbClr val="C00000"/>
                </a:solidFill>
                <a:latin typeface="Courier New" panose="02070309020205020404" pitchFamily="49" charset="0"/>
                <a:cs typeface="Courier New" panose="02070309020205020404" pitchFamily="49" charset="0"/>
              </a:rPr>
              <a:t> = new Node(LOOP);</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currentToken</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scanner.nextToken</a:t>
            </a:r>
            <a:r>
              <a:rPr lang="en-US" sz="1200" b="1" dirty="0">
                <a:latin typeface="Courier New" panose="02070309020205020404" pitchFamily="49" charset="0"/>
                <a:cs typeface="Courier New" panose="02070309020205020404" pitchFamily="49" charset="0"/>
              </a:rPr>
              <a:t>();  // consume </a:t>
            </a:r>
            <a:r>
              <a:rPr lang="en-US" sz="1200" b="1" dirty="0">
                <a:solidFill>
                  <a:srgbClr val="C00000"/>
                </a:solidFill>
                <a:latin typeface="Courier New" panose="02070309020205020404" pitchFamily="49" charset="0"/>
                <a:cs typeface="Courier New" panose="02070309020205020404" pitchFamily="49" charset="0"/>
              </a:rPr>
              <a:t>REPEAT</a:t>
            </a:r>
          </a:p>
          <a:p>
            <a:r>
              <a:rPr lang="en-US" sz="1200" b="1" dirty="0">
                <a:latin typeface="Courier New" panose="02070309020205020404" pitchFamily="49" charset="0"/>
                <a:cs typeface="Courier New" panose="02070309020205020404" pitchFamily="49" charset="0"/>
              </a:rPr>
              <a:t>    </a:t>
            </a:r>
          </a:p>
          <a:p>
            <a:r>
              <a:rPr lang="en-US" sz="1200" b="1" dirty="0">
                <a:solidFill>
                  <a:srgbClr val="C00000"/>
                </a:solidFill>
                <a:latin typeface="Courier New" panose="02070309020205020404" pitchFamily="49" charset="0"/>
                <a:cs typeface="Courier New" panose="02070309020205020404" pitchFamily="49" charset="0"/>
              </a:rPr>
              <a:t>    </a:t>
            </a:r>
            <a:r>
              <a:rPr lang="en-US" sz="1200" b="1" dirty="0" err="1">
                <a:solidFill>
                  <a:srgbClr val="C00000"/>
                </a:solidFill>
                <a:latin typeface="Courier New" panose="02070309020205020404" pitchFamily="49" charset="0"/>
                <a:cs typeface="Courier New" panose="02070309020205020404" pitchFamily="49" charset="0"/>
              </a:rPr>
              <a:t>parseStatementList</a:t>
            </a:r>
            <a:r>
              <a:rPr lang="en-US" sz="1200" b="1" dirty="0">
                <a:solidFill>
                  <a:srgbClr val="C00000"/>
                </a:solidFill>
                <a:latin typeface="Courier New" panose="02070309020205020404" pitchFamily="49" charset="0"/>
                <a:cs typeface="Courier New" panose="02070309020205020404" pitchFamily="49" charset="0"/>
              </a:rPr>
              <a:t>(</a:t>
            </a:r>
            <a:r>
              <a:rPr lang="en-US" sz="1200" b="1" dirty="0" err="1">
                <a:solidFill>
                  <a:srgbClr val="C00000"/>
                </a:solidFill>
                <a:latin typeface="Courier New" panose="02070309020205020404" pitchFamily="49" charset="0"/>
                <a:cs typeface="Courier New" panose="02070309020205020404" pitchFamily="49" charset="0"/>
              </a:rPr>
              <a:t>loopNode</a:t>
            </a:r>
            <a:r>
              <a:rPr lang="en-US" sz="1200" b="1" dirty="0">
                <a:solidFill>
                  <a:srgbClr val="C00000"/>
                </a:solidFill>
                <a:latin typeface="Courier New" panose="02070309020205020404" pitchFamily="49" charset="0"/>
                <a:cs typeface="Courier New" panose="02070309020205020404" pitchFamily="49" charset="0"/>
              </a:rPr>
              <a:t>, UNTIL);    </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if (</a:t>
            </a:r>
            <a:r>
              <a:rPr lang="en-US" sz="1200" b="1" dirty="0" err="1">
                <a:latin typeface="Courier New" panose="02070309020205020404" pitchFamily="49" charset="0"/>
                <a:cs typeface="Courier New" panose="02070309020205020404" pitchFamily="49" charset="0"/>
              </a:rPr>
              <a:t>currentToken.type</a:t>
            </a:r>
            <a:r>
              <a:rPr lang="en-US" sz="1200" b="1" dirty="0">
                <a:latin typeface="Courier New" panose="02070309020205020404" pitchFamily="49" charset="0"/>
                <a:cs typeface="Courier New" panose="02070309020205020404" pitchFamily="49" charset="0"/>
              </a:rPr>
              <a:t> == </a:t>
            </a:r>
            <a:r>
              <a:rPr lang="en-US" sz="1200" b="1" dirty="0">
                <a:solidFill>
                  <a:srgbClr val="C00000"/>
                </a:solidFill>
                <a:latin typeface="Courier New" panose="02070309020205020404" pitchFamily="49" charset="0"/>
                <a:cs typeface="Courier New" panose="02070309020205020404" pitchFamily="49" charset="0"/>
              </a:rPr>
              <a:t>UNTIL</a:t>
            </a:r>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 Create a TEST node. It adopts the test expression node.</a:t>
            </a:r>
          </a:p>
          <a:p>
            <a:r>
              <a:rPr lang="en-US" sz="1200" b="1" dirty="0">
                <a:solidFill>
                  <a:srgbClr val="C00000"/>
                </a:solidFill>
                <a:latin typeface="Courier New" panose="02070309020205020404" pitchFamily="49" charset="0"/>
                <a:cs typeface="Courier New" panose="02070309020205020404" pitchFamily="49" charset="0"/>
              </a:rPr>
              <a:t>        Node </a:t>
            </a:r>
            <a:r>
              <a:rPr lang="en-US" sz="1200" b="1" dirty="0" err="1">
                <a:solidFill>
                  <a:srgbClr val="C00000"/>
                </a:solidFill>
                <a:latin typeface="Courier New" panose="02070309020205020404" pitchFamily="49" charset="0"/>
                <a:cs typeface="Courier New" panose="02070309020205020404" pitchFamily="49" charset="0"/>
              </a:rPr>
              <a:t>testNode</a:t>
            </a:r>
            <a:r>
              <a:rPr lang="en-US" sz="1200" b="1" dirty="0">
                <a:solidFill>
                  <a:srgbClr val="C00000"/>
                </a:solidFill>
                <a:latin typeface="Courier New" panose="02070309020205020404" pitchFamily="49" charset="0"/>
                <a:cs typeface="Courier New" panose="02070309020205020404" pitchFamily="49" charset="0"/>
              </a:rPr>
              <a:t> = new Node(TEST);</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lineNumber</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currentToken.lineNumber</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testNode.lineNumber</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lineNumber</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currentToken</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scanner.nextToken</a:t>
            </a:r>
            <a:r>
              <a:rPr lang="en-US" sz="1200" b="1" dirty="0">
                <a:latin typeface="Courier New" panose="02070309020205020404" pitchFamily="49" charset="0"/>
                <a:cs typeface="Courier New" panose="02070309020205020404" pitchFamily="49" charset="0"/>
              </a:rPr>
              <a:t>();  // consume UNTIL</a:t>
            </a:r>
          </a:p>
          <a:p>
            <a:r>
              <a:rPr lang="en-US" sz="1200" b="1" dirty="0">
                <a:latin typeface="Courier New" panose="02070309020205020404" pitchFamily="49" charset="0"/>
                <a:cs typeface="Courier New" panose="02070309020205020404" pitchFamily="49" charset="0"/>
              </a:rPr>
              <a:t>        </a:t>
            </a:r>
          </a:p>
          <a:p>
            <a:r>
              <a:rPr lang="en-US" sz="1200" b="1" dirty="0">
                <a:solidFill>
                  <a:srgbClr val="C00000"/>
                </a:solidFill>
                <a:latin typeface="Courier New" panose="02070309020205020404" pitchFamily="49" charset="0"/>
                <a:cs typeface="Courier New" panose="02070309020205020404" pitchFamily="49" charset="0"/>
              </a:rPr>
              <a:t>        </a:t>
            </a:r>
            <a:r>
              <a:rPr lang="en-US" sz="1200" b="1" dirty="0" err="1">
                <a:solidFill>
                  <a:srgbClr val="C00000"/>
                </a:solidFill>
                <a:latin typeface="Courier New" panose="02070309020205020404" pitchFamily="49" charset="0"/>
                <a:cs typeface="Courier New" panose="02070309020205020404" pitchFamily="49" charset="0"/>
              </a:rPr>
              <a:t>testNode.adopt</a:t>
            </a:r>
            <a:r>
              <a:rPr lang="en-US" sz="1200" b="1" dirty="0">
                <a:solidFill>
                  <a:srgbClr val="C00000"/>
                </a:solidFill>
                <a:latin typeface="Courier New" panose="02070309020205020404" pitchFamily="49" charset="0"/>
                <a:cs typeface="Courier New" panose="02070309020205020404" pitchFamily="49" charset="0"/>
              </a:rPr>
              <a:t>(</a:t>
            </a:r>
            <a:r>
              <a:rPr lang="en-US" sz="1200" b="1" dirty="0" err="1">
                <a:solidFill>
                  <a:srgbClr val="C00000"/>
                </a:solidFill>
                <a:latin typeface="Courier New" panose="02070309020205020404" pitchFamily="49" charset="0"/>
                <a:cs typeface="Courier New" panose="02070309020205020404" pitchFamily="49" charset="0"/>
              </a:rPr>
              <a:t>parseExpression</a:t>
            </a:r>
            <a:r>
              <a:rPr lang="en-US" sz="1200" b="1" dirty="0">
                <a:solidFill>
                  <a:srgbClr val="C00000"/>
                </a:solidFill>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 The LOOP node adopts the TEST node as its final child.</a:t>
            </a:r>
          </a:p>
          <a:p>
            <a:r>
              <a:rPr lang="en-US" sz="1200" b="1" dirty="0">
                <a:solidFill>
                  <a:srgbClr val="C00000"/>
                </a:solidFill>
                <a:latin typeface="Courier New" panose="02070309020205020404" pitchFamily="49" charset="0"/>
                <a:cs typeface="Courier New" panose="02070309020205020404" pitchFamily="49" charset="0"/>
              </a:rPr>
              <a:t>        </a:t>
            </a:r>
            <a:r>
              <a:rPr lang="en-US" sz="1200" b="1" dirty="0" err="1">
                <a:solidFill>
                  <a:srgbClr val="C00000"/>
                </a:solidFill>
                <a:latin typeface="Courier New" panose="02070309020205020404" pitchFamily="49" charset="0"/>
                <a:cs typeface="Courier New" panose="02070309020205020404" pitchFamily="49" charset="0"/>
              </a:rPr>
              <a:t>loopNode.adopt</a:t>
            </a:r>
            <a:r>
              <a:rPr lang="en-US" sz="1200" b="1" dirty="0">
                <a:solidFill>
                  <a:srgbClr val="C00000"/>
                </a:solidFill>
                <a:latin typeface="Courier New" panose="02070309020205020404" pitchFamily="49" charset="0"/>
                <a:cs typeface="Courier New" panose="02070309020205020404" pitchFamily="49" charset="0"/>
              </a:rPr>
              <a:t>(</a:t>
            </a:r>
            <a:r>
              <a:rPr lang="en-US" sz="1200" b="1" dirty="0" err="1">
                <a:solidFill>
                  <a:srgbClr val="C00000"/>
                </a:solidFill>
                <a:latin typeface="Courier New" panose="02070309020205020404" pitchFamily="49" charset="0"/>
                <a:cs typeface="Courier New" panose="02070309020205020404" pitchFamily="49" charset="0"/>
              </a:rPr>
              <a:t>testNode</a:t>
            </a:r>
            <a:r>
              <a:rPr lang="en-US" sz="1200" b="1" dirty="0">
                <a:solidFill>
                  <a:srgbClr val="C00000"/>
                </a:solidFill>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else </a:t>
            </a:r>
            <a:r>
              <a:rPr lang="en-US" sz="1200" b="1" dirty="0" err="1">
                <a:latin typeface="Courier New" panose="02070309020205020404" pitchFamily="49" charset="0"/>
                <a:cs typeface="Courier New" panose="02070309020205020404" pitchFamily="49" charset="0"/>
              </a:rPr>
              <a:t>syntaxError</a:t>
            </a:r>
            <a:r>
              <a:rPr lang="en-US" sz="1200" b="1" dirty="0">
                <a:latin typeface="Courier New" panose="02070309020205020404" pitchFamily="49" charset="0"/>
                <a:cs typeface="Courier New" panose="02070309020205020404" pitchFamily="49" charset="0"/>
              </a:rPr>
              <a:t>("Expecting UNTIL");</a:t>
            </a:r>
          </a:p>
          <a:p>
            <a:r>
              <a:rPr lang="en-US" sz="1200" b="1" dirty="0">
                <a:latin typeface="Courier New" panose="02070309020205020404" pitchFamily="49" charset="0"/>
                <a:cs typeface="Courier New" panose="02070309020205020404" pitchFamily="49" charset="0"/>
              </a:rPr>
              <a:t>    </a:t>
            </a:r>
          </a:p>
          <a:p>
            <a:r>
              <a:rPr lang="en-US" sz="1200" b="1" dirty="0">
                <a:solidFill>
                  <a:srgbClr val="C00000"/>
                </a:solidFill>
                <a:latin typeface="Courier New" panose="02070309020205020404" pitchFamily="49" charset="0"/>
                <a:cs typeface="Courier New" panose="02070309020205020404" pitchFamily="49" charset="0"/>
              </a:rPr>
              <a:t>    return </a:t>
            </a:r>
            <a:r>
              <a:rPr lang="en-US" sz="1200" b="1" dirty="0" err="1">
                <a:solidFill>
                  <a:srgbClr val="C00000"/>
                </a:solidFill>
                <a:latin typeface="Courier New" panose="02070309020205020404" pitchFamily="49" charset="0"/>
                <a:cs typeface="Courier New" panose="02070309020205020404" pitchFamily="49" charset="0"/>
              </a:rPr>
              <a:t>loopNode</a:t>
            </a:r>
            <a:r>
              <a:rPr lang="en-US" sz="1200" b="1" dirty="0">
                <a:solidFill>
                  <a:srgbClr val="C00000"/>
                </a:solidFill>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a:t>
            </a:r>
          </a:p>
        </p:txBody>
      </p:sp>
      <p:pic>
        <p:nvPicPr>
          <p:cNvPr id="24" name="Picture 23" descr="A screenshot of a cell phone&#10;&#10;Description automatically generated">
            <a:extLst>
              <a:ext uri="{FF2B5EF4-FFF2-40B4-BE49-F238E27FC236}">
                <a16:creationId xmlns:a16="http://schemas.microsoft.com/office/drawing/2014/main" id="{C4DAF68D-D9AD-2D46-80DA-39870BC346AA}"/>
              </a:ext>
            </a:extLst>
          </p:cNvPr>
          <p:cNvPicPr>
            <a:picLocks noChangeAspect="1"/>
          </p:cNvPicPr>
          <p:nvPr/>
        </p:nvPicPr>
        <p:blipFill>
          <a:blip r:embed="rId2"/>
          <a:stretch>
            <a:fillRect/>
          </a:stretch>
        </p:blipFill>
        <p:spPr>
          <a:xfrm>
            <a:off x="6492219" y="2447629"/>
            <a:ext cx="2608598" cy="1347127"/>
          </a:xfrm>
          <a:prstGeom prst="rect">
            <a:avLst/>
          </a:prstGeom>
        </p:spPr>
      </p:pic>
      <p:sp>
        <p:nvSpPr>
          <p:cNvPr id="25" name="TextBox 24">
            <a:extLst>
              <a:ext uri="{FF2B5EF4-FFF2-40B4-BE49-F238E27FC236}">
                <a16:creationId xmlns:a16="http://schemas.microsoft.com/office/drawing/2014/main" id="{511F3E63-BAAE-4642-8C4D-4100602CF64A}"/>
              </a:ext>
            </a:extLst>
          </p:cNvPr>
          <p:cNvSpPr txBox="1"/>
          <p:nvPr/>
        </p:nvSpPr>
        <p:spPr>
          <a:xfrm>
            <a:off x="5029195" y="987349"/>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grpSp>
        <p:nvGrpSpPr>
          <p:cNvPr id="3" name="Group 2">
            <a:extLst>
              <a:ext uri="{FF2B5EF4-FFF2-40B4-BE49-F238E27FC236}">
                <a16:creationId xmlns:a16="http://schemas.microsoft.com/office/drawing/2014/main" id="{0D4656A4-FD77-9DC5-E274-1117E8EC8F6E}"/>
              </a:ext>
            </a:extLst>
          </p:cNvPr>
          <p:cNvGrpSpPr/>
          <p:nvPr/>
        </p:nvGrpSpPr>
        <p:grpSpPr>
          <a:xfrm>
            <a:off x="6217902" y="4617707"/>
            <a:ext cx="2877711" cy="1913976"/>
            <a:chOff x="113221" y="4853640"/>
            <a:chExt cx="2877711" cy="1913976"/>
          </a:xfrm>
        </p:grpSpPr>
        <p:sp>
          <p:nvSpPr>
            <p:cNvPr id="6" name="TextBox 5">
              <a:extLst>
                <a:ext uri="{FF2B5EF4-FFF2-40B4-BE49-F238E27FC236}">
                  <a16:creationId xmlns:a16="http://schemas.microsoft.com/office/drawing/2014/main" id="{18E0827D-ABCF-2783-6A19-B0C8865D0C07}"/>
                </a:ext>
              </a:extLst>
            </p:cNvPr>
            <p:cNvSpPr txBox="1"/>
            <p:nvPr/>
          </p:nvSpPr>
          <p:spPr>
            <a:xfrm>
              <a:off x="113221" y="4982512"/>
              <a:ext cx="2877711" cy="1785104"/>
            </a:xfrm>
            <a:prstGeom prst="rect">
              <a:avLst/>
            </a:prstGeom>
            <a:solidFill>
              <a:srgbClr val="DEF0F2"/>
            </a:solidFill>
            <a:ln>
              <a:solidFill>
                <a:srgbClr val="0033CC"/>
              </a:solidFill>
            </a:ln>
          </p:spPr>
          <p:txBody>
            <a:bodyPr wrap="none" rtlCol="0">
              <a:spAutoFit/>
            </a:bodyPr>
            <a:lstStyle/>
            <a:p>
              <a:r>
                <a:rPr lang="en-US" sz="1000" b="1" dirty="0">
                  <a:latin typeface="Courier New" panose="02070309020205020404" pitchFamily="49" charset="0"/>
                  <a:cs typeface="Courier New" panose="02070309020205020404" pitchFamily="49" charset="0"/>
                </a:rPr>
                <a:t>PROGRAM HelloWorld;</a:t>
              </a:r>
              <a:br>
                <a:rPr lang="en-US" sz="1000" b="1" dirty="0">
                  <a:latin typeface="Courier New" panose="02070309020205020404" pitchFamily="49" charset="0"/>
                  <a:cs typeface="Courier New" panose="02070309020205020404" pitchFamily="49" charset="0"/>
                </a:rPr>
              </a:br>
              <a:endParaRPr lang="en-US" sz="1000" b="1" dirty="0">
                <a:latin typeface="Courier New" panose="02070309020205020404" pitchFamily="49" charset="0"/>
                <a:cs typeface="Courier New" panose="02070309020205020404" pitchFamily="49" charset="0"/>
              </a:endParaRPr>
            </a:p>
            <a:p>
              <a:r>
                <a:rPr lang="en-US" sz="1000" b="1" dirty="0">
                  <a:latin typeface="Courier New" panose="02070309020205020404" pitchFamily="49" charset="0"/>
                  <a:cs typeface="Courier New" panose="02070309020205020404" pitchFamily="49" charset="0"/>
                </a:rPr>
                <a:t>BEGIN</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0;</a:t>
              </a:r>
            </a:p>
            <a:p>
              <a:r>
                <a:rPr lang="en-US" sz="1000" b="1" dirty="0">
                  <a:latin typeface="Courier New" panose="02070309020205020404" pitchFamily="49" charset="0"/>
                  <a:cs typeface="Courier New" panose="02070309020205020404" pitchFamily="49" charset="0"/>
                </a:rPr>
                <a:t>    </a:t>
              </a:r>
            </a:p>
            <a:p>
              <a:r>
                <a:rPr lang="en-US" sz="1000" b="1" dirty="0">
                  <a:latin typeface="Courier New" panose="02070309020205020404" pitchFamily="49" charset="0"/>
                  <a:cs typeface="Courier New" panose="02070309020205020404" pitchFamily="49" charset="0"/>
                </a:rPr>
                <a:t>    </a:t>
              </a:r>
              <a:r>
                <a:rPr lang="en-US" sz="1000" b="1" dirty="0">
                  <a:solidFill>
                    <a:srgbClr val="C00000"/>
                  </a:solidFill>
                  <a:latin typeface="Courier New" panose="02070309020205020404" pitchFamily="49" charset="0"/>
                  <a:cs typeface="Courier New" panose="02070309020205020404" pitchFamily="49" charset="0"/>
                </a:rPr>
                <a:t>REPEAT</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+ 1;</a:t>
              </a:r>
            </a:p>
            <a:p>
              <a:r>
                <a:rPr lang="en-US" sz="1000" b="1" dirty="0">
                  <a:latin typeface="Courier New" panose="02070309020205020404" pitchFamily="49" charset="0"/>
                  <a:cs typeface="Courier New" panose="02070309020205020404" pitchFamily="49" charset="0"/>
                </a:rPr>
                <a:t>        write('#'); write(</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writeln</a:t>
              </a:r>
              <a:r>
                <a:rPr lang="en-US" sz="1000" b="1" dirty="0">
                  <a:latin typeface="Courier New" panose="02070309020205020404" pitchFamily="49" charset="0"/>
                  <a:cs typeface="Courier New" panose="02070309020205020404" pitchFamily="49" charset="0"/>
                </a:rPr>
                <a:t>(': Hello, world!');</a:t>
              </a:r>
            </a:p>
            <a:p>
              <a:r>
                <a:rPr lang="en-US" sz="1000" b="1" dirty="0">
                  <a:latin typeface="Courier New" panose="02070309020205020404" pitchFamily="49" charset="0"/>
                  <a:cs typeface="Courier New" panose="02070309020205020404" pitchFamily="49" charset="0"/>
                </a:rPr>
                <a:t>    </a:t>
              </a:r>
              <a:r>
                <a:rPr lang="en-US" sz="1000" b="1" dirty="0">
                  <a:solidFill>
                    <a:srgbClr val="C00000"/>
                  </a:solidFill>
                  <a:latin typeface="Courier New" panose="02070309020205020404" pitchFamily="49" charset="0"/>
                  <a:cs typeface="Courier New" panose="02070309020205020404" pitchFamily="49" charset="0"/>
                </a:rPr>
                <a:t>UNTIL </a:t>
              </a:r>
              <a:r>
                <a:rPr lang="en-US" sz="1000" b="1" dirty="0" err="1">
                  <a:solidFill>
                    <a:srgbClr val="C00000"/>
                  </a:solidFill>
                  <a:latin typeface="Courier New" panose="02070309020205020404" pitchFamily="49" charset="0"/>
                  <a:cs typeface="Courier New" panose="02070309020205020404" pitchFamily="49" charset="0"/>
                </a:rPr>
                <a:t>i</a:t>
              </a:r>
              <a:r>
                <a:rPr lang="en-US" sz="1000" b="1" dirty="0">
                  <a:solidFill>
                    <a:srgbClr val="C00000"/>
                  </a:solidFill>
                  <a:latin typeface="Courier New" panose="02070309020205020404" pitchFamily="49" charset="0"/>
                  <a:cs typeface="Courier New" panose="02070309020205020404" pitchFamily="49" charset="0"/>
                </a:rPr>
                <a:t> = 5</a:t>
              </a:r>
              <a:r>
                <a:rPr lang="en-US" sz="1000" b="1" dirty="0">
                  <a:latin typeface="Courier New" panose="02070309020205020404" pitchFamily="49" charset="0"/>
                  <a:cs typeface="Courier New" panose="02070309020205020404" pitchFamily="49" charset="0"/>
                </a:rPr>
                <a:t>;</a:t>
              </a:r>
            </a:p>
            <a:p>
              <a:r>
                <a:rPr lang="en-US" sz="1000" b="1" dirty="0">
                  <a:latin typeface="Courier New" panose="02070309020205020404" pitchFamily="49" charset="0"/>
                  <a:cs typeface="Courier New" panose="02070309020205020404" pitchFamily="49" charset="0"/>
                </a:rPr>
                <a:t>END.</a:t>
              </a:r>
            </a:p>
          </p:txBody>
        </p:sp>
        <p:sp>
          <p:nvSpPr>
            <p:cNvPr id="7" name="TextBox 6">
              <a:extLst>
                <a:ext uri="{FF2B5EF4-FFF2-40B4-BE49-F238E27FC236}">
                  <a16:creationId xmlns:a16="http://schemas.microsoft.com/office/drawing/2014/main" id="{67B16DD6-99BD-DFA6-6033-B6C211B89AA6}"/>
                </a:ext>
              </a:extLst>
            </p:cNvPr>
            <p:cNvSpPr txBox="1"/>
            <p:nvPr/>
          </p:nvSpPr>
          <p:spPr>
            <a:xfrm>
              <a:off x="1759123" y="4853640"/>
              <a:ext cx="1063112" cy="261610"/>
            </a:xfrm>
            <a:prstGeom prst="rect">
              <a:avLst/>
            </a:prstGeom>
            <a:solidFill>
              <a:srgbClr val="0033CC"/>
            </a:solidFill>
          </p:spPr>
          <p:txBody>
            <a:bodyPr wrap="none" rtlCol="0">
              <a:spAutoFit/>
            </a:bodyPr>
            <a:lstStyle/>
            <a:p>
              <a:r>
                <a:rPr lang="en-US" sz="1100" dirty="0" err="1">
                  <a:solidFill>
                    <a:srgbClr val="FFFF00"/>
                  </a:solidFill>
                </a:rPr>
                <a:t>HelloWorld.txt</a:t>
              </a:r>
              <a:endParaRPr lang="en-US" sz="1100" dirty="0">
                <a:solidFill>
                  <a:srgbClr val="FFFF00"/>
                </a:solidFill>
              </a:endParaRPr>
            </a:p>
          </p:txBody>
        </p:sp>
      </p:grpSp>
      <p:sp>
        <p:nvSpPr>
          <p:cNvPr id="8" name="TextBox 7">
            <a:extLst>
              <a:ext uri="{FF2B5EF4-FFF2-40B4-BE49-F238E27FC236}">
                <a16:creationId xmlns:a16="http://schemas.microsoft.com/office/drawing/2014/main" id="{8E818319-AB01-505D-6566-DE1FA2C9A465}"/>
              </a:ext>
            </a:extLst>
          </p:cNvPr>
          <p:cNvSpPr txBox="1"/>
          <p:nvPr/>
        </p:nvSpPr>
        <p:spPr>
          <a:xfrm>
            <a:off x="2204494" y="2740973"/>
            <a:ext cx="748923" cy="215444"/>
          </a:xfrm>
          <a:prstGeom prst="rect">
            <a:avLst/>
          </a:prstGeom>
          <a:solidFill>
            <a:schemeClr val="accent1">
              <a:lumMod val="20000"/>
              <a:lumOff val="80000"/>
            </a:schemeClr>
          </a:solidFill>
          <a:ln>
            <a:solidFill>
              <a:srgbClr val="0033CC"/>
            </a:solidFill>
          </a:ln>
        </p:spPr>
        <p:txBody>
          <a:bodyPr wrap="none" rtlCol="0">
            <a:spAutoFit/>
          </a:bodyPr>
          <a:lstStyle/>
          <a:p>
            <a:r>
              <a:rPr lang="en-US" sz="800" dirty="0">
                <a:solidFill>
                  <a:srgbClr val="0033CC"/>
                </a:solidFill>
              </a:rPr>
              <a:t>Parent node</a:t>
            </a:r>
          </a:p>
        </p:txBody>
      </p:sp>
      <p:sp>
        <p:nvSpPr>
          <p:cNvPr id="9" name="TextBox 8">
            <a:extLst>
              <a:ext uri="{FF2B5EF4-FFF2-40B4-BE49-F238E27FC236}">
                <a16:creationId xmlns:a16="http://schemas.microsoft.com/office/drawing/2014/main" id="{B9E01211-4743-435A-133D-0F44546B38D0}"/>
              </a:ext>
            </a:extLst>
          </p:cNvPr>
          <p:cNvSpPr txBox="1"/>
          <p:nvPr/>
        </p:nvSpPr>
        <p:spPr>
          <a:xfrm>
            <a:off x="3108976" y="2740973"/>
            <a:ext cx="865943" cy="215444"/>
          </a:xfrm>
          <a:prstGeom prst="rect">
            <a:avLst/>
          </a:prstGeom>
          <a:solidFill>
            <a:schemeClr val="accent1">
              <a:lumMod val="20000"/>
              <a:lumOff val="80000"/>
            </a:schemeClr>
          </a:solidFill>
          <a:ln>
            <a:solidFill>
              <a:srgbClr val="0033CC"/>
            </a:solidFill>
          </a:ln>
        </p:spPr>
        <p:txBody>
          <a:bodyPr wrap="none" rtlCol="0">
            <a:spAutoFit/>
          </a:bodyPr>
          <a:lstStyle/>
          <a:p>
            <a:r>
              <a:rPr lang="en-US" sz="800" dirty="0">
                <a:solidFill>
                  <a:srgbClr val="0033CC"/>
                </a:solidFill>
              </a:rPr>
              <a:t>Terminal token</a:t>
            </a:r>
          </a:p>
        </p:txBody>
      </p:sp>
      <p:pic>
        <p:nvPicPr>
          <p:cNvPr id="11" name="Picture 10" descr="A diagram of a diagram&#10;&#10;Description automatically generated with medium confidence">
            <a:extLst>
              <a:ext uri="{FF2B5EF4-FFF2-40B4-BE49-F238E27FC236}">
                <a16:creationId xmlns:a16="http://schemas.microsoft.com/office/drawing/2014/main" id="{4BC3EE24-F294-785B-60E4-50BF2927EBEE}"/>
              </a:ext>
            </a:extLst>
          </p:cNvPr>
          <p:cNvPicPr>
            <a:picLocks noChangeAspect="1"/>
          </p:cNvPicPr>
          <p:nvPr/>
        </p:nvPicPr>
        <p:blipFill>
          <a:blip r:embed="rId3"/>
          <a:stretch>
            <a:fillRect/>
          </a:stretch>
        </p:blipFill>
        <p:spPr>
          <a:xfrm>
            <a:off x="5560488" y="1444623"/>
            <a:ext cx="3356715" cy="525200"/>
          </a:xfrm>
          <a:prstGeom prst="rect">
            <a:avLst/>
          </a:prstGeom>
        </p:spPr>
      </p:pic>
    </p:spTree>
    <p:extLst>
      <p:ext uri="{BB962C8B-B14F-4D97-AF65-F5344CB8AC3E}">
        <p14:creationId xmlns:p14="http://schemas.microsoft.com/office/powerpoint/2010/main" val="151873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Effect transition="in" filter="fade">
                                      <p:cBhvr>
                                        <p:cTn id="7" dur="500"/>
                                        <p:tgtEl>
                                          <p:spTgt spid="5">
                                            <p:txEl>
                                              <p:pRg st="8" end="8"/>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10" end="10"/>
                                            </p:txEl>
                                          </p:spTgt>
                                        </p:tgtEl>
                                        <p:attrNameLst>
                                          <p:attrName>style.visibility</p:attrName>
                                        </p:attrNameLst>
                                      </p:cBhvr>
                                      <p:to>
                                        <p:strVal val="visible"/>
                                      </p:to>
                                    </p:set>
                                    <p:animEffect transition="in" filter="fade">
                                      <p:cBhvr>
                                        <p:cTn id="18" dur="500"/>
                                        <p:tgtEl>
                                          <p:spTgt spid="5">
                                            <p:txEl>
                                              <p:pRg st="10" end="10"/>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11" end="11"/>
                                            </p:txEl>
                                          </p:spTgt>
                                        </p:tgtEl>
                                        <p:attrNameLst>
                                          <p:attrName>style.visibility</p:attrName>
                                        </p:attrNameLst>
                                      </p:cBhvr>
                                      <p:to>
                                        <p:strVal val="visible"/>
                                      </p:to>
                                    </p:set>
                                    <p:animEffect transition="in" filter="fade">
                                      <p:cBhvr>
                                        <p:cTn id="21" dur="500"/>
                                        <p:tgtEl>
                                          <p:spTgt spid="5">
                                            <p:txEl>
                                              <p:pRg st="11" end="11"/>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12" end="12"/>
                                            </p:txEl>
                                          </p:spTgt>
                                        </p:tgtEl>
                                        <p:attrNameLst>
                                          <p:attrName>style.visibility</p:attrName>
                                        </p:attrNameLst>
                                      </p:cBhvr>
                                      <p:to>
                                        <p:strVal val="visible"/>
                                      </p:to>
                                    </p:set>
                                    <p:animEffect transition="in" filter="fade">
                                      <p:cBhvr>
                                        <p:cTn id="24" dur="500"/>
                                        <p:tgtEl>
                                          <p:spTgt spid="5">
                                            <p:txEl>
                                              <p:pRg st="12" end="12"/>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13" end="13"/>
                                            </p:txEl>
                                          </p:spTgt>
                                        </p:tgtEl>
                                        <p:attrNameLst>
                                          <p:attrName>style.visibility</p:attrName>
                                        </p:attrNameLst>
                                      </p:cBhvr>
                                      <p:to>
                                        <p:strVal val="visible"/>
                                      </p:to>
                                    </p:set>
                                    <p:animEffect transition="in" filter="fade">
                                      <p:cBhvr>
                                        <p:cTn id="27" dur="500"/>
                                        <p:tgtEl>
                                          <p:spTgt spid="5">
                                            <p:txEl>
                                              <p:pRg st="13" end="13"/>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14" end="14"/>
                                            </p:txEl>
                                          </p:spTgt>
                                        </p:tgtEl>
                                        <p:attrNameLst>
                                          <p:attrName>style.visibility</p:attrName>
                                        </p:attrNameLst>
                                      </p:cBhvr>
                                      <p:to>
                                        <p:strVal val="visible"/>
                                      </p:to>
                                    </p:set>
                                    <p:animEffect transition="in" filter="fade">
                                      <p:cBhvr>
                                        <p:cTn id="30" dur="500"/>
                                        <p:tgtEl>
                                          <p:spTgt spid="5">
                                            <p:txEl>
                                              <p:pRg st="14" end="1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15" end="15"/>
                                            </p:txEl>
                                          </p:spTgt>
                                        </p:tgtEl>
                                        <p:attrNameLst>
                                          <p:attrName>style.visibility</p:attrName>
                                        </p:attrNameLst>
                                      </p:cBhvr>
                                      <p:to>
                                        <p:strVal val="visible"/>
                                      </p:to>
                                    </p:set>
                                    <p:animEffect transition="in" filter="fade">
                                      <p:cBhvr>
                                        <p:cTn id="33" dur="500"/>
                                        <p:tgtEl>
                                          <p:spTgt spid="5">
                                            <p:txEl>
                                              <p:pRg st="15" end="15"/>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6" end="16"/>
                                            </p:txEl>
                                          </p:spTgt>
                                        </p:tgtEl>
                                        <p:attrNameLst>
                                          <p:attrName>style.visibility</p:attrName>
                                        </p:attrNameLst>
                                      </p:cBhvr>
                                      <p:to>
                                        <p:strVal val="visible"/>
                                      </p:to>
                                    </p:set>
                                    <p:animEffect transition="in" filter="fade">
                                      <p:cBhvr>
                                        <p:cTn id="36" dur="500"/>
                                        <p:tgtEl>
                                          <p:spTgt spid="5">
                                            <p:txEl>
                                              <p:pRg st="16" end="16"/>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7" end="17"/>
                                            </p:txEl>
                                          </p:spTgt>
                                        </p:tgtEl>
                                        <p:attrNameLst>
                                          <p:attrName>style.visibility</p:attrName>
                                        </p:attrNameLst>
                                      </p:cBhvr>
                                      <p:to>
                                        <p:strVal val="visible"/>
                                      </p:to>
                                    </p:set>
                                    <p:animEffect transition="in" filter="fade">
                                      <p:cBhvr>
                                        <p:cTn id="39" dur="500"/>
                                        <p:tgtEl>
                                          <p:spTgt spid="5">
                                            <p:txEl>
                                              <p:pRg st="17" end="17"/>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18" end="18"/>
                                            </p:txEl>
                                          </p:spTgt>
                                        </p:tgtEl>
                                        <p:attrNameLst>
                                          <p:attrName>style.visibility</p:attrName>
                                        </p:attrNameLst>
                                      </p:cBhvr>
                                      <p:to>
                                        <p:strVal val="visible"/>
                                      </p:to>
                                    </p:set>
                                    <p:animEffect transition="in" filter="fade">
                                      <p:cBhvr>
                                        <p:cTn id="42" dur="500"/>
                                        <p:tgtEl>
                                          <p:spTgt spid="5">
                                            <p:txEl>
                                              <p:pRg st="18" end="18"/>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5">
                                            <p:txEl>
                                              <p:pRg st="19" end="19"/>
                                            </p:txEl>
                                          </p:spTgt>
                                        </p:tgtEl>
                                        <p:attrNameLst>
                                          <p:attrName>style.visibility</p:attrName>
                                        </p:attrNameLst>
                                      </p:cBhvr>
                                      <p:to>
                                        <p:strVal val="visible"/>
                                      </p:to>
                                    </p:set>
                                    <p:animEffect transition="in" filter="fade">
                                      <p:cBhvr>
                                        <p:cTn id="45" dur="500"/>
                                        <p:tgtEl>
                                          <p:spTgt spid="5">
                                            <p:txEl>
                                              <p:pRg st="19" end="19"/>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5">
                                            <p:txEl>
                                              <p:pRg st="20" end="20"/>
                                            </p:txEl>
                                          </p:spTgt>
                                        </p:tgtEl>
                                        <p:attrNameLst>
                                          <p:attrName>style.visibility</p:attrName>
                                        </p:attrNameLst>
                                      </p:cBhvr>
                                      <p:to>
                                        <p:strVal val="visible"/>
                                      </p:to>
                                    </p:set>
                                    <p:animEffect transition="in" filter="fade">
                                      <p:cBhvr>
                                        <p:cTn id="48" dur="500"/>
                                        <p:tgtEl>
                                          <p:spTgt spid="5">
                                            <p:txEl>
                                              <p:pRg st="20" end="20"/>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5">
                                            <p:txEl>
                                              <p:pRg st="21" end="21"/>
                                            </p:txEl>
                                          </p:spTgt>
                                        </p:tgtEl>
                                        <p:attrNameLst>
                                          <p:attrName>style.visibility</p:attrName>
                                        </p:attrNameLst>
                                      </p:cBhvr>
                                      <p:to>
                                        <p:strVal val="visible"/>
                                      </p:to>
                                    </p:set>
                                    <p:animEffect transition="in" filter="fade">
                                      <p:cBhvr>
                                        <p:cTn id="51" dur="500"/>
                                        <p:tgtEl>
                                          <p:spTgt spid="5">
                                            <p:txEl>
                                              <p:pRg st="21" end="21"/>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5">
                                            <p:txEl>
                                              <p:pRg st="22" end="22"/>
                                            </p:txEl>
                                          </p:spTgt>
                                        </p:tgtEl>
                                        <p:attrNameLst>
                                          <p:attrName>style.visibility</p:attrName>
                                        </p:attrNameLst>
                                      </p:cBhvr>
                                      <p:to>
                                        <p:strVal val="visible"/>
                                      </p:to>
                                    </p:set>
                                    <p:animEffect transition="in" filter="fade">
                                      <p:cBhvr>
                                        <p:cTn id="54" dur="500"/>
                                        <p:tgtEl>
                                          <p:spTgt spid="5">
                                            <p:txEl>
                                              <p:pRg st="22" end="22"/>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5">
                                            <p:txEl>
                                              <p:pRg st="23" end="23"/>
                                            </p:txEl>
                                          </p:spTgt>
                                        </p:tgtEl>
                                        <p:attrNameLst>
                                          <p:attrName>style.visibility</p:attrName>
                                        </p:attrNameLst>
                                      </p:cBhvr>
                                      <p:to>
                                        <p:strVal val="visible"/>
                                      </p:to>
                                    </p:set>
                                    <p:animEffect transition="in" filter="fade">
                                      <p:cBhvr>
                                        <p:cTn id="57" dur="500"/>
                                        <p:tgtEl>
                                          <p:spTgt spid="5">
                                            <p:txEl>
                                              <p:pRg st="23"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9AEF3-F8C1-1817-5BE3-9CBBB342C7B3}"/>
              </a:ext>
            </a:extLst>
          </p:cNvPr>
          <p:cNvSpPr>
            <a:spLocks noGrp="1"/>
          </p:cNvSpPr>
          <p:nvPr>
            <p:ph type="title"/>
          </p:nvPr>
        </p:nvSpPr>
        <p:spPr/>
        <p:txBody>
          <a:bodyPr/>
          <a:lstStyle/>
          <a:p>
            <a:r>
              <a:rPr lang="en-US" dirty="0"/>
              <a:t>Handling Syntax Errors</a:t>
            </a:r>
          </a:p>
        </p:txBody>
      </p:sp>
      <p:sp>
        <p:nvSpPr>
          <p:cNvPr id="3" name="Content Placeholder 2">
            <a:extLst>
              <a:ext uri="{FF2B5EF4-FFF2-40B4-BE49-F238E27FC236}">
                <a16:creationId xmlns:a16="http://schemas.microsoft.com/office/drawing/2014/main" id="{2AF72B02-9D31-8436-C687-54B9AB984506}"/>
              </a:ext>
            </a:extLst>
          </p:cNvPr>
          <p:cNvSpPr>
            <a:spLocks noGrp="1"/>
          </p:cNvSpPr>
          <p:nvPr>
            <p:ph idx="1"/>
          </p:nvPr>
        </p:nvSpPr>
        <p:spPr/>
        <p:txBody>
          <a:bodyPr/>
          <a:lstStyle/>
          <a:p>
            <a:r>
              <a:rPr lang="en-US" dirty="0"/>
              <a:t>Handling syntax errors well is a </a:t>
            </a:r>
            <a:r>
              <a:rPr lang="en-US" u="sng" dirty="0"/>
              <a:t>major challenge</a:t>
            </a:r>
            <a:r>
              <a:rPr lang="en-US" dirty="0"/>
              <a:t> for compiler writers!</a:t>
            </a:r>
          </a:p>
          <a:p>
            <a:pPr lvl="4"/>
            <a:endParaRPr lang="en-US" dirty="0"/>
          </a:p>
          <a:p>
            <a:pPr lvl="1"/>
            <a:r>
              <a:rPr lang="en-US" dirty="0"/>
              <a:t>Example: </a:t>
            </a:r>
            <a:r>
              <a:rPr lang="en-US" b="1" dirty="0">
                <a:solidFill>
                  <a:srgbClr val="0070C0"/>
                </a:solidFill>
                <a:latin typeface="Courier New" panose="02070309020205020404" pitchFamily="49" charset="0"/>
                <a:cs typeface="Courier New" panose="02070309020205020404" pitchFamily="49" charset="0"/>
              </a:rPr>
              <a:t>HelloErrors-1.txt</a:t>
            </a:r>
          </a:p>
          <a:p>
            <a:pPr lvl="2"/>
            <a:r>
              <a:rPr lang="en-US" dirty="0"/>
              <a:t>Good error messages that pinpoint the errors in the source.</a:t>
            </a:r>
          </a:p>
          <a:p>
            <a:pPr lvl="4"/>
            <a:endParaRPr lang="en-US" dirty="0"/>
          </a:p>
          <a:p>
            <a:pPr lvl="1"/>
            <a:r>
              <a:rPr lang="en-US" dirty="0"/>
              <a:t>Example: </a:t>
            </a:r>
            <a:r>
              <a:rPr lang="en-US" b="1" dirty="0">
                <a:solidFill>
                  <a:srgbClr val="0070C0"/>
                </a:solidFill>
                <a:latin typeface="Courier New" panose="02070309020205020404" pitchFamily="49" charset="0"/>
                <a:cs typeface="Courier New" panose="02070309020205020404" pitchFamily="49" charset="0"/>
              </a:rPr>
              <a:t>HelloErrors-2.txt</a:t>
            </a:r>
          </a:p>
          <a:p>
            <a:pPr lvl="2"/>
            <a:r>
              <a:rPr lang="en-US" dirty="0"/>
              <a:t>What went wrong?</a:t>
            </a:r>
          </a:p>
        </p:txBody>
      </p:sp>
      <p:sp>
        <p:nvSpPr>
          <p:cNvPr id="4" name="Slide Number Placeholder 3">
            <a:extLst>
              <a:ext uri="{FF2B5EF4-FFF2-40B4-BE49-F238E27FC236}">
                <a16:creationId xmlns:a16="http://schemas.microsoft.com/office/drawing/2014/main" id="{9AEB969D-54A3-C2C3-42A5-14A464E57A6A}"/>
              </a:ext>
            </a:extLst>
          </p:cNvPr>
          <p:cNvSpPr>
            <a:spLocks noGrp="1"/>
          </p:cNvSpPr>
          <p:nvPr>
            <p:ph type="sldNum" sz="quarter" idx="12"/>
          </p:nvPr>
        </p:nvSpPr>
        <p:spPr/>
        <p:txBody>
          <a:bodyPr/>
          <a:lstStyle/>
          <a:p>
            <a:fld id="{FED62B2D-F854-104A-9535-9A504E5923E0}" type="slidenum">
              <a:rPr lang="en-US" smtClean="0"/>
              <a:pPr/>
              <a:t>11</a:t>
            </a:fld>
            <a:endParaRPr lang="en-US"/>
          </a:p>
        </p:txBody>
      </p:sp>
      <p:sp>
        <p:nvSpPr>
          <p:cNvPr id="5" name="TextBox 4">
            <a:extLst>
              <a:ext uri="{FF2B5EF4-FFF2-40B4-BE49-F238E27FC236}">
                <a16:creationId xmlns:a16="http://schemas.microsoft.com/office/drawing/2014/main" id="{28D1E5E1-5913-086E-23E3-89609C955D5E}"/>
              </a:ext>
            </a:extLst>
          </p:cNvPr>
          <p:cNvSpPr txBox="1"/>
          <p:nvPr/>
        </p:nvSpPr>
        <p:spPr>
          <a:xfrm>
            <a:off x="7863804" y="5792371"/>
            <a:ext cx="731290" cy="338554"/>
          </a:xfrm>
          <a:prstGeom prst="rect">
            <a:avLst/>
          </a:prstGeom>
          <a:noFill/>
          <a:ln>
            <a:solidFill>
              <a:srgbClr val="C00000"/>
            </a:solidFill>
          </a:ln>
        </p:spPr>
        <p:txBody>
          <a:bodyPr wrap="none" rtlCol="0">
            <a:spAutoFit/>
          </a:bodyPr>
          <a:lstStyle/>
          <a:p>
            <a:r>
              <a:rPr lang="en-US" dirty="0">
                <a:solidFill>
                  <a:srgbClr val="B23C00"/>
                </a:solidFill>
              </a:rPr>
              <a:t>Demo</a:t>
            </a:r>
          </a:p>
        </p:txBody>
      </p:sp>
    </p:spTree>
    <p:extLst>
      <p:ext uri="{BB962C8B-B14F-4D97-AF65-F5344CB8AC3E}">
        <p14:creationId xmlns:p14="http://schemas.microsoft.com/office/powerpoint/2010/main" val="960083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fld id="{11F7867A-DAFB-BD4A-B895-4F1DC380D156}" type="slidenum">
              <a:rPr lang="en-US"/>
              <a:pPr/>
              <a:t>12</a:t>
            </a:fld>
            <a:endParaRPr lang="en-US"/>
          </a:p>
        </p:txBody>
      </p:sp>
      <p:sp>
        <p:nvSpPr>
          <p:cNvPr id="94210" name="Rectangle 2"/>
          <p:cNvSpPr>
            <a:spLocks noGrp="1" noChangeArrowheads="1"/>
          </p:cNvSpPr>
          <p:nvPr>
            <p:ph type="title"/>
          </p:nvPr>
        </p:nvSpPr>
        <p:spPr/>
        <p:txBody>
          <a:bodyPr/>
          <a:lstStyle/>
          <a:p>
            <a:r>
              <a:rPr lang="en-US" dirty="0"/>
              <a:t>Three Java Packages</a:t>
            </a:r>
          </a:p>
        </p:txBody>
      </p:sp>
      <p:grpSp>
        <p:nvGrpSpPr>
          <p:cNvPr id="94221" name="Group 13"/>
          <p:cNvGrpSpPr>
            <a:grpSpLocks/>
          </p:cNvGrpSpPr>
          <p:nvPr/>
        </p:nvGrpSpPr>
        <p:grpSpPr bwMode="auto">
          <a:xfrm>
            <a:off x="2311400" y="4000500"/>
            <a:ext cx="6335713" cy="2263775"/>
            <a:chOff x="1456" y="2448"/>
            <a:chExt cx="3991" cy="1426"/>
          </a:xfrm>
        </p:grpSpPr>
        <p:pic>
          <p:nvPicPr>
            <p:cNvPr id="94213" name="Picture 5" descr="CS153-080827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3" y="2448"/>
              <a:ext cx="3604" cy="1426"/>
            </a:xfrm>
            <a:prstGeom prst="rect">
              <a:avLst/>
            </a:prstGeom>
            <a:noFill/>
            <a:extLst>
              <a:ext uri="{909E8E84-426E-40dd-AFC4-6F175D3DCCD1}">
                <a14:hiddenFill xmlns:a14="http://schemas.microsoft.com/office/drawing/2010/main" xmlns="">
                  <a:solidFill>
                    <a:srgbClr val="FFFFFF"/>
                  </a:solidFill>
                </a14:hiddenFill>
              </a:ext>
            </a:extLst>
          </p:spPr>
        </p:pic>
        <p:sp>
          <p:nvSpPr>
            <p:cNvPr id="94215" name="Text Box 7"/>
            <p:cNvSpPr txBox="1">
              <a:spLocks noChangeArrowheads="1"/>
            </p:cNvSpPr>
            <p:nvPr/>
          </p:nvSpPr>
          <p:spPr bwMode="auto">
            <a:xfrm>
              <a:off x="1456" y="2448"/>
              <a:ext cx="337"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b="1" dirty="0">
                  <a:solidFill>
                    <a:srgbClr val="B23C00"/>
                  </a:solidFill>
                </a:rPr>
                <a:t>TO</a:t>
              </a:r>
              <a:r>
                <a:rPr lang="en-US" b="1" dirty="0">
                  <a:solidFill>
                    <a:schemeClr val="bg2"/>
                  </a:solidFill>
                </a:rPr>
                <a:t>:</a:t>
              </a:r>
            </a:p>
          </p:txBody>
        </p:sp>
      </p:grpSp>
      <p:sp>
        <p:nvSpPr>
          <p:cNvPr id="94223" name="Text Box 15"/>
          <p:cNvSpPr txBox="1">
            <a:spLocks noChangeArrowheads="1"/>
          </p:cNvSpPr>
          <p:nvPr/>
        </p:nvSpPr>
        <p:spPr bwMode="auto">
          <a:xfrm>
            <a:off x="457200" y="1325563"/>
            <a:ext cx="85090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b="1" dirty="0">
                <a:solidFill>
                  <a:srgbClr val="B23C00"/>
                </a:solidFill>
              </a:rPr>
              <a:t>FROM</a:t>
            </a:r>
            <a:r>
              <a:rPr lang="en-US" b="1" dirty="0">
                <a:solidFill>
                  <a:schemeClr val="folHlink"/>
                </a:solidFill>
              </a:rPr>
              <a:t>:</a:t>
            </a:r>
          </a:p>
        </p:txBody>
      </p:sp>
      <p:pic>
        <p:nvPicPr>
          <p:cNvPr id="94224" name="Picture 16" descr="177075 fg01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235075"/>
            <a:ext cx="4114800" cy="250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Oval 5">
            <a:extLst>
              <a:ext uri="{FF2B5EF4-FFF2-40B4-BE49-F238E27FC236}">
                <a16:creationId xmlns:a16="http://schemas.microsoft.com/office/drawing/2014/main" id="{30D7A008-12F8-C9A7-9C22-3AB96496AF00}"/>
              </a:ext>
            </a:extLst>
          </p:cNvPr>
          <p:cNvSpPr/>
          <p:nvPr/>
        </p:nvSpPr>
        <p:spPr bwMode="auto">
          <a:xfrm>
            <a:off x="2979422" y="4221465"/>
            <a:ext cx="1280155" cy="1051469"/>
          </a:xfrm>
          <a:prstGeom prst="ellipse">
            <a:avLst/>
          </a:prstGeom>
          <a:noFill/>
          <a:ln w="19050"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 name="Oval 1">
            <a:extLst>
              <a:ext uri="{FF2B5EF4-FFF2-40B4-BE49-F238E27FC236}">
                <a16:creationId xmlns:a16="http://schemas.microsoft.com/office/drawing/2014/main" id="{FC183448-BD2F-1615-CD17-3EEBA346849F}"/>
              </a:ext>
            </a:extLst>
          </p:cNvPr>
          <p:cNvSpPr/>
          <p:nvPr/>
        </p:nvSpPr>
        <p:spPr bwMode="auto">
          <a:xfrm>
            <a:off x="3462006" y="1987928"/>
            <a:ext cx="980454" cy="548634"/>
          </a:xfrm>
          <a:prstGeom prst="ellipse">
            <a:avLst/>
          </a:prstGeom>
          <a:noFill/>
          <a:ln w="19050"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3" name="Oval 2">
            <a:extLst>
              <a:ext uri="{FF2B5EF4-FFF2-40B4-BE49-F238E27FC236}">
                <a16:creationId xmlns:a16="http://schemas.microsoft.com/office/drawing/2014/main" id="{014B227C-67F0-48F2-417A-C84F3A40DB26}"/>
              </a:ext>
            </a:extLst>
          </p:cNvPr>
          <p:cNvSpPr/>
          <p:nvPr/>
        </p:nvSpPr>
        <p:spPr bwMode="auto">
          <a:xfrm>
            <a:off x="5821682" y="5187071"/>
            <a:ext cx="1280155" cy="1051469"/>
          </a:xfrm>
          <a:prstGeom prst="ellipse">
            <a:avLst/>
          </a:prstGeom>
          <a:noFill/>
          <a:ln w="19050"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8" name="Oval 7">
            <a:extLst>
              <a:ext uri="{FF2B5EF4-FFF2-40B4-BE49-F238E27FC236}">
                <a16:creationId xmlns:a16="http://schemas.microsoft.com/office/drawing/2014/main" id="{237DA3FC-8468-61C5-6BB4-ED5BAD385A6C}"/>
              </a:ext>
            </a:extLst>
          </p:cNvPr>
          <p:cNvSpPr/>
          <p:nvPr/>
        </p:nvSpPr>
        <p:spPr bwMode="auto">
          <a:xfrm>
            <a:off x="2304845" y="1753259"/>
            <a:ext cx="980454" cy="548634"/>
          </a:xfrm>
          <a:prstGeom prst="ellipse">
            <a:avLst/>
          </a:prstGeom>
          <a:noFill/>
          <a:ln w="19050"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5" name="TextBox 4">
            <a:extLst>
              <a:ext uri="{FF2B5EF4-FFF2-40B4-BE49-F238E27FC236}">
                <a16:creationId xmlns:a16="http://schemas.microsoft.com/office/drawing/2014/main" id="{A3B0E673-A7C4-5373-4641-366499F14DA0}"/>
              </a:ext>
            </a:extLst>
          </p:cNvPr>
          <p:cNvSpPr txBox="1"/>
          <p:nvPr/>
        </p:nvSpPr>
        <p:spPr>
          <a:xfrm>
            <a:off x="5786438" y="1235811"/>
            <a:ext cx="2797561" cy="2308324"/>
          </a:xfrm>
          <a:prstGeom prst="rect">
            <a:avLst/>
          </a:prstGeom>
          <a:solidFill>
            <a:schemeClr val="accent1">
              <a:lumMod val="20000"/>
              <a:lumOff val="80000"/>
            </a:schemeClr>
          </a:solidFill>
          <a:ln>
            <a:solidFill>
              <a:srgbClr val="0033CC"/>
            </a:solidFill>
          </a:ln>
        </p:spPr>
        <p:txBody>
          <a:bodyPr wrap="none" rtlCol="0">
            <a:spAutoFit/>
          </a:bodyPr>
          <a:lstStyle/>
          <a:p>
            <a:r>
              <a:rPr lang="en-US" dirty="0">
                <a:solidFill>
                  <a:srgbClr val="0033CC"/>
                </a:solidFill>
              </a:rPr>
              <a:t>The </a:t>
            </a:r>
            <a:r>
              <a:rPr lang="en-US" b="1" dirty="0">
                <a:solidFill>
                  <a:srgbClr val="0033CC"/>
                </a:solidFill>
              </a:rPr>
              <a:t>parser</a:t>
            </a:r>
            <a:r>
              <a:rPr lang="en-US" dirty="0">
                <a:solidFill>
                  <a:srgbClr val="0033CC"/>
                </a:solidFill>
              </a:rPr>
              <a:t> in the front end </a:t>
            </a:r>
          </a:p>
          <a:p>
            <a:r>
              <a:rPr lang="en-US" dirty="0">
                <a:solidFill>
                  <a:srgbClr val="0033CC"/>
                </a:solidFill>
              </a:rPr>
              <a:t>analyzes the text of the </a:t>
            </a:r>
          </a:p>
          <a:p>
            <a:r>
              <a:rPr lang="en-US" dirty="0">
                <a:solidFill>
                  <a:srgbClr val="0033CC"/>
                </a:solidFill>
              </a:rPr>
              <a:t>source program based</a:t>
            </a:r>
          </a:p>
          <a:p>
            <a:r>
              <a:rPr lang="en-US" dirty="0">
                <a:solidFill>
                  <a:srgbClr val="0033CC"/>
                </a:solidFill>
              </a:rPr>
              <a:t>on the source language’s</a:t>
            </a:r>
          </a:p>
          <a:p>
            <a:r>
              <a:rPr lang="en-US" dirty="0">
                <a:solidFill>
                  <a:srgbClr val="0033CC"/>
                </a:solidFill>
              </a:rPr>
              <a:t>grammar (syntax rules) </a:t>
            </a:r>
          </a:p>
          <a:p>
            <a:r>
              <a:rPr lang="en-US" dirty="0">
                <a:solidFill>
                  <a:srgbClr val="0033CC"/>
                </a:solidFill>
              </a:rPr>
              <a:t>and builds the </a:t>
            </a:r>
            <a:r>
              <a:rPr lang="en-US" b="1" dirty="0">
                <a:solidFill>
                  <a:srgbClr val="0033CC"/>
                </a:solidFill>
              </a:rPr>
              <a:t>intermediate </a:t>
            </a:r>
          </a:p>
          <a:p>
            <a:r>
              <a:rPr lang="en-US" b="1" dirty="0">
                <a:solidFill>
                  <a:srgbClr val="0033CC"/>
                </a:solidFill>
              </a:rPr>
              <a:t>code </a:t>
            </a:r>
            <a:r>
              <a:rPr lang="en-US" dirty="0">
                <a:solidFill>
                  <a:srgbClr val="0033CC"/>
                </a:solidFill>
              </a:rPr>
              <a:t>(parse trees) and the</a:t>
            </a:r>
          </a:p>
          <a:p>
            <a:r>
              <a:rPr lang="en-US" b="1" dirty="0">
                <a:solidFill>
                  <a:srgbClr val="0033CC"/>
                </a:solidFill>
              </a:rPr>
              <a:t>symbol tables </a:t>
            </a:r>
            <a:r>
              <a:rPr lang="en-US" dirty="0">
                <a:solidFill>
                  <a:srgbClr val="0033CC"/>
                </a:solidFill>
              </a:rPr>
              <a:t>in the</a:t>
            </a:r>
          </a:p>
          <a:p>
            <a:r>
              <a:rPr lang="en-US" dirty="0">
                <a:solidFill>
                  <a:srgbClr val="0033CC"/>
                </a:solidFill>
              </a:rPr>
              <a:t>intermediate tier.</a:t>
            </a:r>
          </a:p>
        </p:txBody>
      </p:sp>
    </p:spTree>
    <p:extLst>
      <p:ext uri="{BB962C8B-B14F-4D97-AF65-F5344CB8AC3E}">
        <p14:creationId xmlns:p14="http://schemas.microsoft.com/office/powerpoint/2010/main" val="335049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3"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9350BB2-46D4-6F4C-9124-AB9F5BC38A5C}" type="slidenum">
              <a:rPr lang="en-US"/>
              <a:pPr/>
              <a:t>13</a:t>
            </a:fld>
            <a:endParaRPr lang="en-US"/>
          </a:p>
        </p:txBody>
      </p:sp>
      <p:sp>
        <p:nvSpPr>
          <p:cNvPr id="296962" name="Rectangle 2"/>
          <p:cNvSpPr>
            <a:spLocks noGrp="1" noChangeArrowheads="1"/>
          </p:cNvSpPr>
          <p:nvPr>
            <p:ph type="title"/>
          </p:nvPr>
        </p:nvSpPr>
        <p:spPr/>
        <p:txBody>
          <a:bodyPr/>
          <a:lstStyle/>
          <a:p>
            <a:r>
              <a:rPr lang="en-US"/>
              <a:t>The Symbol Table: Basic Concepts</a:t>
            </a:r>
          </a:p>
        </p:txBody>
      </p:sp>
      <p:sp>
        <p:nvSpPr>
          <p:cNvPr id="296963" name="Rectangle 3"/>
          <p:cNvSpPr>
            <a:spLocks noGrp="1" noChangeArrowheads="1"/>
          </p:cNvSpPr>
          <p:nvPr>
            <p:ph type="body" idx="1"/>
          </p:nvPr>
        </p:nvSpPr>
        <p:spPr/>
        <p:txBody>
          <a:bodyPr/>
          <a:lstStyle/>
          <a:p>
            <a:r>
              <a:rPr lang="en-US" dirty="0"/>
              <a:t>Purpose</a:t>
            </a:r>
          </a:p>
          <a:p>
            <a:pPr lvl="5"/>
            <a:endParaRPr lang="en-US" dirty="0"/>
          </a:p>
          <a:p>
            <a:pPr lvl="1"/>
            <a:r>
              <a:rPr lang="en-US" dirty="0"/>
              <a:t>To store information about certain tokens during the </a:t>
            </a:r>
            <a:br>
              <a:rPr lang="en-US" dirty="0"/>
            </a:br>
            <a:r>
              <a:rPr lang="en-US" dirty="0"/>
              <a:t>translation process (i.e., parsing and scanning)</a:t>
            </a:r>
          </a:p>
          <a:p>
            <a:pPr lvl="6"/>
            <a:endParaRPr lang="en-US" dirty="0"/>
          </a:p>
          <a:p>
            <a:r>
              <a:rPr lang="en-US" dirty="0"/>
              <a:t>What information to store?</a:t>
            </a:r>
          </a:p>
          <a:p>
            <a:pPr lvl="6"/>
            <a:endParaRPr lang="en-US" dirty="0"/>
          </a:p>
          <a:p>
            <a:pPr lvl="1"/>
            <a:r>
              <a:rPr lang="en-US" u="sng" dirty="0"/>
              <a:t>Anything</a:t>
            </a:r>
            <a:r>
              <a:rPr lang="en-US" dirty="0"/>
              <a:t> that’s useful!</a:t>
            </a:r>
          </a:p>
          <a:p>
            <a:pPr lvl="1"/>
            <a:r>
              <a:rPr lang="en-US" dirty="0"/>
              <a:t>For an identifier:</a:t>
            </a:r>
          </a:p>
          <a:p>
            <a:pPr lvl="2"/>
            <a:r>
              <a:rPr lang="en-US" dirty="0"/>
              <a:t>name</a:t>
            </a:r>
          </a:p>
          <a:p>
            <a:pPr lvl="2"/>
            <a:r>
              <a:rPr lang="en-US" dirty="0"/>
              <a:t>data type</a:t>
            </a:r>
          </a:p>
          <a:p>
            <a:pPr lvl="2"/>
            <a:r>
              <a:rPr lang="en-US" dirty="0"/>
              <a:t>kind (variable name, type name, function name, etc.)</a:t>
            </a:r>
          </a:p>
        </p:txBody>
      </p:sp>
    </p:spTree>
    <p:extLst>
      <p:ext uri="{BB962C8B-B14F-4D97-AF65-F5344CB8AC3E}">
        <p14:creationId xmlns:p14="http://schemas.microsoft.com/office/powerpoint/2010/main" val="3848943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3472D232-9A38-E142-BB2B-05DFD29FD575}" type="slidenum">
              <a:rPr lang="en-US"/>
              <a:pPr/>
              <a:t>14</a:t>
            </a:fld>
            <a:endParaRPr lang="en-US"/>
          </a:p>
        </p:txBody>
      </p:sp>
      <p:sp>
        <p:nvSpPr>
          <p:cNvPr id="297986" name="Rectangle 2"/>
          <p:cNvSpPr>
            <a:spLocks noGrp="1" noChangeArrowheads="1"/>
          </p:cNvSpPr>
          <p:nvPr>
            <p:ph type="title"/>
          </p:nvPr>
        </p:nvSpPr>
        <p:spPr/>
        <p:txBody>
          <a:bodyPr/>
          <a:lstStyle/>
          <a:p>
            <a:r>
              <a:rPr lang="en-US"/>
              <a:t>The Symbol Table: Conceptual Design</a:t>
            </a:r>
          </a:p>
        </p:txBody>
      </p:sp>
      <p:sp>
        <p:nvSpPr>
          <p:cNvPr id="297987" name="Rectangle 3"/>
          <p:cNvSpPr>
            <a:spLocks noGrp="1" noChangeArrowheads="1"/>
          </p:cNvSpPr>
          <p:nvPr>
            <p:ph type="body" idx="1"/>
          </p:nvPr>
        </p:nvSpPr>
        <p:spPr>
          <a:xfrm>
            <a:off x="457200" y="4709146"/>
            <a:ext cx="8229600" cy="1421780"/>
          </a:xfrm>
        </p:spPr>
        <p:txBody>
          <a:bodyPr/>
          <a:lstStyle/>
          <a:p>
            <a:pPr>
              <a:lnSpc>
                <a:spcPct val="90000"/>
              </a:lnSpc>
            </a:pPr>
            <a:r>
              <a:rPr lang="en-US" sz="2400" dirty="0"/>
              <a:t>Each entry in the symbol table has</a:t>
            </a:r>
          </a:p>
          <a:p>
            <a:pPr lvl="1">
              <a:lnSpc>
                <a:spcPct val="90000"/>
              </a:lnSpc>
            </a:pPr>
            <a:r>
              <a:rPr lang="en-US" sz="2000" dirty="0"/>
              <a:t>a name</a:t>
            </a:r>
          </a:p>
          <a:p>
            <a:pPr lvl="1">
              <a:lnSpc>
                <a:spcPct val="90000"/>
              </a:lnSpc>
            </a:pPr>
            <a:r>
              <a:rPr lang="en-US" sz="2000" dirty="0"/>
              <a:t>attributes</a:t>
            </a:r>
          </a:p>
        </p:txBody>
      </p:sp>
      <p:pic>
        <p:nvPicPr>
          <p:cNvPr id="297988" name="Picture 4" descr="CS153-080908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34464"/>
            <a:ext cx="5211763" cy="3030537"/>
          </a:xfrm>
          <a:prstGeom prst="rect">
            <a:avLst/>
          </a:prstGeom>
          <a:noFill/>
          <a:extLst>
            <a:ext uri="{909E8E84-426E-40dd-AFC4-6F175D3DCCD1}">
              <a14:hiddenFill xmlns="" xmlns:a14="http://schemas.microsoft.com/office/drawing/2010/main">
                <a:solidFill>
                  <a:srgbClr val="FFFFFF"/>
                </a:solidFill>
              </a14:hiddenFill>
            </a:ext>
          </a:extLst>
        </p:spPr>
      </p:pic>
      <p:sp>
        <p:nvSpPr>
          <p:cNvPr id="297989" name="Text Box 5"/>
          <p:cNvSpPr txBox="1">
            <a:spLocks noChangeArrowheads="1"/>
          </p:cNvSpPr>
          <p:nvPr/>
        </p:nvSpPr>
        <p:spPr bwMode="auto">
          <a:xfrm>
            <a:off x="5970588" y="2422525"/>
            <a:ext cx="2624137" cy="828675"/>
          </a:xfrm>
          <a:prstGeom prst="rect">
            <a:avLst/>
          </a:prstGeom>
          <a:solidFill>
            <a:schemeClr val="accent1">
              <a:lumMod val="20000"/>
              <a:lumOff val="80000"/>
            </a:schemeClr>
          </a:solidFill>
          <a:ln w="3175">
            <a:solidFill>
              <a:srgbClr val="0033CC"/>
            </a:solidFill>
            <a:miter lim="800000"/>
            <a:headEnd/>
            <a:tailEnd/>
          </a:ln>
          <a:effectLst/>
        </p:spPr>
        <p:txBody>
          <a:bodyPr wrap="none">
            <a:spAutoFit/>
          </a:bodyPr>
          <a:lstStyle/>
          <a:p>
            <a:pPr algn="ctr"/>
            <a:r>
              <a:rPr lang="en-US" b="1" dirty="0">
                <a:solidFill>
                  <a:srgbClr val="0033CC"/>
                </a:solidFill>
              </a:rPr>
              <a:t>Goal:</a:t>
            </a:r>
            <a:r>
              <a:rPr lang="en-US" dirty="0">
                <a:solidFill>
                  <a:srgbClr val="0033CC"/>
                </a:solidFill>
              </a:rPr>
              <a:t> The symbol table</a:t>
            </a:r>
          </a:p>
          <a:p>
            <a:pPr algn="ctr"/>
            <a:r>
              <a:rPr lang="en-US" dirty="0">
                <a:solidFill>
                  <a:srgbClr val="0033CC"/>
                </a:solidFill>
              </a:rPr>
              <a:t>should be source language</a:t>
            </a:r>
          </a:p>
          <a:p>
            <a:pPr algn="ctr"/>
            <a:r>
              <a:rPr lang="en-US" dirty="0">
                <a:solidFill>
                  <a:srgbClr val="0033CC"/>
                </a:solidFill>
              </a:rPr>
              <a:t>independent.</a:t>
            </a:r>
          </a:p>
        </p:txBody>
      </p:sp>
    </p:spTree>
    <p:extLst>
      <p:ext uri="{BB962C8B-B14F-4D97-AF65-F5344CB8AC3E}">
        <p14:creationId xmlns:p14="http://schemas.microsoft.com/office/powerpoint/2010/main" val="1925012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9350BB2-46D4-6F4C-9124-AB9F5BC38A5C}" type="slidenum">
              <a:rPr lang="en-US"/>
              <a:pPr/>
              <a:t>15</a:t>
            </a:fld>
            <a:endParaRPr lang="en-US"/>
          </a:p>
        </p:txBody>
      </p:sp>
      <p:sp>
        <p:nvSpPr>
          <p:cNvPr id="296962" name="Rectangle 2"/>
          <p:cNvSpPr>
            <a:spLocks noGrp="1" noChangeArrowheads="1"/>
          </p:cNvSpPr>
          <p:nvPr>
            <p:ph type="title"/>
          </p:nvPr>
        </p:nvSpPr>
        <p:spPr/>
        <p:txBody>
          <a:bodyPr/>
          <a:lstStyle/>
          <a:p>
            <a:r>
              <a:rPr lang="en-US" dirty="0"/>
              <a:t>The Symbol Table: Basic Operations</a:t>
            </a:r>
          </a:p>
        </p:txBody>
      </p:sp>
      <p:sp>
        <p:nvSpPr>
          <p:cNvPr id="296963" name="Rectangle 3"/>
          <p:cNvSpPr>
            <a:spLocks noGrp="1" noChangeArrowheads="1"/>
          </p:cNvSpPr>
          <p:nvPr>
            <p:ph type="body" idx="1"/>
          </p:nvPr>
        </p:nvSpPr>
        <p:spPr/>
        <p:txBody>
          <a:bodyPr/>
          <a:lstStyle/>
          <a:p>
            <a:r>
              <a:rPr lang="en-US" u="sng" dirty="0"/>
              <a:t>Enter</a:t>
            </a:r>
            <a:r>
              <a:rPr lang="en-US" dirty="0"/>
              <a:t> new information.</a:t>
            </a:r>
          </a:p>
          <a:p>
            <a:r>
              <a:rPr lang="en-US" u="sng" dirty="0"/>
              <a:t>Look up</a:t>
            </a:r>
            <a:r>
              <a:rPr lang="en-US" dirty="0">
                <a:solidFill>
                  <a:srgbClr val="B23C00"/>
                </a:solidFill>
              </a:rPr>
              <a:t> </a:t>
            </a:r>
            <a:r>
              <a:rPr lang="en-US" dirty="0"/>
              <a:t>existing information.</a:t>
            </a:r>
          </a:p>
          <a:p>
            <a:r>
              <a:rPr lang="en-US" u="sng" dirty="0"/>
              <a:t>Update</a:t>
            </a:r>
            <a:r>
              <a:rPr lang="en-US" dirty="0"/>
              <a:t> existing information.</a:t>
            </a:r>
          </a:p>
          <a:p>
            <a:endParaRPr lang="en-US" dirty="0"/>
          </a:p>
          <a:p>
            <a:r>
              <a:rPr lang="en-US" dirty="0"/>
              <a:t>The parser performs these operations whenever it gets an </a:t>
            </a:r>
            <a:r>
              <a:rPr lang="en-US" u="sng" dirty="0"/>
              <a:t>identifier token</a:t>
            </a:r>
            <a:r>
              <a:rPr lang="en-US" dirty="0"/>
              <a:t> </a:t>
            </a:r>
            <a:br>
              <a:rPr lang="en-US" dirty="0"/>
            </a:br>
            <a:r>
              <a:rPr lang="en-US" dirty="0"/>
              <a:t>from the scanner.</a:t>
            </a:r>
          </a:p>
        </p:txBody>
      </p:sp>
    </p:spTree>
    <p:extLst>
      <p:ext uri="{BB962C8B-B14F-4D97-AF65-F5344CB8AC3E}">
        <p14:creationId xmlns:p14="http://schemas.microsoft.com/office/powerpoint/2010/main" val="1107550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92E597A-55EA-F44A-AB64-3DBFD12B57F6}" type="slidenum">
              <a:rPr lang="en-US"/>
              <a:pPr/>
              <a:t>16</a:t>
            </a:fld>
            <a:endParaRPr lang="en-US"/>
          </a:p>
        </p:txBody>
      </p:sp>
      <p:sp>
        <p:nvSpPr>
          <p:cNvPr id="299010" name="Rectangle 2"/>
          <p:cNvSpPr>
            <a:spLocks noGrp="1" noChangeArrowheads="1"/>
          </p:cNvSpPr>
          <p:nvPr>
            <p:ph type="title"/>
          </p:nvPr>
        </p:nvSpPr>
        <p:spPr/>
        <p:txBody>
          <a:bodyPr/>
          <a:lstStyle/>
          <a:p>
            <a:r>
              <a:rPr lang="en-US"/>
              <a:t>What Needs a Symbol Table?</a:t>
            </a:r>
          </a:p>
        </p:txBody>
      </p:sp>
      <p:sp>
        <p:nvSpPr>
          <p:cNvPr id="299011" name="Rectangle 3"/>
          <p:cNvSpPr>
            <a:spLocks noGrp="1" noChangeArrowheads="1"/>
          </p:cNvSpPr>
          <p:nvPr>
            <p:ph type="body" idx="1"/>
          </p:nvPr>
        </p:nvSpPr>
        <p:spPr/>
        <p:txBody>
          <a:bodyPr/>
          <a:lstStyle/>
          <a:p>
            <a:r>
              <a:rPr lang="en-US" dirty="0"/>
              <a:t>A Pascal </a:t>
            </a:r>
            <a:r>
              <a:rPr lang="en-US" u="sng" dirty="0"/>
              <a:t>program</a:t>
            </a:r>
            <a:endParaRPr lang="en-US" u="sng" dirty="0">
              <a:solidFill>
                <a:srgbClr val="B23C00"/>
              </a:solidFill>
            </a:endParaRPr>
          </a:p>
          <a:p>
            <a:pPr lvl="1"/>
            <a:r>
              <a:rPr lang="en-US" dirty="0"/>
              <a:t>Identifiers for constant, type, variable, </a:t>
            </a:r>
            <a:br>
              <a:rPr lang="en-US" dirty="0"/>
            </a:br>
            <a:r>
              <a:rPr lang="en-US" dirty="0"/>
              <a:t>procedure, and function names.</a:t>
            </a:r>
          </a:p>
          <a:p>
            <a:pPr lvl="3"/>
            <a:endParaRPr lang="en-US" dirty="0"/>
          </a:p>
          <a:p>
            <a:r>
              <a:rPr lang="en-US" dirty="0"/>
              <a:t>A Pascal </a:t>
            </a:r>
            <a:r>
              <a:rPr lang="en-US" u="sng" dirty="0"/>
              <a:t>procedure</a:t>
            </a:r>
            <a:r>
              <a:rPr lang="en-US" dirty="0">
                <a:solidFill>
                  <a:srgbClr val="B23C00"/>
                </a:solidFill>
              </a:rPr>
              <a:t> </a:t>
            </a:r>
            <a:r>
              <a:rPr lang="en-US" dirty="0"/>
              <a:t>or </a:t>
            </a:r>
            <a:r>
              <a:rPr lang="en-US" u="sng" dirty="0"/>
              <a:t>function</a:t>
            </a:r>
            <a:endParaRPr lang="en-US" u="sng" dirty="0">
              <a:solidFill>
                <a:srgbClr val="B23C00"/>
              </a:solidFill>
            </a:endParaRPr>
          </a:p>
          <a:p>
            <a:pPr lvl="1"/>
            <a:r>
              <a:rPr lang="en-US" dirty="0"/>
              <a:t>Identifiers for constant, type, variable, </a:t>
            </a:r>
            <a:br>
              <a:rPr lang="en-US" dirty="0"/>
            </a:br>
            <a:r>
              <a:rPr lang="en-US" dirty="0"/>
              <a:t>procedure, and function names.</a:t>
            </a:r>
          </a:p>
          <a:p>
            <a:pPr lvl="1"/>
            <a:r>
              <a:rPr lang="en-US" dirty="0"/>
              <a:t>Identifiers for formal parameter names.</a:t>
            </a:r>
          </a:p>
          <a:p>
            <a:pPr lvl="3"/>
            <a:endParaRPr lang="en-US" dirty="0"/>
          </a:p>
          <a:p>
            <a:r>
              <a:rPr lang="en-US" dirty="0"/>
              <a:t>A Pascal </a:t>
            </a:r>
            <a:r>
              <a:rPr lang="en-US" u="sng" dirty="0"/>
              <a:t>record type</a:t>
            </a:r>
            <a:endParaRPr lang="en-US" u="sng" dirty="0">
              <a:solidFill>
                <a:srgbClr val="B23C00"/>
              </a:solidFill>
            </a:endParaRPr>
          </a:p>
          <a:p>
            <a:pPr lvl="1"/>
            <a:r>
              <a:rPr lang="en-US" dirty="0"/>
              <a:t>Identifiers for field names.</a:t>
            </a:r>
          </a:p>
        </p:txBody>
      </p:sp>
    </p:spTree>
    <p:extLst>
      <p:ext uri="{BB962C8B-B14F-4D97-AF65-F5344CB8AC3E}">
        <p14:creationId xmlns:p14="http://schemas.microsoft.com/office/powerpoint/2010/main" val="2024407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5D034-83B4-684A-BDB3-180EB3A8FFCF}"/>
              </a:ext>
            </a:extLst>
          </p:cNvPr>
          <p:cNvSpPr>
            <a:spLocks noGrp="1"/>
          </p:cNvSpPr>
          <p:nvPr>
            <p:ph type="title"/>
          </p:nvPr>
        </p:nvSpPr>
        <p:spPr/>
        <p:txBody>
          <a:bodyPr/>
          <a:lstStyle/>
          <a:p>
            <a:r>
              <a:rPr lang="en-US" dirty="0"/>
              <a:t>Symbol Table Entries</a:t>
            </a:r>
          </a:p>
        </p:txBody>
      </p:sp>
      <p:sp>
        <p:nvSpPr>
          <p:cNvPr id="4" name="Slide Number Placeholder 3">
            <a:extLst>
              <a:ext uri="{FF2B5EF4-FFF2-40B4-BE49-F238E27FC236}">
                <a16:creationId xmlns:a16="http://schemas.microsoft.com/office/drawing/2014/main" id="{5FA8F199-AB27-F746-8465-2F8A9328C4C3}"/>
              </a:ext>
            </a:extLst>
          </p:cNvPr>
          <p:cNvSpPr>
            <a:spLocks noGrp="1"/>
          </p:cNvSpPr>
          <p:nvPr>
            <p:ph type="sldNum" sz="quarter" idx="12"/>
          </p:nvPr>
        </p:nvSpPr>
        <p:spPr/>
        <p:txBody>
          <a:bodyPr/>
          <a:lstStyle/>
          <a:p>
            <a:fld id="{FED62B2D-F854-104A-9535-9A504E5923E0}" type="slidenum">
              <a:rPr lang="en-US" smtClean="0"/>
              <a:pPr/>
              <a:t>17</a:t>
            </a:fld>
            <a:endParaRPr lang="en-US"/>
          </a:p>
        </p:txBody>
      </p:sp>
      <p:sp>
        <p:nvSpPr>
          <p:cNvPr id="5" name="TextBox 4">
            <a:extLst>
              <a:ext uri="{FF2B5EF4-FFF2-40B4-BE49-F238E27FC236}">
                <a16:creationId xmlns:a16="http://schemas.microsoft.com/office/drawing/2014/main" id="{9764B1AA-9B3C-E146-BEF0-20ECBD6067CD}"/>
              </a:ext>
            </a:extLst>
          </p:cNvPr>
          <p:cNvSpPr txBox="1"/>
          <p:nvPr/>
        </p:nvSpPr>
        <p:spPr>
          <a:xfrm>
            <a:off x="1150230" y="1992667"/>
            <a:ext cx="6843540" cy="3539430"/>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public class </a:t>
            </a:r>
            <a:r>
              <a:rPr lang="en-US" sz="1400" b="1" dirty="0" err="1">
                <a:solidFill>
                  <a:srgbClr val="B23C00"/>
                </a:solidFill>
                <a:latin typeface="Courier New" panose="02070309020205020404" pitchFamily="49" charset="0"/>
                <a:cs typeface="Courier New" panose="02070309020205020404" pitchFamily="49" charset="0"/>
              </a:rPr>
              <a:t>SymtabEntry</a:t>
            </a:r>
            <a:endParaRPr lang="en-US" sz="1400" b="1" dirty="0">
              <a:solidFill>
                <a:srgbClr val="B23C00"/>
              </a:solidFill>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private String name;</a:t>
            </a:r>
          </a:p>
          <a:p>
            <a:r>
              <a:rPr lang="en-US" sz="1400" b="1" dirty="0">
                <a:solidFill>
                  <a:srgbClr val="B23C00"/>
                </a:solidFill>
                <a:latin typeface="Courier New" panose="02070309020205020404" pitchFamily="49" charset="0"/>
                <a:cs typeface="Courier New" panose="02070309020205020404" pitchFamily="49" charset="0"/>
              </a:rPr>
              <a:t>    private Double value;</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public </a:t>
            </a:r>
            <a:r>
              <a:rPr lang="en-US" sz="1400" b="1" dirty="0" err="1">
                <a:latin typeface="Courier New" panose="02070309020205020404" pitchFamily="49" charset="0"/>
                <a:cs typeface="Courier New" panose="02070309020205020404" pitchFamily="49" charset="0"/>
              </a:rPr>
              <a:t>SymtabEntry</a:t>
            </a:r>
            <a:r>
              <a:rPr lang="en-US" sz="1400" b="1" dirty="0">
                <a:latin typeface="Courier New" panose="02070309020205020404" pitchFamily="49" charset="0"/>
                <a:cs typeface="Courier New" panose="02070309020205020404" pitchFamily="49" charset="0"/>
              </a:rPr>
              <a:t>(String name)</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this.name</a:t>
            </a:r>
            <a:r>
              <a:rPr lang="en-US" sz="1400" b="1" dirty="0">
                <a:latin typeface="Courier New" panose="02070309020205020404" pitchFamily="49" charset="0"/>
                <a:cs typeface="Courier New" panose="02070309020205020404" pitchFamily="49" charset="0"/>
              </a:rPr>
              <a:t>  = name;</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this.value</a:t>
            </a:r>
            <a:r>
              <a:rPr lang="en-US" sz="1400" b="1" dirty="0">
                <a:latin typeface="Courier New" panose="02070309020205020404" pitchFamily="49" charset="0"/>
                <a:cs typeface="Courier New" panose="02070309020205020404" pitchFamily="49" charset="0"/>
              </a:rPr>
              <a:t> = 0.0;</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public String </a:t>
            </a:r>
            <a:r>
              <a:rPr lang="en-US" sz="1400" b="1" dirty="0" err="1">
                <a:solidFill>
                  <a:srgbClr val="C00000"/>
                </a:solidFill>
                <a:latin typeface="Courier New" panose="02070309020205020404" pitchFamily="49" charset="0"/>
                <a:cs typeface="Courier New" panose="02070309020205020404" pitchFamily="49" charset="0"/>
              </a:rPr>
              <a:t>getName</a:t>
            </a:r>
            <a:r>
              <a:rPr lang="en-US" sz="1400" b="1" dirty="0">
                <a:latin typeface="Courier New" panose="02070309020205020404" pitchFamily="49" charset="0"/>
                <a:cs typeface="Courier New" panose="02070309020205020404" pitchFamily="49" charset="0"/>
              </a:rPr>
              <a:t>()  { return name;  }</a:t>
            </a:r>
          </a:p>
          <a:p>
            <a:r>
              <a:rPr lang="en-US" sz="1400" b="1" dirty="0">
                <a:latin typeface="Courier New" panose="02070309020205020404" pitchFamily="49" charset="0"/>
                <a:cs typeface="Courier New" panose="02070309020205020404" pitchFamily="49" charset="0"/>
              </a:rPr>
              <a:t>    public Double </a:t>
            </a:r>
            <a:r>
              <a:rPr lang="en-US" sz="1400" b="1" dirty="0" err="1">
                <a:solidFill>
                  <a:srgbClr val="C00000"/>
                </a:solidFill>
                <a:latin typeface="Courier New" panose="02070309020205020404" pitchFamily="49" charset="0"/>
                <a:cs typeface="Courier New" panose="02070309020205020404" pitchFamily="49" charset="0"/>
              </a:rPr>
              <a:t>getValue</a:t>
            </a:r>
            <a:r>
              <a:rPr lang="en-US" sz="1400" b="1" dirty="0">
                <a:latin typeface="Courier New" panose="02070309020205020404" pitchFamily="49" charset="0"/>
                <a:cs typeface="Courier New" panose="02070309020205020404" pitchFamily="49" charset="0"/>
              </a:rPr>
              <a:t>() { return value;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public void </a:t>
            </a:r>
            <a:r>
              <a:rPr lang="en-US" sz="1400" b="1" dirty="0" err="1">
                <a:solidFill>
                  <a:srgbClr val="C00000"/>
                </a:solidFill>
                <a:latin typeface="Courier New" panose="02070309020205020404" pitchFamily="49" charset="0"/>
                <a:cs typeface="Courier New" panose="02070309020205020404" pitchFamily="49" charset="0"/>
              </a:rPr>
              <a:t>setValue</a:t>
            </a:r>
            <a:r>
              <a:rPr lang="en-US" sz="1400" b="1" dirty="0">
                <a:latin typeface="Courier New" panose="02070309020205020404" pitchFamily="49" charset="0"/>
                <a:cs typeface="Courier New" panose="02070309020205020404" pitchFamily="49" charset="0"/>
              </a:rPr>
              <a:t>(Double value) { </a:t>
            </a:r>
            <a:r>
              <a:rPr lang="en-US" sz="1400" b="1" dirty="0" err="1">
                <a:latin typeface="Courier New" panose="02070309020205020404" pitchFamily="49" charset="0"/>
                <a:cs typeface="Courier New" panose="02070309020205020404" pitchFamily="49" charset="0"/>
              </a:rPr>
              <a:t>this.value</a:t>
            </a:r>
            <a:r>
              <a:rPr lang="en-US" sz="1400" b="1" dirty="0">
                <a:latin typeface="Courier New" panose="02070309020205020404" pitchFamily="49" charset="0"/>
                <a:cs typeface="Courier New" panose="02070309020205020404" pitchFamily="49" charset="0"/>
              </a:rPr>
              <a:t> = value; }</a:t>
            </a:r>
          </a:p>
          <a:p>
            <a:r>
              <a:rPr lang="en-US" sz="14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03223390-3F9F-A44A-9C3F-05274A52D031}"/>
              </a:ext>
            </a:extLst>
          </p:cNvPr>
          <p:cNvSpPr txBox="1"/>
          <p:nvPr/>
        </p:nvSpPr>
        <p:spPr>
          <a:xfrm>
            <a:off x="4023366" y="2448585"/>
            <a:ext cx="3249351" cy="523220"/>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For now, we’ll store all numeric values </a:t>
            </a:r>
          </a:p>
          <a:p>
            <a:r>
              <a:rPr lang="en-US" sz="1400" dirty="0">
                <a:solidFill>
                  <a:srgbClr val="0033CC"/>
                </a:solidFill>
              </a:rPr>
              <a:t>as datatype </a:t>
            </a:r>
            <a:r>
              <a:rPr lang="en-US" sz="1400" b="1" dirty="0">
                <a:solidFill>
                  <a:srgbClr val="0033CC"/>
                </a:solidFill>
                <a:latin typeface="Courier New" panose="02070309020205020404" pitchFamily="49" charset="0"/>
                <a:cs typeface="Courier New" panose="02070309020205020404" pitchFamily="49" charset="0"/>
              </a:rPr>
              <a:t>Double</a:t>
            </a:r>
            <a:r>
              <a:rPr lang="en-US" sz="1400" dirty="0">
                <a:solidFill>
                  <a:srgbClr val="0033CC"/>
                </a:solidFill>
              </a:rPr>
              <a:t>.</a:t>
            </a:r>
          </a:p>
        </p:txBody>
      </p:sp>
      <p:sp>
        <p:nvSpPr>
          <p:cNvPr id="7" name="TextBox 6">
            <a:extLst>
              <a:ext uri="{FF2B5EF4-FFF2-40B4-BE49-F238E27FC236}">
                <a16:creationId xmlns:a16="http://schemas.microsoft.com/office/drawing/2014/main" id="{64E32C66-3A66-5849-AFF8-32B159284301}"/>
              </a:ext>
            </a:extLst>
          </p:cNvPr>
          <p:cNvSpPr txBox="1"/>
          <p:nvPr/>
        </p:nvSpPr>
        <p:spPr>
          <a:xfrm>
            <a:off x="6035024" y="1823390"/>
            <a:ext cx="1777218" cy="338554"/>
          </a:xfrm>
          <a:prstGeom prst="rect">
            <a:avLst/>
          </a:prstGeom>
          <a:solidFill>
            <a:srgbClr val="0033CC"/>
          </a:solidFill>
        </p:spPr>
        <p:txBody>
          <a:bodyPr wrap="none" rtlCol="0">
            <a:spAutoFit/>
          </a:bodyPr>
          <a:lstStyle/>
          <a:p>
            <a:r>
              <a:rPr lang="en-US" dirty="0" err="1">
                <a:solidFill>
                  <a:srgbClr val="FFFF00"/>
                </a:solidFill>
              </a:rPr>
              <a:t>SymtabEntry.java</a:t>
            </a:r>
            <a:endParaRPr lang="en-US" dirty="0">
              <a:solidFill>
                <a:srgbClr val="FFFF00"/>
              </a:solidFill>
            </a:endParaRPr>
          </a:p>
        </p:txBody>
      </p:sp>
      <p:sp>
        <p:nvSpPr>
          <p:cNvPr id="8" name="TextBox 7">
            <a:extLst>
              <a:ext uri="{FF2B5EF4-FFF2-40B4-BE49-F238E27FC236}">
                <a16:creationId xmlns:a16="http://schemas.microsoft.com/office/drawing/2014/main" id="{5C3D9B92-D913-0F41-A2B5-36811D4A194D}"/>
              </a:ext>
            </a:extLst>
          </p:cNvPr>
          <p:cNvSpPr txBox="1"/>
          <p:nvPr/>
        </p:nvSpPr>
        <p:spPr>
          <a:xfrm>
            <a:off x="3499430" y="1325903"/>
            <a:ext cx="2145139" cy="338554"/>
          </a:xfrm>
          <a:prstGeom prst="rect">
            <a:avLst/>
          </a:prstGeom>
          <a:solidFill>
            <a:srgbClr val="008000"/>
          </a:solidFill>
        </p:spPr>
        <p:txBody>
          <a:bodyPr wrap="none" rtlCol="0">
            <a:spAutoFit/>
          </a:bodyPr>
          <a:lstStyle/>
          <a:p>
            <a:r>
              <a:rPr lang="en-US" dirty="0">
                <a:solidFill>
                  <a:srgbClr val="FFFF00"/>
                </a:solidFill>
              </a:rPr>
              <a:t>package intermediate</a:t>
            </a:r>
          </a:p>
        </p:txBody>
      </p:sp>
    </p:spTree>
    <p:extLst>
      <p:ext uri="{BB962C8B-B14F-4D97-AF65-F5344CB8AC3E}">
        <p14:creationId xmlns:p14="http://schemas.microsoft.com/office/powerpoint/2010/main" val="849852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E469C-CF86-9447-ABBA-BF8ADAF56DF1}"/>
              </a:ext>
            </a:extLst>
          </p:cNvPr>
          <p:cNvSpPr>
            <a:spLocks noGrp="1"/>
          </p:cNvSpPr>
          <p:nvPr>
            <p:ph type="title"/>
          </p:nvPr>
        </p:nvSpPr>
        <p:spPr/>
        <p:txBody>
          <a:bodyPr/>
          <a:lstStyle/>
          <a:p>
            <a:r>
              <a:rPr lang="en-US" dirty="0"/>
              <a:t>The Symbol Table</a:t>
            </a:r>
          </a:p>
        </p:txBody>
      </p:sp>
      <p:sp>
        <p:nvSpPr>
          <p:cNvPr id="4" name="Slide Number Placeholder 3">
            <a:extLst>
              <a:ext uri="{FF2B5EF4-FFF2-40B4-BE49-F238E27FC236}">
                <a16:creationId xmlns:a16="http://schemas.microsoft.com/office/drawing/2014/main" id="{76FE8619-951D-724A-9096-B8F51C683819}"/>
              </a:ext>
            </a:extLst>
          </p:cNvPr>
          <p:cNvSpPr>
            <a:spLocks noGrp="1"/>
          </p:cNvSpPr>
          <p:nvPr>
            <p:ph type="sldNum" sz="quarter" idx="12"/>
          </p:nvPr>
        </p:nvSpPr>
        <p:spPr/>
        <p:txBody>
          <a:bodyPr/>
          <a:lstStyle/>
          <a:p>
            <a:fld id="{FED62B2D-F854-104A-9535-9A504E5923E0}" type="slidenum">
              <a:rPr lang="en-US" smtClean="0"/>
              <a:pPr/>
              <a:t>18</a:t>
            </a:fld>
            <a:endParaRPr lang="en-US"/>
          </a:p>
        </p:txBody>
      </p:sp>
      <p:sp>
        <p:nvSpPr>
          <p:cNvPr id="5" name="TextBox 4">
            <a:extLst>
              <a:ext uri="{FF2B5EF4-FFF2-40B4-BE49-F238E27FC236}">
                <a16:creationId xmlns:a16="http://schemas.microsoft.com/office/drawing/2014/main" id="{CFAACBB4-00E5-4942-B86E-CE360597DFC3}"/>
              </a:ext>
            </a:extLst>
          </p:cNvPr>
          <p:cNvSpPr txBox="1"/>
          <p:nvPr/>
        </p:nvSpPr>
        <p:spPr>
          <a:xfrm>
            <a:off x="559523" y="1979066"/>
            <a:ext cx="8024954" cy="3108543"/>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public class </a:t>
            </a:r>
            <a:r>
              <a:rPr lang="en-US" sz="1400" b="1" dirty="0" err="1">
                <a:solidFill>
                  <a:srgbClr val="B23C00"/>
                </a:solidFill>
                <a:latin typeface="Courier New" panose="02070309020205020404" pitchFamily="49" charset="0"/>
                <a:cs typeface="Courier New" panose="02070309020205020404" pitchFamily="49" charset="0"/>
              </a:rPr>
              <a:t>Symtab</a:t>
            </a:r>
            <a:endParaRPr lang="en-US" sz="1400" b="1" dirty="0">
              <a:solidFill>
                <a:srgbClr val="B23C00"/>
              </a:solidFill>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private </a:t>
            </a:r>
            <a:r>
              <a:rPr lang="en-US" sz="1400" b="1" dirty="0">
                <a:solidFill>
                  <a:srgbClr val="C00000"/>
                </a:solidFill>
                <a:latin typeface="Courier New" panose="02070309020205020404" pitchFamily="49" charset="0"/>
                <a:cs typeface="Courier New" panose="02070309020205020404" pitchFamily="49" charset="0"/>
              </a:rPr>
              <a:t>HashMap&lt;String, </a:t>
            </a:r>
            <a:r>
              <a:rPr lang="en-US" sz="1400" b="1" dirty="0" err="1">
                <a:solidFill>
                  <a:srgbClr val="C00000"/>
                </a:solidFill>
                <a:latin typeface="Courier New" panose="02070309020205020404" pitchFamily="49" charset="0"/>
                <a:cs typeface="Courier New" panose="02070309020205020404" pitchFamily="49" charset="0"/>
              </a:rPr>
              <a:t>SymtabEntry</a:t>
            </a:r>
            <a:r>
              <a:rPr lang="en-US" sz="1400" b="1" dirty="0">
                <a:solidFill>
                  <a:srgbClr val="C00000"/>
                </a:solidFill>
                <a:latin typeface="Courier New" panose="02070309020205020404" pitchFamily="49" charset="0"/>
                <a:cs typeface="Courier New" panose="02070309020205020404" pitchFamily="49" charset="0"/>
              </a:rPr>
              <a:t>&gt; </a:t>
            </a:r>
            <a:r>
              <a:rPr lang="en-US" sz="1400" b="1" dirty="0">
                <a:solidFill>
                  <a:srgbClr val="B23C00"/>
                </a:solidFill>
                <a:latin typeface="Courier New" panose="02070309020205020404" pitchFamily="49" charset="0"/>
                <a:cs typeface="Courier New" panose="02070309020205020404" pitchFamily="49" charset="0"/>
              </a:rPr>
              <a:t>contents</a:t>
            </a:r>
            <a:r>
              <a:rPr lang="en-US" sz="1400" b="1" dirty="0">
                <a:latin typeface="Courier New" panose="02070309020205020404" pitchFamily="49" charset="0"/>
                <a:cs typeface="Courier New" panose="02070309020205020404" pitchFamily="49" charset="0"/>
              </a:rPr>
              <a:t> = new HashMap&lt;&gt;();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public </a:t>
            </a:r>
            <a:r>
              <a:rPr lang="en-US" sz="1400" b="1" dirty="0" err="1">
                <a:latin typeface="Courier New" panose="02070309020205020404" pitchFamily="49" charset="0"/>
                <a:cs typeface="Courier New" panose="02070309020205020404" pitchFamily="49" charset="0"/>
              </a:rPr>
              <a:t>SymtabEntry</a:t>
            </a:r>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enter</a:t>
            </a:r>
            <a:r>
              <a:rPr lang="en-US" sz="1400" b="1" dirty="0">
                <a:latin typeface="Courier New" panose="02070309020205020404" pitchFamily="49" charset="0"/>
                <a:cs typeface="Courier New" panose="02070309020205020404" pitchFamily="49" charset="0"/>
              </a:rPr>
              <a:t>(String name) </a:t>
            </a:r>
          </a:p>
          <a:p>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SymtabEntry</a:t>
            </a:r>
            <a:r>
              <a:rPr lang="en-US" sz="1400" b="1" dirty="0">
                <a:latin typeface="Courier New" panose="02070309020205020404" pitchFamily="49" charset="0"/>
                <a:cs typeface="Courier New" panose="02070309020205020404" pitchFamily="49" charset="0"/>
              </a:rPr>
              <a:t> entry = </a:t>
            </a:r>
            <a:r>
              <a:rPr lang="en-US" sz="1400" b="1" dirty="0">
                <a:solidFill>
                  <a:srgbClr val="C00000"/>
                </a:solidFill>
                <a:latin typeface="Courier New" panose="02070309020205020404" pitchFamily="49" charset="0"/>
                <a:cs typeface="Courier New" panose="02070309020205020404" pitchFamily="49" charset="0"/>
              </a:rPr>
              <a:t>new </a:t>
            </a:r>
            <a:r>
              <a:rPr lang="en-US" sz="1400" b="1" dirty="0" err="1">
                <a:solidFill>
                  <a:srgbClr val="C00000"/>
                </a:solidFill>
                <a:latin typeface="Courier New" panose="02070309020205020404" pitchFamily="49" charset="0"/>
                <a:cs typeface="Courier New" panose="02070309020205020404" pitchFamily="49" charset="0"/>
              </a:rPr>
              <a:t>SymtabEntry</a:t>
            </a:r>
            <a:r>
              <a:rPr lang="en-US" sz="1400" b="1" dirty="0">
                <a:solidFill>
                  <a:srgbClr val="C00000"/>
                </a:solidFill>
                <a:latin typeface="Courier New" panose="02070309020205020404" pitchFamily="49" charset="0"/>
                <a:cs typeface="Courier New" panose="02070309020205020404" pitchFamily="49" charset="0"/>
              </a:rPr>
              <a:t>(name);</a:t>
            </a:r>
          </a:p>
          <a:p>
            <a:r>
              <a:rPr lang="en-US" sz="1400" b="1" dirty="0">
                <a:solidFill>
                  <a:srgbClr val="C00000"/>
                </a:solidFill>
                <a:latin typeface="Courier New" panose="02070309020205020404" pitchFamily="49" charset="0"/>
                <a:cs typeface="Courier New" panose="02070309020205020404" pitchFamily="49" charset="0"/>
              </a:rPr>
              <a:t>        </a:t>
            </a:r>
            <a:r>
              <a:rPr lang="en-US" sz="1400" b="1" dirty="0" err="1">
                <a:solidFill>
                  <a:srgbClr val="C00000"/>
                </a:solidFill>
                <a:latin typeface="Courier New" panose="02070309020205020404" pitchFamily="49" charset="0"/>
                <a:cs typeface="Courier New" panose="02070309020205020404" pitchFamily="49" charset="0"/>
              </a:rPr>
              <a:t>contents.put</a:t>
            </a:r>
            <a:r>
              <a:rPr lang="en-US" sz="1400" b="1" dirty="0">
                <a:solidFill>
                  <a:srgbClr val="C00000"/>
                </a:solidFill>
                <a:latin typeface="Courier New" panose="02070309020205020404" pitchFamily="49" charset="0"/>
                <a:cs typeface="Courier New" panose="02070309020205020404" pitchFamily="49" charset="0"/>
              </a:rPr>
              <a:t>(name, entry);</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return entry;</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public </a:t>
            </a:r>
            <a:r>
              <a:rPr lang="en-US" sz="1400" b="1" dirty="0" err="1">
                <a:latin typeface="Courier New" panose="02070309020205020404" pitchFamily="49" charset="0"/>
                <a:cs typeface="Courier New" panose="02070309020205020404" pitchFamily="49" charset="0"/>
              </a:rPr>
              <a:t>SymtabEntry</a:t>
            </a:r>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lookup</a:t>
            </a:r>
            <a:r>
              <a:rPr lang="en-US" sz="1400" b="1" dirty="0">
                <a:latin typeface="Courier New" panose="02070309020205020404" pitchFamily="49" charset="0"/>
                <a:cs typeface="Courier New" panose="02070309020205020404" pitchFamily="49" charset="0"/>
              </a:rPr>
              <a:t>(String name) { return </a:t>
            </a:r>
            <a:r>
              <a:rPr lang="en-US" sz="1400" b="1" dirty="0" err="1">
                <a:latin typeface="Courier New" panose="02070309020205020404" pitchFamily="49" charset="0"/>
                <a:cs typeface="Courier New" panose="02070309020205020404" pitchFamily="49" charset="0"/>
              </a:rPr>
              <a:t>contents.get</a:t>
            </a:r>
            <a:r>
              <a:rPr lang="en-US" sz="1400" b="1" dirty="0">
                <a:latin typeface="Courier New" panose="02070309020205020404" pitchFamily="49" charset="0"/>
                <a:cs typeface="Courier New" panose="02070309020205020404" pitchFamily="49" charset="0"/>
              </a:rPr>
              <a:t>(name); }</a:t>
            </a:r>
          </a:p>
          <a:p>
            <a:r>
              <a:rPr lang="en-US" sz="14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B302C7B2-DDC2-EC48-BE5D-A29562745516}"/>
              </a:ext>
            </a:extLst>
          </p:cNvPr>
          <p:cNvSpPr txBox="1"/>
          <p:nvPr/>
        </p:nvSpPr>
        <p:spPr>
          <a:xfrm>
            <a:off x="5486390" y="4825999"/>
            <a:ext cx="2702984" cy="523220"/>
          </a:xfrm>
          <a:prstGeom prst="rect">
            <a:avLst/>
          </a:prstGeom>
          <a:solidFill>
            <a:schemeClr val="accent1">
              <a:lumMod val="20000"/>
              <a:lumOff val="80000"/>
            </a:schemeClr>
          </a:solidFill>
          <a:ln>
            <a:solidFill>
              <a:srgbClr val="0033CC"/>
            </a:solidFill>
          </a:ln>
        </p:spPr>
        <p:txBody>
          <a:bodyPr wrap="none" rtlCol="0">
            <a:spAutoFit/>
          </a:bodyPr>
          <a:lstStyle/>
          <a:p>
            <a:pPr algn="ctr"/>
            <a:r>
              <a:rPr lang="en-US" sz="1400" dirty="0">
                <a:solidFill>
                  <a:srgbClr val="0033CC"/>
                </a:solidFill>
              </a:rPr>
              <a:t>Return </a:t>
            </a:r>
            <a:r>
              <a:rPr lang="en-US" sz="1400" b="1" dirty="0">
                <a:solidFill>
                  <a:srgbClr val="0033CC"/>
                </a:solidFill>
                <a:latin typeface="Courier New" panose="02070309020205020404" pitchFamily="49" charset="0"/>
                <a:cs typeface="Courier New" panose="02070309020205020404" pitchFamily="49" charset="0"/>
              </a:rPr>
              <a:t>null</a:t>
            </a:r>
            <a:r>
              <a:rPr lang="en-US" sz="1400" dirty="0">
                <a:solidFill>
                  <a:srgbClr val="0033CC"/>
                </a:solidFill>
              </a:rPr>
              <a:t> if the name is not</a:t>
            </a:r>
          </a:p>
          <a:p>
            <a:pPr algn="ctr"/>
            <a:r>
              <a:rPr lang="en-US" sz="1400" dirty="0">
                <a:solidFill>
                  <a:srgbClr val="0033CC"/>
                </a:solidFill>
              </a:rPr>
              <a:t>contained in the </a:t>
            </a:r>
            <a:r>
              <a:rPr lang="en-US" sz="1400" b="1" dirty="0">
                <a:solidFill>
                  <a:srgbClr val="0033CC"/>
                </a:solidFill>
                <a:latin typeface="Courier New" panose="02070309020205020404" pitchFamily="49" charset="0"/>
                <a:cs typeface="Courier New" panose="02070309020205020404" pitchFamily="49" charset="0"/>
              </a:rPr>
              <a:t>HashMap</a:t>
            </a:r>
            <a:r>
              <a:rPr lang="en-US" sz="1400" dirty="0">
                <a:solidFill>
                  <a:srgbClr val="0033CC"/>
                </a:solidFill>
              </a:rPr>
              <a:t>.</a:t>
            </a:r>
          </a:p>
        </p:txBody>
      </p:sp>
      <p:sp>
        <p:nvSpPr>
          <p:cNvPr id="7" name="TextBox 6">
            <a:extLst>
              <a:ext uri="{FF2B5EF4-FFF2-40B4-BE49-F238E27FC236}">
                <a16:creationId xmlns:a16="http://schemas.microsoft.com/office/drawing/2014/main" id="{FAC95210-B4C5-414D-9934-D57947606C7C}"/>
              </a:ext>
            </a:extLst>
          </p:cNvPr>
          <p:cNvSpPr txBox="1"/>
          <p:nvPr/>
        </p:nvSpPr>
        <p:spPr>
          <a:xfrm>
            <a:off x="7099258" y="1809789"/>
            <a:ext cx="1313180" cy="338554"/>
          </a:xfrm>
          <a:prstGeom prst="rect">
            <a:avLst/>
          </a:prstGeom>
          <a:solidFill>
            <a:srgbClr val="0033CC"/>
          </a:solidFill>
        </p:spPr>
        <p:txBody>
          <a:bodyPr wrap="none" rtlCol="0">
            <a:spAutoFit/>
          </a:bodyPr>
          <a:lstStyle/>
          <a:p>
            <a:r>
              <a:rPr lang="en-US" dirty="0" err="1">
                <a:solidFill>
                  <a:srgbClr val="FFFF00"/>
                </a:solidFill>
              </a:rPr>
              <a:t>Symtab.java</a:t>
            </a:r>
            <a:endParaRPr lang="en-US" dirty="0">
              <a:solidFill>
                <a:srgbClr val="FFFF00"/>
              </a:solidFill>
            </a:endParaRPr>
          </a:p>
        </p:txBody>
      </p:sp>
      <p:sp>
        <p:nvSpPr>
          <p:cNvPr id="8" name="TextBox 7">
            <a:extLst>
              <a:ext uri="{FF2B5EF4-FFF2-40B4-BE49-F238E27FC236}">
                <a16:creationId xmlns:a16="http://schemas.microsoft.com/office/drawing/2014/main" id="{982127F8-94DB-CC4A-97B6-7ED8EEBF54F6}"/>
              </a:ext>
            </a:extLst>
          </p:cNvPr>
          <p:cNvSpPr txBox="1"/>
          <p:nvPr/>
        </p:nvSpPr>
        <p:spPr>
          <a:xfrm>
            <a:off x="3499430" y="1339504"/>
            <a:ext cx="2145139" cy="338554"/>
          </a:xfrm>
          <a:prstGeom prst="rect">
            <a:avLst/>
          </a:prstGeom>
          <a:solidFill>
            <a:srgbClr val="008000"/>
          </a:solidFill>
        </p:spPr>
        <p:txBody>
          <a:bodyPr wrap="none" rtlCol="0">
            <a:spAutoFit/>
          </a:bodyPr>
          <a:lstStyle/>
          <a:p>
            <a:r>
              <a:rPr lang="en-US" dirty="0">
                <a:solidFill>
                  <a:srgbClr val="FFFF00"/>
                </a:solidFill>
              </a:rPr>
              <a:t>package intermediate</a:t>
            </a:r>
          </a:p>
        </p:txBody>
      </p:sp>
    </p:spTree>
    <p:extLst>
      <p:ext uri="{BB962C8B-B14F-4D97-AF65-F5344CB8AC3E}">
        <p14:creationId xmlns:p14="http://schemas.microsoft.com/office/powerpoint/2010/main" val="153664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animEffect transition="in" filter="fade">
                                      <p:cBhvr>
                                        <p:cTn id="13" dur="500"/>
                                        <p:tgtEl>
                                          <p:spTgt spid="5">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7" end="7"/>
                                            </p:txEl>
                                          </p:spTgt>
                                        </p:tgtEl>
                                        <p:attrNameLst>
                                          <p:attrName>style.visibility</p:attrName>
                                        </p:attrNameLst>
                                      </p:cBhvr>
                                      <p:to>
                                        <p:strVal val="visible"/>
                                      </p:to>
                                    </p:set>
                                    <p:animEffect transition="in" filter="fade">
                                      <p:cBhvr>
                                        <p:cTn id="16" dur="500"/>
                                        <p:tgtEl>
                                          <p:spTgt spid="5">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animEffect transition="in" filter="fade">
                                      <p:cBhvr>
                                        <p:cTn id="19" dur="500"/>
                                        <p:tgtEl>
                                          <p:spTgt spid="5">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9" end="9"/>
                                            </p:txEl>
                                          </p:spTgt>
                                        </p:tgtEl>
                                        <p:attrNameLst>
                                          <p:attrName>style.visibility</p:attrName>
                                        </p:attrNameLst>
                                      </p:cBhvr>
                                      <p:to>
                                        <p:strVal val="visible"/>
                                      </p:to>
                                    </p:set>
                                    <p:animEffect transition="in" filter="fade">
                                      <p:cBhvr>
                                        <p:cTn id="22" dur="500"/>
                                        <p:tgtEl>
                                          <p:spTgt spid="5">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10" end="10"/>
                                            </p:txEl>
                                          </p:spTgt>
                                        </p:tgtEl>
                                        <p:attrNameLst>
                                          <p:attrName>style.visibility</p:attrName>
                                        </p:attrNameLst>
                                      </p:cBhvr>
                                      <p:to>
                                        <p:strVal val="visible"/>
                                      </p:to>
                                    </p:set>
                                    <p:animEffect transition="in" filter="fade">
                                      <p:cBhvr>
                                        <p:cTn id="25" dur="500"/>
                                        <p:tgtEl>
                                          <p:spTgt spid="5">
                                            <p:txEl>
                                              <p:pRg st="10" end="1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12" end="12"/>
                                            </p:txEl>
                                          </p:spTgt>
                                        </p:tgtEl>
                                        <p:attrNameLst>
                                          <p:attrName>style.visibility</p:attrName>
                                        </p:attrNameLst>
                                      </p:cBhvr>
                                      <p:to>
                                        <p:strVal val="visible"/>
                                      </p:to>
                                    </p:set>
                                    <p:animEffect transition="in" filter="fade">
                                      <p:cBhvr>
                                        <p:cTn id="30" dur="500"/>
                                        <p:tgtEl>
                                          <p:spTgt spid="5">
                                            <p:txEl>
                                              <p:pRg st="12" end="12"/>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870BE-6180-384D-B805-8F2DEB0066A4}"/>
              </a:ext>
            </a:extLst>
          </p:cNvPr>
          <p:cNvSpPr>
            <a:spLocks noGrp="1"/>
          </p:cNvSpPr>
          <p:nvPr>
            <p:ph type="title"/>
          </p:nvPr>
        </p:nvSpPr>
        <p:spPr/>
        <p:txBody>
          <a:bodyPr/>
          <a:lstStyle/>
          <a:p>
            <a:r>
              <a:rPr lang="en-US" dirty="0"/>
              <a:t>A Hack!</a:t>
            </a:r>
          </a:p>
        </p:txBody>
      </p:sp>
      <p:sp>
        <p:nvSpPr>
          <p:cNvPr id="3" name="Content Placeholder 2">
            <a:extLst>
              <a:ext uri="{FF2B5EF4-FFF2-40B4-BE49-F238E27FC236}">
                <a16:creationId xmlns:a16="http://schemas.microsoft.com/office/drawing/2014/main" id="{8D035B89-C253-7340-B27D-39249DC178D2}"/>
              </a:ext>
            </a:extLst>
          </p:cNvPr>
          <p:cNvSpPr>
            <a:spLocks noGrp="1"/>
          </p:cNvSpPr>
          <p:nvPr>
            <p:ph idx="1"/>
          </p:nvPr>
        </p:nvSpPr>
        <p:spPr/>
        <p:txBody>
          <a:bodyPr/>
          <a:lstStyle/>
          <a:p>
            <a:r>
              <a:rPr lang="en-US" dirty="0"/>
              <a:t>So far, we have </a:t>
            </a:r>
            <a:r>
              <a:rPr lang="en-US" u="sng" dirty="0"/>
              <a:t>no</a:t>
            </a:r>
            <a:r>
              <a:rPr lang="en-US" dirty="0"/>
              <a:t>t parsed any </a:t>
            </a:r>
            <a:br>
              <a:rPr lang="en-US" dirty="0"/>
            </a:br>
            <a:r>
              <a:rPr lang="en-US" u="sng" dirty="0"/>
              <a:t>variable declarations</a:t>
            </a:r>
            <a:r>
              <a:rPr lang="en-US" dirty="0"/>
              <a:t>.</a:t>
            </a:r>
          </a:p>
          <a:p>
            <a:pPr lvl="4"/>
            <a:endParaRPr lang="en-US" dirty="0"/>
          </a:p>
          <a:p>
            <a:r>
              <a:rPr lang="en-US" dirty="0"/>
              <a:t>The hack:</a:t>
            </a:r>
          </a:p>
          <a:p>
            <a:pPr lvl="4"/>
            <a:endParaRPr lang="en-US" dirty="0"/>
          </a:p>
          <a:p>
            <a:pPr lvl="1"/>
            <a:r>
              <a:rPr lang="en-US" dirty="0"/>
              <a:t>When a variable appears on the </a:t>
            </a:r>
            <a:r>
              <a:rPr lang="en-US" u="sng" dirty="0">
                <a:solidFill>
                  <a:srgbClr val="C00000"/>
                </a:solidFill>
              </a:rPr>
              <a:t>left-hand side</a:t>
            </a:r>
            <a:r>
              <a:rPr lang="en-US" dirty="0"/>
              <a:t> (LHS) of an assignment statement (i.e., it’s the target of the assignment) and it’s not already in the symbol table, </a:t>
            </a:r>
            <a:r>
              <a:rPr lang="en-US" u="sng" dirty="0"/>
              <a:t>enter it</a:t>
            </a:r>
            <a:r>
              <a:rPr lang="en-US" dirty="0"/>
              <a:t> into the symbol table.</a:t>
            </a:r>
          </a:p>
          <a:p>
            <a:pPr lvl="4"/>
            <a:endParaRPr lang="en-US" dirty="0"/>
          </a:p>
          <a:p>
            <a:pPr lvl="1"/>
            <a:r>
              <a:rPr lang="en-US" dirty="0"/>
              <a:t>When a variable appears in the </a:t>
            </a:r>
            <a:r>
              <a:rPr lang="en-US" u="sng" dirty="0">
                <a:solidFill>
                  <a:srgbClr val="008000"/>
                </a:solidFill>
              </a:rPr>
              <a:t>right-hand side</a:t>
            </a:r>
            <a:r>
              <a:rPr lang="en-US" dirty="0"/>
              <a:t> (RHS), </a:t>
            </a:r>
            <a:r>
              <a:rPr lang="en-US" u="sng" dirty="0"/>
              <a:t>check</a:t>
            </a:r>
            <a:r>
              <a:rPr lang="en-US" dirty="0"/>
              <a:t> to see if it’s in the symbol table.</a:t>
            </a:r>
          </a:p>
          <a:p>
            <a:pPr lvl="2"/>
            <a:r>
              <a:rPr lang="en-US" dirty="0"/>
              <a:t>The variable is </a:t>
            </a:r>
            <a:r>
              <a:rPr lang="en-US" u="sng" dirty="0"/>
              <a:t>undeclared</a:t>
            </a:r>
            <a:r>
              <a:rPr lang="en-US" dirty="0"/>
              <a:t> if it isn’t in the symbol table.</a:t>
            </a:r>
          </a:p>
        </p:txBody>
      </p:sp>
      <p:sp>
        <p:nvSpPr>
          <p:cNvPr id="4" name="Slide Number Placeholder 3">
            <a:extLst>
              <a:ext uri="{FF2B5EF4-FFF2-40B4-BE49-F238E27FC236}">
                <a16:creationId xmlns:a16="http://schemas.microsoft.com/office/drawing/2014/main" id="{87A14B3B-AE83-9E45-AEC7-69BB91E86DC6}"/>
              </a:ext>
            </a:extLst>
          </p:cNvPr>
          <p:cNvSpPr>
            <a:spLocks noGrp="1"/>
          </p:cNvSpPr>
          <p:nvPr>
            <p:ph type="sldNum" sz="quarter" idx="12"/>
          </p:nvPr>
        </p:nvSpPr>
        <p:spPr/>
        <p:txBody>
          <a:bodyPr/>
          <a:lstStyle/>
          <a:p>
            <a:fld id="{FED62B2D-F854-104A-9535-9A504E5923E0}" type="slidenum">
              <a:rPr lang="en-US" smtClean="0"/>
              <a:pPr/>
              <a:t>19</a:t>
            </a:fld>
            <a:endParaRPr lang="en-US"/>
          </a:p>
        </p:txBody>
      </p:sp>
      <p:sp>
        <p:nvSpPr>
          <p:cNvPr id="5" name="TextBox 4">
            <a:extLst>
              <a:ext uri="{FF2B5EF4-FFF2-40B4-BE49-F238E27FC236}">
                <a16:creationId xmlns:a16="http://schemas.microsoft.com/office/drawing/2014/main" id="{36969104-4479-235A-1031-9DEFF1A80E54}"/>
              </a:ext>
            </a:extLst>
          </p:cNvPr>
          <p:cNvSpPr txBox="1"/>
          <p:nvPr/>
        </p:nvSpPr>
        <p:spPr>
          <a:xfrm>
            <a:off x="3931927" y="2514610"/>
            <a:ext cx="4596130" cy="369332"/>
          </a:xfrm>
          <a:prstGeom prst="rect">
            <a:avLst/>
          </a:prstGeom>
          <a:solidFill>
            <a:srgbClr val="DEF0F2"/>
          </a:solidFill>
          <a:ln>
            <a:solidFill>
              <a:srgbClr val="0070C0"/>
            </a:solidFill>
          </a:ln>
        </p:spPr>
        <p:txBody>
          <a:bodyPr wrap="none" rtlCol="0">
            <a:spAutoFit/>
          </a:bodyPr>
          <a:lstStyle/>
          <a:p>
            <a:r>
              <a:rPr lang="en-US" sz="1800" b="1" dirty="0" err="1">
                <a:solidFill>
                  <a:srgbClr val="C00000"/>
                </a:solidFill>
                <a:latin typeface="Courier New" panose="02070309020205020404" pitchFamily="49" charset="0"/>
                <a:cs typeface="Courier New" panose="02070309020205020404" pitchFamily="49" charset="0"/>
              </a:rPr>
              <a:t>celsius</a:t>
            </a:r>
            <a:r>
              <a:rPr lang="en-US" sz="1800" b="1" dirty="0">
                <a:latin typeface="Courier New" panose="02070309020205020404" pitchFamily="49" charset="0"/>
                <a:cs typeface="Courier New" panose="02070309020205020404" pitchFamily="49" charset="0"/>
              </a:rPr>
              <a:t> := (</a:t>
            </a:r>
            <a:r>
              <a:rPr lang="en-US" sz="1800" b="1" dirty="0" err="1">
                <a:solidFill>
                  <a:srgbClr val="008000"/>
                </a:solidFill>
                <a:latin typeface="Courier New" panose="02070309020205020404" pitchFamily="49" charset="0"/>
                <a:cs typeface="Courier New" panose="02070309020205020404" pitchFamily="49" charset="0"/>
              </a:rPr>
              <a:t>fahrenheit</a:t>
            </a:r>
            <a:r>
              <a:rPr lang="en-US" sz="1800" b="1" dirty="0">
                <a:latin typeface="Courier New" panose="02070309020205020404" pitchFamily="49" charset="0"/>
                <a:cs typeface="Courier New" panose="02070309020205020404" pitchFamily="49" charset="0"/>
              </a:rPr>
              <a:t> - 32)/1.8</a:t>
            </a:r>
          </a:p>
        </p:txBody>
      </p:sp>
    </p:spTree>
    <p:extLst>
      <p:ext uri="{BB962C8B-B14F-4D97-AF65-F5344CB8AC3E}">
        <p14:creationId xmlns:p14="http://schemas.microsoft.com/office/powerpoint/2010/main" val="416459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fld id="{11F7867A-DAFB-BD4A-B895-4F1DC380D156}" type="slidenum">
              <a:rPr lang="en-US"/>
              <a:pPr/>
              <a:t>2</a:t>
            </a:fld>
            <a:endParaRPr lang="en-US"/>
          </a:p>
        </p:txBody>
      </p:sp>
      <p:sp>
        <p:nvSpPr>
          <p:cNvPr id="94210" name="Rectangle 2"/>
          <p:cNvSpPr>
            <a:spLocks noGrp="1" noChangeArrowheads="1"/>
          </p:cNvSpPr>
          <p:nvPr>
            <p:ph type="title"/>
          </p:nvPr>
        </p:nvSpPr>
        <p:spPr/>
        <p:txBody>
          <a:bodyPr/>
          <a:lstStyle/>
          <a:p>
            <a:r>
              <a:rPr lang="en-US" dirty="0"/>
              <a:t>Three Java Packages</a:t>
            </a:r>
          </a:p>
        </p:txBody>
      </p:sp>
      <p:grpSp>
        <p:nvGrpSpPr>
          <p:cNvPr id="94221" name="Group 13"/>
          <p:cNvGrpSpPr>
            <a:grpSpLocks/>
          </p:cNvGrpSpPr>
          <p:nvPr/>
        </p:nvGrpSpPr>
        <p:grpSpPr bwMode="auto">
          <a:xfrm>
            <a:off x="2311400" y="4000500"/>
            <a:ext cx="6335713" cy="2263775"/>
            <a:chOff x="1456" y="2448"/>
            <a:chExt cx="3991" cy="1426"/>
          </a:xfrm>
        </p:grpSpPr>
        <p:pic>
          <p:nvPicPr>
            <p:cNvPr id="94213" name="Picture 5" descr="CS153-080827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3" y="2448"/>
              <a:ext cx="3604" cy="1426"/>
            </a:xfrm>
            <a:prstGeom prst="rect">
              <a:avLst/>
            </a:prstGeom>
            <a:noFill/>
            <a:extLst>
              <a:ext uri="{909E8E84-426E-40dd-AFC4-6F175D3DCCD1}">
                <a14:hiddenFill xmlns:a14="http://schemas.microsoft.com/office/drawing/2010/main" xmlns="">
                  <a:solidFill>
                    <a:srgbClr val="FFFFFF"/>
                  </a:solidFill>
                </a14:hiddenFill>
              </a:ext>
            </a:extLst>
          </p:spPr>
        </p:pic>
        <p:sp>
          <p:nvSpPr>
            <p:cNvPr id="94215" name="Text Box 7"/>
            <p:cNvSpPr txBox="1">
              <a:spLocks noChangeArrowheads="1"/>
            </p:cNvSpPr>
            <p:nvPr/>
          </p:nvSpPr>
          <p:spPr bwMode="auto">
            <a:xfrm>
              <a:off x="1456" y="2448"/>
              <a:ext cx="337"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b="1" dirty="0">
                  <a:solidFill>
                    <a:srgbClr val="B23C00"/>
                  </a:solidFill>
                </a:rPr>
                <a:t>TO</a:t>
              </a:r>
              <a:r>
                <a:rPr lang="en-US" b="1" dirty="0">
                  <a:solidFill>
                    <a:schemeClr val="bg2"/>
                  </a:solidFill>
                </a:rPr>
                <a:t>:</a:t>
              </a:r>
            </a:p>
          </p:txBody>
        </p:sp>
      </p:grpSp>
      <p:sp>
        <p:nvSpPr>
          <p:cNvPr id="94223" name="Text Box 15"/>
          <p:cNvSpPr txBox="1">
            <a:spLocks noChangeArrowheads="1"/>
          </p:cNvSpPr>
          <p:nvPr/>
        </p:nvSpPr>
        <p:spPr bwMode="auto">
          <a:xfrm>
            <a:off x="457200" y="1325563"/>
            <a:ext cx="85090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b="1" dirty="0">
                <a:solidFill>
                  <a:srgbClr val="B23C00"/>
                </a:solidFill>
              </a:rPr>
              <a:t>FROM</a:t>
            </a:r>
            <a:r>
              <a:rPr lang="en-US" b="1" dirty="0">
                <a:solidFill>
                  <a:schemeClr val="folHlink"/>
                </a:solidFill>
              </a:rPr>
              <a:t>:</a:t>
            </a:r>
          </a:p>
        </p:txBody>
      </p:sp>
      <p:pic>
        <p:nvPicPr>
          <p:cNvPr id="94224" name="Picture 16" descr="177075 fg01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235075"/>
            <a:ext cx="4114800" cy="250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val 3">
            <a:extLst>
              <a:ext uri="{FF2B5EF4-FFF2-40B4-BE49-F238E27FC236}">
                <a16:creationId xmlns:a16="http://schemas.microsoft.com/office/drawing/2014/main" id="{923AA7FA-246A-CC13-0811-D99434BBF8E3}"/>
              </a:ext>
            </a:extLst>
          </p:cNvPr>
          <p:cNvSpPr/>
          <p:nvPr/>
        </p:nvSpPr>
        <p:spPr bwMode="auto">
          <a:xfrm>
            <a:off x="2296146" y="1729822"/>
            <a:ext cx="980454" cy="548634"/>
          </a:xfrm>
          <a:prstGeom prst="ellipse">
            <a:avLst/>
          </a:prstGeom>
          <a:noFill/>
          <a:ln w="19050"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5" name="Oval 4">
            <a:extLst>
              <a:ext uri="{FF2B5EF4-FFF2-40B4-BE49-F238E27FC236}">
                <a16:creationId xmlns:a16="http://schemas.microsoft.com/office/drawing/2014/main" id="{DB00F67B-DFEF-3C67-B625-D13C7F42FAB1}"/>
              </a:ext>
            </a:extLst>
          </p:cNvPr>
          <p:cNvSpPr/>
          <p:nvPr/>
        </p:nvSpPr>
        <p:spPr bwMode="auto">
          <a:xfrm>
            <a:off x="3462006" y="1478362"/>
            <a:ext cx="980454" cy="548634"/>
          </a:xfrm>
          <a:prstGeom prst="ellipse">
            <a:avLst/>
          </a:prstGeom>
          <a:noFill/>
          <a:ln w="19050"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6" name="Oval 5">
            <a:extLst>
              <a:ext uri="{FF2B5EF4-FFF2-40B4-BE49-F238E27FC236}">
                <a16:creationId xmlns:a16="http://schemas.microsoft.com/office/drawing/2014/main" id="{30D7A008-12F8-C9A7-9C22-3AB96496AF00}"/>
              </a:ext>
            </a:extLst>
          </p:cNvPr>
          <p:cNvSpPr/>
          <p:nvPr/>
        </p:nvSpPr>
        <p:spPr bwMode="auto">
          <a:xfrm>
            <a:off x="2979422" y="4221465"/>
            <a:ext cx="1280155" cy="1051469"/>
          </a:xfrm>
          <a:prstGeom prst="ellipse">
            <a:avLst/>
          </a:prstGeom>
          <a:noFill/>
          <a:ln w="19050"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7" name="Oval 6">
            <a:extLst>
              <a:ext uri="{FF2B5EF4-FFF2-40B4-BE49-F238E27FC236}">
                <a16:creationId xmlns:a16="http://schemas.microsoft.com/office/drawing/2014/main" id="{3F687BD9-0D03-D627-D556-E34BD91F5A44}"/>
              </a:ext>
            </a:extLst>
          </p:cNvPr>
          <p:cNvSpPr/>
          <p:nvPr/>
        </p:nvSpPr>
        <p:spPr bwMode="auto">
          <a:xfrm>
            <a:off x="5821682" y="4221465"/>
            <a:ext cx="1280155" cy="1051469"/>
          </a:xfrm>
          <a:prstGeom prst="ellipse">
            <a:avLst/>
          </a:prstGeom>
          <a:noFill/>
          <a:ln w="19050" cap="flat" cmpd="sng" algn="ctr">
            <a:solidFill>
              <a:srgbClr val="C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 name="TextBox 1">
            <a:extLst>
              <a:ext uri="{FF2B5EF4-FFF2-40B4-BE49-F238E27FC236}">
                <a16:creationId xmlns:a16="http://schemas.microsoft.com/office/drawing/2014/main" id="{8B7B3114-CC5F-26A8-13E2-FF9E17B11CF2}"/>
              </a:ext>
            </a:extLst>
          </p:cNvPr>
          <p:cNvSpPr txBox="1"/>
          <p:nvPr/>
        </p:nvSpPr>
        <p:spPr>
          <a:xfrm>
            <a:off x="5786438" y="1235811"/>
            <a:ext cx="2797561" cy="2308324"/>
          </a:xfrm>
          <a:prstGeom prst="rect">
            <a:avLst/>
          </a:prstGeom>
          <a:solidFill>
            <a:schemeClr val="accent1">
              <a:lumMod val="20000"/>
              <a:lumOff val="80000"/>
            </a:schemeClr>
          </a:solidFill>
          <a:ln>
            <a:solidFill>
              <a:srgbClr val="0033CC"/>
            </a:solidFill>
          </a:ln>
        </p:spPr>
        <p:txBody>
          <a:bodyPr wrap="none" rtlCol="0">
            <a:spAutoFit/>
          </a:bodyPr>
          <a:lstStyle/>
          <a:p>
            <a:r>
              <a:rPr lang="en-US" dirty="0">
                <a:solidFill>
                  <a:srgbClr val="0033CC"/>
                </a:solidFill>
              </a:rPr>
              <a:t>The </a:t>
            </a:r>
            <a:r>
              <a:rPr lang="en-US" b="1" dirty="0">
                <a:solidFill>
                  <a:srgbClr val="0033CC"/>
                </a:solidFill>
              </a:rPr>
              <a:t>parser</a:t>
            </a:r>
            <a:r>
              <a:rPr lang="en-US" dirty="0">
                <a:solidFill>
                  <a:srgbClr val="0033CC"/>
                </a:solidFill>
              </a:rPr>
              <a:t> in the front end </a:t>
            </a:r>
          </a:p>
          <a:p>
            <a:r>
              <a:rPr lang="en-US" dirty="0">
                <a:solidFill>
                  <a:srgbClr val="0033CC"/>
                </a:solidFill>
              </a:rPr>
              <a:t>analyzes the text of the </a:t>
            </a:r>
          </a:p>
          <a:p>
            <a:r>
              <a:rPr lang="en-US" dirty="0">
                <a:solidFill>
                  <a:srgbClr val="0033CC"/>
                </a:solidFill>
              </a:rPr>
              <a:t>source program based</a:t>
            </a:r>
          </a:p>
          <a:p>
            <a:r>
              <a:rPr lang="en-US" dirty="0">
                <a:solidFill>
                  <a:srgbClr val="0033CC"/>
                </a:solidFill>
              </a:rPr>
              <a:t>on the source language’s</a:t>
            </a:r>
          </a:p>
          <a:p>
            <a:r>
              <a:rPr lang="en-US" dirty="0">
                <a:solidFill>
                  <a:srgbClr val="0033CC"/>
                </a:solidFill>
              </a:rPr>
              <a:t>grammar (syntax rules) </a:t>
            </a:r>
          </a:p>
          <a:p>
            <a:r>
              <a:rPr lang="en-US" dirty="0">
                <a:solidFill>
                  <a:srgbClr val="0033CC"/>
                </a:solidFill>
              </a:rPr>
              <a:t>and builds the </a:t>
            </a:r>
            <a:r>
              <a:rPr lang="en-US" b="1" dirty="0">
                <a:solidFill>
                  <a:srgbClr val="0033CC"/>
                </a:solidFill>
              </a:rPr>
              <a:t>intermediate </a:t>
            </a:r>
          </a:p>
          <a:p>
            <a:r>
              <a:rPr lang="en-US" b="1" dirty="0">
                <a:solidFill>
                  <a:srgbClr val="0033CC"/>
                </a:solidFill>
              </a:rPr>
              <a:t>code </a:t>
            </a:r>
            <a:r>
              <a:rPr lang="en-US" dirty="0">
                <a:solidFill>
                  <a:srgbClr val="0033CC"/>
                </a:solidFill>
              </a:rPr>
              <a:t>(parse trees) and the</a:t>
            </a:r>
          </a:p>
          <a:p>
            <a:r>
              <a:rPr lang="en-US" b="1" dirty="0">
                <a:solidFill>
                  <a:srgbClr val="0033CC"/>
                </a:solidFill>
              </a:rPr>
              <a:t>symbol tables </a:t>
            </a:r>
            <a:r>
              <a:rPr lang="en-US" dirty="0">
                <a:solidFill>
                  <a:srgbClr val="0033CC"/>
                </a:solidFill>
              </a:rPr>
              <a:t>in the</a:t>
            </a:r>
          </a:p>
          <a:p>
            <a:r>
              <a:rPr lang="en-US" dirty="0">
                <a:solidFill>
                  <a:srgbClr val="0033CC"/>
                </a:solidFill>
              </a:rPr>
              <a:t>intermediate tier.</a:t>
            </a:r>
          </a:p>
        </p:txBody>
      </p:sp>
    </p:spTree>
    <p:extLst>
      <p:ext uri="{BB962C8B-B14F-4D97-AF65-F5344CB8AC3E}">
        <p14:creationId xmlns:p14="http://schemas.microsoft.com/office/powerpoint/2010/main" val="302989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8DC75-D4C8-1C4F-9810-219F2CDD0FBC}"/>
              </a:ext>
            </a:extLst>
          </p:cNvPr>
          <p:cNvSpPr>
            <a:spLocks noGrp="1"/>
          </p:cNvSpPr>
          <p:nvPr>
            <p:ph type="title"/>
          </p:nvPr>
        </p:nvSpPr>
        <p:spPr>
          <a:xfrm>
            <a:off x="91489" y="411163"/>
            <a:ext cx="8961022" cy="655637"/>
          </a:xfrm>
        </p:spPr>
        <p:txBody>
          <a:bodyPr/>
          <a:lstStyle/>
          <a:p>
            <a:r>
              <a:rPr lang="en-US" dirty="0"/>
              <a:t>The </a:t>
            </a:r>
            <a:r>
              <a:rPr lang="en-US" b="1" dirty="0" err="1">
                <a:latin typeface="Courier New" panose="02070309020205020404" pitchFamily="49" charset="0"/>
                <a:cs typeface="Courier New" panose="02070309020205020404" pitchFamily="49" charset="0"/>
              </a:rPr>
              <a:t>parseAssignmentStatement</a:t>
            </a:r>
            <a:r>
              <a:rPr lang="en-US" b="1" dirty="0">
                <a:latin typeface="Courier New" panose="02070309020205020404" pitchFamily="49" charset="0"/>
                <a:cs typeface="Courier New" panose="02070309020205020404" pitchFamily="49" charset="0"/>
              </a:rPr>
              <a:t>()</a:t>
            </a:r>
            <a:r>
              <a:rPr lang="en-US" dirty="0"/>
              <a:t> Method</a:t>
            </a:r>
          </a:p>
        </p:txBody>
      </p:sp>
      <p:sp>
        <p:nvSpPr>
          <p:cNvPr id="4" name="Slide Number Placeholder 3">
            <a:extLst>
              <a:ext uri="{FF2B5EF4-FFF2-40B4-BE49-F238E27FC236}">
                <a16:creationId xmlns:a16="http://schemas.microsoft.com/office/drawing/2014/main" id="{1760C711-467A-F041-AE9E-F6AEA66E162C}"/>
              </a:ext>
            </a:extLst>
          </p:cNvPr>
          <p:cNvSpPr>
            <a:spLocks noGrp="1"/>
          </p:cNvSpPr>
          <p:nvPr>
            <p:ph type="sldNum" sz="quarter" idx="12"/>
          </p:nvPr>
        </p:nvSpPr>
        <p:spPr/>
        <p:txBody>
          <a:bodyPr/>
          <a:lstStyle/>
          <a:p>
            <a:fld id="{FED62B2D-F854-104A-9535-9A504E5923E0}" type="slidenum">
              <a:rPr lang="en-US" smtClean="0"/>
              <a:pPr/>
              <a:t>20</a:t>
            </a:fld>
            <a:endParaRPr lang="en-US"/>
          </a:p>
        </p:txBody>
      </p:sp>
      <p:sp>
        <p:nvSpPr>
          <p:cNvPr id="5" name="TextBox 4">
            <a:extLst>
              <a:ext uri="{FF2B5EF4-FFF2-40B4-BE49-F238E27FC236}">
                <a16:creationId xmlns:a16="http://schemas.microsoft.com/office/drawing/2014/main" id="{4E747F0A-8A1C-E347-85E5-F10709119E93}"/>
              </a:ext>
            </a:extLst>
          </p:cNvPr>
          <p:cNvSpPr txBox="1"/>
          <p:nvPr/>
        </p:nvSpPr>
        <p:spPr>
          <a:xfrm>
            <a:off x="457245" y="1888138"/>
            <a:ext cx="7901522" cy="3600986"/>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latin typeface="Courier New" panose="02070309020205020404" pitchFamily="49" charset="0"/>
                <a:cs typeface="Courier New" panose="02070309020205020404" pitchFamily="49" charset="0"/>
              </a:rPr>
              <a:t>private Node </a:t>
            </a:r>
            <a:r>
              <a:rPr lang="en-US" sz="1200" b="1" dirty="0" err="1">
                <a:solidFill>
                  <a:srgbClr val="B23C00"/>
                </a:solidFill>
                <a:latin typeface="Courier New" panose="02070309020205020404" pitchFamily="49" charset="0"/>
                <a:cs typeface="Courier New" panose="02070309020205020404" pitchFamily="49" charset="0"/>
              </a:rPr>
              <a:t>parseAssignmentStatement</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 The current token should now be the left-hand-side variable name.</a:t>
            </a:r>
          </a:p>
          <a:p>
            <a:r>
              <a:rPr lang="en-US" sz="1200" b="1" dirty="0">
                <a:latin typeface="Courier New" panose="02070309020205020404" pitchFamily="49" charset="0"/>
                <a:cs typeface="Courier New" panose="02070309020205020404" pitchFamily="49" charset="0"/>
              </a:rPr>
              <a:t>    </a:t>
            </a:r>
          </a:p>
          <a:p>
            <a:r>
              <a:rPr lang="en-US" sz="1200" b="1" dirty="0">
                <a:solidFill>
                  <a:srgbClr val="B23C00"/>
                </a:solidFill>
                <a:latin typeface="Courier New" panose="02070309020205020404" pitchFamily="49" charset="0"/>
                <a:cs typeface="Courier New" panose="02070309020205020404" pitchFamily="49" charset="0"/>
              </a:rPr>
              <a:t>    Node </a:t>
            </a:r>
            <a:r>
              <a:rPr lang="en-US" sz="1200" b="1" dirty="0" err="1">
                <a:solidFill>
                  <a:srgbClr val="B23C00"/>
                </a:solidFill>
                <a:latin typeface="Courier New" panose="02070309020205020404" pitchFamily="49" charset="0"/>
                <a:cs typeface="Courier New" panose="02070309020205020404" pitchFamily="49" charset="0"/>
              </a:rPr>
              <a:t>assignmentNode</a:t>
            </a:r>
            <a:r>
              <a:rPr lang="en-US" sz="1200" b="1" dirty="0">
                <a:solidFill>
                  <a:srgbClr val="B23C00"/>
                </a:solidFill>
                <a:latin typeface="Courier New" panose="02070309020205020404" pitchFamily="49" charset="0"/>
                <a:cs typeface="Courier New" panose="02070309020205020404" pitchFamily="49" charset="0"/>
              </a:rPr>
              <a:t> = new Node(ASSIGN);</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 Enter the variable name into the symbol table</a:t>
            </a:r>
          </a:p>
          <a:p>
            <a:r>
              <a:rPr lang="en-US" sz="1200" b="1" dirty="0">
                <a:latin typeface="Courier New" panose="02070309020205020404" pitchFamily="49" charset="0"/>
                <a:cs typeface="Courier New" panose="02070309020205020404" pitchFamily="49" charset="0"/>
              </a:rPr>
              <a:t>    // if it isn't already in there.</a:t>
            </a:r>
          </a:p>
          <a:p>
            <a:r>
              <a:rPr lang="en-US" sz="1200" b="1" dirty="0">
                <a:latin typeface="Courier New" panose="02070309020205020404" pitchFamily="49" charset="0"/>
                <a:cs typeface="Courier New" panose="02070309020205020404" pitchFamily="49" charset="0"/>
              </a:rPr>
              <a:t>    String </a:t>
            </a:r>
            <a:r>
              <a:rPr lang="en-US" sz="1200" b="1" dirty="0" err="1">
                <a:latin typeface="Courier New" panose="02070309020205020404" pitchFamily="49" charset="0"/>
                <a:cs typeface="Courier New" panose="02070309020205020404" pitchFamily="49" charset="0"/>
              </a:rPr>
              <a:t>variableName</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currentToken.text</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SymtabEntry</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variableId</a:t>
            </a:r>
            <a:r>
              <a:rPr lang="en-US" sz="1200" b="1" dirty="0">
                <a:latin typeface="Courier New" panose="02070309020205020404" pitchFamily="49" charset="0"/>
                <a:cs typeface="Courier New" panose="02070309020205020404" pitchFamily="49" charset="0"/>
              </a:rPr>
              <a:t> = </a:t>
            </a:r>
            <a:r>
              <a:rPr lang="en-US" sz="1200" b="1" dirty="0" err="1">
                <a:solidFill>
                  <a:srgbClr val="C00000"/>
                </a:solidFill>
                <a:latin typeface="Courier New" panose="02070309020205020404" pitchFamily="49" charset="0"/>
                <a:cs typeface="Courier New" panose="02070309020205020404" pitchFamily="49" charset="0"/>
              </a:rPr>
              <a:t>symtab.lookup</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variableName.</a:t>
            </a:r>
            <a:r>
              <a:rPr lang="en-US" sz="1200" b="1" dirty="0" err="1">
                <a:solidFill>
                  <a:srgbClr val="C00000"/>
                </a:solidFill>
                <a:latin typeface="Courier New" panose="02070309020205020404" pitchFamily="49" charset="0"/>
                <a:cs typeface="Courier New" panose="02070309020205020404" pitchFamily="49" charset="0"/>
              </a:rPr>
              <a:t>toLowerCase</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if (</a:t>
            </a:r>
            <a:r>
              <a:rPr lang="en-US" sz="1200" b="1" dirty="0" err="1">
                <a:latin typeface="Courier New" panose="02070309020205020404" pitchFamily="49" charset="0"/>
                <a:cs typeface="Courier New" panose="02070309020205020404" pitchFamily="49" charset="0"/>
              </a:rPr>
              <a:t>variableId</a:t>
            </a:r>
            <a:r>
              <a:rPr lang="en-US" sz="1200" b="1" dirty="0">
                <a:latin typeface="Courier New" panose="02070309020205020404" pitchFamily="49" charset="0"/>
                <a:cs typeface="Courier New" panose="02070309020205020404" pitchFamily="49" charset="0"/>
              </a:rPr>
              <a:t> == null) </a:t>
            </a:r>
            <a:r>
              <a:rPr lang="en-US" sz="1200" b="1" dirty="0" err="1">
                <a:latin typeface="Courier New" panose="02070309020205020404" pitchFamily="49" charset="0"/>
                <a:cs typeface="Courier New" panose="02070309020205020404" pitchFamily="49" charset="0"/>
              </a:rPr>
              <a:t>variableId</a:t>
            </a:r>
            <a:r>
              <a:rPr lang="en-US" sz="1200" b="1" dirty="0">
                <a:latin typeface="Courier New" panose="02070309020205020404" pitchFamily="49" charset="0"/>
                <a:cs typeface="Courier New" panose="02070309020205020404" pitchFamily="49" charset="0"/>
              </a:rPr>
              <a:t> = </a:t>
            </a:r>
            <a:r>
              <a:rPr lang="en-US" sz="1200" b="1" dirty="0" err="1">
                <a:solidFill>
                  <a:srgbClr val="C00000"/>
                </a:solidFill>
                <a:latin typeface="Courier New" panose="02070309020205020404" pitchFamily="49" charset="0"/>
                <a:cs typeface="Courier New" panose="02070309020205020404" pitchFamily="49" charset="0"/>
              </a:rPr>
              <a:t>symtab.enter</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variableName.</a:t>
            </a:r>
            <a:r>
              <a:rPr lang="en-US" sz="1200" b="1" dirty="0" err="1">
                <a:solidFill>
                  <a:srgbClr val="C00000"/>
                </a:solidFill>
                <a:latin typeface="Courier New" panose="02070309020205020404" pitchFamily="49" charset="0"/>
                <a:cs typeface="Courier New" panose="02070309020205020404" pitchFamily="49" charset="0"/>
              </a:rPr>
              <a:t>toLowerCase</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 The assignment node adopts the variable node as its first child.</a:t>
            </a:r>
          </a:p>
          <a:p>
            <a:r>
              <a:rPr lang="en-US" sz="1200" b="1" dirty="0">
                <a:latin typeface="Courier New" panose="02070309020205020404" pitchFamily="49" charset="0"/>
                <a:cs typeface="Courier New" panose="02070309020205020404" pitchFamily="49" charset="0"/>
              </a:rPr>
              <a:t>    Node </a:t>
            </a:r>
            <a:r>
              <a:rPr lang="en-US" sz="1200" b="1" dirty="0" err="1">
                <a:latin typeface="Courier New" panose="02070309020205020404" pitchFamily="49" charset="0"/>
                <a:cs typeface="Courier New" panose="02070309020205020404" pitchFamily="49" charset="0"/>
              </a:rPr>
              <a:t>lhsNode</a:t>
            </a:r>
            <a:r>
              <a:rPr lang="en-US" sz="1200" b="1" dirty="0">
                <a:latin typeface="Courier New" panose="02070309020205020404" pitchFamily="49" charset="0"/>
                <a:cs typeface="Courier New" panose="02070309020205020404" pitchFamily="49" charset="0"/>
              </a:rPr>
              <a:t> = </a:t>
            </a:r>
            <a:r>
              <a:rPr lang="en-US" sz="1200" b="1" dirty="0">
                <a:solidFill>
                  <a:srgbClr val="B23C00"/>
                </a:solidFill>
                <a:latin typeface="Courier New" panose="02070309020205020404" pitchFamily="49" charset="0"/>
                <a:cs typeface="Courier New" panose="02070309020205020404" pitchFamily="49" charset="0"/>
              </a:rPr>
              <a:t>new Node(VARIABLE);        </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lhsNode.text</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variableName</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lhsNode.entry</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variableId</a:t>
            </a:r>
            <a:r>
              <a:rPr lang="en-US" sz="1200" b="1" dirty="0">
                <a:latin typeface="Courier New" panose="02070309020205020404" pitchFamily="49" charset="0"/>
                <a:cs typeface="Courier New" panose="02070309020205020404" pitchFamily="49" charset="0"/>
              </a:rPr>
              <a:t>;</a:t>
            </a:r>
          </a:p>
          <a:p>
            <a:r>
              <a:rPr lang="en-US" sz="1200" b="1" dirty="0">
                <a:solidFill>
                  <a:srgbClr val="B23C00"/>
                </a:solidFill>
                <a:latin typeface="Courier New" panose="02070309020205020404" pitchFamily="49" charset="0"/>
                <a:cs typeface="Courier New" panose="02070309020205020404" pitchFamily="49" charset="0"/>
              </a:rPr>
              <a:t>    </a:t>
            </a:r>
            <a:r>
              <a:rPr lang="en-US" sz="1200" b="1" dirty="0" err="1">
                <a:solidFill>
                  <a:srgbClr val="B23C00"/>
                </a:solidFill>
                <a:latin typeface="Courier New" panose="02070309020205020404" pitchFamily="49" charset="0"/>
                <a:cs typeface="Courier New" panose="02070309020205020404" pitchFamily="49" charset="0"/>
              </a:rPr>
              <a:t>assignmentNode.adopt</a:t>
            </a:r>
            <a:r>
              <a:rPr lang="en-US" sz="1200" b="1" dirty="0">
                <a:solidFill>
                  <a:srgbClr val="B23C00"/>
                </a:solidFill>
                <a:latin typeface="Courier New" panose="02070309020205020404" pitchFamily="49" charset="0"/>
                <a:cs typeface="Courier New" panose="02070309020205020404" pitchFamily="49" charset="0"/>
              </a:rPr>
              <a:t>(</a:t>
            </a:r>
            <a:r>
              <a:rPr lang="en-US" sz="1200" b="1" dirty="0" err="1">
                <a:solidFill>
                  <a:srgbClr val="B23C00"/>
                </a:solidFill>
                <a:latin typeface="Courier New" panose="02070309020205020404" pitchFamily="49" charset="0"/>
                <a:cs typeface="Courier New" panose="02070309020205020404" pitchFamily="49" charset="0"/>
              </a:rPr>
              <a:t>lhsNode</a:t>
            </a:r>
            <a:r>
              <a:rPr lang="en-US" sz="1200" b="1" dirty="0">
                <a:solidFill>
                  <a:srgbClr val="B23C00"/>
                </a:solidFill>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currentToken</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scanner.nextToken</a:t>
            </a:r>
            <a:r>
              <a:rPr lang="en-US" sz="1200" b="1" dirty="0">
                <a:latin typeface="Courier New" panose="02070309020205020404" pitchFamily="49" charset="0"/>
                <a:cs typeface="Courier New" panose="02070309020205020404" pitchFamily="49" charset="0"/>
              </a:rPr>
              <a:t>();  // consume the LHS variable;</a:t>
            </a:r>
          </a:p>
        </p:txBody>
      </p:sp>
      <p:sp>
        <p:nvSpPr>
          <p:cNvPr id="6" name="TextBox 5">
            <a:extLst>
              <a:ext uri="{FF2B5EF4-FFF2-40B4-BE49-F238E27FC236}">
                <a16:creationId xmlns:a16="http://schemas.microsoft.com/office/drawing/2014/main" id="{8A866CB8-7324-3F4B-89F5-C38AAE735EBF}"/>
              </a:ext>
            </a:extLst>
          </p:cNvPr>
          <p:cNvSpPr txBox="1"/>
          <p:nvPr/>
        </p:nvSpPr>
        <p:spPr>
          <a:xfrm>
            <a:off x="6968298" y="1718861"/>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sp>
        <p:nvSpPr>
          <p:cNvPr id="7" name="TextBox 6">
            <a:extLst>
              <a:ext uri="{FF2B5EF4-FFF2-40B4-BE49-F238E27FC236}">
                <a16:creationId xmlns:a16="http://schemas.microsoft.com/office/drawing/2014/main" id="{F9D84E76-EFC2-A34B-8DA6-89999F5A9622}"/>
              </a:ext>
            </a:extLst>
          </p:cNvPr>
          <p:cNvSpPr txBox="1"/>
          <p:nvPr/>
        </p:nvSpPr>
        <p:spPr>
          <a:xfrm>
            <a:off x="3522988" y="5714975"/>
            <a:ext cx="1770036" cy="338554"/>
          </a:xfrm>
          <a:prstGeom prst="rect">
            <a:avLst/>
          </a:prstGeom>
          <a:solidFill>
            <a:srgbClr val="008000"/>
          </a:solidFill>
        </p:spPr>
        <p:txBody>
          <a:bodyPr wrap="none" rtlCol="0">
            <a:spAutoFit/>
          </a:bodyPr>
          <a:lstStyle/>
          <a:p>
            <a:r>
              <a:rPr lang="en-US" dirty="0">
                <a:solidFill>
                  <a:srgbClr val="FFFF00"/>
                </a:solidFill>
              </a:rPr>
              <a:t>package frontend</a:t>
            </a:r>
          </a:p>
        </p:txBody>
      </p:sp>
      <p:sp>
        <p:nvSpPr>
          <p:cNvPr id="3" name="TextBox 2">
            <a:extLst>
              <a:ext uri="{FF2B5EF4-FFF2-40B4-BE49-F238E27FC236}">
                <a16:creationId xmlns:a16="http://schemas.microsoft.com/office/drawing/2014/main" id="{23772F95-7239-D042-83B5-00E6506796B3}"/>
              </a:ext>
            </a:extLst>
          </p:cNvPr>
          <p:cNvSpPr txBox="1"/>
          <p:nvPr/>
        </p:nvSpPr>
        <p:spPr>
          <a:xfrm>
            <a:off x="7206060" y="3496270"/>
            <a:ext cx="1353256" cy="276999"/>
          </a:xfrm>
          <a:prstGeom prst="rect">
            <a:avLst/>
          </a:prstGeom>
          <a:solidFill>
            <a:schemeClr val="accent1">
              <a:lumMod val="20000"/>
              <a:lumOff val="80000"/>
            </a:schemeClr>
          </a:solidFill>
          <a:ln>
            <a:solidFill>
              <a:srgbClr val="0033CC"/>
            </a:solidFill>
          </a:ln>
        </p:spPr>
        <p:txBody>
          <a:bodyPr wrap="none" rtlCol="0">
            <a:spAutoFit/>
          </a:bodyPr>
          <a:lstStyle/>
          <a:p>
            <a:r>
              <a:rPr lang="en-US" sz="1200" dirty="0">
                <a:solidFill>
                  <a:srgbClr val="0033CC"/>
                </a:solidFill>
              </a:rPr>
              <a:t>Why lower case?</a:t>
            </a:r>
          </a:p>
        </p:txBody>
      </p:sp>
      <p:sp>
        <p:nvSpPr>
          <p:cNvPr id="8" name="TextBox 7">
            <a:extLst>
              <a:ext uri="{FF2B5EF4-FFF2-40B4-BE49-F238E27FC236}">
                <a16:creationId xmlns:a16="http://schemas.microsoft.com/office/drawing/2014/main" id="{92542303-2D8F-76A8-1DED-F997B6DA6F34}"/>
              </a:ext>
            </a:extLst>
          </p:cNvPr>
          <p:cNvSpPr txBox="1"/>
          <p:nvPr/>
        </p:nvSpPr>
        <p:spPr>
          <a:xfrm>
            <a:off x="2273935" y="1307833"/>
            <a:ext cx="4596130" cy="369332"/>
          </a:xfrm>
          <a:prstGeom prst="rect">
            <a:avLst/>
          </a:prstGeom>
          <a:solidFill>
            <a:srgbClr val="DEF0F2"/>
          </a:solidFill>
          <a:ln>
            <a:solidFill>
              <a:srgbClr val="0070C0"/>
            </a:solidFill>
          </a:ln>
        </p:spPr>
        <p:txBody>
          <a:bodyPr wrap="none" rtlCol="0">
            <a:spAutoFit/>
          </a:bodyPr>
          <a:lstStyle/>
          <a:p>
            <a:r>
              <a:rPr lang="en-US" sz="1800" b="1" dirty="0" err="1">
                <a:solidFill>
                  <a:srgbClr val="C00000"/>
                </a:solidFill>
                <a:latin typeface="Courier New" panose="02070309020205020404" pitchFamily="49" charset="0"/>
                <a:cs typeface="Courier New" panose="02070309020205020404" pitchFamily="49" charset="0"/>
              </a:rPr>
              <a:t>celsius</a:t>
            </a:r>
            <a:r>
              <a:rPr lang="en-US" sz="1800" b="1" dirty="0">
                <a:latin typeface="Courier New" panose="02070309020205020404" pitchFamily="49" charset="0"/>
                <a:cs typeface="Courier New" panose="02070309020205020404" pitchFamily="49" charset="0"/>
              </a:rPr>
              <a:t> := (</a:t>
            </a:r>
            <a:r>
              <a:rPr lang="en-US" sz="1800" b="1" dirty="0" err="1">
                <a:latin typeface="Courier New" panose="02070309020205020404" pitchFamily="49" charset="0"/>
                <a:cs typeface="Courier New" panose="02070309020205020404" pitchFamily="49" charset="0"/>
              </a:rPr>
              <a:t>fahrenheit</a:t>
            </a:r>
            <a:r>
              <a:rPr lang="en-US" sz="1800" b="1" dirty="0">
                <a:latin typeface="Courier New" panose="02070309020205020404" pitchFamily="49" charset="0"/>
                <a:cs typeface="Courier New" panose="02070309020205020404" pitchFamily="49" charset="0"/>
              </a:rPr>
              <a:t> - 32)/1.8</a:t>
            </a:r>
          </a:p>
        </p:txBody>
      </p:sp>
      <p:pic>
        <p:nvPicPr>
          <p:cNvPr id="9" name="Picture 3" descr="CS153-080910p">
            <a:extLst>
              <a:ext uri="{FF2B5EF4-FFF2-40B4-BE49-F238E27FC236}">
                <a16:creationId xmlns:a16="http://schemas.microsoft.com/office/drawing/2014/main" id="{4A733A69-D592-2CF8-3381-6EBF40FA61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2325" y="4876217"/>
            <a:ext cx="1898747" cy="1295953"/>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10" descr="A diagram of a diagram&#10;&#10;Description automatically generated">
            <a:extLst>
              <a:ext uri="{FF2B5EF4-FFF2-40B4-BE49-F238E27FC236}">
                <a16:creationId xmlns:a16="http://schemas.microsoft.com/office/drawing/2014/main" id="{68A76BEE-1D13-A491-D8EA-42C06B165AC0}"/>
              </a:ext>
            </a:extLst>
          </p:cNvPr>
          <p:cNvPicPr>
            <a:picLocks noChangeAspect="1"/>
          </p:cNvPicPr>
          <p:nvPr/>
        </p:nvPicPr>
        <p:blipFill>
          <a:blip r:embed="rId3"/>
          <a:stretch>
            <a:fillRect/>
          </a:stretch>
        </p:blipFill>
        <p:spPr>
          <a:xfrm>
            <a:off x="823001" y="5579101"/>
            <a:ext cx="2371104" cy="610302"/>
          </a:xfrm>
          <a:prstGeom prst="rect">
            <a:avLst/>
          </a:prstGeom>
        </p:spPr>
      </p:pic>
    </p:spTree>
    <p:extLst>
      <p:ext uri="{BB962C8B-B14F-4D97-AF65-F5344CB8AC3E}">
        <p14:creationId xmlns:p14="http://schemas.microsoft.com/office/powerpoint/2010/main" val="374832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500"/>
                                        <p:tgtEl>
                                          <p:spTgt spid="5">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7" end="7"/>
                                            </p:txEl>
                                          </p:spTgt>
                                        </p:tgtEl>
                                        <p:attrNameLst>
                                          <p:attrName>style.visibility</p:attrName>
                                        </p:attrNameLst>
                                      </p:cBhvr>
                                      <p:to>
                                        <p:strVal val="visible"/>
                                      </p:to>
                                    </p:set>
                                    <p:animEffect transition="in" filter="fade">
                                      <p:cBhvr>
                                        <p:cTn id="10" dur="500"/>
                                        <p:tgtEl>
                                          <p:spTgt spid="5">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animEffect transition="in" filter="fade">
                                      <p:cBhvr>
                                        <p:cTn id="13" dur="500"/>
                                        <p:tgtEl>
                                          <p:spTgt spid="5">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9" end="9"/>
                                            </p:txEl>
                                          </p:spTgt>
                                        </p:tgtEl>
                                        <p:attrNameLst>
                                          <p:attrName>style.visibility</p:attrName>
                                        </p:attrNameLst>
                                      </p:cBhvr>
                                      <p:to>
                                        <p:strVal val="visible"/>
                                      </p:to>
                                    </p:set>
                                    <p:animEffect transition="in" filter="fade">
                                      <p:cBhvr>
                                        <p:cTn id="16" dur="500"/>
                                        <p:tgtEl>
                                          <p:spTgt spid="5">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animEffect transition="in" filter="fade">
                                      <p:cBhvr>
                                        <p:cTn id="19" dur="500"/>
                                        <p:tgtEl>
                                          <p:spTgt spid="5">
                                            <p:txEl>
                                              <p:pRg st="10" end="1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500" fill="hold"/>
                                        <p:tgtEl>
                                          <p:spTgt spid="3"/>
                                        </p:tgtEl>
                                        <p:attrNameLst>
                                          <p:attrName>ppt_x</p:attrName>
                                        </p:attrNameLst>
                                      </p:cBhvr>
                                      <p:tavLst>
                                        <p:tav tm="0">
                                          <p:val>
                                            <p:strVal val="1+#ppt_w/2"/>
                                          </p:val>
                                        </p:tav>
                                        <p:tav tm="100000">
                                          <p:val>
                                            <p:strVal val="#ppt_x"/>
                                          </p:val>
                                        </p:tav>
                                      </p:tavLst>
                                    </p:anim>
                                    <p:anim calcmode="lin" valueType="num">
                                      <p:cBhvr additive="base">
                                        <p:cTn id="25"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12" end="12"/>
                                            </p:txEl>
                                          </p:spTgt>
                                        </p:tgtEl>
                                        <p:attrNameLst>
                                          <p:attrName>style.visibility</p:attrName>
                                        </p:attrNameLst>
                                      </p:cBhvr>
                                      <p:to>
                                        <p:strVal val="visible"/>
                                      </p:to>
                                    </p:set>
                                    <p:animEffect transition="in" filter="fade">
                                      <p:cBhvr>
                                        <p:cTn id="30" dur="500"/>
                                        <p:tgtEl>
                                          <p:spTgt spid="5">
                                            <p:txEl>
                                              <p:pRg st="12" end="12"/>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13" end="13"/>
                                            </p:txEl>
                                          </p:spTgt>
                                        </p:tgtEl>
                                        <p:attrNameLst>
                                          <p:attrName>style.visibility</p:attrName>
                                        </p:attrNameLst>
                                      </p:cBhvr>
                                      <p:to>
                                        <p:strVal val="visible"/>
                                      </p:to>
                                    </p:set>
                                    <p:animEffect transition="in" filter="fade">
                                      <p:cBhvr>
                                        <p:cTn id="33" dur="500"/>
                                        <p:tgtEl>
                                          <p:spTgt spid="5">
                                            <p:txEl>
                                              <p:pRg st="13" end="13"/>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4" end="14"/>
                                            </p:txEl>
                                          </p:spTgt>
                                        </p:tgtEl>
                                        <p:attrNameLst>
                                          <p:attrName>style.visibility</p:attrName>
                                        </p:attrNameLst>
                                      </p:cBhvr>
                                      <p:to>
                                        <p:strVal val="visible"/>
                                      </p:to>
                                    </p:set>
                                    <p:animEffect transition="in" filter="fade">
                                      <p:cBhvr>
                                        <p:cTn id="36" dur="500"/>
                                        <p:tgtEl>
                                          <p:spTgt spid="5">
                                            <p:txEl>
                                              <p:pRg st="14" end="14"/>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5" end="15"/>
                                            </p:txEl>
                                          </p:spTgt>
                                        </p:tgtEl>
                                        <p:attrNameLst>
                                          <p:attrName>style.visibility</p:attrName>
                                        </p:attrNameLst>
                                      </p:cBhvr>
                                      <p:to>
                                        <p:strVal val="visible"/>
                                      </p:to>
                                    </p:set>
                                    <p:animEffect transition="in" filter="fade">
                                      <p:cBhvr>
                                        <p:cTn id="39" dur="500"/>
                                        <p:tgtEl>
                                          <p:spTgt spid="5">
                                            <p:txEl>
                                              <p:pRg st="15" end="15"/>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16" end="16"/>
                                            </p:txEl>
                                          </p:spTgt>
                                        </p:tgtEl>
                                        <p:attrNameLst>
                                          <p:attrName>style.visibility</p:attrName>
                                        </p:attrNameLst>
                                      </p:cBhvr>
                                      <p:to>
                                        <p:strVal val="visible"/>
                                      </p:to>
                                    </p:set>
                                    <p:animEffect transition="in" filter="fade">
                                      <p:cBhvr>
                                        <p:cTn id="42" dur="500"/>
                                        <p:tgtEl>
                                          <p:spTgt spid="5">
                                            <p:txEl>
                                              <p:pRg st="16" end="1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8" end="18"/>
                                            </p:txEl>
                                          </p:spTgt>
                                        </p:tgtEl>
                                        <p:attrNameLst>
                                          <p:attrName>style.visibility</p:attrName>
                                        </p:attrNameLst>
                                      </p:cBhvr>
                                      <p:to>
                                        <p:strVal val="visible"/>
                                      </p:to>
                                    </p:set>
                                    <p:animEffect transition="in" filter="fade">
                                      <p:cBhvr>
                                        <p:cTn id="47" dur="500"/>
                                        <p:tgtEl>
                                          <p:spTgt spid="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6817B-676B-DC47-83B5-B54CC0F1C152}"/>
              </a:ext>
            </a:extLst>
          </p:cNvPr>
          <p:cNvSpPr>
            <a:spLocks noGrp="1"/>
          </p:cNvSpPr>
          <p:nvPr>
            <p:ph type="title"/>
          </p:nvPr>
        </p:nvSpPr>
        <p:spPr/>
        <p:txBody>
          <a:bodyPr/>
          <a:lstStyle/>
          <a:p>
            <a:r>
              <a:rPr lang="en-US" b="1" dirty="0" err="1">
                <a:latin typeface="Courier New" panose="02070309020205020404" pitchFamily="49" charset="0"/>
                <a:cs typeface="Courier New" panose="02070309020205020404" pitchFamily="49" charset="0"/>
              </a:rPr>
              <a:t>parseAssignmentStatement</a:t>
            </a:r>
            <a:r>
              <a:rPr lang="en-US" b="1" dirty="0">
                <a:latin typeface="Courier New" panose="02070309020205020404" pitchFamily="49" charset="0"/>
                <a:cs typeface="Courier New" panose="02070309020205020404" pitchFamily="49" charset="0"/>
              </a:rPr>
              <a:t>()</a:t>
            </a:r>
            <a:r>
              <a:rPr lang="en-US" i="1" dirty="0"/>
              <a:t>, cont’d</a:t>
            </a:r>
          </a:p>
        </p:txBody>
      </p:sp>
      <p:sp>
        <p:nvSpPr>
          <p:cNvPr id="4" name="Slide Number Placeholder 3">
            <a:extLst>
              <a:ext uri="{FF2B5EF4-FFF2-40B4-BE49-F238E27FC236}">
                <a16:creationId xmlns:a16="http://schemas.microsoft.com/office/drawing/2014/main" id="{C6A00551-AF8A-D142-B349-EED7E971BD27}"/>
              </a:ext>
            </a:extLst>
          </p:cNvPr>
          <p:cNvSpPr>
            <a:spLocks noGrp="1"/>
          </p:cNvSpPr>
          <p:nvPr>
            <p:ph type="sldNum" sz="quarter" idx="12"/>
          </p:nvPr>
        </p:nvSpPr>
        <p:spPr/>
        <p:txBody>
          <a:bodyPr/>
          <a:lstStyle/>
          <a:p>
            <a:fld id="{FED62B2D-F854-104A-9535-9A504E5923E0}" type="slidenum">
              <a:rPr lang="en-US" smtClean="0"/>
              <a:pPr/>
              <a:t>21</a:t>
            </a:fld>
            <a:endParaRPr lang="en-US"/>
          </a:p>
        </p:txBody>
      </p:sp>
      <p:sp>
        <p:nvSpPr>
          <p:cNvPr id="5" name="TextBox 4">
            <a:extLst>
              <a:ext uri="{FF2B5EF4-FFF2-40B4-BE49-F238E27FC236}">
                <a16:creationId xmlns:a16="http://schemas.microsoft.com/office/drawing/2014/main" id="{E0BE9B44-640F-7941-A08A-075E7A9D2600}"/>
              </a:ext>
            </a:extLst>
          </p:cNvPr>
          <p:cNvSpPr txBox="1"/>
          <p:nvPr/>
        </p:nvSpPr>
        <p:spPr>
          <a:xfrm>
            <a:off x="505823" y="1950169"/>
            <a:ext cx="8132354" cy="2677656"/>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B23C00"/>
                </a:solidFill>
                <a:latin typeface="Courier New" panose="02070309020205020404" pitchFamily="49" charset="0"/>
                <a:cs typeface="Courier New" panose="02070309020205020404" pitchFamily="49" charset="0"/>
              </a:rPr>
              <a:t>COLON_EQUALS</a:t>
            </a:r>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consume </a:t>
            </a:r>
            <a:r>
              <a:rPr lang="en-US" sz="1400" b="1" dirty="0">
                <a:solidFill>
                  <a:srgbClr val="C000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else </a:t>
            </a:r>
            <a:r>
              <a:rPr lang="en-US" sz="1400" b="1" dirty="0" err="1">
                <a:latin typeface="Courier New" panose="02070309020205020404" pitchFamily="49" charset="0"/>
                <a:cs typeface="Courier New" panose="02070309020205020404" pitchFamily="49" charset="0"/>
              </a:rPr>
              <a:t>syntaxError</a:t>
            </a:r>
            <a:r>
              <a:rPr lang="en-US" sz="1400" b="1" dirty="0">
                <a:latin typeface="Courier New" panose="02070309020205020404" pitchFamily="49" charset="0"/>
                <a:cs typeface="Courier New" panose="02070309020205020404" pitchFamily="49" charset="0"/>
              </a:rPr>
              <a:t>("Missing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 The assignment node adopts the expression node as its second child.</a:t>
            </a:r>
          </a:p>
          <a:p>
            <a:r>
              <a:rPr lang="en-US" sz="1400" b="1" dirty="0">
                <a:latin typeface="Courier New" panose="02070309020205020404" pitchFamily="49" charset="0"/>
                <a:cs typeface="Courier New" panose="02070309020205020404" pitchFamily="49" charset="0"/>
              </a:rPr>
              <a:t>    Node </a:t>
            </a:r>
            <a:r>
              <a:rPr lang="en-US" sz="1400" b="1" dirty="0" err="1">
                <a:latin typeface="Courier New" panose="02070309020205020404" pitchFamily="49" charset="0"/>
                <a:cs typeface="Courier New" panose="02070309020205020404" pitchFamily="49" charset="0"/>
              </a:rPr>
              <a:t>rhsNode</a:t>
            </a:r>
            <a:r>
              <a:rPr lang="en-US" sz="1400" b="1" dirty="0">
                <a:latin typeface="Courier New" panose="02070309020205020404" pitchFamily="49" charset="0"/>
                <a:cs typeface="Courier New" panose="02070309020205020404" pitchFamily="49" charset="0"/>
              </a:rPr>
              <a:t> = </a:t>
            </a:r>
            <a:r>
              <a:rPr lang="en-US" sz="1400" b="1" dirty="0" err="1">
                <a:solidFill>
                  <a:srgbClr val="B23C00"/>
                </a:solidFill>
                <a:latin typeface="Courier New" panose="02070309020205020404" pitchFamily="49" charset="0"/>
                <a:cs typeface="Courier New" panose="02070309020205020404" pitchFamily="49" charset="0"/>
              </a:rPr>
              <a:t>parseExpression</a:t>
            </a:r>
            <a:r>
              <a:rPr lang="en-US" sz="1400" b="1" dirty="0">
                <a:solidFill>
                  <a:srgbClr val="B23C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solidFill>
                  <a:srgbClr val="B23C00"/>
                </a:solidFill>
                <a:latin typeface="Courier New" panose="02070309020205020404" pitchFamily="49" charset="0"/>
                <a:cs typeface="Courier New" panose="02070309020205020404" pitchFamily="49" charset="0"/>
              </a:rPr>
              <a:t>assignmentNode.adopt</a:t>
            </a:r>
            <a:r>
              <a:rPr lang="en-US" sz="1400" b="1" dirty="0">
                <a:solidFill>
                  <a:srgbClr val="B23C00"/>
                </a:solidFill>
                <a:latin typeface="Courier New" panose="02070309020205020404" pitchFamily="49" charset="0"/>
                <a:cs typeface="Courier New" panose="02070309020205020404" pitchFamily="49" charset="0"/>
              </a:rPr>
              <a:t>(</a:t>
            </a:r>
            <a:r>
              <a:rPr lang="en-US" sz="1400" b="1" dirty="0" err="1">
                <a:solidFill>
                  <a:srgbClr val="B23C00"/>
                </a:solidFill>
                <a:latin typeface="Courier New" panose="02070309020205020404" pitchFamily="49" charset="0"/>
                <a:cs typeface="Courier New" panose="02070309020205020404" pitchFamily="49" charset="0"/>
              </a:rPr>
              <a:t>rhsNode</a:t>
            </a:r>
            <a:r>
              <a:rPr lang="en-US" sz="1400" b="1" dirty="0">
                <a:solidFill>
                  <a:srgbClr val="B23C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solidFill>
                  <a:srgbClr val="B23C00"/>
                </a:solidFill>
                <a:latin typeface="Courier New" panose="02070309020205020404" pitchFamily="49" charset="0"/>
                <a:cs typeface="Courier New" panose="02070309020205020404" pitchFamily="49" charset="0"/>
              </a:rPr>
              <a:t>    return </a:t>
            </a:r>
            <a:r>
              <a:rPr lang="en-US" sz="1400" b="1" dirty="0" err="1">
                <a:solidFill>
                  <a:srgbClr val="B23C00"/>
                </a:solidFill>
                <a:latin typeface="Courier New" panose="02070309020205020404" pitchFamily="49" charset="0"/>
                <a:cs typeface="Courier New" panose="02070309020205020404" pitchFamily="49" charset="0"/>
              </a:rPr>
              <a:t>assignmentNode</a:t>
            </a:r>
            <a:r>
              <a:rPr lang="en-US" sz="1400" b="1" dirty="0">
                <a:solidFill>
                  <a:srgbClr val="B23C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682C471E-DF4E-C04B-900C-7208BAEDC717}"/>
              </a:ext>
            </a:extLst>
          </p:cNvPr>
          <p:cNvSpPr txBox="1"/>
          <p:nvPr/>
        </p:nvSpPr>
        <p:spPr>
          <a:xfrm>
            <a:off x="7293417" y="1767291"/>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pic>
        <p:nvPicPr>
          <p:cNvPr id="3" name="Picture 3" descr="CS153-080910p">
            <a:extLst>
              <a:ext uri="{FF2B5EF4-FFF2-40B4-BE49-F238E27FC236}">
                <a16:creationId xmlns:a16="http://schemas.microsoft.com/office/drawing/2014/main" id="{760B4D9A-6FD8-F273-F27D-E5EB6D5F31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195" y="4876217"/>
            <a:ext cx="1898747" cy="1295953"/>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F2095A6-95BC-0FE4-BE97-DE7189047FA7}"/>
              </a:ext>
            </a:extLst>
          </p:cNvPr>
          <p:cNvSpPr txBox="1"/>
          <p:nvPr/>
        </p:nvSpPr>
        <p:spPr>
          <a:xfrm>
            <a:off x="2273935" y="1307833"/>
            <a:ext cx="4596130" cy="369332"/>
          </a:xfrm>
          <a:prstGeom prst="rect">
            <a:avLst/>
          </a:prstGeom>
          <a:solidFill>
            <a:srgbClr val="DEF0F2"/>
          </a:solidFill>
          <a:ln>
            <a:solidFill>
              <a:srgbClr val="0070C0"/>
            </a:solidFill>
          </a:ln>
        </p:spPr>
        <p:txBody>
          <a:bodyPr wrap="none" rtlCol="0">
            <a:spAutoFit/>
          </a:bodyPr>
          <a:lstStyle/>
          <a:p>
            <a:r>
              <a:rPr lang="en-US" sz="1800" b="1" dirty="0" err="1">
                <a:latin typeface="Courier New" panose="02070309020205020404" pitchFamily="49" charset="0"/>
                <a:cs typeface="Courier New" panose="02070309020205020404" pitchFamily="49" charset="0"/>
              </a:rPr>
              <a:t>celsius</a:t>
            </a:r>
            <a:r>
              <a:rPr lang="en-US" sz="1800" b="1" dirty="0">
                <a:latin typeface="Courier New" panose="02070309020205020404" pitchFamily="49" charset="0"/>
                <a:cs typeface="Courier New" panose="02070309020205020404" pitchFamily="49" charset="0"/>
              </a:rPr>
              <a:t> </a:t>
            </a:r>
            <a:r>
              <a:rPr lang="en-US" sz="1800" b="1" dirty="0">
                <a:solidFill>
                  <a:srgbClr val="C00000"/>
                </a:solidFill>
                <a:latin typeface="Courier New" panose="02070309020205020404" pitchFamily="49" charset="0"/>
                <a:cs typeface="Courier New" panose="02070309020205020404" pitchFamily="49" charset="0"/>
              </a:rPr>
              <a:t>:= (</a:t>
            </a:r>
            <a:r>
              <a:rPr lang="en-US" sz="1800" b="1" dirty="0" err="1">
                <a:solidFill>
                  <a:srgbClr val="C00000"/>
                </a:solidFill>
                <a:latin typeface="Courier New" panose="02070309020205020404" pitchFamily="49" charset="0"/>
                <a:cs typeface="Courier New" panose="02070309020205020404" pitchFamily="49" charset="0"/>
              </a:rPr>
              <a:t>fahrenheit</a:t>
            </a:r>
            <a:r>
              <a:rPr lang="en-US" sz="1800" b="1" dirty="0">
                <a:solidFill>
                  <a:srgbClr val="C00000"/>
                </a:solidFill>
                <a:latin typeface="Courier New" panose="02070309020205020404" pitchFamily="49" charset="0"/>
                <a:cs typeface="Courier New" panose="02070309020205020404" pitchFamily="49" charset="0"/>
              </a:rPr>
              <a:t> - 32)/1.8</a:t>
            </a:r>
          </a:p>
        </p:txBody>
      </p:sp>
      <p:pic>
        <p:nvPicPr>
          <p:cNvPr id="9" name="Picture 8" descr="A diagram of a diagram&#10;&#10;Description automatically generated">
            <a:extLst>
              <a:ext uri="{FF2B5EF4-FFF2-40B4-BE49-F238E27FC236}">
                <a16:creationId xmlns:a16="http://schemas.microsoft.com/office/drawing/2014/main" id="{C7D11A3C-11B6-5501-B2B1-1093307302C4}"/>
              </a:ext>
            </a:extLst>
          </p:cNvPr>
          <p:cNvPicPr>
            <a:picLocks noChangeAspect="1"/>
          </p:cNvPicPr>
          <p:nvPr/>
        </p:nvPicPr>
        <p:blipFill>
          <a:blip r:embed="rId3"/>
          <a:stretch>
            <a:fillRect/>
          </a:stretch>
        </p:blipFill>
        <p:spPr>
          <a:xfrm>
            <a:off x="2377464" y="5074902"/>
            <a:ext cx="2371104" cy="610302"/>
          </a:xfrm>
          <a:prstGeom prst="rect">
            <a:avLst/>
          </a:prstGeom>
        </p:spPr>
      </p:pic>
    </p:spTree>
    <p:extLst>
      <p:ext uri="{BB962C8B-B14F-4D97-AF65-F5344CB8AC3E}">
        <p14:creationId xmlns:p14="http://schemas.microsoft.com/office/powerpoint/2010/main" val="99016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500"/>
                                        <p:tgtEl>
                                          <p:spTgt spid="5">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7" end="7"/>
                                            </p:txEl>
                                          </p:spTgt>
                                        </p:tgtEl>
                                        <p:attrNameLst>
                                          <p:attrName>style.visibility</p:attrName>
                                        </p:attrNameLst>
                                      </p:cBhvr>
                                      <p:to>
                                        <p:strVal val="visible"/>
                                      </p:to>
                                    </p:set>
                                    <p:animEffect transition="in" filter="fade">
                                      <p:cBhvr>
                                        <p:cTn id="10" dur="500"/>
                                        <p:tgtEl>
                                          <p:spTgt spid="5">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animEffect transition="in" filter="fade">
                                      <p:cBhvr>
                                        <p:cTn id="13"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FE547-DC1F-582F-DE06-6504B5C5368E}"/>
              </a:ext>
            </a:extLst>
          </p:cNvPr>
          <p:cNvSpPr>
            <a:spLocks noGrp="1"/>
          </p:cNvSpPr>
          <p:nvPr>
            <p:ph type="title"/>
          </p:nvPr>
        </p:nvSpPr>
        <p:spPr/>
        <p:txBody>
          <a:bodyPr/>
          <a:lstStyle/>
          <a:p>
            <a:r>
              <a:rPr lang="en-US" dirty="0"/>
              <a:t>Parse Tree with Expressions</a:t>
            </a:r>
          </a:p>
        </p:txBody>
      </p:sp>
      <p:sp>
        <p:nvSpPr>
          <p:cNvPr id="4" name="Slide Number Placeholder 3">
            <a:extLst>
              <a:ext uri="{FF2B5EF4-FFF2-40B4-BE49-F238E27FC236}">
                <a16:creationId xmlns:a16="http://schemas.microsoft.com/office/drawing/2014/main" id="{97A8EEAC-9D16-E7BA-0E4A-C17C7D633E05}"/>
              </a:ext>
            </a:extLst>
          </p:cNvPr>
          <p:cNvSpPr>
            <a:spLocks noGrp="1"/>
          </p:cNvSpPr>
          <p:nvPr>
            <p:ph type="sldNum" sz="quarter" idx="12"/>
          </p:nvPr>
        </p:nvSpPr>
        <p:spPr/>
        <p:txBody>
          <a:bodyPr/>
          <a:lstStyle/>
          <a:p>
            <a:fld id="{FED62B2D-F854-104A-9535-9A504E5923E0}" type="slidenum">
              <a:rPr lang="en-US" smtClean="0"/>
              <a:pPr/>
              <a:t>22</a:t>
            </a:fld>
            <a:endParaRPr lang="en-US"/>
          </a:p>
        </p:txBody>
      </p:sp>
      <p:pic>
        <p:nvPicPr>
          <p:cNvPr id="5" name="Picture 8" descr="CS153-080910g">
            <a:extLst>
              <a:ext uri="{FF2B5EF4-FFF2-40B4-BE49-F238E27FC236}">
                <a16:creationId xmlns:a16="http://schemas.microsoft.com/office/drawing/2014/main" id="{45C2EBCD-6196-1876-8669-3C99C9B580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325" y="1325563"/>
            <a:ext cx="7589838" cy="4460875"/>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 Box 4">
            <a:extLst>
              <a:ext uri="{FF2B5EF4-FFF2-40B4-BE49-F238E27FC236}">
                <a16:creationId xmlns:a16="http://schemas.microsoft.com/office/drawing/2014/main" id="{BEA685DB-886C-ACF1-E7AB-263F45DDEC99}"/>
              </a:ext>
            </a:extLst>
          </p:cNvPr>
          <p:cNvSpPr txBox="1">
            <a:spLocks noChangeArrowheads="1"/>
          </p:cNvSpPr>
          <p:nvPr/>
        </p:nvSpPr>
        <p:spPr bwMode="auto">
          <a:xfrm>
            <a:off x="365125" y="4765675"/>
            <a:ext cx="5318125" cy="1314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dirty="0">
                <a:latin typeface="Courier New" charset="0"/>
              </a:rPr>
              <a:t>BEGIN</a:t>
            </a:r>
          </a:p>
          <a:p>
            <a:r>
              <a:rPr lang="en-US" b="1" dirty="0">
                <a:latin typeface="Courier New" charset="0"/>
              </a:rPr>
              <a:t>    alpha  := -88;</a:t>
            </a:r>
          </a:p>
          <a:p>
            <a:r>
              <a:rPr lang="en-US" b="1" dirty="0">
                <a:latin typeface="Courier New" charset="0"/>
              </a:rPr>
              <a:t>    beta   := 99;</a:t>
            </a:r>
          </a:p>
          <a:p>
            <a:r>
              <a:rPr lang="en-US" b="1" dirty="0">
                <a:latin typeface="Courier New" charset="0"/>
              </a:rPr>
              <a:t>    result := alpha + 3/(beta – gamma) + 5</a:t>
            </a:r>
          </a:p>
          <a:p>
            <a:r>
              <a:rPr lang="en-US" b="1" dirty="0">
                <a:latin typeface="Courier New" charset="0"/>
              </a:rPr>
              <a:t>END</a:t>
            </a:r>
          </a:p>
        </p:txBody>
      </p:sp>
    </p:spTree>
    <p:extLst>
      <p:ext uri="{BB962C8B-B14F-4D97-AF65-F5344CB8AC3E}">
        <p14:creationId xmlns:p14="http://schemas.microsoft.com/office/powerpoint/2010/main" val="4038803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CF3B1E7-E579-8B40-8F47-A7887D4A1335}" type="slidenum">
              <a:rPr lang="en-US"/>
              <a:pPr/>
              <a:t>23</a:t>
            </a:fld>
            <a:endParaRPr lang="en-US"/>
          </a:p>
        </p:txBody>
      </p:sp>
      <p:sp>
        <p:nvSpPr>
          <p:cNvPr id="231426" name="Rectangle 2"/>
          <p:cNvSpPr>
            <a:spLocks noGrp="1" noChangeArrowheads="1"/>
          </p:cNvSpPr>
          <p:nvPr>
            <p:ph type="title"/>
          </p:nvPr>
        </p:nvSpPr>
        <p:spPr/>
        <p:txBody>
          <a:bodyPr/>
          <a:lstStyle/>
          <a:p>
            <a:r>
              <a:rPr lang="en-US"/>
              <a:t>Pascal Expression Syntax Diagrams</a:t>
            </a:r>
            <a:endParaRPr lang="en-US" i="1"/>
          </a:p>
        </p:txBody>
      </p:sp>
      <p:pic>
        <p:nvPicPr>
          <p:cNvPr id="231427" name="Picture 3" descr="CS153-080910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4725" y="1508125"/>
            <a:ext cx="7162800" cy="44069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515254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7ACAEC2-14C0-1B4E-9D18-C1D3BF01B912}" type="slidenum">
              <a:rPr lang="en-US"/>
              <a:pPr/>
              <a:t>24</a:t>
            </a:fld>
            <a:endParaRPr lang="en-US"/>
          </a:p>
        </p:txBody>
      </p:sp>
      <p:sp>
        <p:nvSpPr>
          <p:cNvPr id="232450" name="Rectangle 2"/>
          <p:cNvSpPr>
            <a:spLocks noGrp="1" noChangeArrowheads="1"/>
          </p:cNvSpPr>
          <p:nvPr>
            <p:ph type="title"/>
          </p:nvPr>
        </p:nvSpPr>
        <p:spPr/>
        <p:txBody>
          <a:bodyPr/>
          <a:lstStyle/>
          <a:p>
            <a:r>
              <a:rPr lang="en-US" dirty="0"/>
              <a:t>Expression Syntax Diagrams, </a:t>
            </a:r>
            <a:r>
              <a:rPr lang="en-US" i="1" dirty="0"/>
              <a:t>cont</a:t>
            </a:r>
            <a:r>
              <a:rPr lang="en-US" i="1" dirty="0">
                <a:latin typeface="Arial"/>
              </a:rPr>
              <a:t>’</a:t>
            </a:r>
            <a:r>
              <a:rPr lang="en-US" i="1" dirty="0"/>
              <a:t>d</a:t>
            </a:r>
          </a:p>
        </p:txBody>
      </p:sp>
      <p:pic>
        <p:nvPicPr>
          <p:cNvPr id="232451" name="Picture 3" descr="CS153-080910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508125"/>
            <a:ext cx="6407150" cy="354171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492564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83CC8F0-4A89-EA42-BD71-696C581D0918}" type="slidenum">
              <a:rPr lang="en-US"/>
              <a:pPr/>
              <a:t>25</a:t>
            </a:fld>
            <a:endParaRPr lang="en-US"/>
          </a:p>
        </p:txBody>
      </p:sp>
      <p:sp>
        <p:nvSpPr>
          <p:cNvPr id="233474" name="Rectangle 2"/>
          <p:cNvSpPr>
            <a:spLocks noGrp="1" noChangeArrowheads="1"/>
          </p:cNvSpPr>
          <p:nvPr>
            <p:ph type="title"/>
          </p:nvPr>
        </p:nvSpPr>
        <p:spPr/>
        <p:txBody>
          <a:bodyPr/>
          <a:lstStyle/>
          <a:p>
            <a:r>
              <a:rPr lang="en-US" dirty="0"/>
              <a:t>Expression Syntax Diagrams, </a:t>
            </a:r>
            <a:r>
              <a:rPr lang="en-US" i="1" dirty="0"/>
              <a:t>cont</a:t>
            </a:r>
            <a:r>
              <a:rPr lang="en-US" altLang="ja-JP" i="1" dirty="0">
                <a:latin typeface="Arial"/>
              </a:rPr>
              <a:t>’</a:t>
            </a:r>
            <a:r>
              <a:rPr lang="en-US" i="1" dirty="0"/>
              <a:t>d</a:t>
            </a:r>
          </a:p>
        </p:txBody>
      </p:sp>
      <p:pic>
        <p:nvPicPr>
          <p:cNvPr id="233475" name="Picture 3" descr="CS153-080910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1363" y="1508125"/>
            <a:ext cx="5029200" cy="34004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821703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29874-9927-F4AF-136E-208C23E28E6D}"/>
              </a:ext>
            </a:extLst>
          </p:cNvPr>
          <p:cNvSpPr>
            <a:spLocks noGrp="1"/>
          </p:cNvSpPr>
          <p:nvPr>
            <p:ph type="title"/>
          </p:nvPr>
        </p:nvSpPr>
        <p:spPr/>
        <p:txBody>
          <a:bodyPr/>
          <a:lstStyle/>
          <a:p>
            <a:r>
              <a:rPr lang="en-US" dirty="0"/>
              <a:t>The </a:t>
            </a:r>
            <a:r>
              <a:rPr lang="en-US" b="1" dirty="0" err="1">
                <a:latin typeface="Courier New" panose="02070309020205020404" pitchFamily="49" charset="0"/>
                <a:cs typeface="Courier New" panose="02070309020205020404" pitchFamily="49" charset="0"/>
              </a:rPr>
              <a:t>parseSimpleExpression</a:t>
            </a:r>
            <a:r>
              <a:rPr lang="en-US" b="1" dirty="0">
                <a:latin typeface="Courier New" panose="02070309020205020404" pitchFamily="49" charset="0"/>
                <a:cs typeface="Courier New" panose="02070309020205020404" pitchFamily="49" charset="0"/>
              </a:rPr>
              <a:t>()</a:t>
            </a:r>
            <a:r>
              <a:rPr lang="en-US" dirty="0"/>
              <a:t> Method</a:t>
            </a:r>
          </a:p>
        </p:txBody>
      </p:sp>
      <p:sp>
        <p:nvSpPr>
          <p:cNvPr id="4" name="Slide Number Placeholder 3">
            <a:extLst>
              <a:ext uri="{FF2B5EF4-FFF2-40B4-BE49-F238E27FC236}">
                <a16:creationId xmlns:a16="http://schemas.microsoft.com/office/drawing/2014/main" id="{E0615AA0-452B-2F4D-49D4-C7461A9F4543}"/>
              </a:ext>
            </a:extLst>
          </p:cNvPr>
          <p:cNvSpPr>
            <a:spLocks noGrp="1"/>
          </p:cNvSpPr>
          <p:nvPr>
            <p:ph type="sldNum" sz="quarter" idx="12"/>
          </p:nvPr>
        </p:nvSpPr>
        <p:spPr/>
        <p:txBody>
          <a:bodyPr/>
          <a:lstStyle/>
          <a:p>
            <a:fld id="{FED62B2D-F854-104A-9535-9A504E5923E0}" type="slidenum">
              <a:rPr lang="en-US" smtClean="0"/>
              <a:pPr/>
              <a:t>26</a:t>
            </a:fld>
            <a:endParaRPr lang="en-US"/>
          </a:p>
        </p:txBody>
      </p:sp>
      <p:sp>
        <p:nvSpPr>
          <p:cNvPr id="5" name="TextBox 4">
            <a:extLst>
              <a:ext uri="{FF2B5EF4-FFF2-40B4-BE49-F238E27FC236}">
                <a16:creationId xmlns:a16="http://schemas.microsoft.com/office/drawing/2014/main" id="{1A5ADDC3-27EE-9B0F-5CEA-509FB21769B8}"/>
              </a:ext>
            </a:extLst>
          </p:cNvPr>
          <p:cNvSpPr txBox="1"/>
          <p:nvPr/>
        </p:nvSpPr>
        <p:spPr>
          <a:xfrm>
            <a:off x="274367" y="1011734"/>
            <a:ext cx="7595349" cy="5693866"/>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effectLst/>
                <a:latin typeface="Courier New" panose="02070309020205020404" pitchFamily="49" charset="0"/>
                <a:cs typeface="Courier New" panose="02070309020205020404" pitchFamily="49" charset="0"/>
              </a:rPr>
              <a:t>private Node </a:t>
            </a:r>
            <a:r>
              <a:rPr lang="en-US" sz="1400" b="1" dirty="0" err="1">
                <a:solidFill>
                  <a:srgbClr val="C00000"/>
                </a:solidFill>
                <a:effectLst/>
                <a:latin typeface="Courier New" panose="02070309020205020404" pitchFamily="49" charset="0"/>
                <a:cs typeface="Courier New" panose="02070309020205020404" pitchFamily="49" charset="0"/>
              </a:rPr>
              <a:t>parseSimpleExpression</a:t>
            </a:r>
            <a:r>
              <a:rPr lang="en-US" sz="1400" b="1" dirty="0">
                <a:effectLst/>
                <a:latin typeface="Courier New" panose="02070309020205020404" pitchFamily="49" charset="0"/>
                <a:cs typeface="Courier New" panose="02070309020205020404" pitchFamily="49" charset="0"/>
              </a:rPr>
              <a:t>()</a:t>
            </a:r>
          </a:p>
          <a:p>
            <a:r>
              <a:rPr lang="en-US" sz="1400" b="1" dirty="0">
                <a:effectLst/>
                <a:latin typeface="Courier New" panose="02070309020205020404" pitchFamily="49" charset="0"/>
                <a:cs typeface="Courier New" panose="02070309020205020404" pitchFamily="49" charset="0"/>
              </a:rPr>
              <a:t>{</a:t>
            </a:r>
          </a:p>
          <a:p>
            <a:r>
              <a:rPr lang="en-US" sz="1400" b="1" dirty="0">
                <a:effectLst/>
                <a:latin typeface="Courier New" panose="02070309020205020404" pitchFamily="49" charset="0"/>
                <a:cs typeface="Courier New" panose="02070309020205020404" pitchFamily="49" charset="0"/>
              </a:rPr>
              <a:t>    // The current token should now be an identifier or a number.</a:t>
            </a:r>
          </a:p>
          <a:p>
            <a:r>
              <a:rPr lang="en-US" sz="1400" b="1" dirty="0">
                <a:effectLst/>
                <a:latin typeface="Courier New" panose="02070309020205020404" pitchFamily="49" charset="0"/>
                <a:cs typeface="Courier New" panose="02070309020205020404" pitchFamily="49" charset="0"/>
              </a:rPr>
              <a:t>    </a:t>
            </a:r>
          </a:p>
          <a:p>
            <a:r>
              <a:rPr lang="en-US" sz="1400" b="1" dirty="0">
                <a:effectLst/>
                <a:latin typeface="Courier New" panose="02070309020205020404" pitchFamily="49" charset="0"/>
                <a:cs typeface="Courier New" panose="02070309020205020404" pitchFamily="49" charset="0"/>
              </a:rPr>
              <a:t>    // The simple expression's root node.</a:t>
            </a:r>
          </a:p>
          <a:p>
            <a:r>
              <a:rPr lang="en-US" sz="1400" b="1" dirty="0">
                <a:effectLst/>
                <a:latin typeface="Courier New" panose="02070309020205020404" pitchFamily="49" charset="0"/>
                <a:cs typeface="Courier New" panose="02070309020205020404" pitchFamily="49" charset="0"/>
              </a:rPr>
              <a:t>    Node </a:t>
            </a:r>
            <a:r>
              <a:rPr lang="en-US" sz="1400" b="1" dirty="0" err="1">
                <a:effectLst/>
                <a:latin typeface="Courier New" panose="02070309020205020404" pitchFamily="49" charset="0"/>
                <a:cs typeface="Courier New" panose="02070309020205020404" pitchFamily="49" charset="0"/>
              </a:rPr>
              <a:t>simpExprNode</a:t>
            </a:r>
            <a:r>
              <a:rPr lang="en-US" sz="1400" b="1" dirty="0">
                <a:effectLst/>
                <a:latin typeface="Courier New" panose="02070309020205020404" pitchFamily="49" charset="0"/>
                <a:cs typeface="Courier New" panose="02070309020205020404" pitchFamily="49" charset="0"/>
              </a:rPr>
              <a:t> = </a:t>
            </a:r>
            <a:r>
              <a:rPr lang="en-US" sz="1400" b="1" dirty="0" err="1">
                <a:solidFill>
                  <a:srgbClr val="C00000"/>
                </a:solidFill>
                <a:effectLst/>
                <a:latin typeface="Courier New" panose="02070309020205020404" pitchFamily="49" charset="0"/>
                <a:cs typeface="Courier New" panose="02070309020205020404" pitchFamily="49" charset="0"/>
              </a:rPr>
              <a:t>parseTerm</a:t>
            </a:r>
            <a:r>
              <a:rPr lang="en-US" sz="1400" b="1" dirty="0">
                <a:effectLst/>
                <a:latin typeface="Courier New" panose="02070309020205020404" pitchFamily="49" charset="0"/>
                <a:cs typeface="Courier New" panose="02070309020205020404" pitchFamily="49" charset="0"/>
              </a:rPr>
              <a:t>();</a:t>
            </a:r>
          </a:p>
          <a:p>
            <a:r>
              <a:rPr lang="en-US" sz="1400" b="1" dirty="0">
                <a:effectLst/>
                <a:latin typeface="Courier New" panose="02070309020205020404" pitchFamily="49" charset="0"/>
                <a:cs typeface="Courier New" panose="02070309020205020404" pitchFamily="49" charset="0"/>
              </a:rPr>
              <a:t>    </a:t>
            </a:r>
          </a:p>
          <a:p>
            <a:r>
              <a:rPr lang="en-US" sz="1400" b="1" dirty="0">
                <a:effectLst/>
                <a:latin typeface="Courier New" panose="02070309020205020404" pitchFamily="49" charset="0"/>
                <a:cs typeface="Courier New" panose="02070309020205020404" pitchFamily="49" charset="0"/>
              </a:rPr>
              <a:t>    // Keep parsing more terms as long as the current token</a:t>
            </a:r>
          </a:p>
          <a:p>
            <a:r>
              <a:rPr lang="en-US" sz="1400" b="1" dirty="0">
                <a:effectLst/>
                <a:latin typeface="Courier New" panose="02070309020205020404" pitchFamily="49" charset="0"/>
                <a:cs typeface="Courier New" panose="02070309020205020404" pitchFamily="49" charset="0"/>
              </a:rPr>
              <a:t>    // is a + or - operator.</a:t>
            </a:r>
          </a:p>
          <a:p>
            <a:r>
              <a:rPr lang="en-US" sz="1400" b="1" dirty="0">
                <a:effectLst/>
                <a:latin typeface="Courier New" panose="02070309020205020404" pitchFamily="49" charset="0"/>
                <a:cs typeface="Courier New" panose="02070309020205020404" pitchFamily="49" charset="0"/>
              </a:rPr>
              <a:t>    while (</a:t>
            </a:r>
            <a:r>
              <a:rPr lang="en-US" sz="1400" b="1" dirty="0" err="1">
                <a:solidFill>
                  <a:srgbClr val="C00000"/>
                </a:solidFill>
                <a:effectLst/>
                <a:latin typeface="Courier New" panose="02070309020205020404" pitchFamily="49" charset="0"/>
                <a:cs typeface="Courier New" panose="02070309020205020404" pitchFamily="49" charset="0"/>
              </a:rPr>
              <a:t>simpleExpressionOperators</a:t>
            </a:r>
            <a:r>
              <a:rPr lang="en-US" sz="1400" b="1" dirty="0" err="1">
                <a:effectLst/>
                <a:latin typeface="Courier New" panose="02070309020205020404" pitchFamily="49" charset="0"/>
                <a:cs typeface="Courier New" panose="02070309020205020404" pitchFamily="49" charset="0"/>
              </a:rPr>
              <a:t>.contains</a:t>
            </a:r>
            <a:r>
              <a:rPr lang="en-US" sz="1400" b="1" dirty="0">
                <a:effectLst/>
                <a:latin typeface="Courier New" panose="02070309020205020404" pitchFamily="49" charset="0"/>
                <a:cs typeface="Courier New" panose="02070309020205020404" pitchFamily="49" charset="0"/>
              </a:rPr>
              <a:t>(</a:t>
            </a:r>
            <a:r>
              <a:rPr lang="en-US" sz="1400" b="1" dirty="0" err="1">
                <a:effectLst/>
                <a:latin typeface="Courier New" panose="02070309020205020404" pitchFamily="49" charset="0"/>
                <a:cs typeface="Courier New" panose="02070309020205020404" pitchFamily="49" charset="0"/>
              </a:rPr>
              <a:t>currentToken.type</a:t>
            </a:r>
            <a:r>
              <a:rPr lang="en-US" sz="1400" b="1" dirty="0">
                <a:effectLst/>
                <a:latin typeface="Courier New" panose="02070309020205020404" pitchFamily="49" charset="0"/>
                <a:cs typeface="Courier New" panose="02070309020205020404" pitchFamily="49" charset="0"/>
              </a:rPr>
              <a:t>))</a:t>
            </a:r>
          </a:p>
          <a:p>
            <a:r>
              <a:rPr lang="en-US" sz="1400" b="1" dirty="0">
                <a:effectLst/>
                <a:latin typeface="Courier New" panose="02070309020205020404" pitchFamily="49" charset="0"/>
                <a:cs typeface="Courier New" panose="02070309020205020404" pitchFamily="49" charset="0"/>
              </a:rPr>
              <a:t>    {</a:t>
            </a:r>
          </a:p>
          <a:p>
            <a:r>
              <a:rPr lang="en-US" sz="1400" b="1" dirty="0">
                <a:effectLst/>
                <a:latin typeface="Courier New" panose="02070309020205020404" pitchFamily="49" charset="0"/>
                <a:cs typeface="Courier New" panose="02070309020205020404" pitchFamily="49" charset="0"/>
              </a:rPr>
              <a:t>        Node </a:t>
            </a:r>
            <a:r>
              <a:rPr lang="en-US" sz="1400" b="1" dirty="0" err="1">
                <a:effectLst/>
                <a:latin typeface="Courier New" panose="02070309020205020404" pitchFamily="49" charset="0"/>
                <a:cs typeface="Courier New" panose="02070309020205020404" pitchFamily="49" charset="0"/>
              </a:rPr>
              <a:t>opNode</a:t>
            </a:r>
            <a:r>
              <a:rPr lang="en-US" sz="1400" b="1" dirty="0">
                <a:effectLst/>
                <a:latin typeface="Courier New" panose="02070309020205020404" pitchFamily="49" charset="0"/>
                <a:cs typeface="Courier New" panose="02070309020205020404" pitchFamily="49" charset="0"/>
              </a:rPr>
              <a:t> = </a:t>
            </a:r>
            <a:r>
              <a:rPr lang="en-US" sz="1400" b="1" dirty="0" err="1">
                <a:effectLst/>
                <a:latin typeface="Courier New" panose="02070309020205020404" pitchFamily="49" charset="0"/>
                <a:cs typeface="Courier New" panose="02070309020205020404" pitchFamily="49" charset="0"/>
              </a:rPr>
              <a:t>currentToken.type</a:t>
            </a:r>
            <a:r>
              <a:rPr lang="en-US" sz="1400" b="1" dirty="0">
                <a:effectLst/>
                <a:latin typeface="Courier New" panose="02070309020205020404" pitchFamily="49" charset="0"/>
                <a:cs typeface="Courier New" panose="02070309020205020404" pitchFamily="49" charset="0"/>
              </a:rPr>
              <a:t> == PLUS ? new </a:t>
            </a:r>
            <a:r>
              <a:rPr lang="en-US" sz="1400" b="1" dirty="0">
                <a:solidFill>
                  <a:srgbClr val="C00000"/>
                </a:solidFill>
                <a:effectLst/>
                <a:latin typeface="Courier New" panose="02070309020205020404" pitchFamily="49" charset="0"/>
                <a:cs typeface="Courier New" panose="02070309020205020404" pitchFamily="49" charset="0"/>
              </a:rPr>
              <a:t>Node(ADD)</a:t>
            </a:r>
          </a:p>
          <a:p>
            <a:r>
              <a:rPr lang="en-US" sz="1400" b="1" dirty="0">
                <a:effectLst/>
                <a:latin typeface="Courier New" panose="02070309020205020404" pitchFamily="49" charset="0"/>
                <a:cs typeface="Courier New" panose="02070309020205020404" pitchFamily="49" charset="0"/>
              </a:rPr>
              <a:t>                                                : new </a:t>
            </a:r>
            <a:r>
              <a:rPr lang="en-US" sz="1400" b="1" dirty="0">
                <a:solidFill>
                  <a:srgbClr val="C00000"/>
                </a:solidFill>
                <a:effectLst/>
                <a:latin typeface="Courier New" panose="02070309020205020404" pitchFamily="49" charset="0"/>
                <a:cs typeface="Courier New" panose="02070309020205020404" pitchFamily="49" charset="0"/>
              </a:rPr>
              <a:t>Node(SUBTRACT);</a:t>
            </a:r>
          </a:p>
          <a:p>
            <a:r>
              <a:rPr lang="en-US" sz="1400" b="1" dirty="0">
                <a:effectLst/>
                <a:latin typeface="Courier New" panose="02070309020205020404" pitchFamily="49" charset="0"/>
                <a:cs typeface="Courier New" panose="02070309020205020404" pitchFamily="49" charset="0"/>
              </a:rPr>
              <a:t>        // consume the operator.</a:t>
            </a:r>
          </a:p>
          <a:p>
            <a:r>
              <a:rPr lang="en-US" sz="1400" b="1" dirty="0">
                <a:effectLst/>
                <a:latin typeface="Courier New" panose="02070309020205020404" pitchFamily="49" charset="0"/>
                <a:cs typeface="Courier New" panose="02070309020205020404" pitchFamily="49" charset="0"/>
              </a:rPr>
              <a:t>        </a:t>
            </a:r>
            <a:r>
              <a:rPr lang="en-US" sz="1400" b="1" dirty="0" err="1">
                <a:effectLst/>
                <a:latin typeface="Courier New" panose="02070309020205020404" pitchFamily="49" charset="0"/>
                <a:cs typeface="Courier New" panose="02070309020205020404" pitchFamily="49" charset="0"/>
              </a:rPr>
              <a:t>currentToken</a:t>
            </a:r>
            <a:r>
              <a:rPr lang="en-US" sz="1400" b="1" dirty="0">
                <a:effectLst/>
                <a:latin typeface="Courier New" panose="02070309020205020404" pitchFamily="49" charset="0"/>
                <a:cs typeface="Courier New" panose="02070309020205020404" pitchFamily="49" charset="0"/>
              </a:rPr>
              <a:t> = </a:t>
            </a:r>
            <a:r>
              <a:rPr lang="en-US" sz="1400" b="1" dirty="0" err="1">
                <a:effectLst/>
                <a:latin typeface="Courier New" panose="02070309020205020404" pitchFamily="49" charset="0"/>
                <a:cs typeface="Courier New" panose="02070309020205020404" pitchFamily="49" charset="0"/>
              </a:rPr>
              <a:t>scanner.nextToken</a:t>
            </a:r>
            <a:r>
              <a:rPr lang="en-US" sz="1400" b="1" dirty="0">
                <a:effectLst/>
                <a:latin typeface="Courier New" panose="02070309020205020404" pitchFamily="49" charset="0"/>
                <a:cs typeface="Courier New" panose="02070309020205020404" pitchFamily="49" charset="0"/>
              </a:rPr>
              <a:t>();  </a:t>
            </a:r>
          </a:p>
          <a:p>
            <a:endParaRPr lang="en-US" sz="1400" b="1" dirty="0">
              <a:effectLst/>
              <a:latin typeface="Courier New" panose="02070309020205020404" pitchFamily="49" charset="0"/>
              <a:cs typeface="Courier New" panose="02070309020205020404" pitchFamily="49" charset="0"/>
            </a:endParaRPr>
          </a:p>
          <a:p>
            <a:r>
              <a:rPr lang="en-US" sz="1400" b="1" dirty="0">
                <a:effectLst/>
                <a:latin typeface="Courier New" panose="02070309020205020404" pitchFamily="49" charset="0"/>
                <a:cs typeface="Courier New" panose="02070309020205020404" pitchFamily="49" charset="0"/>
              </a:rPr>
              <a:t>        // The add or subtract node adopts the first term node as its</a:t>
            </a:r>
          </a:p>
          <a:p>
            <a:r>
              <a:rPr lang="en-US" sz="1400" b="1" dirty="0">
                <a:effectLst/>
                <a:latin typeface="Courier New" panose="02070309020205020404" pitchFamily="49" charset="0"/>
                <a:cs typeface="Courier New" panose="02070309020205020404" pitchFamily="49" charset="0"/>
              </a:rPr>
              <a:t>        // first child and the next term node as its second child. </a:t>
            </a:r>
          </a:p>
          <a:p>
            <a:r>
              <a:rPr lang="en-US" sz="1400" b="1" dirty="0">
                <a:effectLst/>
                <a:latin typeface="Courier New" panose="02070309020205020404" pitchFamily="49" charset="0"/>
                <a:cs typeface="Courier New" panose="02070309020205020404" pitchFamily="49" charset="0"/>
              </a:rPr>
              <a:t>        // Then it becomes the simple expression's root node.</a:t>
            </a:r>
          </a:p>
          <a:p>
            <a:r>
              <a:rPr lang="en-US" sz="1400" b="1" dirty="0">
                <a:effectLst/>
                <a:latin typeface="Courier New" panose="02070309020205020404" pitchFamily="49" charset="0"/>
                <a:cs typeface="Courier New" panose="02070309020205020404" pitchFamily="49" charset="0"/>
              </a:rPr>
              <a:t>        </a:t>
            </a:r>
            <a:r>
              <a:rPr lang="en-US" sz="1400" b="1" dirty="0" err="1">
                <a:effectLst/>
                <a:latin typeface="Courier New" panose="02070309020205020404" pitchFamily="49" charset="0"/>
                <a:cs typeface="Courier New" panose="02070309020205020404" pitchFamily="49" charset="0"/>
              </a:rPr>
              <a:t>opNode.adopt</a:t>
            </a:r>
            <a:r>
              <a:rPr lang="en-US" sz="1400" b="1" dirty="0">
                <a:effectLst/>
                <a:latin typeface="Courier New" panose="02070309020205020404" pitchFamily="49" charset="0"/>
                <a:cs typeface="Courier New" panose="02070309020205020404" pitchFamily="49" charset="0"/>
              </a:rPr>
              <a:t>(</a:t>
            </a:r>
            <a:r>
              <a:rPr lang="en-US" sz="1400" b="1" dirty="0" err="1">
                <a:effectLst/>
                <a:latin typeface="Courier New" panose="02070309020205020404" pitchFamily="49" charset="0"/>
                <a:cs typeface="Courier New" panose="02070309020205020404" pitchFamily="49" charset="0"/>
              </a:rPr>
              <a:t>simpExprNode</a:t>
            </a:r>
            <a:r>
              <a:rPr lang="en-US" sz="1400" b="1" dirty="0">
                <a:effectLst/>
                <a:latin typeface="Courier New" panose="02070309020205020404" pitchFamily="49" charset="0"/>
                <a:cs typeface="Courier New" panose="02070309020205020404" pitchFamily="49" charset="0"/>
              </a:rPr>
              <a:t>);</a:t>
            </a:r>
          </a:p>
          <a:p>
            <a:r>
              <a:rPr lang="en-US" sz="1400" b="1" dirty="0">
                <a:effectLst/>
                <a:latin typeface="Courier New" panose="02070309020205020404" pitchFamily="49" charset="0"/>
                <a:cs typeface="Courier New" panose="02070309020205020404" pitchFamily="49" charset="0"/>
              </a:rPr>
              <a:t>        </a:t>
            </a:r>
            <a:r>
              <a:rPr lang="en-US" sz="1400" b="1" dirty="0" err="1">
                <a:effectLst/>
                <a:latin typeface="Courier New" panose="02070309020205020404" pitchFamily="49" charset="0"/>
                <a:cs typeface="Courier New" panose="02070309020205020404" pitchFamily="49" charset="0"/>
              </a:rPr>
              <a:t>opNode.adopt</a:t>
            </a:r>
            <a:r>
              <a:rPr lang="en-US" sz="1400" b="1" dirty="0">
                <a:effectLst/>
                <a:latin typeface="Courier New" panose="02070309020205020404" pitchFamily="49" charset="0"/>
                <a:cs typeface="Courier New" panose="02070309020205020404" pitchFamily="49" charset="0"/>
              </a:rPr>
              <a:t>(</a:t>
            </a:r>
            <a:r>
              <a:rPr lang="en-US" sz="1400" b="1" dirty="0" err="1">
                <a:solidFill>
                  <a:srgbClr val="C00000"/>
                </a:solidFill>
                <a:effectLst/>
                <a:latin typeface="Courier New" panose="02070309020205020404" pitchFamily="49" charset="0"/>
                <a:cs typeface="Courier New" panose="02070309020205020404" pitchFamily="49" charset="0"/>
              </a:rPr>
              <a:t>parseTerm</a:t>
            </a:r>
            <a:r>
              <a:rPr lang="en-US" sz="1400" b="1" dirty="0">
                <a:effectLst/>
                <a:latin typeface="Courier New" panose="02070309020205020404" pitchFamily="49" charset="0"/>
                <a:cs typeface="Courier New" panose="02070309020205020404" pitchFamily="49" charset="0"/>
              </a:rPr>
              <a:t>());</a:t>
            </a:r>
          </a:p>
          <a:p>
            <a:r>
              <a:rPr lang="en-US" sz="1400" b="1" dirty="0">
                <a:effectLst/>
                <a:latin typeface="Courier New" panose="02070309020205020404" pitchFamily="49" charset="0"/>
                <a:cs typeface="Courier New" panose="02070309020205020404" pitchFamily="49" charset="0"/>
              </a:rPr>
              <a:t>        </a:t>
            </a:r>
            <a:r>
              <a:rPr lang="en-US" sz="1400" b="1" dirty="0" err="1">
                <a:effectLst/>
                <a:latin typeface="Courier New" panose="02070309020205020404" pitchFamily="49" charset="0"/>
                <a:cs typeface="Courier New" panose="02070309020205020404" pitchFamily="49" charset="0"/>
              </a:rPr>
              <a:t>simpExprNode</a:t>
            </a:r>
            <a:r>
              <a:rPr lang="en-US" sz="1400" b="1" dirty="0">
                <a:effectLst/>
                <a:latin typeface="Courier New" panose="02070309020205020404" pitchFamily="49" charset="0"/>
                <a:cs typeface="Courier New" panose="02070309020205020404" pitchFamily="49" charset="0"/>
              </a:rPr>
              <a:t> = </a:t>
            </a:r>
            <a:r>
              <a:rPr lang="en-US" sz="1400" b="1" dirty="0" err="1">
                <a:effectLst/>
                <a:latin typeface="Courier New" panose="02070309020205020404" pitchFamily="49" charset="0"/>
                <a:cs typeface="Courier New" panose="02070309020205020404" pitchFamily="49" charset="0"/>
              </a:rPr>
              <a:t>opNode</a:t>
            </a:r>
            <a:r>
              <a:rPr lang="en-US" sz="1400" b="1" dirty="0">
                <a:effectLst/>
                <a:latin typeface="Courier New" panose="02070309020205020404" pitchFamily="49" charset="0"/>
                <a:cs typeface="Courier New" panose="02070309020205020404" pitchFamily="49" charset="0"/>
              </a:rPr>
              <a:t>;</a:t>
            </a:r>
          </a:p>
          <a:p>
            <a:r>
              <a:rPr lang="en-US" sz="1400" b="1" dirty="0">
                <a:effectLst/>
                <a:latin typeface="Courier New" panose="02070309020205020404" pitchFamily="49" charset="0"/>
                <a:cs typeface="Courier New" panose="02070309020205020404" pitchFamily="49" charset="0"/>
              </a:rPr>
              <a:t>    }</a:t>
            </a:r>
          </a:p>
          <a:p>
            <a:r>
              <a:rPr lang="en-US" sz="1400" b="1" dirty="0">
                <a:effectLst/>
                <a:latin typeface="Courier New" panose="02070309020205020404" pitchFamily="49" charset="0"/>
                <a:cs typeface="Courier New" panose="02070309020205020404" pitchFamily="49" charset="0"/>
              </a:rPr>
              <a:t>    </a:t>
            </a:r>
          </a:p>
          <a:p>
            <a:r>
              <a:rPr lang="en-US" sz="1400" b="1" dirty="0">
                <a:solidFill>
                  <a:srgbClr val="C00000"/>
                </a:solidFill>
                <a:effectLst/>
                <a:latin typeface="Courier New" panose="02070309020205020404" pitchFamily="49" charset="0"/>
                <a:cs typeface="Courier New" panose="02070309020205020404" pitchFamily="49" charset="0"/>
              </a:rPr>
              <a:t>    return </a:t>
            </a:r>
            <a:r>
              <a:rPr lang="en-US" sz="1400" b="1" dirty="0" err="1">
                <a:solidFill>
                  <a:srgbClr val="C00000"/>
                </a:solidFill>
                <a:effectLst/>
                <a:latin typeface="Courier New" panose="02070309020205020404" pitchFamily="49" charset="0"/>
                <a:cs typeface="Courier New" panose="02070309020205020404" pitchFamily="49" charset="0"/>
              </a:rPr>
              <a:t>simpExprNode</a:t>
            </a:r>
            <a:r>
              <a:rPr lang="en-US" sz="1400" b="1" dirty="0">
                <a:solidFill>
                  <a:srgbClr val="C00000"/>
                </a:solidFill>
                <a:effectLst/>
                <a:latin typeface="Courier New" panose="02070309020205020404" pitchFamily="49" charset="0"/>
                <a:cs typeface="Courier New" panose="02070309020205020404" pitchFamily="49" charset="0"/>
              </a:rPr>
              <a:t>;</a:t>
            </a:r>
          </a:p>
          <a:p>
            <a:r>
              <a:rPr lang="en-US" sz="1400" b="1" dirty="0">
                <a:effectLst/>
                <a:latin typeface="Courier New" panose="02070309020205020404" pitchFamily="49" charset="0"/>
                <a:cs typeface="Courier New" panose="02070309020205020404" pitchFamily="49" charset="0"/>
              </a:rPr>
              <a:t>}</a:t>
            </a:r>
          </a:p>
        </p:txBody>
      </p:sp>
      <p:pic>
        <p:nvPicPr>
          <p:cNvPr id="6" name="Picture 5" descr="A diagram of a diagram&#10;&#10;Description automatically generated">
            <a:extLst>
              <a:ext uri="{FF2B5EF4-FFF2-40B4-BE49-F238E27FC236}">
                <a16:creationId xmlns:a16="http://schemas.microsoft.com/office/drawing/2014/main" id="{EB9BA78C-0649-D9D4-5C1D-6089F01AA75C}"/>
              </a:ext>
            </a:extLst>
          </p:cNvPr>
          <p:cNvPicPr>
            <a:picLocks noChangeAspect="1"/>
          </p:cNvPicPr>
          <p:nvPr/>
        </p:nvPicPr>
        <p:blipFill>
          <a:blip r:embed="rId2"/>
          <a:stretch>
            <a:fillRect/>
          </a:stretch>
        </p:blipFill>
        <p:spPr>
          <a:xfrm>
            <a:off x="4389122" y="5257780"/>
            <a:ext cx="3414725" cy="1277986"/>
          </a:xfrm>
          <a:prstGeom prst="rect">
            <a:avLst/>
          </a:prstGeom>
        </p:spPr>
      </p:pic>
      <p:sp>
        <p:nvSpPr>
          <p:cNvPr id="7" name="TextBox 6">
            <a:extLst>
              <a:ext uri="{FF2B5EF4-FFF2-40B4-BE49-F238E27FC236}">
                <a16:creationId xmlns:a16="http://schemas.microsoft.com/office/drawing/2014/main" id="{8A014935-073D-2EB2-1425-3D1A8B9C3E3A}"/>
              </a:ext>
            </a:extLst>
          </p:cNvPr>
          <p:cNvSpPr txBox="1"/>
          <p:nvPr/>
        </p:nvSpPr>
        <p:spPr>
          <a:xfrm>
            <a:off x="5394951" y="3977634"/>
            <a:ext cx="3621504" cy="307777"/>
          </a:xfrm>
          <a:prstGeom prst="rect">
            <a:avLst/>
          </a:prstGeom>
          <a:solidFill>
            <a:srgbClr val="DEF0F2"/>
          </a:solidFill>
          <a:ln>
            <a:solidFill>
              <a:srgbClr val="0070C0"/>
            </a:solidFill>
          </a:ln>
        </p:spPr>
        <p:txBody>
          <a:bodyPr wrap="none" rtlCol="0">
            <a:spAutoFit/>
          </a:bodyPr>
          <a:lstStyle/>
          <a:p>
            <a:r>
              <a:rPr lang="en-US" sz="1400" b="1" dirty="0" err="1">
                <a:latin typeface="Courier New" panose="02070309020205020404" pitchFamily="49" charset="0"/>
                <a:cs typeface="Courier New" panose="02070309020205020404" pitchFamily="49" charset="0"/>
              </a:rPr>
              <a:t>celsius</a:t>
            </a:r>
            <a:r>
              <a:rPr lang="en-US" sz="1400" b="1" dirty="0">
                <a:latin typeface="Courier New" panose="02070309020205020404" pitchFamily="49" charset="0"/>
                <a:cs typeface="Courier New" panose="02070309020205020404" pitchFamily="49" charset="0"/>
              </a:rPr>
              <a:t> := (</a:t>
            </a:r>
            <a:r>
              <a:rPr lang="en-US" sz="1400" b="1" dirty="0" err="1">
                <a:solidFill>
                  <a:srgbClr val="C00000"/>
                </a:solidFill>
                <a:latin typeface="Courier New" panose="02070309020205020404" pitchFamily="49" charset="0"/>
                <a:cs typeface="Courier New" panose="02070309020205020404" pitchFamily="49" charset="0"/>
              </a:rPr>
              <a:t>fahrenheit</a:t>
            </a:r>
            <a:r>
              <a:rPr lang="en-US" sz="1400" b="1" dirty="0">
                <a:solidFill>
                  <a:srgbClr val="C00000"/>
                </a:solidFill>
                <a:latin typeface="Courier New" panose="02070309020205020404" pitchFamily="49" charset="0"/>
                <a:cs typeface="Courier New" panose="02070309020205020404" pitchFamily="49" charset="0"/>
              </a:rPr>
              <a:t> - 32</a:t>
            </a:r>
            <a:r>
              <a:rPr lang="en-US" sz="1400" b="1" dirty="0">
                <a:latin typeface="Courier New" panose="02070309020205020404" pitchFamily="49" charset="0"/>
                <a:cs typeface="Courier New" panose="02070309020205020404" pitchFamily="49" charset="0"/>
              </a:rPr>
              <a:t>)/1.8</a:t>
            </a:r>
          </a:p>
        </p:txBody>
      </p:sp>
      <p:sp>
        <p:nvSpPr>
          <p:cNvPr id="8" name="TextBox 7">
            <a:extLst>
              <a:ext uri="{FF2B5EF4-FFF2-40B4-BE49-F238E27FC236}">
                <a16:creationId xmlns:a16="http://schemas.microsoft.com/office/drawing/2014/main" id="{23CD14C1-B563-BA9F-1846-E54324487458}"/>
              </a:ext>
            </a:extLst>
          </p:cNvPr>
          <p:cNvSpPr txBox="1"/>
          <p:nvPr/>
        </p:nvSpPr>
        <p:spPr>
          <a:xfrm>
            <a:off x="7955243" y="2514610"/>
            <a:ext cx="1025399" cy="584775"/>
          </a:xfrm>
          <a:prstGeom prst="rect">
            <a:avLst/>
          </a:prstGeom>
          <a:solidFill>
            <a:schemeClr val="accent1">
              <a:lumMod val="20000"/>
              <a:lumOff val="80000"/>
            </a:schemeClr>
          </a:solidFill>
          <a:ln>
            <a:solidFill>
              <a:srgbClr val="0033CC"/>
            </a:solidFill>
          </a:ln>
        </p:spPr>
        <p:txBody>
          <a:bodyPr wrap="square" rtlCol="0">
            <a:spAutoFit/>
          </a:bodyPr>
          <a:lstStyle/>
          <a:p>
            <a:r>
              <a:rPr lang="en-US" dirty="0">
                <a:solidFill>
                  <a:srgbClr val="0033CC"/>
                </a:solidFill>
              </a:rPr>
              <a:t>What is missing?</a:t>
            </a:r>
          </a:p>
        </p:txBody>
      </p:sp>
      <p:sp>
        <p:nvSpPr>
          <p:cNvPr id="9" name="TextBox 8">
            <a:extLst>
              <a:ext uri="{FF2B5EF4-FFF2-40B4-BE49-F238E27FC236}">
                <a16:creationId xmlns:a16="http://schemas.microsoft.com/office/drawing/2014/main" id="{E99CAFA0-11EA-3919-4D79-7EC50868E51F}"/>
              </a:ext>
            </a:extLst>
          </p:cNvPr>
          <p:cNvSpPr txBox="1"/>
          <p:nvPr/>
        </p:nvSpPr>
        <p:spPr>
          <a:xfrm>
            <a:off x="6360325" y="6485799"/>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spTree>
    <p:extLst>
      <p:ext uri="{BB962C8B-B14F-4D97-AF65-F5344CB8AC3E}">
        <p14:creationId xmlns:p14="http://schemas.microsoft.com/office/powerpoint/2010/main" val="2095676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fade">
                                      <p:cBhvr>
                                        <p:cTn id="7" dur="500"/>
                                        <p:tgtEl>
                                          <p:spTgt spid="5">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8" end="8"/>
                                            </p:txEl>
                                          </p:spTgt>
                                        </p:tgtEl>
                                        <p:attrNameLst>
                                          <p:attrName>style.visibility</p:attrName>
                                        </p:attrNameLst>
                                      </p:cBhvr>
                                      <p:to>
                                        <p:strVal val="visible"/>
                                      </p:to>
                                    </p:set>
                                    <p:animEffect transition="in" filter="fade">
                                      <p:cBhvr>
                                        <p:cTn id="10" dur="500"/>
                                        <p:tgtEl>
                                          <p:spTgt spid="5">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9" end="9"/>
                                            </p:txEl>
                                          </p:spTgt>
                                        </p:tgtEl>
                                        <p:attrNameLst>
                                          <p:attrName>style.visibility</p:attrName>
                                        </p:attrNameLst>
                                      </p:cBhvr>
                                      <p:to>
                                        <p:strVal val="visible"/>
                                      </p:to>
                                    </p:set>
                                    <p:animEffect transition="in" filter="fade">
                                      <p:cBhvr>
                                        <p:cTn id="13" dur="500"/>
                                        <p:tgtEl>
                                          <p:spTgt spid="5">
                                            <p:txEl>
                                              <p:pRg st="9" end="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10" end="10"/>
                                            </p:txEl>
                                          </p:spTgt>
                                        </p:tgtEl>
                                        <p:attrNameLst>
                                          <p:attrName>style.visibility</p:attrName>
                                        </p:attrNameLst>
                                      </p:cBhvr>
                                      <p:to>
                                        <p:strVal val="visible"/>
                                      </p:to>
                                    </p:set>
                                    <p:animEffect transition="in" filter="fade">
                                      <p:cBhvr>
                                        <p:cTn id="16" dur="500"/>
                                        <p:tgtEl>
                                          <p:spTgt spid="5">
                                            <p:txEl>
                                              <p:pRg st="10" end="1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11" end="11"/>
                                            </p:txEl>
                                          </p:spTgt>
                                        </p:tgtEl>
                                        <p:attrNameLst>
                                          <p:attrName>style.visibility</p:attrName>
                                        </p:attrNameLst>
                                      </p:cBhvr>
                                      <p:to>
                                        <p:strVal val="visible"/>
                                      </p:to>
                                    </p:set>
                                    <p:animEffect transition="in" filter="fade">
                                      <p:cBhvr>
                                        <p:cTn id="19" dur="500"/>
                                        <p:tgtEl>
                                          <p:spTgt spid="5">
                                            <p:txEl>
                                              <p:pRg st="11" end="1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12" end="12"/>
                                            </p:txEl>
                                          </p:spTgt>
                                        </p:tgtEl>
                                        <p:attrNameLst>
                                          <p:attrName>style.visibility</p:attrName>
                                        </p:attrNameLst>
                                      </p:cBhvr>
                                      <p:to>
                                        <p:strVal val="visible"/>
                                      </p:to>
                                    </p:set>
                                    <p:animEffect transition="in" filter="fade">
                                      <p:cBhvr>
                                        <p:cTn id="22" dur="500"/>
                                        <p:tgtEl>
                                          <p:spTgt spid="5">
                                            <p:txEl>
                                              <p:pRg st="12" end="12"/>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13" end="13"/>
                                            </p:txEl>
                                          </p:spTgt>
                                        </p:tgtEl>
                                        <p:attrNameLst>
                                          <p:attrName>style.visibility</p:attrName>
                                        </p:attrNameLst>
                                      </p:cBhvr>
                                      <p:to>
                                        <p:strVal val="visible"/>
                                      </p:to>
                                    </p:set>
                                    <p:animEffect transition="in" filter="fade">
                                      <p:cBhvr>
                                        <p:cTn id="25" dur="500"/>
                                        <p:tgtEl>
                                          <p:spTgt spid="5">
                                            <p:txEl>
                                              <p:pRg st="13" end="13"/>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14" end="14"/>
                                            </p:txEl>
                                          </p:spTgt>
                                        </p:tgtEl>
                                        <p:attrNameLst>
                                          <p:attrName>style.visibility</p:attrName>
                                        </p:attrNameLst>
                                      </p:cBhvr>
                                      <p:to>
                                        <p:strVal val="visible"/>
                                      </p:to>
                                    </p:set>
                                    <p:animEffect transition="in" filter="fade">
                                      <p:cBhvr>
                                        <p:cTn id="28" dur="500"/>
                                        <p:tgtEl>
                                          <p:spTgt spid="5">
                                            <p:txEl>
                                              <p:pRg st="14" end="1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16" end="16"/>
                                            </p:txEl>
                                          </p:spTgt>
                                        </p:tgtEl>
                                        <p:attrNameLst>
                                          <p:attrName>style.visibility</p:attrName>
                                        </p:attrNameLst>
                                      </p:cBhvr>
                                      <p:to>
                                        <p:strVal val="visible"/>
                                      </p:to>
                                    </p:set>
                                    <p:animEffect transition="in" filter="fade">
                                      <p:cBhvr>
                                        <p:cTn id="31" dur="500"/>
                                        <p:tgtEl>
                                          <p:spTgt spid="5">
                                            <p:txEl>
                                              <p:pRg st="16" end="1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17" end="17"/>
                                            </p:txEl>
                                          </p:spTgt>
                                        </p:tgtEl>
                                        <p:attrNameLst>
                                          <p:attrName>style.visibility</p:attrName>
                                        </p:attrNameLst>
                                      </p:cBhvr>
                                      <p:to>
                                        <p:strVal val="visible"/>
                                      </p:to>
                                    </p:set>
                                    <p:animEffect transition="in" filter="fade">
                                      <p:cBhvr>
                                        <p:cTn id="34" dur="500"/>
                                        <p:tgtEl>
                                          <p:spTgt spid="5">
                                            <p:txEl>
                                              <p:pRg st="17" end="1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
                                            <p:txEl>
                                              <p:pRg st="18" end="18"/>
                                            </p:txEl>
                                          </p:spTgt>
                                        </p:tgtEl>
                                        <p:attrNameLst>
                                          <p:attrName>style.visibility</p:attrName>
                                        </p:attrNameLst>
                                      </p:cBhvr>
                                      <p:to>
                                        <p:strVal val="visible"/>
                                      </p:to>
                                    </p:set>
                                    <p:animEffect transition="in" filter="fade">
                                      <p:cBhvr>
                                        <p:cTn id="37" dur="500"/>
                                        <p:tgtEl>
                                          <p:spTgt spid="5">
                                            <p:txEl>
                                              <p:pRg st="18" end="1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5">
                                            <p:txEl>
                                              <p:pRg st="19" end="19"/>
                                            </p:txEl>
                                          </p:spTgt>
                                        </p:tgtEl>
                                        <p:attrNameLst>
                                          <p:attrName>style.visibility</p:attrName>
                                        </p:attrNameLst>
                                      </p:cBhvr>
                                      <p:to>
                                        <p:strVal val="visible"/>
                                      </p:to>
                                    </p:set>
                                    <p:animEffect transition="in" filter="fade">
                                      <p:cBhvr>
                                        <p:cTn id="40" dur="500"/>
                                        <p:tgtEl>
                                          <p:spTgt spid="5">
                                            <p:txEl>
                                              <p:pRg st="19" end="1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5">
                                            <p:txEl>
                                              <p:pRg st="20" end="20"/>
                                            </p:txEl>
                                          </p:spTgt>
                                        </p:tgtEl>
                                        <p:attrNameLst>
                                          <p:attrName>style.visibility</p:attrName>
                                        </p:attrNameLst>
                                      </p:cBhvr>
                                      <p:to>
                                        <p:strVal val="visible"/>
                                      </p:to>
                                    </p:set>
                                    <p:animEffect transition="in" filter="fade">
                                      <p:cBhvr>
                                        <p:cTn id="43" dur="500"/>
                                        <p:tgtEl>
                                          <p:spTgt spid="5">
                                            <p:txEl>
                                              <p:pRg st="20" end="20"/>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5">
                                            <p:txEl>
                                              <p:pRg st="21" end="21"/>
                                            </p:txEl>
                                          </p:spTgt>
                                        </p:tgtEl>
                                        <p:attrNameLst>
                                          <p:attrName>style.visibility</p:attrName>
                                        </p:attrNameLst>
                                      </p:cBhvr>
                                      <p:to>
                                        <p:strVal val="visible"/>
                                      </p:to>
                                    </p:set>
                                    <p:animEffect transition="in" filter="fade">
                                      <p:cBhvr>
                                        <p:cTn id="46" dur="500"/>
                                        <p:tgtEl>
                                          <p:spTgt spid="5">
                                            <p:txEl>
                                              <p:pRg st="21" end="21"/>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5">
                                            <p:txEl>
                                              <p:pRg st="22" end="22"/>
                                            </p:txEl>
                                          </p:spTgt>
                                        </p:tgtEl>
                                        <p:attrNameLst>
                                          <p:attrName>style.visibility</p:attrName>
                                        </p:attrNameLst>
                                      </p:cBhvr>
                                      <p:to>
                                        <p:strVal val="visible"/>
                                      </p:to>
                                    </p:set>
                                    <p:animEffect transition="in" filter="fade">
                                      <p:cBhvr>
                                        <p:cTn id="49" dur="500"/>
                                        <p:tgtEl>
                                          <p:spTgt spid="5">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C74C8C0-144D-4B44-A665-0C1B730D4AA0}"/>
              </a:ext>
            </a:extLst>
          </p:cNvPr>
          <p:cNvSpPr txBox="1"/>
          <p:nvPr/>
        </p:nvSpPr>
        <p:spPr>
          <a:xfrm>
            <a:off x="274367" y="1227177"/>
            <a:ext cx="8347157" cy="5478423"/>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private Node </a:t>
            </a:r>
            <a:r>
              <a:rPr lang="en-US" sz="1400" b="1" dirty="0" err="1">
                <a:solidFill>
                  <a:srgbClr val="B23C00"/>
                </a:solidFill>
                <a:latin typeface="Courier New" panose="02070309020205020404" pitchFamily="49" charset="0"/>
                <a:cs typeface="Courier New" panose="02070309020205020404" pitchFamily="49" charset="0"/>
              </a:rPr>
              <a:t>parseFactor</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 The current token should now be an identifier or a number or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B23C00"/>
                </a:solidFill>
                <a:latin typeface="Courier New" panose="02070309020205020404" pitchFamily="49" charset="0"/>
                <a:cs typeface="Courier New" panose="02070309020205020404" pitchFamily="49" charset="0"/>
              </a:rPr>
              <a:t>IDENTIFIER</a:t>
            </a:r>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return </a:t>
            </a:r>
            <a:r>
              <a:rPr lang="en-US" sz="1400" b="1" dirty="0" err="1">
                <a:solidFill>
                  <a:srgbClr val="B23C00"/>
                </a:solidFill>
                <a:latin typeface="Courier New" panose="02070309020205020404" pitchFamily="49" charset="0"/>
                <a:cs typeface="Courier New" panose="02070309020205020404" pitchFamily="49" charset="0"/>
              </a:rPr>
              <a:t>parseVariable</a:t>
            </a:r>
            <a:r>
              <a:rPr lang="en-US" sz="1400" b="1" dirty="0">
                <a:solidFill>
                  <a:srgbClr val="B23C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else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B23C00"/>
                </a:solidFill>
                <a:latin typeface="Courier New" panose="02070309020205020404" pitchFamily="49" charset="0"/>
                <a:cs typeface="Courier New" panose="02070309020205020404" pitchFamily="49" charset="0"/>
              </a:rPr>
              <a:t>INTEGER</a:t>
            </a:r>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return </a:t>
            </a:r>
            <a:r>
              <a:rPr lang="en-US" sz="1400" b="1" dirty="0" err="1">
                <a:solidFill>
                  <a:srgbClr val="B23C00"/>
                </a:solidFill>
                <a:latin typeface="Courier New" panose="02070309020205020404" pitchFamily="49" charset="0"/>
                <a:cs typeface="Courier New" panose="02070309020205020404" pitchFamily="49" charset="0"/>
              </a:rPr>
              <a:t>parseIntegerConstant</a:t>
            </a:r>
            <a:r>
              <a:rPr lang="en-US" sz="1400" b="1" dirty="0">
                <a:solidFill>
                  <a:srgbClr val="B23C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else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B23C00"/>
                </a:solidFill>
                <a:latin typeface="Courier New" panose="02070309020205020404" pitchFamily="49" charset="0"/>
                <a:cs typeface="Courier New" panose="02070309020205020404" pitchFamily="49" charset="0"/>
              </a:rPr>
              <a:t>REAL</a:t>
            </a:r>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return </a:t>
            </a:r>
            <a:r>
              <a:rPr lang="en-US" sz="1400" b="1" dirty="0" err="1">
                <a:solidFill>
                  <a:srgbClr val="B23C00"/>
                </a:solidFill>
                <a:latin typeface="Courier New" panose="02070309020205020404" pitchFamily="49" charset="0"/>
                <a:cs typeface="Courier New" panose="02070309020205020404" pitchFamily="49" charset="0"/>
              </a:rPr>
              <a:t>parseRealConstant</a:t>
            </a:r>
            <a:r>
              <a:rPr lang="en-US" sz="1400" b="1" dirty="0">
                <a:solidFill>
                  <a:srgbClr val="B23C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else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008000"/>
                </a:solidFill>
                <a:latin typeface="Courier New" panose="02070309020205020404" pitchFamily="49" charset="0"/>
                <a:cs typeface="Courier New" panose="02070309020205020404" pitchFamily="49" charset="0"/>
              </a:rPr>
              <a:t>LPAREN</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consume (</a:t>
            </a:r>
          </a:p>
          <a:p>
            <a:r>
              <a:rPr lang="en-US" sz="1400" b="1" dirty="0">
                <a:latin typeface="Courier New" panose="02070309020205020404" pitchFamily="49" charset="0"/>
                <a:cs typeface="Courier New" panose="02070309020205020404" pitchFamily="49" charset="0"/>
              </a:rPr>
              <a:t>        Node </a:t>
            </a:r>
            <a:r>
              <a:rPr lang="en-US" sz="1400" b="1" dirty="0" err="1">
                <a:latin typeface="Courier New" panose="02070309020205020404" pitchFamily="49" charset="0"/>
                <a:cs typeface="Courier New" panose="02070309020205020404" pitchFamily="49" charset="0"/>
              </a:rPr>
              <a:t>exprNode</a:t>
            </a:r>
            <a:r>
              <a:rPr lang="en-US" sz="1400" b="1" dirty="0">
                <a:latin typeface="Courier New" panose="02070309020205020404" pitchFamily="49" charset="0"/>
                <a:cs typeface="Courier New" panose="02070309020205020404" pitchFamily="49" charset="0"/>
              </a:rPr>
              <a:t> = </a:t>
            </a:r>
            <a:r>
              <a:rPr lang="en-US" sz="1400" b="1" dirty="0" err="1">
                <a:solidFill>
                  <a:srgbClr val="008000"/>
                </a:solidFill>
                <a:latin typeface="Courier New" panose="02070309020205020404" pitchFamily="49" charset="0"/>
                <a:cs typeface="Courier New" panose="02070309020205020404" pitchFamily="49" charset="0"/>
              </a:rPr>
              <a:t>parseExpression</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008000"/>
                </a:solidFill>
                <a:latin typeface="Courier New" panose="02070309020205020404" pitchFamily="49" charset="0"/>
                <a:cs typeface="Courier New" panose="02070309020205020404" pitchFamily="49" charset="0"/>
              </a:rPr>
              <a:t>RPAREN</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consume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else </a:t>
            </a:r>
            <a:r>
              <a:rPr lang="en-US" sz="1400" b="1" dirty="0" err="1">
                <a:latin typeface="Courier New" panose="02070309020205020404" pitchFamily="49" charset="0"/>
                <a:cs typeface="Courier New" panose="02070309020205020404" pitchFamily="49" charset="0"/>
              </a:rPr>
              <a:t>syntaxError</a:t>
            </a:r>
            <a:r>
              <a:rPr lang="en-US" sz="1400" b="1" dirty="0">
                <a:latin typeface="Courier New" panose="02070309020205020404" pitchFamily="49" charset="0"/>
                <a:cs typeface="Courier New" panose="02070309020205020404" pitchFamily="49" charset="0"/>
              </a:rPr>
              <a:t>("Expecting )");</a:t>
            </a:r>
          </a:p>
          <a:p>
            <a:r>
              <a:rPr lang="en-US" sz="1400" b="1" dirty="0">
                <a:latin typeface="Courier New" panose="02070309020205020404" pitchFamily="49" charset="0"/>
                <a:cs typeface="Courier New" panose="02070309020205020404" pitchFamily="49" charset="0"/>
              </a:rPr>
              <a:t>        </a:t>
            </a:r>
          </a:p>
          <a:p>
            <a:r>
              <a:rPr lang="en-US" sz="1400" b="1" dirty="0">
                <a:solidFill>
                  <a:srgbClr val="B23C00"/>
                </a:solidFill>
                <a:latin typeface="Courier New" panose="02070309020205020404" pitchFamily="49" charset="0"/>
                <a:cs typeface="Courier New" panose="02070309020205020404" pitchFamily="49" charset="0"/>
              </a:rPr>
              <a:t>        return </a:t>
            </a:r>
            <a:r>
              <a:rPr lang="en-US" sz="1400" b="1" dirty="0" err="1">
                <a:solidFill>
                  <a:srgbClr val="B23C00"/>
                </a:solidFill>
                <a:latin typeface="Courier New" panose="02070309020205020404" pitchFamily="49" charset="0"/>
                <a:cs typeface="Courier New" panose="02070309020205020404" pitchFamily="49" charset="0"/>
              </a:rPr>
              <a:t>exprNode</a:t>
            </a:r>
            <a:r>
              <a:rPr lang="en-US" sz="1400" b="1" dirty="0">
                <a:solidFill>
                  <a:srgbClr val="B23C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else </a:t>
            </a:r>
            <a:r>
              <a:rPr lang="en-US" sz="1400" b="1" dirty="0" err="1">
                <a:latin typeface="Courier New" panose="02070309020205020404" pitchFamily="49" charset="0"/>
                <a:cs typeface="Courier New" panose="02070309020205020404" pitchFamily="49" charset="0"/>
              </a:rPr>
              <a:t>syntaxError</a:t>
            </a:r>
            <a:r>
              <a:rPr lang="en-US" sz="1400" b="1" dirty="0">
                <a:latin typeface="Courier New" panose="02070309020205020404" pitchFamily="49" charset="0"/>
                <a:cs typeface="Courier New" panose="02070309020205020404" pitchFamily="49" charset="0"/>
              </a:rPr>
              <a:t>("Unexpected token");</a:t>
            </a:r>
          </a:p>
          <a:p>
            <a:r>
              <a:rPr lang="en-US" sz="1400" b="1" dirty="0">
                <a:latin typeface="Courier New" panose="02070309020205020404" pitchFamily="49" charset="0"/>
                <a:cs typeface="Courier New" panose="02070309020205020404" pitchFamily="49" charset="0"/>
              </a:rPr>
              <a:t>    return null;</a:t>
            </a:r>
          </a:p>
          <a:p>
            <a:r>
              <a:rPr lang="en-US" sz="1400" b="1" dirty="0">
                <a:latin typeface="Courier New" panose="02070309020205020404" pitchFamily="49" charset="0"/>
                <a:cs typeface="Courier New" panose="02070309020205020404" pitchFamily="49" charset="0"/>
              </a:rPr>
              <a:t>}</a:t>
            </a:r>
          </a:p>
        </p:txBody>
      </p:sp>
      <p:sp>
        <p:nvSpPr>
          <p:cNvPr id="2" name="Title 1">
            <a:extLst>
              <a:ext uri="{FF2B5EF4-FFF2-40B4-BE49-F238E27FC236}">
                <a16:creationId xmlns:a16="http://schemas.microsoft.com/office/drawing/2014/main" id="{756857E3-2033-4547-A429-CB31A531DA97}"/>
              </a:ext>
            </a:extLst>
          </p:cNvPr>
          <p:cNvSpPr>
            <a:spLocks noGrp="1"/>
          </p:cNvSpPr>
          <p:nvPr>
            <p:ph type="title"/>
          </p:nvPr>
        </p:nvSpPr>
        <p:spPr/>
        <p:txBody>
          <a:bodyPr/>
          <a:lstStyle/>
          <a:p>
            <a:r>
              <a:rPr lang="en-US" dirty="0"/>
              <a:t>The </a:t>
            </a:r>
            <a:r>
              <a:rPr lang="en-US" b="1" dirty="0" err="1">
                <a:latin typeface="Courier New" panose="02070309020205020404" pitchFamily="49" charset="0"/>
                <a:cs typeface="Courier New" panose="02070309020205020404" pitchFamily="49" charset="0"/>
              </a:rPr>
              <a:t>parseFactor</a:t>
            </a:r>
            <a:r>
              <a:rPr lang="en-US" b="1" dirty="0">
                <a:latin typeface="Courier New" panose="02070309020205020404" pitchFamily="49" charset="0"/>
                <a:cs typeface="Courier New" panose="02070309020205020404" pitchFamily="49" charset="0"/>
              </a:rPr>
              <a:t>()</a:t>
            </a:r>
            <a:r>
              <a:rPr lang="en-US" dirty="0"/>
              <a:t> Method</a:t>
            </a:r>
          </a:p>
        </p:txBody>
      </p:sp>
      <p:sp>
        <p:nvSpPr>
          <p:cNvPr id="4" name="Slide Number Placeholder 3">
            <a:extLst>
              <a:ext uri="{FF2B5EF4-FFF2-40B4-BE49-F238E27FC236}">
                <a16:creationId xmlns:a16="http://schemas.microsoft.com/office/drawing/2014/main" id="{61BC842D-D2DA-7749-8E54-F47AC55F89FA}"/>
              </a:ext>
            </a:extLst>
          </p:cNvPr>
          <p:cNvSpPr>
            <a:spLocks noGrp="1"/>
          </p:cNvSpPr>
          <p:nvPr>
            <p:ph type="sldNum" sz="quarter" idx="12"/>
          </p:nvPr>
        </p:nvSpPr>
        <p:spPr/>
        <p:txBody>
          <a:bodyPr/>
          <a:lstStyle/>
          <a:p>
            <a:fld id="{FED62B2D-F854-104A-9535-9A504E5923E0}" type="slidenum">
              <a:rPr lang="en-US" smtClean="0"/>
              <a:pPr/>
              <a:t>27</a:t>
            </a:fld>
            <a:endParaRPr lang="en-US"/>
          </a:p>
        </p:txBody>
      </p:sp>
      <p:sp>
        <p:nvSpPr>
          <p:cNvPr id="6" name="TextBox 5">
            <a:extLst>
              <a:ext uri="{FF2B5EF4-FFF2-40B4-BE49-F238E27FC236}">
                <a16:creationId xmlns:a16="http://schemas.microsoft.com/office/drawing/2014/main" id="{FDC8E901-B0B8-4B4C-B8F1-0E346DEFE99C}"/>
              </a:ext>
            </a:extLst>
          </p:cNvPr>
          <p:cNvSpPr txBox="1"/>
          <p:nvPr/>
        </p:nvSpPr>
        <p:spPr>
          <a:xfrm>
            <a:off x="7223731" y="1066800"/>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sp>
        <p:nvSpPr>
          <p:cNvPr id="3" name="TextBox 2">
            <a:extLst>
              <a:ext uri="{FF2B5EF4-FFF2-40B4-BE49-F238E27FC236}">
                <a16:creationId xmlns:a16="http://schemas.microsoft.com/office/drawing/2014/main" id="{245CD732-3A83-8FD5-CC4B-A5BCD31DDAB9}"/>
              </a:ext>
            </a:extLst>
          </p:cNvPr>
          <p:cNvSpPr txBox="1"/>
          <p:nvPr/>
        </p:nvSpPr>
        <p:spPr>
          <a:xfrm>
            <a:off x="5303512" y="5257780"/>
            <a:ext cx="3621504" cy="307777"/>
          </a:xfrm>
          <a:prstGeom prst="rect">
            <a:avLst/>
          </a:prstGeom>
          <a:solidFill>
            <a:srgbClr val="DEF0F2"/>
          </a:solidFill>
          <a:ln>
            <a:solidFill>
              <a:srgbClr val="0070C0"/>
            </a:solidFill>
          </a:ln>
        </p:spPr>
        <p:txBody>
          <a:bodyPr wrap="none" rtlCol="0">
            <a:spAutoFit/>
          </a:bodyPr>
          <a:lstStyle/>
          <a:p>
            <a:r>
              <a:rPr lang="en-US" sz="1400" b="1" dirty="0" err="1">
                <a:latin typeface="Courier New" panose="02070309020205020404" pitchFamily="49" charset="0"/>
                <a:cs typeface="Courier New" panose="02070309020205020404" pitchFamily="49" charset="0"/>
              </a:rPr>
              <a:t>celsius</a:t>
            </a:r>
            <a:r>
              <a:rPr lang="en-US" sz="1400" b="1" dirty="0">
                <a:latin typeface="Courier New" panose="02070309020205020404" pitchFamily="49" charset="0"/>
                <a:cs typeface="Courier New" panose="02070309020205020404" pitchFamily="49" charset="0"/>
              </a:rPr>
              <a:t> := </a:t>
            </a:r>
            <a:r>
              <a:rPr lang="en-US" sz="1400" b="1" dirty="0">
                <a:solidFill>
                  <a:srgbClr val="008000"/>
                </a:solidFill>
                <a:latin typeface="Courier New" panose="02070309020205020404" pitchFamily="49" charset="0"/>
                <a:cs typeface="Courier New" panose="02070309020205020404" pitchFamily="49" charset="0"/>
              </a:rPr>
              <a:t>(</a:t>
            </a:r>
            <a:r>
              <a:rPr lang="en-US" sz="1400" b="1" dirty="0" err="1">
                <a:solidFill>
                  <a:srgbClr val="C00000"/>
                </a:solidFill>
                <a:latin typeface="Courier New" panose="02070309020205020404" pitchFamily="49" charset="0"/>
                <a:cs typeface="Courier New" panose="02070309020205020404" pitchFamily="49" charset="0"/>
              </a:rPr>
              <a:t>fahrenheit</a:t>
            </a:r>
            <a:r>
              <a:rPr lang="en-US" sz="1400" b="1" dirty="0">
                <a:latin typeface="Courier New" panose="02070309020205020404" pitchFamily="49" charset="0"/>
                <a:cs typeface="Courier New" panose="02070309020205020404" pitchFamily="49" charset="0"/>
              </a:rPr>
              <a:t> - </a:t>
            </a:r>
            <a:r>
              <a:rPr lang="en-US" sz="1400" b="1" dirty="0">
                <a:solidFill>
                  <a:srgbClr val="C00000"/>
                </a:solidFill>
                <a:latin typeface="Courier New" panose="02070309020205020404" pitchFamily="49" charset="0"/>
                <a:cs typeface="Courier New" panose="02070309020205020404" pitchFamily="49" charset="0"/>
              </a:rPr>
              <a:t>32</a:t>
            </a:r>
            <a:r>
              <a:rPr lang="en-US" sz="1400" b="1" dirty="0">
                <a:solidFill>
                  <a:srgbClr val="008000"/>
                </a:solidFill>
                <a:latin typeface="Courier New" panose="02070309020205020404" pitchFamily="49" charset="0"/>
                <a:cs typeface="Courier New" panose="02070309020205020404" pitchFamily="49" charset="0"/>
              </a:rPr>
              <a:t>)</a:t>
            </a:r>
            <a:r>
              <a:rPr lang="en-US" sz="1400" b="1" dirty="0">
                <a:latin typeface="Courier New" panose="02070309020205020404" pitchFamily="49" charset="0"/>
                <a:cs typeface="Courier New" panose="02070309020205020404" pitchFamily="49" charset="0"/>
              </a:rPr>
              <a:t>/</a:t>
            </a:r>
            <a:r>
              <a:rPr lang="en-US" sz="1400" b="1" dirty="0">
                <a:solidFill>
                  <a:srgbClr val="C00000"/>
                </a:solidFill>
                <a:latin typeface="Courier New" panose="02070309020205020404" pitchFamily="49" charset="0"/>
                <a:cs typeface="Courier New" panose="02070309020205020404" pitchFamily="49" charset="0"/>
              </a:rPr>
              <a:t>1.8</a:t>
            </a:r>
          </a:p>
        </p:txBody>
      </p:sp>
      <p:pic>
        <p:nvPicPr>
          <p:cNvPr id="7" name="Picture 6" descr="A diagram of a number&#10;&#10;Description automatically generated">
            <a:extLst>
              <a:ext uri="{FF2B5EF4-FFF2-40B4-BE49-F238E27FC236}">
                <a16:creationId xmlns:a16="http://schemas.microsoft.com/office/drawing/2014/main" id="{47A71A74-1000-612F-5DC9-D01576F5F5EF}"/>
              </a:ext>
            </a:extLst>
          </p:cNvPr>
          <p:cNvPicPr>
            <a:picLocks noChangeAspect="1"/>
          </p:cNvPicPr>
          <p:nvPr/>
        </p:nvPicPr>
        <p:blipFill>
          <a:blip r:embed="rId2"/>
          <a:stretch>
            <a:fillRect/>
          </a:stretch>
        </p:blipFill>
        <p:spPr>
          <a:xfrm>
            <a:off x="6675141" y="2830793"/>
            <a:ext cx="2320789" cy="1604036"/>
          </a:xfrm>
          <a:prstGeom prst="rect">
            <a:avLst/>
          </a:prstGeom>
        </p:spPr>
      </p:pic>
    </p:spTree>
    <p:extLst>
      <p:ext uri="{BB962C8B-B14F-4D97-AF65-F5344CB8AC3E}">
        <p14:creationId xmlns:p14="http://schemas.microsoft.com/office/powerpoint/2010/main" val="354858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Effect transition="in" filter="fade">
                                      <p:cBhvr>
                                        <p:cTn id="7" dur="500"/>
                                        <p:tgtEl>
                                          <p:spTgt spid="5">
                                            <p:txEl>
                                              <p:pRg st="8" end="8"/>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9" end="9"/>
                                            </p:txEl>
                                          </p:spTgt>
                                        </p:tgtEl>
                                        <p:attrNameLst>
                                          <p:attrName>style.visibility</p:attrName>
                                        </p:attrNameLst>
                                      </p:cBhvr>
                                      <p:to>
                                        <p:strVal val="visible"/>
                                      </p:to>
                                    </p:set>
                                    <p:animEffect transition="in" filter="fade">
                                      <p:cBhvr>
                                        <p:cTn id="10" dur="500"/>
                                        <p:tgtEl>
                                          <p:spTgt spid="5">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10" end="10"/>
                                            </p:txEl>
                                          </p:spTgt>
                                        </p:tgtEl>
                                        <p:attrNameLst>
                                          <p:attrName>style.visibility</p:attrName>
                                        </p:attrNameLst>
                                      </p:cBhvr>
                                      <p:to>
                                        <p:strVal val="visible"/>
                                      </p:to>
                                    </p:set>
                                    <p:animEffect transition="in" filter="fade">
                                      <p:cBhvr>
                                        <p:cTn id="13" dur="500"/>
                                        <p:tgtEl>
                                          <p:spTgt spid="5">
                                            <p:txEl>
                                              <p:pRg st="10" end="1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11" end="11"/>
                                            </p:txEl>
                                          </p:spTgt>
                                        </p:tgtEl>
                                        <p:attrNameLst>
                                          <p:attrName>style.visibility</p:attrName>
                                        </p:attrNameLst>
                                      </p:cBhvr>
                                      <p:to>
                                        <p:strVal val="visible"/>
                                      </p:to>
                                    </p:set>
                                    <p:animEffect transition="in" filter="fade">
                                      <p:cBhvr>
                                        <p:cTn id="16" dur="500"/>
                                        <p:tgtEl>
                                          <p:spTgt spid="5">
                                            <p:txEl>
                                              <p:pRg st="11" end="1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12" end="12"/>
                                            </p:txEl>
                                          </p:spTgt>
                                        </p:tgtEl>
                                        <p:attrNameLst>
                                          <p:attrName>style.visibility</p:attrName>
                                        </p:attrNameLst>
                                      </p:cBhvr>
                                      <p:to>
                                        <p:strVal val="visible"/>
                                      </p:to>
                                    </p:set>
                                    <p:animEffect transition="in" filter="fade">
                                      <p:cBhvr>
                                        <p:cTn id="19" dur="500"/>
                                        <p:tgtEl>
                                          <p:spTgt spid="5">
                                            <p:txEl>
                                              <p:pRg st="12" end="1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13" end="13"/>
                                            </p:txEl>
                                          </p:spTgt>
                                        </p:tgtEl>
                                        <p:attrNameLst>
                                          <p:attrName>style.visibility</p:attrName>
                                        </p:attrNameLst>
                                      </p:cBhvr>
                                      <p:to>
                                        <p:strVal val="visible"/>
                                      </p:to>
                                    </p:set>
                                    <p:animEffect transition="in" filter="fade">
                                      <p:cBhvr>
                                        <p:cTn id="22" dur="500"/>
                                        <p:tgtEl>
                                          <p:spTgt spid="5">
                                            <p:txEl>
                                              <p:pRg st="13" end="1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14" end="14"/>
                                            </p:txEl>
                                          </p:spTgt>
                                        </p:tgtEl>
                                        <p:attrNameLst>
                                          <p:attrName>style.visibility</p:attrName>
                                        </p:attrNameLst>
                                      </p:cBhvr>
                                      <p:to>
                                        <p:strVal val="visible"/>
                                      </p:to>
                                    </p:set>
                                    <p:animEffect transition="in" filter="fade">
                                      <p:cBhvr>
                                        <p:cTn id="25" dur="500"/>
                                        <p:tgtEl>
                                          <p:spTgt spid="5">
                                            <p:txEl>
                                              <p:pRg st="14" end="1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15" end="15"/>
                                            </p:txEl>
                                          </p:spTgt>
                                        </p:tgtEl>
                                        <p:attrNameLst>
                                          <p:attrName>style.visibility</p:attrName>
                                        </p:attrNameLst>
                                      </p:cBhvr>
                                      <p:to>
                                        <p:strVal val="visible"/>
                                      </p:to>
                                    </p:set>
                                    <p:animEffect transition="in" filter="fade">
                                      <p:cBhvr>
                                        <p:cTn id="28" dur="500"/>
                                        <p:tgtEl>
                                          <p:spTgt spid="5">
                                            <p:txEl>
                                              <p:pRg st="15" end="1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16" end="16"/>
                                            </p:txEl>
                                          </p:spTgt>
                                        </p:tgtEl>
                                        <p:attrNameLst>
                                          <p:attrName>style.visibility</p:attrName>
                                        </p:attrNameLst>
                                      </p:cBhvr>
                                      <p:to>
                                        <p:strVal val="visible"/>
                                      </p:to>
                                    </p:set>
                                    <p:animEffect transition="in" filter="fade">
                                      <p:cBhvr>
                                        <p:cTn id="31" dur="500"/>
                                        <p:tgtEl>
                                          <p:spTgt spid="5">
                                            <p:txEl>
                                              <p:pRg st="16" end="1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17" end="17"/>
                                            </p:txEl>
                                          </p:spTgt>
                                        </p:tgtEl>
                                        <p:attrNameLst>
                                          <p:attrName>style.visibility</p:attrName>
                                        </p:attrNameLst>
                                      </p:cBhvr>
                                      <p:to>
                                        <p:strVal val="visible"/>
                                      </p:to>
                                    </p:set>
                                    <p:animEffect transition="in" filter="fade">
                                      <p:cBhvr>
                                        <p:cTn id="34" dur="500"/>
                                        <p:tgtEl>
                                          <p:spTgt spid="5">
                                            <p:txEl>
                                              <p:pRg st="17" end="1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
                                            <p:txEl>
                                              <p:pRg st="18" end="18"/>
                                            </p:txEl>
                                          </p:spTgt>
                                        </p:tgtEl>
                                        <p:attrNameLst>
                                          <p:attrName>style.visibility</p:attrName>
                                        </p:attrNameLst>
                                      </p:cBhvr>
                                      <p:to>
                                        <p:strVal val="visible"/>
                                      </p:to>
                                    </p:set>
                                    <p:animEffect transition="in" filter="fade">
                                      <p:cBhvr>
                                        <p:cTn id="37" dur="500"/>
                                        <p:tgtEl>
                                          <p:spTgt spid="5">
                                            <p:txEl>
                                              <p:pRg st="18" end="1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5">
                                            <p:txEl>
                                              <p:pRg st="19" end="19"/>
                                            </p:txEl>
                                          </p:spTgt>
                                        </p:tgtEl>
                                        <p:attrNameLst>
                                          <p:attrName>style.visibility</p:attrName>
                                        </p:attrNameLst>
                                      </p:cBhvr>
                                      <p:to>
                                        <p:strVal val="visible"/>
                                      </p:to>
                                    </p:set>
                                    <p:animEffect transition="in" filter="fade">
                                      <p:cBhvr>
                                        <p:cTn id="40" dur="500"/>
                                        <p:tgtEl>
                                          <p:spTgt spid="5">
                                            <p:txEl>
                                              <p:pRg st="19" end="1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5">
                                            <p:txEl>
                                              <p:pRg st="20" end="20"/>
                                            </p:txEl>
                                          </p:spTgt>
                                        </p:tgtEl>
                                        <p:attrNameLst>
                                          <p:attrName>style.visibility</p:attrName>
                                        </p:attrNameLst>
                                      </p:cBhvr>
                                      <p:to>
                                        <p:strVal val="visible"/>
                                      </p:to>
                                    </p:set>
                                    <p:animEffect transition="in" filter="fade">
                                      <p:cBhvr>
                                        <p:cTn id="43" dur="500"/>
                                        <p:tgtEl>
                                          <p:spTgt spid="5">
                                            <p:txEl>
                                              <p:pRg st="20" end="20"/>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5">
                                            <p:txEl>
                                              <p:pRg st="21" end="21"/>
                                            </p:txEl>
                                          </p:spTgt>
                                        </p:tgtEl>
                                        <p:attrNameLst>
                                          <p:attrName>style.visibility</p:attrName>
                                        </p:attrNameLst>
                                      </p:cBhvr>
                                      <p:to>
                                        <p:strVal val="visible"/>
                                      </p:to>
                                    </p:set>
                                    <p:animEffect transition="in" filter="fade">
                                      <p:cBhvr>
                                        <p:cTn id="46" dur="500"/>
                                        <p:tgtEl>
                                          <p:spTgt spid="5">
                                            <p:txEl>
                                              <p:pRg st="21" end="21"/>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5">
                                            <p:txEl>
                                              <p:pRg st="22" end="22"/>
                                            </p:txEl>
                                          </p:spTgt>
                                        </p:tgtEl>
                                        <p:attrNameLst>
                                          <p:attrName>style.visibility</p:attrName>
                                        </p:attrNameLst>
                                      </p:cBhvr>
                                      <p:to>
                                        <p:strVal val="visible"/>
                                      </p:to>
                                    </p:set>
                                    <p:animEffect transition="in" filter="fade">
                                      <p:cBhvr>
                                        <p:cTn id="49" dur="500"/>
                                        <p:tgtEl>
                                          <p:spTgt spid="5">
                                            <p:txEl>
                                              <p:pRg st="22" end="22"/>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fade">
                                      <p:cBhvr>
                                        <p:cTn id="5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33602-7ED3-3543-93B2-159C00C2ADE8}"/>
              </a:ext>
            </a:extLst>
          </p:cNvPr>
          <p:cNvSpPr>
            <a:spLocks noGrp="1"/>
          </p:cNvSpPr>
          <p:nvPr>
            <p:ph type="title"/>
          </p:nvPr>
        </p:nvSpPr>
        <p:spPr/>
        <p:txBody>
          <a:bodyPr/>
          <a:lstStyle/>
          <a:p>
            <a:r>
              <a:rPr lang="en-US" dirty="0"/>
              <a:t>The </a:t>
            </a:r>
            <a:r>
              <a:rPr lang="en-US" b="1" dirty="0" err="1">
                <a:latin typeface="Courier New" panose="02070309020205020404" pitchFamily="49" charset="0"/>
                <a:cs typeface="Courier New" panose="02070309020205020404" pitchFamily="49" charset="0"/>
              </a:rPr>
              <a:t>parseVariable</a:t>
            </a:r>
            <a:r>
              <a:rPr lang="en-US" b="1" dirty="0">
                <a:latin typeface="Courier New" panose="02070309020205020404" pitchFamily="49" charset="0"/>
                <a:cs typeface="Courier New" panose="02070309020205020404" pitchFamily="49" charset="0"/>
              </a:rPr>
              <a:t>()</a:t>
            </a:r>
            <a:r>
              <a:rPr lang="en-US" dirty="0"/>
              <a:t> Method</a:t>
            </a:r>
          </a:p>
        </p:txBody>
      </p:sp>
      <p:sp>
        <p:nvSpPr>
          <p:cNvPr id="4" name="Slide Number Placeholder 3">
            <a:extLst>
              <a:ext uri="{FF2B5EF4-FFF2-40B4-BE49-F238E27FC236}">
                <a16:creationId xmlns:a16="http://schemas.microsoft.com/office/drawing/2014/main" id="{261EA265-D28A-4943-9968-6F2DE3868E5A}"/>
              </a:ext>
            </a:extLst>
          </p:cNvPr>
          <p:cNvSpPr>
            <a:spLocks noGrp="1"/>
          </p:cNvSpPr>
          <p:nvPr>
            <p:ph type="sldNum" sz="quarter" idx="12"/>
          </p:nvPr>
        </p:nvSpPr>
        <p:spPr/>
        <p:txBody>
          <a:bodyPr/>
          <a:lstStyle/>
          <a:p>
            <a:fld id="{FED62B2D-F854-104A-9535-9A504E5923E0}" type="slidenum">
              <a:rPr lang="en-US" smtClean="0"/>
              <a:pPr/>
              <a:t>28</a:t>
            </a:fld>
            <a:endParaRPr lang="en-US"/>
          </a:p>
        </p:txBody>
      </p:sp>
      <p:sp>
        <p:nvSpPr>
          <p:cNvPr id="5" name="TextBox 4">
            <a:extLst>
              <a:ext uri="{FF2B5EF4-FFF2-40B4-BE49-F238E27FC236}">
                <a16:creationId xmlns:a16="http://schemas.microsoft.com/office/drawing/2014/main" id="{858D268A-B2C9-D041-9E66-DD9D6DADFFCF}"/>
              </a:ext>
            </a:extLst>
          </p:cNvPr>
          <p:cNvSpPr txBox="1"/>
          <p:nvPr/>
        </p:nvSpPr>
        <p:spPr>
          <a:xfrm>
            <a:off x="505823" y="2025232"/>
            <a:ext cx="8239756" cy="3323987"/>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private Node </a:t>
            </a:r>
            <a:r>
              <a:rPr lang="en-US" sz="1400" b="1" dirty="0" err="1">
                <a:solidFill>
                  <a:srgbClr val="B23C00"/>
                </a:solidFill>
                <a:latin typeface="Courier New" panose="02070309020205020404" pitchFamily="49" charset="0"/>
                <a:cs typeface="Courier New" panose="02070309020205020404" pitchFamily="49" charset="0"/>
              </a:rPr>
              <a:t>parseVariable</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 The current token should now be an identifier.</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 Has the variable been "declared"?</a:t>
            </a:r>
          </a:p>
          <a:p>
            <a:r>
              <a:rPr lang="en-US" sz="1400" b="1" dirty="0">
                <a:latin typeface="Courier New" panose="02070309020205020404" pitchFamily="49" charset="0"/>
                <a:cs typeface="Courier New" panose="02070309020205020404" pitchFamily="49" charset="0"/>
              </a:rPr>
              <a:t>    String </a:t>
            </a:r>
            <a:r>
              <a:rPr lang="en-US" sz="1400" b="1" dirty="0" err="1">
                <a:latin typeface="Courier New" panose="02070309020205020404" pitchFamily="49" charset="0"/>
                <a:cs typeface="Courier New" panose="02070309020205020404" pitchFamily="49" charset="0"/>
              </a:rPr>
              <a:t>variableName</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currentToken.text</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SymtabEntry</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variableId</a:t>
            </a:r>
            <a:r>
              <a:rPr lang="en-US" sz="1400" b="1" dirty="0">
                <a:latin typeface="Courier New" panose="02070309020205020404" pitchFamily="49" charset="0"/>
                <a:cs typeface="Courier New" panose="02070309020205020404" pitchFamily="49" charset="0"/>
              </a:rPr>
              <a:t> = </a:t>
            </a:r>
            <a:r>
              <a:rPr lang="en-US" sz="1400" b="1" dirty="0" err="1">
                <a:solidFill>
                  <a:srgbClr val="C00000"/>
                </a:solidFill>
                <a:latin typeface="Courier New" panose="02070309020205020404" pitchFamily="49" charset="0"/>
                <a:cs typeface="Courier New" panose="02070309020205020404" pitchFamily="49" charset="0"/>
              </a:rPr>
              <a:t>symtab.lookup</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variableName.toLowerCase</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variableId</a:t>
            </a:r>
            <a:r>
              <a:rPr lang="en-US" sz="1400" b="1" dirty="0">
                <a:latin typeface="Courier New" panose="02070309020205020404" pitchFamily="49" charset="0"/>
                <a:cs typeface="Courier New" panose="02070309020205020404" pitchFamily="49" charset="0"/>
              </a:rPr>
              <a:t> == null) </a:t>
            </a:r>
            <a:r>
              <a:rPr lang="en-US" sz="1400" b="1" dirty="0" err="1">
                <a:latin typeface="Courier New" panose="02070309020205020404" pitchFamily="49" charset="0"/>
                <a:cs typeface="Courier New" panose="02070309020205020404" pitchFamily="49" charset="0"/>
              </a:rPr>
              <a:t>semanticError</a:t>
            </a:r>
            <a:r>
              <a:rPr lang="en-US" sz="1400" b="1" dirty="0">
                <a:latin typeface="Courier New" panose="02070309020205020404" pitchFamily="49" charset="0"/>
                <a:cs typeface="Courier New" panose="02070309020205020404" pitchFamily="49" charset="0"/>
              </a:rPr>
              <a:t>("Undeclared identifier");</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Node node = new Node(VARIABLE);</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node.text</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variableName</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consume the identifier        </a:t>
            </a:r>
          </a:p>
          <a:p>
            <a:r>
              <a:rPr lang="en-US" sz="1400" b="1" dirty="0">
                <a:solidFill>
                  <a:srgbClr val="B23C00"/>
                </a:solidFill>
                <a:latin typeface="Courier New" panose="02070309020205020404" pitchFamily="49" charset="0"/>
                <a:cs typeface="Courier New" panose="02070309020205020404" pitchFamily="49" charset="0"/>
              </a:rPr>
              <a:t>    return node;</a:t>
            </a:r>
          </a:p>
          <a:p>
            <a:r>
              <a:rPr lang="en-US" sz="14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EC45F229-9BA9-9E4D-8997-44CE43573BAC}"/>
              </a:ext>
            </a:extLst>
          </p:cNvPr>
          <p:cNvSpPr txBox="1"/>
          <p:nvPr/>
        </p:nvSpPr>
        <p:spPr>
          <a:xfrm>
            <a:off x="7384856" y="1842354"/>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sp>
        <p:nvSpPr>
          <p:cNvPr id="3" name="TextBox 2">
            <a:extLst>
              <a:ext uri="{FF2B5EF4-FFF2-40B4-BE49-F238E27FC236}">
                <a16:creationId xmlns:a16="http://schemas.microsoft.com/office/drawing/2014/main" id="{614E57A4-2874-82C5-5588-B07F8E873141}"/>
              </a:ext>
            </a:extLst>
          </p:cNvPr>
          <p:cNvSpPr txBox="1"/>
          <p:nvPr/>
        </p:nvSpPr>
        <p:spPr>
          <a:xfrm>
            <a:off x="2273935" y="1325903"/>
            <a:ext cx="4596130" cy="369332"/>
          </a:xfrm>
          <a:prstGeom prst="rect">
            <a:avLst/>
          </a:prstGeom>
          <a:solidFill>
            <a:srgbClr val="DEF0F2"/>
          </a:solidFill>
          <a:ln>
            <a:solidFill>
              <a:srgbClr val="0070C0"/>
            </a:solidFill>
          </a:ln>
        </p:spPr>
        <p:txBody>
          <a:bodyPr wrap="none" rtlCol="0">
            <a:spAutoFit/>
          </a:bodyPr>
          <a:lstStyle/>
          <a:p>
            <a:r>
              <a:rPr lang="en-US" sz="1800" b="1" dirty="0" err="1">
                <a:latin typeface="Courier New" panose="02070309020205020404" pitchFamily="49" charset="0"/>
                <a:cs typeface="Courier New" panose="02070309020205020404" pitchFamily="49" charset="0"/>
              </a:rPr>
              <a:t>celsius</a:t>
            </a:r>
            <a:r>
              <a:rPr lang="en-US" sz="1800" b="1" dirty="0">
                <a:latin typeface="Courier New" panose="02070309020205020404" pitchFamily="49" charset="0"/>
                <a:cs typeface="Courier New" panose="02070309020205020404" pitchFamily="49" charset="0"/>
              </a:rPr>
              <a:t> := (</a:t>
            </a:r>
            <a:r>
              <a:rPr lang="en-US" sz="1800" b="1" dirty="0" err="1">
                <a:solidFill>
                  <a:srgbClr val="C00000"/>
                </a:solidFill>
                <a:latin typeface="Courier New" panose="02070309020205020404" pitchFamily="49" charset="0"/>
                <a:cs typeface="Courier New" panose="02070309020205020404" pitchFamily="49" charset="0"/>
              </a:rPr>
              <a:t>fahrenheit</a:t>
            </a:r>
            <a:r>
              <a:rPr lang="en-US" sz="1800" b="1" dirty="0">
                <a:latin typeface="Courier New" panose="02070309020205020404" pitchFamily="49" charset="0"/>
                <a:cs typeface="Courier New" panose="02070309020205020404" pitchFamily="49" charset="0"/>
              </a:rPr>
              <a:t> - 32)/1.8</a:t>
            </a:r>
          </a:p>
        </p:txBody>
      </p:sp>
      <p:pic>
        <p:nvPicPr>
          <p:cNvPr id="7" name="Picture 6" descr="A diagram of a number&#10;&#10;Description automatically generated">
            <a:extLst>
              <a:ext uri="{FF2B5EF4-FFF2-40B4-BE49-F238E27FC236}">
                <a16:creationId xmlns:a16="http://schemas.microsoft.com/office/drawing/2014/main" id="{E0266744-FDAF-C2BE-D6FA-737E205B3247}"/>
              </a:ext>
            </a:extLst>
          </p:cNvPr>
          <p:cNvPicPr>
            <a:picLocks noChangeAspect="1"/>
          </p:cNvPicPr>
          <p:nvPr/>
        </p:nvPicPr>
        <p:blipFill>
          <a:blip r:embed="rId2"/>
          <a:stretch>
            <a:fillRect/>
          </a:stretch>
        </p:blipFill>
        <p:spPr>
          <a:xfrm>
            <a:off x="6045952" y="4996792"/>
            <a:ext cx="2320789" cy="1604036"/>
          </a:xfrm>
          <a:prstGeom prst="rect">
            <a:avLst/>
          </a:prstGeom>
        </p:spPr>
      </p:pic>
    </p:spTree>
    <p:extLst>
      <p:ext uri="{BB962C8B-B14F-4D97-AF65-F5344CB8AC3E}">
        <p14:creationId xmlns:p14="http://schemas.microsoft.com/office/powerpoint/2010/main" val="415950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animEffect transition="in" filter="fade">
                                      <p:cBhvr>
                                        <p:cTn id="7" dur="500"/>
                                        <p:tgtEl>
                                          <p:spTgt spid="5">
                                            <p:txEl>
                                              <p:pRg st="9" end="9"/>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0" end="10"/>
                                            </p:txEl>
                                          </p:spTgt>
                                        </p:tgtEl>
                                        <p:attrNameLst>
                                          <p:attrName>style.visibility</p:attrName>
                                        </p:attrNameLst>
                                      </p:cBhvr>
                                      <p:to>
                                        <p:strVal val="visible"/>
                                      </p:to>
                                    </p:set>
                                    <p:animEffect transition="in" filter="fade">
                                      <p:cBhvr>
                                        <p:cTn id="10" dur="500"/>
                                        <p:tgtEl>
                                          <p:spTgt spid="5">
                                            <p:txEl>
                                              <p:pRg st="10" end="1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11" end="11"/>
                                            </p:txEl>
                                          </p:spTgt>
                                        </p:tgtEl>
                                        <p:attrNameLst>
                                          <p:attrName>style.visibility</p:attrName>
                                        </p:attrNameLst>
                                      </p:cBhvr>
                                      <p:to>
                                        <p:strVal val="visible"/>
                                      </p:to>
                                    </p:set>
                                    <p:animEffect transition="in" filter="fade">
                                      <p:cBhvr>
                                        <p:cTn id="13" dur="500"/>
                                        <p:tgtEl>
                                          <p:spTgt spid="5">
                                            <p:txEl>
                                              <p:pRg st="11" end="1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12" end="12"/>
                                            </p:txEl>
                                          </p:spTgt>
                                        </p:tgtEl>
                                        <p:attrNameLst>
                                          <p:attrName>style.visibility</p:attrName>
                                        </p:attrNameLst>
                                      </p:cBhvr>
                                      <p:to>
                                        <p:strVal val="visible"/>
                                      </p:to>
                                    </p:set>
                                    <p:animEffect transition="in" filter="fade">
                                      <p:cBhvr>
                                        <p:cTn id="16"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A0D5-7E88-D045-A8AD-3AE3393F73E5}"/>
              </a:ext>
            </a:extLst>
          </p:cNvPr>
          <p:cNvSpPr>
            <a:spLocks noGrp="1"/>
          </p:cNvSpPr>
          <p:nvPr>
            <p:ph type="title"/>
          </p:nvPr>
        </p:nvSpPr>
        <p:spPr/>
        <p:txBody>
          <a:bodyPr/>
          <a:lstStyle/>
          <a:p>
            <a:r>
              <a:rPr lang="en-US" dirty="0"/>
              <a:t>Simple Interpreter</a:t>
            </a:r>
          </a:p>
        </p:txBody>
      </p:sp>
      <p:sp>
        <p:nvSpPr>
          <p:cNvPr id="3" name="Content Placeholder 2">
            <a:extLst>
              <a:ext uri="{FF2B5EF4-FFF2-40B4-BE49-F238E27FC236}">
                <a16:creationId xmlns:a16="http://schemas.microsoft.com/office/drawing/2014/main" id="{C1F8718F-A0AF-2640-8EDF-E59A6F317801}"/>
              </a:ext>
            </a:extLst>
          </p:cNvPr>
          <p:cNvSpPr>
            <a:spLocks noGrp="1"/>
          </p:cNvSpPr>
          <p:nvPr>
            <p:ph idx="1"/>
          </p:nvPr>
        </p:nvSpPr>
        <p:spPr/>
        <p:txBody>
          <a:bodyPr/>
          <a:lstStyle/>
          <a:p>
            <a:r>
              <a:rPr lang="en-US" dirty="0"/>
              <a:t>Now that we have a basic parse tree and a  rudimentary symbol table, we can start the backend tier.</a:t>
            </a:r>
          </a:p>
          <a:p>
            <a:pPr lvl="4"/>
            <a:endParaRPr lang="en-US" dirty="0"/>
          </a:p>
          <a:p>
            <a:r>
              <a:rPr lang="en-US" dirty="0"/>
              <a:t>Recall the the backend components only work with the intermediate tier components.</a:t>
            </a:r>
          </a:p>
        </p:txBody>
      </p:sp>
      <p:sp>
        <p:nvSpPr>
          <p:cNvPr id="4" name="Slide Number Placeholder 3">
            <a:extLst>
              <a:ext uri="{FF2B5EF4-FFF2-40B4-BE49-F238E27FC236}">
                <a16:creationId xmlns:a16="http://schemas.microsoft.com/office/drawing/2014/main" id="{179187F6-A6EF-F648-9230-0A33989B9ED3}"/>
              </a:ext>
            </a:extLst>
          </p:cNvPr>
          <p:cNvSpPr>
            <a:spLocks noGrp="1"/>
          </p:cNvSpPr>
          <p:nvPr>
            <p:ph type="sldNum" sz="quarter" idx="12"/>
          </p:nvPr>
        </p:nvSpPr>
        <p:spPr/>
        <p:txBody>
          <a:bodyPr/>
          <a:lstStyle/>
          <a:p>
            <a:fld id="{FED62B2D-F854-104A-9535-9A504E5923E0}" type="slidenum">
              <a:rPr lang="en-US" smtClean="0"/>
              <a:pPr/>
              <a:t>29</a:t>
            </a:fld>
            <a:endParaRPr lang="en-US"/>
          </a:p>
        </p:txBody>
      </p:sp>
    </p:spTree>
    <p:extLst>
      <p:ext uri="{BB962C8B-B14F-4D97-AF65-F5344CB8AC3E}">
        <p14:creationId xmlns:p14="http://schemas.microsoft.com/office/powerpoint/2010/main" val="3220583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6399F-3B25-6A36-84CC-2FA60D3AFFF4}"/>
              </a:ext>
            </a:extLst>
          </p:cNvPr>
          <p:cNvSpPr>
            <a:spLocks noGrp="1"/>
          </p:cNvSpPr>
          <p:nvPr>
            <p:ph type="title"/>
          </p:nvPr>
        </p:nvSpPr>
        <p:spPr/>
        <p:txBody>
          <a:bodyPr/>
          <a:lstStyle/>
          <a:p>
            <a:r>
              <a:rPr lang="en-US" dirty="0"/>
              <a:t>Example: </a:t>
            </a:r>
            <a:r>
              <a:rPr lang="en-US" b="1" dirty="0" err="1">
                <a:latin typeface="Courier New" panose="02070309020205020404" pitchFamily="49" charset="0"/>
                <a:cs typeface="Courier New" panose="02070309020205020404" pitchFamily="49" charset="0"/>
              </a:rPr>
              <a:t>HelloWorld.txt</a:t>
            </a:r>
            <a:endParaRPr lang="en-US" b="1"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2048CDB1-DB18-191E-F57E-9BAF71EA0664}"/>
              </a:ext>
            </a:extLst>
          </p:cNvPr>
          <p:cNvSpPr>
            <a:spLocks noGrp="1"/>
          </p:cNvSpPr>
          <p:nvPr>
            <p:ph type="sldNum" sz="quarter" idx="12"/>
          </p:nvPr>
        </p:nvSpPr>
        <p:spPr/>
        <p:txBody>
          <a:bodyPr/>
          <a:lstStyle/>
          <a:p>
            <a:fld id="{FED62B2D-F854-104A-9535-9A504E5923E0}" type="slidenum">
              <a:rPr lang="en-US" smtClean="0"/>
              <a:pPr/>
              <a:t>3</a:t>
            </a:fld>
            <a:endParaRPr lang="en-US"/>
          </a:p>
        </p:txBody>
      </p:sp>
      <p:sp>
        <p:nvSpPr>
          <p:cNvPr id="6" name="TextBox 5">
            <a:extLst>
              <a:ext uri="{FF2B5EF4-FFF2-40B4-BE49-F238E27FC236}">
                <a16:creationId xmlns:a16="http://schemas.microsoft.com/office/drawing/2014/main" id="{C86949FD-F4EC-9D81-A1D6-98A504D2F86D}"/>
              </a:ext>
            </a:extLst>
          </p:cNvPr>
          <p:cNvSpPr txBox="1"/>
          <p:nvPr/>
        </p:nvSpPr>
        <p:spPr>
          <a:xfrm>
            <a:off x="435454" y="1208760"/>
            <a:ext cx="3383243" cy="2123658"/>
          </a:xfrm>
          <a:prstGeom prst="rect">
            <a:avLst/>
          </a:prstGeom>
          <a:solidFill>
            <a:srgbClr val="DEF0F2"/>
          </a:solidFill>
          <a:ln>
            <a:solidFill>
              <a:srgbClr val="00B0F0"/>
            </a:solidFill>
          </a:ln>
        </p:spPr>
        <p:txBody>
          <a:bodyPr wrap="square">
            <a:spAutoFit/>
          </a:bodyPr>
          <a:lstStyle/>
          <a:p>
            <a:r>
              <a:rPr lang="en-US" sz="1200" b="1" dirty="0">
                <a:effectLst/>
                <a:latin typeface="Courier New" panose="02070309020205020404" pitchFamily="49" charset="0"/>
                <a:cs typeface="Courier New" panose="02070309020205020404" pitchFamily="49" charset="0"/>
              </a:rPr>
              <a:t>PROGRAM HelloWorld;</a:t>
            </a:r>
            <a:br>
              <a:rPr lang="en-US" sz="1200" b="1" dirty="0">
                <a:effectLst/>
                <a:latin typeface="Courier New" panose="02070309020205020404" pitchFamily="49" charset="0"/>
                <a:cs typeface="Courier New" panose="02070309020205020404" pitchFamily="49" charset="0"/>
              </a:rPr>
            </a:br>
            <a:endParaRPr lang="en-US" sz="1200" b="1" dirty="0">
              <a:effectLst/>
              <a:latin typeface="Courier New" panose="02070309020205020404" pitchFamily="49" charset="0"/>
              <a:cs typeface="Courier New" panose="02070309020205020404" pitchFamily="49" charset="0"/>
            </a:endParaRPr>
          </a:p>
          <a:p>
            <a:r>
              <a:rPr lang="en-US" sz="1200" b="1" dirty="0">
                <a:effectLst/>
                <a:latin typeface="Courier New" panose="02070309020205020404" pitchFamily="49" charset="0"/>
                <a:cs typeface="Courier New" panose="02070309020205020404" pitchFamily="49" charset="0"/>
              </a:rPr>
              <a:t>BEGIN</a:t>
            </a:r>
          </a:p>
          <a:p>
            <a:r>
              <a:rPr lang="en-US" sz="1200" b="1" dirty="0">
                <a:effectLst/>
                <a:latin typeface="Courier New" panose="02070309020205020404" pitchFamily="49" charset="0"/>
                <a:cs typeface="Courier New" panose="02070309020205020404" pitchFamily="49" charset="0"/>
              </a:rPr>
              <a:t>    </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 := 0;</a:t>
            </a:r>
          </a:p>
          <a:p>
            <a:r>
              <a:rPr lang="en-US" sz="1200" b="1" dirty="0">
                <a:effectLst/>
                <a:latin typeface="Courier New" panose="02070309020205020404" pitchFamily="49" charset="0"/>
                <a:cs typeface="Courier New" panose="02070309020205020404" pitchFamily="49" charset="0"/>
              </a:rPr>
              <a:t>    </a:t>
            </a:r>
          </a:p>
          <a:p>
            <a:r>
              <a:rPr lang="en-US" sz="1200" b="1" dirty="0">
                <a:effectLst/>
                <a:latin typeface="Courier New" panose="02070309020205020404" pitchFamily="49" charset="0"/>
                <a:cs typeface="Courier New" panose="02070309020205020404" pitchFamily="49" charset="0"/>
              </a:rPr>
              <a:t>    REPEAT</a:t>
            </a:r>
          </a:p>
          <a:p>
            <a:r>
              <a:rPr lang="en-US" sz="1200" b="1" dirty="0">
                <a:effectLst/>
                <a:latin typeface="Courier New" panose="02070309020205020404" pitchFamily="49" charset="0"/>
                <a:cs typeface="Courier New" panose="02070309020205020404" pitchFamily="49" charset="0"/>
              </a:rPr>
              <a:t>        </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 := </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 + 1;</a:t>
            </a:r>
          </a:p>
          <a:p>
            <a:r>
              <a:rPr lang="en-US" sz="1200" b="1" dirty="0">
                <a:effectLst/>
                <a:latin typeface="Courier New" panose="02070309020205020404" pitchFamily="49" charset="0"/>
                <a:cs typeface="Courier New" panose="02070309020205020404" pitchFamily="49" charset="0"/>
              </a:rPr>
              <a:t>        write('#'); write(</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a:t>
            </a:r>
          </a:p>
          <a:p>
            <a:r>
              <a:rPr lang="en-US" sz="1200" b="1" dirty="0">
                <a:effectLst/>
                <a:latin typeface="Courier New" panose="02070309020205020404" pitchFamily="49" charset="0"/>
                <a:cs typeface="Courier New" panose="02070309020205020404" pitchFamily="49" charset="0"/>
              </a:rPr>
              <a:t>        </a:t>
            </a:r>
            <a:r>
              <a:rPr lang="en-US" sz="1200" b="1" dirty="0" err="1">
                <a:effectLst/>
                <a:latin typeface="Courier New" panose="02070309020205020404" pitchFamily="49" charset="0"/>
                <a:cs typeface="Courier New" panose="02070309020205020404" pitchFamily="49" charset="0"/>
              </a:rPr>
              <a:t>writeln</a:t>
            </a:r>
            <a:r>
              <a:rPr lang="en-US" sz="1200" b="1" dirty="0">
                <a:effectLst/>
                <a:latin typeface="Courier New" panose="02070309020205020404" pitchFamily="49" charset="0"/>
                <a:cs typeface="Courier New" panose="02070309020205020404" pitchFamily="49" charset="0"/>
              </a:rPr>
              <a:t>(': Hello, world!')</a:t>
            </a:r>
          </a:p>
          <a:p>
            <a:r>
              <a:rPr lang="en-US" sz="1200" b="1" dirty="0">
                <a:effectLst/>
                <a:latin typeface="Courier New" panose="02070309020205020404" pitchFamily="49" charset="0"/>
                <a:cs typeface="Courier New" panose="02070309020205020404" pitchFamily="49" charset="0"/>
              </a:rPr>
              <a:t>    UNTIL </a:t>
            </a:r>
            <a:r>
              <a:rPr lang="en-US" sz="1200" b="1" dirty="0" err="1">
                <a:effectLst/>
                <a:latin typeface="Courier New" panose="02070309020205020404" pitchFamily="49" charset="0"/>
                <a:cs typeface="Courier New" panose="02070309020205020404" pitchFamily="49" charset="0"/>
              </a:rPr>
              <a:t>i</a:t>
            </a:r>
            <a:r>
              <a:rPr lang="en-US" sz="1200" b="1" dirty="0">
                <a:effectLst/>
                <a:latin typeface="Courier New" panose="02070309020205020404" pitchFamily="49" charset="0"/>
                <a:cs typeface="Courier New" panose="02070309020205020404" pitchFamily="49" charset="0"/>
              </a:rPr>
              <a:t> = 5</a:t>
            </a:r>
          </a:p>
          <a:p>
            <a:r>
              <a:rPr lang="en-US" sz="1200" b="1" dirty="0">
                <a:effectLst/>
                <a:latin typeface="Courier New" panose="02070309020205020404" pitchFamily="49" charset="0"/>
                <a:cs typeface="Courier New" panose="02070309020205020404" pitchFamily="49" charset="0"/>
              </a:rPr>
              <a:t>END.</a:t>
            </a:r>
          </a:p>
        </p:txBody>
      </p:sp>
      <p:sp>
        <p:nvSpPr>
          <p:cNvPr id="7" name="TextBox 6">
            <a:extLst>
              <a:ext uri="{FF2B5EF4-FFF2-40B4-BE49-F238E27FC236}">
                <a16:creationId xmlns:a16="http://schemas.microsoft.com/office/drawing/2014/main" id="{A4CE8B60-AFC8-7D83-16FF-204A8D80B293}"/>
              </a:ext>
            </a:extLst>
          </p:cNvPr>
          <p:cNvSpPr txBox="1"/>
          <p:nvPr/>
        </p:nvSpPr>
        <p:spPr>
          <a:xfrm>
            <a:off x="3999298" y="1208760"/>
            <a:ext cx="4687502" cy="5509200"/>
          </a:xfrm>
          <a:prstGeom prst="rect">
            <a:avLst/>
          </a:prstGeom>
          <a:solidFill>
            <a:schemeClr val="bg1">
              <a:lumMod val="95000"/>
            </a:schemeClr>
          </a:solidFill>
          <a:ln>
            <a:solidFill>
              <a:schemeClr val="bg1">
                <a:lumMod val="75000"/>
              </a:schemeClr>
            </a:solidFill>
          </a:ln>
        </p:spPr>
        <p:txBody>
          <a:bodyPr wrap="none" rtlCol="0">
            <a:spAutoFit/>
          </a:bodyPr>
          <a:lstStyle/>
          <a:p>
            <a:r>
              <a:rPr lang="en-US" sz="1100" b="1" dirty="0">
                <a:latin typeface="Courier New" panose="02070309020205020404" pitchFamily="49" charset="0"/>
                <a:cs typeface="Courier New" panose="02070309020205020404" pitchFamily="49" charset="0"/>
              </a:rPr>
              <a:t>&lt;</a:t>
            </a:r>
            <a:r>
              <a:rPr lang="en-US" sz="1100" b="1" dirty="0">
                <a:solidFill>
                  <a:srgbClr val="C00000"/>
                </a:solidFill>
                <a:latin typeface="Courier New" panose="02070309020205020404" pitchFamily="49" charset="0"/>
                <a:cs typeface="Courier New" panose="02070309020205020404" pitchFamily="49" charset="0"/>
              </a:rPr>
              <a:t>PROGRAM</a:t>
            </a:r>
            <a:r>
              <a:rPr lang="en-US" sz="1100" b="1" dirty="0">
                <a:latin typeface="Courier New" panose="02070309020205020404" pitchFamily="49" charset="0"/>
                <a:cs typeface="Courier New" panose="02070309020205020404" pitchFamily="49" charset="0"/>
              </a:rPr>
              <a:t> HelloWorld&gt;</a:t>
            </a:r>
          </a:p>
          <a:p>
            <a:r>
              <a:rPr lang="en-US" sz="1100" b="1" dirty="0">
                <a:latin typeface="Courier New" panose="02070309020205020404" pitchFamily="49" charset="0"/>
                <a:cs typeface="Courier New" panose="02070309020205020404" pitchFamily="49" charset="0"/>
              </a:rPr>
              <a:t>    &lt;</a:t>
            </a:r>
            <a:r>
              <a:rPr lang="en-US" sz="1100" b="1" dirty="0">
                <a:solidFill>
                  <a:srgbClr val="C00000"/>
                </a:solidFill>
                <a:latin typeface="Courier New" panose="02070309020205020404" pitchFamily="49" charset="0"/>
                <a:cs typeface="Courier New" panose="02070309020205020404" pitchFamily="49" charset="0"/>
              </a:rPr>
              <a:t>COMPOUND</a:t>
            </a:r>
            <a:r>
              <a:rPr lang="en-US" sz="1100" b="1" dirty="0">
                <a:latin typeface="Courier New" panose="02070309020205020404" pitchFamily="49" charset="0"/>
                <a:cs typeface="Courier New" panose="02070309020205020404" pitchFamily="49" charset="0"/>
              </a:rPr>
              <a:t> line 3&gt;</a:t>
            </a:r>
          </a:p>
          <a:p>
            <a:r>
              <a:rPr lang="en-US" sz="1100" b="1" dirty="0">
                <a:latin typeface="Courier New" panose="02070309020205020404" pitchFamily="49" charset="0"/>
                <a:cs typeface="Courier New" panose="02070309020205020404" pitchFamily="49" charset="0"/>
              </a:rPr>
              <a:t>        &lt;</a:t>
            </a:r>
            <a:r>
              <a:rPr lang="en-US" sz="1100" b="1" dirty="0">
                <a:solidFill>
                  <a:srgbClr val="C00000"/>
                </a:solidFill>
                <a:latin typeface="Courier New" panose="02070309020205020404" pitchFamily="49" charset="0"/>
                <a:cs typeface="Courier New" panose="02070309020205020404" pitchFamily="49" charset="0"/>
              </a:rPr>
              <a:t>ASSIGN</a:t>
            </a:r>
            <a:r>
              <a:rPr lang="en-US" sz="1100" b="1" dirty="0">
                <a:latin typeface="Courier New" panose="02070309020205020404" pitchFamily="49" charset="0"/>
                <a:cs typeface="Courier New" panose="02070309020205020404" pitchFamily="49" charset="0"/>
              </a:rPr>
              <a:t> line 4&gt;</a:t>
            </a:r>
          </a:p>
          <a:p>
            <a:r>
              <a:rPr lang="en-US" sz="1100" b="1" dirty="0">
                <a:latin typeface="Courier New" panose="02070309020205020404" pitchFamily="49" charset="0"/>
                <a:cs typeface="Courier New" panose="02070309020205020404" pitchFamily="49" charset="0"/>
              </a:rPr>
              <a:t>            &lt;VARIABLE </a:t>
            </a:r>
            <a:r>
              <a:rPr lang="en-US" sz="1100" b="1" dirty="0" err="1">
                <a:latin typeface="Courier New" panose="02070309020205020404" pitchFamily="49" charset="0"/>
                <a:cs typeface="Courier New" panose="02070309020205020404" pitchFamily="49" charset="0"/>
              </a:rPr>
              <a:t>i</a:t>
            </a:r>
            <a:r>
              <a:rPr lang="en-US" sz="1100" b="1" dirty="0">
                <a:latin typeface="Courier New" panose="02070309020205020404" pitchFamily="49" charset="0"/>
                <a:cs typeface="Courier New" panose="02070309020205020404" pitchFamily="49" charset="0"/>
              </a:rPr>
              <a:t> /&gt;</a:t>
            </a:r>
          </a:p>
          <a:p>
            <a:r>
              <a:rPr lang="en-US" sz="1100" b="1" dirty="0">
                <a:latin typeface="Courier New" panose="02070309020205020404" pitchFamily="49" charset="0"/>
                <a:cs typeface="Courier New" panose="02070309020205020404" pitchFamily="49" charset="0"/>
              </a:rPr>
              <a:t>            &lt;INTEGER_CONSTANT 0 /&gt;</a:t>
            </a:r>
          </a:p>
          <a:p>
            <a:r>
              <a:rPr lang="en-US" sz="1100" b="1" dirty="0">
                <a:latin typeface="Courier New" panose="02070309020205020404" pitchFamily="49" charset="0"/>
                <a:cs typeface="Courier New" panose="02070309020205020404" pitchFamily="49" charset="0"/>
              </a:rPr>
              <a:t>        &lt;/ASSIGN&gt;</a:t>
            </a:r>
          </a:p>
          <a:p>
            <a:r>
              <a:rPr lang="en-US" sz="1100" b="1" dirty="0">
                <a:latin typeface="Courier New" panose="02070309020205020404" pitchFamily="49" charset="0"/>
                <a:cs typeface="Courier New" panose="02070309020205020404" pitchFamily="49" charset="0"/>
              </a:rPr>
              <a:t>        &lt;</a:t>
            </a:r>
            <a:r>
              <a:rPr lang="en-US" sz="1100" b="1" dirty="0">
                <a:solidFill>
                  <a:srgbClr val="C00000"/>
                </a:solidFill>
                <a:latin typeface="Courier New" panose="02070309020205020404" pitchFamily="49" charset="0"/>
                <a:cs typeface="Courier New" panose="02070309020205020404" pitchFamily="49" charset="0"/>
              </a:rPr>
              <a:t>LOOP</a:t>
            </a:r>
            <a:r>
              <a:rPr lang="en-US" sz="1100" b="1" dirty="0">
                <a:latin typeface="Courier New" panose="02070309020205020404" pitchFamily="49" charset="0"/>
                <a:cs typeface="Courier New" panose="02070309020205020404" pitchFamily="49" charset="0"/>
              </a:rPr>
              <a:t> line 6&gt;</a:t>
            </a:r>
          </a:p>
          <a:p>
            <a:r>
              <a:rPr lang="en-US" sz="1100" b="1" dirty="0">
                <a:latin typeface="Courier New" panose="02070309020205020404" pitchFamily="49" charset="0"/>
                <a:cs typeface="Courier New" panose="02070309020205020404" pitchFamily="49" charset="0"/>
              </a:rPr>
              <a:t>            &lt;</a:t>
            </a:r>
            <a:r>
              <a:rPr lang="en-US" sz="1100" b="1" dirty="0">
                <a:solidFill>
                  <a:srgbClr val="C00000"/>
                </a:solidFill>
                <a:latin typeface="Courier New" panose="02070309020205020404" pitchFamily="49" charset="0"/>
                <a:cs typeface="Courier New" panose="02070309020205020404" pitchFamily="49" charset="0"/>
              </a:rPr>
              <a:t>ASSIGN</a:t>
            </a:r>
            <a:r>
              <a:rPr lang="en-US" sz="1100" b="1" dirty="0">
                <a:latin typeface="Courier New" panose="02070309020205020404" pitchFamily="49" charset="0"/>
                <a:cs typeface="Courier New" panose="02070309020205020404" pitchFamily="49" charset="0"/>
              </a:rPr>
              <a:t> line 7&gt;</a:t>
            </a:r>
          </a:p>
          <a:p>
            <a:r>
              <a:rPr lang="en-US" sz="1100" b="1" dirty="0">
                <a:latin typeface="Courier New" panose="02070309020205020404" pitchFamily="49" charset="0"/>
                <a:cs typeface="Courier New" panose="02070309020205020404" pitchFamily="49" charset="0"/>
              </a:rPr>
              <a:t>                &lt;VARIABLE </a:t>
            </a:r>
            <a:r>
              <a:rPr lang="en-US" sz="1100" b="1" dirty="0" err="1">
                <a:latin typeface="Courier New" panose="02070309020205020404" pitchFamily="49" charset="0"/>
                <a:cs typeface="Courier New" panose="02070309020205020404" pitchFamily="49" charset="0"/>
              </a:rPr>
              <a:t>i</a:t>
            </a:r>
            <a:r>
              <a:rPr lang="en-US" sz="1100" b="1" dirty="0">
                <a:latin typeface="Courier New" panose="02070309020205020404" pitchFamily="49" charset="0"/>
                <a:cs typeface="Courier New" panose="02070309020205020404" pitchFamily="49" charset="0"/>
              </a:rPr>
              <a:t> /&gt;</a:t>
            </a:r>
          </a:p>
          <a:p>
            <a:r>
              <a:rPr lang="en-US" sz="1100" b="1" dirty="0">
                <a:latin typeface="Courier New" panose="02070309020205020404" pitchFamily="49" charset="0"/>
                <a:cs typeface="Courier New" panose="02070309020205020404" pitchFamily="49" charset="0"/>
              </a:rPr>
              <a:t>                &lt;ADD&gt;</a:t>
            </a:r>
          </a:p>
          <a:p>
            <a:r>
              <a:rPr lang="en-US" sz="1100" b="1" dirty="0">
                <a:latin typeface="Courier New" panose="02070309020205020404" pitchFamily="49" charset="0"/>
                <a:cs typeface="Courier New" panose="02070309020205020404" pitchFamily="49" charset="0"/>
              </a:rPr>
              <a:t>                    &lt;VARIABLE </a:t>
            </a:r>
            <a:r>
              <a:rPr lang="en-US" sz="1100" b="1" dirty="0" err="1">
                <a:latin typeface="Courier New" panose="02070309020205020404" pitchFamily="49" charset="0"/>
                <a:cs typeface="Courier New" panose="02070309020205020404" pitchFamily="49" charset="0"/>
              </a:rPr>
              <a:t>i</a:t>
            </a:r>
            <a:r>
              <a:rPr lang="en-US" sz="1100" b="1" dirty="0">
                <a:latin typeface="Courier New" panose="02070309020205020404" pitchFamily="49" charset="0"/>
                <a:cs typeface="Courier New" panose="02070309020205020404" pitchFamily="49" charset="0"/>
              </a:rPr>
              <a:t> /&gt;</a:t>
            </a:r>
          </a:p>
          <a:p>
            <a:r>
              <a:rPr lang="en-US" sz="1100" b="1" dirty="0">
                <a:latin typeface="Courier New" panose="02070309020205020404" pitchFamily="49" charset="0"/>
                <a:cs typeface="Courier New" panose="02070309020205020404" pitchFamily="49" charset="0"/>
              </a:rPr>
              <a:t>                    &lt;INTEGER_CONSTANT 1 /&gt;</a:t>
            </a:r>
          </a:p>
          <a:p>
            <a:r>
              <a:rPr lang="en-US" sz="1100" b="1" dirty="0">
                <a:latin typeface="Courier New" panose="02070309020205020404" pitchFamily="49" charset="0"/>
                <a:cs typeface="Courier New" panose="02070309020205020404" pitchFamily="49" charset="0"/>
              </a:rPr>
              <a:t>                &lt;/ADD&gt;</a:t>
            </a:r>
          </a:p>
          <a:p>
            <a:r>
              <a:rPr lang="en-US" sz="1100" b="1" dirty="0">
                <a:latin typeface="Courier New" panose="02070309020205020404" pitchFamily="49" charset="0"/>
                <a:cs typeface="Courier New" panose="02070309020205020404" pitchFamily="49" charset="0"/>
              </a:rPr>
              <a:t>            &lt;/ASSIGN&gt;</a:t>
            </a:r>
          </a:p>
          <a:p>
            <a:r>
              <a:rPr lang="en-US" sz="1100" b="1" dirty="0">
                <a:latin typeface="Courier New" panose="02070309020205020404" pitchFamily="49" charset="0"/>
                <a:cs typeface="Courier New" panose="02070309020205020404" pitchFamily="49" charset="0"/>
              </a:rPr>
              <a:t>            &lt;</a:t>
            </a:r>
            <a:r>
              <a:rPr lang="en-US" sz="1100" b="1" dirty="0">
                <a:solidFill>
                  <a:srgbClr val="C00000"/>
                </a:solidFill>
                <a:latin typeface="Courier New" panose="02070309020205020404" pitchFamily="49" charset="0"/>
                <a:cs typeface="Courier New" panose="02070309020205020404" pitchFamily="49" charset="0"/>
              </a:rPr>
              <a:t>WRITE</a:t>
            </a:r>
            <a:r>
              <a:rPr lang="en-US" sz="1100" b="1" dirty="0">
                <a:latin typeface="Courier New" panose="02070309020205020404" pitchFamily="49" charset="0"/>
                <a:cs typeface="Courier New" panose="02070309020205020404" pitchFamily="49" charset="0"/>
              </a:rPr>
              <a:t> line 8&gt;</a:t>
            </a:r>
          </a:p>
          <a:p>
            <a:r>
              <a:rPr lang="en-US" sz="1100" b="1" dirty="0">
                <a:latin typeface="Courier New" panose="02070309020205020404" pitchFamily="49" charset="0"/>
                <a:cs typeface="Courier New" panose="02070309020205020404" pitchFamily="49" charset="0"/>
              </a:rPr>
              <a:t>                &lt;STRING_CONSTANT '#' /&gt;</a:t>
            </a:r>
          </a:p>
          <a:p>
            <a:r>
              <a:rPr lang="en-US" sz="1100" b="1" dirty="0">
                <a:latin typeface="Courier New" panose="02070309020205020404" pitchFamily="49" charset="0"/>
                <a:cs typeface="Courier New" panose="02070309020205020404" pitchFamily="49" charset="0"/>
              </a:rPr>
              <a:t>            &lt;/WRITE&gt;</a:t>
            </a:r>
          </a:p>
          <a:p>
            <a:r>
              <a:rPr lang="en-US" sz="1100" b="1" dirty="0">
                <a:latin typeface="Courier New" panose="02070309020205020404" pitchFamily="49" charset="0"/>
                <a:cs typeface="Courier New" panose="02070309020205020404" pitchFamily="49" charset="0"/>
              </a:rPr>
              <a:t>            &lt;</a:t>
            </a:r>
            <a:r>
              <a:rPr lang="en-US" sz="1100" b="1" dirty="0">
                <a:solidFill>
                  <a:srgbClr val="C00000"/>
                </a:solidFill>
                <a:latin typeface="Courier New" panose="02070309020205020404" pitchFamily="49" charset="0"/>
                <a:cs typeface="Courier New" panose="02070309020205020404" pitchFamily="49" charset="0"/>
              </a:rPr>
              <a:t>WRITE</a:t>
            </a:r>
            <a:r>
              <a:rPr lang="en-US" sz="1100" b="1" dirty="0">
                <a:latin typeface="Courier New" panose="02070309020205020404" pitchFamily="49" charset="0"/>
                <a:cs typeface="Courier New" panose="02070309020205020404" pitchFamily="49" charset="0"/>
              </a:rPr>
              <a:t> line 8&gt;</a:t>
            </a:r>
          </a:p>
          <a:p>
            <a:r>
              <a:rPr lang="en-US" sz="1100" b="1" dirty="0">
                <a:latin typeface="Courier New" panose="02070309020205020404" pitchFamily="49" charset="0"/>
                <a:cs typeface="Courier New" panose="02070309020205020404" pitchFamily="49" charset="0"/>
              </a:rPr>
              <a:t>                &lt;VARIABLE </a:t>
            </a:r>
            <a:r>
              <a:rPr lang="en-US" sz="1100" b="1" dirty="0" err="1">
                <a:latin typeface="Courier New" panose="02070309020205020404" pitchFamily="49" charset="0"/>
                <a:cs typeface="Courier New" panose="02070309020205020404" pitchFamily="49" charset="0"/>
              </a:rPr>
              <a:t>i</a:t>
            </a:r>
            <a:r>
              <a:rPr lang="en-US" sz="1100" b="1" dirty="0">
                <a:latin typeface="Courier New" panose="02070309020205020404" pitchFamily="49" charset="0"/>
                <a:cs typeface="Courier New" panose="02070309020205020404" pitchFamily="49" charset="0"/>
              </a:rPr>
              <a:t> /&gt;</a:t>
            </a:r>
          </a:p>
          <a:p>
            <a:r>
              <a:rPr lang="en-US" sz="1100" b="1" dirty="0">
                <a:latin typeface="Courier New" panose="02070309020205020404" pitchFamily="49" charset="0"/>
                <a:cs typeface="Courier New" panose="02070309020205020404" pitchFamily="49" charset="0"/>
              </a:rPr>
              <a:t>            &lt;/WRITE&gt;</a:t>
            </a:r>
          </a:p>
          <a:p>
            <a:r>
              <a:rPr lang="en-US" sz="1100" b="1" dirty="0">
                <a:latin typeface="Courier New" panose="02070309020205020404" pitchFamily="49" charset="0"/>
                <a:cs typeface="Courier New" panose="02070309020205020404" pitchFamily="49" charset="0"/>
              </a:rPr>
              <a:t>            &lt;</a:t>
            </a:r>
            <a:r>
              <a:rPr lang="en-US" sz="1100" b="1" dirty="0">
                <a:solidFill>
                  <a:srgbClr val="C00000"/>
                </a:solidFill>
                <a:latin typeface="Courier New" panose="02070309020205020404" pitchFamily="49" charset="0"/>
                <a:cs typeface="Courier New" panose="02070309020205020404" pitchFamily="49" charset="0"/>
              </a:rPr>
              <a:t>WRITELN</a:t>
            </a:r>
            <a:r>
              <a:rPr lang="en-US" sz="1100" b="1" dirty="0">
                <a:latin typeface="Courier New" panose="02070309020205020404" pitchFamily="49" charset="0"/>
                <a:cs typeface="Courier New" panose="02070309020205020404" pitchFamily="49" charset="0"/>
              </a:rPr>
              <a:t> line 9&gt;</a:t>
            </a:r>
          </a:p>
          <a:p>
            <a:r>
              <a:rPr lang="en-US" sz="1100" b="1" dirty="0">
                <a:latin typeface="Courier New" panose="02070309020205020404" pitchFamily="49" charset="0"/>
                <a:cs typeface="Courier New" panose="02070309020205020404" pitchFamily="49" charset="0"/>
              </a:rPr>
              <a:t>                &lt;STRING_CONSTANT ': Hello, world!' /&gt;</a:t>
            </a:r>
          </a:p>
          <a:p>
            <a:r>
              <a:rPr lang="en-US" sz="1100" b="1" dirty="0">
                <a:latin typeface="Courier New" panose="02070309020205020404" pitchFamily="49" charset="0"/>
                <a:cs typeface="Courier New" panose="02070309020205020404" pitchFamily="49" charset="0"/>
              </a:rPr>
              <a:t>            &lt;/WRITELN&gt;</a:t>
            </a:r>
          </a:p>
          <a:p>
            <a:r>
              <a:rPr lang="en-US" sz="1100" b="1" dirty="0">
                <a:latin typeface="Courier New" panose="02070309020205020404" pitchFamily="49" charset="0"/>
                <a:cs typeface="Courier New" panose="02070309020205020404" pitchFamily="49" charset="0"/>
              </a:rPr>
              <a:t>            &lt;</a:t>
            </a:r>
            <a:r>
              <a:rPr lang="en-US" sz="1100" b="1" dirty="0">
                <a:solidFill>
                  <a:srgbClr val="C00000"/>
                </a:solidFill>
                <a:latin typeface="Courier New" panose="02070309020205020404" pitchFamily="49" charset="0"/>
                <a:cs typeface="Courier New" panose="02070309020205020404" pitchFamily="49" charset="0"/>
              </a:rPr>
              <a:t>TEST</a:t>
            </a:r>
            <a:r>
              <a:rPr lang="en-US" sz="1100" b="1" dirty="0">
                <a:latin typeface="Courier New" panose="02070309020205020404" pitchFamily="49" charset="0"/>
                <a:cs typeface="Courier New" panose="02070309020205020404" pitchFamily="49" charset="0"/>
              </a:rPr>
              <a:t> line 10&gt;</a:t>
            </a:r>
          </a:p>
          <a:p>
            <a:r>
              <a:rPr lang="en-US" sz="1100" b="1" dirty="0">
                <a:latin typeface="Courier New" panose="02070309020205020404" pitchFamily="49" charset="0"/>
                <a:cs typeface="Courier New" panose="02070309020205020404" pitchFamily="49" charset="0"/>
              </a:rPr>
              <a:t>                &lt;EQ&gt;</a:t>
            </a:r>
          </a:p>
          <a:p>
            <a:r>
              <a:rPr lang="en-US" sz="1100" b="1" dirty="0">
                <a:latin typeface="Courier New" panose="02070309020205020404" pitchFamily="49" charset="0"/>
                <a:cs typeface="Courier New" panose="02070309020205020404" pitchFamily="49" charset="0"/>
              </a:rPr>
              <a:t>                    &lt;VARIABLE </a:t>
            </a:r>
            <a:r>
              <a:rPr lang="en-US" sz="1100" b="1" dirty="0" err="1">
                <a:latin typeface="Courier New" panose="02070309020205020404" pitchFamily="49" charset="0"/>
                <a:cs typeface="Courier New" panose="02070309020205020404" pitchFamily="49" charset="0"/>
              </a:rPr>
              <a:t>i</a:t>
            </a:r>
            <a:r>
              <a:rPr lang="en-US" sz="1100" b="1" dirty="0">
                <a:latin typeface="Courier New" panose="02070309020205020404" pitchFamily="49" charset="0"/>
                <a:cs typeface="Courier New" panose="02070309020205020404" pitchFamily="49" charset="0"/>
              </a:rPr>
              <a:t> /&gt;</a:t>
            </a:r>
          </a:p>
          <a:p>
            <a:r>
              <a:rPr lang="en-US" sz="1100" b="1" dirty="0">
                <a:latin typeface="Courier New" panose="02070309020205020404" pitchFamily="49" charset="0"/>
                <a:cs typeface="Courier New" panose="02070309020205020404" pitchFamily="49" charset="0"/>
              </a:rPr>
              <a:t>                    &lt;INTEGER_CONSTANT 5 /&gt;</a:t>
            </a:r>
          </a:p>
          <a:p>
            <a:r>
              <a:rPr lang="en-US" sz="1100" b="1" dirty="0">
                <a:latin typeface="Courier New" panose="02070309020205020404" pitchFamily="49" charset="0"/>
                <a:cs typeface="Courier New" panose="02070309020205020404" pitchFamily="49" charset="0"/>
              </a:rPr>
              <a:t>                &lt;/EQ&gt;</a:t>
            </a:r>
          </a:p>
          <a:p>
            <a:r>
              <a:rPr lang="en-US" sz="1100" b="1" dirty="0">
                <a:latin typeface="Courier New" panose="02070309020205020404" pitchFamily="49" charset="0"/>
                <a:cs typeface="Courier New" panose="02070309020205020404" pitchFamily="49" charset="0"/>
              </a:rPr>
              <a:t>            &lt;/TEST&gt;</a:t>
            </a:r>
          </a:p>
          <a:p>
            <a:r>
              <a:rPr lang="en-US" sz="1100" b="1" dirty="0">
                <a:latin typeface="Courier New" panose="02070309020205020404" pitchFamily="49" charset="0"/>
                <a:cs typeface="Courier New" panose="02070309020205020404" pitchFamily="49" charset="0"/>
              </a:rPr>
              <a:t>        &lt;/LOOP&gt;</a:t>
            </a:r>
          </a:p>
          <a:p>
            <a:r>
              <a:rPr lang="en-US" sz="1100" b="1" dirty="0">
                <a:latin typeface="Courier New" panose="02070309020205020404" pitchFamily="49" charset="0"/>
                <a:cs typeface="Courier New" panose="02070309020205020404" pitchFamily="49" charset="0"/>
              </a:rPr>
              <a:t>    &lt;/COMPOUND&gt;</a:t>
            </a:r>
          </a:p>
          <a:p>
            <a:r>
              <a:rPr lang="en-US" sz="1100" b="1" dirty="0">
                <a:latin typeface="Courier New" panose="02070309020205020404" pitchFamily="49" charset="0"/>
                <a:cs typeface="Courier New" panose="02070309020205020404" pitchFamily="49" charset="0"/>
              </a:rPr>
              <a:t>&lt;/PROGRAM&gt;</a:t>
            </a:r>
          </a:p>
        </p:txBody>
      </p:sp>
      <p:pic>
        <p:nvPicPr>
          <p:cNvPr id="8" name="Picture 7" descr="A screenshot of a cell phone&#10;&#10;Description automatically generated">
            <a:extLst>
              <a:ext uri="{FF2B5EF4-FFF2-40B4-BE49-F238E27FC236}">
                <a16:creationId xmlns:a16="http://schemas.microsoft.com/office/drawing/2014/main" id="{640B9298-A952-1D6A-E889-C914AFF0B64A}"/>
              </a:ext>
            </a:extLst>
          </p:cNvPr>
          <p:cNvPicPr>
            <a:picLocks noChangeAspect="1"/>
          </p:cNvPicPr>
          <p:nvPr/>
        </p:nvPicPr>
        <p:blipFill>
          <a:blip r:embed="rId2"/>
          <a:stretch>
            <a:fillRect/>
          </a:stretch>
        </p:blipFill>
        <p:spPr>
          <a:xfrm>
            <a:off x="442726" y="4343390"/>
            <a:ext cx="3364215" cy="1737341"/>
          </a:xfrm>
          <a:prstGeom prst="rect">
            <a:avLst/>
          </a:prstGeom>
        </p:spPr>
      </p:pic>
      <p:sp>
        <p:nvSpPr>
          <p:cNvPr id="9" name="TextBox 8">
            <a:extLst>
              <a:ext uri="{FF2B5EF4-FFF2-40B4-BE49-F238E27FC236}">
                <a16:creationId xmlns:a16="http://schemas.microsoft.com/office/drawing/2014/main" id="{0C114E89-2613-EE3E-86E7-A04DFEFE1A28}"/>
              </a:ext>
            </a:extLst>
          </p:cNvPr>
          <p:cNvSpPr txBox="1"/>
          <p:nvPr/>
        </p:nvSpPr>
        <p:spPr>
          <a:xfrm>
            <a:off x="2194586" y="3154683"/>
            <a:ext cx="1456937" cy="338554"/>
          </a:xfrm>
          <a:prstGeom prst="rect">
            <a:avLst/>
          </a:prstGeom>
          <a:solidFill>
            <a:srgbClr val="0033CC"/>
          </a:solidFill>
        </p:spPr>
        <p:txBody>
          <a:bodyPr wrap="none" rtlCol="0">
            <a:spAutoFit/>
          </a:bodyPr>
          <a:lstStyle/>
          <a:p>
            <a:r>
              <a:rPr lang="en-US" dirty="0" err="1">
                <a:solidFill>
                  <a:srgbClr val="FFFF00"/>
                </a:solidFill>
              </a:rPr>
              <a:t>HelloWorld.txt</a:t>
            </a:r>
            <a:endParaRPr lang="en-US" dirty="0">
              <a:solidFill>
                <a:srgbClr val="FFFF00"/>
              </a:solidFill>
            </a:endParaRPr>
          </a:p>
        </p:txBody>
      </p:sp>
      <p:sp>
        <p:nvSpPr>
          <p:cNvPr id="3" name="TextBox 2">
            <a:extLst>
              <a:ext uri="{FF2B5EF4-FFF2-40B4-BE49-F238E27FC236}">
                <a16:creationId xmlns:a16="http://schemas.microsoft.com/office/drawing/2014/main" id="{4A7EDFA6-B66C-1F21-FE37-CE979131B6D1}"/>
              </a:ext>
            </a:extLst>
          </p:cNvPr>
          <p:cNvSpPr txBox="1"/>
          <p:nvPr/>
        </p:nvSpPr>
        <p:spPr>
          <a:xfrm>
            <a:off x="174214" y="3684015"/>
            <a:ext cx="3728906" cy="307777"/>
          </a:xfrm>
          <a:prstGeom prst="rect">
            <a:avLst/>
          </a:prstGeom>
          <a:solidFill>
            <a:srgbClr val="DEF0F2"/>
          </a:solidFill>
          <a:ln>
            <a:solidFill>
              <a:srgbClr val="0033CC"/>
            </a:solidFill>
          </a:ln>
        </p:spPr>
        <p:txBody>
          <a:bodyPr wrap="none" rtlCol="0">
            <a:spAutoFit/>
          </a:bodyPr>
          <a:lstStyle/>
          <a:p>
            <a:r>
              <a:rPr lang="en-US" sz="1400" b="1" dirty="0">
                <a:solidFill>
                  <a:srgbClr val="0033CC"/>
                </a:solidFill>
                <a:effectLst/>
                <a:latin typeface="Courier New" panose="02070309020205020404" pitchFamily="49" charset="0"/>
                <a:cs typeface="Courier New" panose="02070309020205020404" pitchFamily="49" charset="0"/>
              </a:rPr>
              <a:t>java Simple -parse </a:t>
            </a:r>
            <a:r>
              <a:rPr lang="en-US" sz="1400" b="1" dirty="0" err="1">
                <a:solidFill>
                  <a:srgbClr val="0033CC"/>
                </a:solidFill>
                <a:effectLst/>
                <a:latin typeface="Courier New" panose="02070309020205020404" pitchFamily="49" charset="0"/>
                <a:cs typeface="Courier New" panose="02070309020205020404" pitchFamily="49" charset="0"/>
              </a:rPr>
              <a:t>HelloWorld.txt</a:t>
            </a:r>
            <a:endParaRPr lang="en-US" sz="1400" b="1" dirty="0">
              <a:solidFill>
                <a:srgbClr val="0033CC"/>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3856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1FA4BA0E-B20A-D240-917E-EF5E526C85F7}" type="slidenum">
              <a:rPr lang="en-US"/>
              <a:pPr/>
              <a:t>30</a:t>
            </a:fld>
            <a:endParaRPr lang="en-US"/>
          </a:p>
        </p:txBody>
      </p:sp>
      <p:sp>
        <p:nvSpPr>
          <p:cNvPr id="77826" name="Rectangle 2"/>
          <p:cNvSpPr>
            <a:spLocks noGrp="1" noChangeArrowheads="1"/>
          </p:cNvSpPr>
          <p:nvPr>
            <p:ph type="title"/>
          </p:nvPr>
        </p:nvSpPr>
        <p:spPr/>
        <p:txBody>
          <a:bodyPr/>
          <a:lstStyle/>
          <a:p>
            <a:r>
              <a:rPr lang="en-US" dirty="0"/>
              <a:t>Review: Conceptual Design</a:t>
            </a:r>
          </a:p>
        </p:txBody>
      </p:sp>
      <p:pic>
        <p:nvPicPr>
          <p:cNvPr id="77829" name="Picture 5" descr="177075 fg01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70" y="1457936"/>
            <a:ext cx="6858000" cy="416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a:extLst>
              <a:ext uri="{FF2B5EF4-FFF2-40B4-BE49-F238E27FC236}">
                <a16:creationId xmlns:a16="http://schemas.microsoft.com/office/drawing/2014/main" id="{91064B4C-EF7C-3A45-9FDE-0F7D6AC8B790}"/>
              </a:ext>
            </a:extLst>
          </p:cNvPr>
          <p:cNvSpPr txBox="1"/>
          <p:nvPr/>
        </p:nvSpPr>
        <p:spPr>
          <a:xfrm>
            <a:off x="7406609" y="2139949"/>
            <a:ext cx="1133644" cy="338554"/>
          </a:xfrm>
          <a:prstGeom prst="rect">
            <a:avLst/>
          </a:prstGeom>
          <a:noFill/>
        </p:spPr>
        <p:txBody>
          <a:bodyPr wrap="none" rtlCol="0">
            <a:spAutoFit/>
          </a:bodyPr>
          <a:lstStyle/>
          <a:p>
            <a:r>
              <a:rPr lang="en-US" dirty="0">
                <a:solidFill>
                  <a:srgbClr val="0033CC"/>
                </a:solidFill>
              </a:rPr>
              <a:t>Interpreter</a:t>
            </a:r>
          </a:p>
        </p:txBody>
      </p:sp>
      <p:sp>
        <p:nvSpPr>
          <p:cNvPr id="3" name="TextBox 2">
            <a:extLst>
              <a:ext uri="{FF2B5EF4-FFF2-40B4-BE49-F238E27FC236}">
                <a16:creationId xmlns:a16="http://schemas.microsoft.com/office/drawing/2014/main" id="{254E614C-A777-1947-900E-3A5B65C83451}"/>
              </a:ext>
            </a:extLst>
          </p:cNvPr>
          <p:cNvSpPr txBox="1"/>
          <p:nvPr/>
        </p:nvSpPr>
        <p:spPr>
          <a:xfrm>
            <a:off x="7744615" y="3540736"/>
            <a:ext cx="1244251" cy="584775"/>
          </a:xfrm>
          <a:prstGeom prst="rect">
            <a:avLst/>
          </a:prstGeom>
          <a:noFill/>
        </p:spPr>
        <p:txBody>
          <a:bodyPr wrap="none" rtlCol="0">
            <a:spAutoFit/>
          </a:bodyPr>
          <a:lstStyle/>
          <a:p>
            <a:r>
              <a:rPr lang="en-US" dirty="0">
                <a:solidFill>
                  <a:srgbClr val="0033CC"/>
                </a:solidFill>
              </a:rPr>
              <a:t>Compiler or</a:t>
            </a:r>
          </a:p>
          <a:p>
            <a:r>
              <a:rPr lang="en-US" dirty="0">
                <a:solidFill>
                  <a:srgbClr val="0033CC"/>
                </a:solidFill>
              </a:rPr>
              <a:t>converter</a:t>
            </a:r>
          </a:p>
        </p:txBody>
      </p:sp>
      <p:sp>
        <p:nvSpPr>
          <p:cNvPr id="5" name="Right Brace 4">
            <a:extLst>
              <a:ext uri="{FF2B5EF4-FFF2-40B4-BE49-F238E27FC236}">
                <a16:creationId xmlns:a16="http://schemas.microsoft.com/office/drawing/2014/main" id="{10747094-3671-294C-A069-2F868E093C5D}"/>
              </a:ext>
            </a:extLst>
          </p:cNvPr>
          <p:cNvSpPr/>
          <p:nvPr/>
        </p:nvSpPr>
        <p:spPr bwMode="auto">
          <a:xfrm>
            <a:off x="7381481" y="2829521"/>
            <a:ext cx="390884" cy="1920219"/>
          </a:xfrm>
          <a:prstGeom prst="rightBrace">
            <a:avLst>
              <a:gd name="adj1" fmla="val 8333"/>
              <a:gd name="adj2" fmla="val 50345"/>
            </a:avLst>
          </a:prstGeom>
          <a:noFill/>
          <a:ln w="28575" cap="flat" cmpd="sng" algn="ctr">
            <a:solidFill>
              <a:srgbClr val="0033CC"/>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4" name="TextBox 3">
            <a:extLst>
              <a:ext uri="{FF2B5EF4-FFF2-40B4-BE49-F238E27FC236}">
                <a16:creationId xmlns:a16="http://schemas.microsoft.com/office/drawing/2014/main" id="{CFA273F0-D6FF-7247-9B97-E6A7C3817586}"/>
              </a:ext>
            </a:extLst>
          </p:cNvPr>
          <p:cNvSpPr txBox="1"/>
          <p:nvPr/>
        </p:nvSpPr>
        <p:spPr>
          <a:xfrm>
            <a:off x="4702792" y="5159189"/>
            <a:ext cx="3270639" cy="738664"/>
          </a:xfrm>
          <a:prstGeom prst="rect">
            <a:avLst/>
          </a:prstGeom>
          <a:solidFill>
            <a:schemeClr val="accent1">
              <a:lumMod val="20000"/>
              <a:lumOff val="80000"/>
            </a:schemeClr>
          </a:solidFill>
          <a:ln>
            <a:solidFill>
              <a:srgbClr val="0033CC"/>
            </a:solidFill>
          </a:ln>
        </p:spPr>
        <p:txBody>
          <a:bodyPr wrap="none" rtlCol="0">
            <a:spAutoFit/>
          </a:bodyPr>
          <a:lstStyle/>
          <a:p>
            <a:pPr algn="ctr"/>
            <a:r>
              <a:rPr lang="en-US" sz="1400" dirty="0">
                <a:solidFill>
                  <a:srgbClr val="0033CC"/>
                </a:solidFill>
              </a:rPr>
              <a:t>Can an interpreter’s backend </a:t>
            </a:r>
            <a:r>
              <a:rPr lang="en-US" sz="1400" u="sng" dirty="0">
                <a:solidFill>
                  <a:srgbClr val="0033CC"/>
                </a:solidFill>
              </a:rPr>
              <a:t>executor</a:t>
            </a:r>
            <a:r>
              <a:rPr lang="en-US" sz="1400" dirty="0">
                <a:solidFill>
                  <a:srgbClr val="0033CC"/>
                </a:solidFill>
              </a:rPr>
              <a:t> </a:t>
            </a:r>
          </a:p>
          <a:p>
            <a:pPr algn="ctr"/>
            <a:r>
              <a:rPr lang="en-US" sz="1400" dirty="0">
                <a:solidFill>
                  <a:srgbClr val="0033CC"/>
                </a:solidFill>
              </a:rPr>
              <a:t>run a Pascal program using only </a:t>
            </a:r>
          </a:p>
          <a:p>
            <a:pPr algn="ctr"/>
            <a:r>
              <a:rPr lang="en-US" sz="1400" dirty="0">
                <a:solidFill>
                  <a:srgbClr val="0033CC"/>
                </a:solidFill>
              </a:rPr>
              <a:t>the parse tree and the symbol table?</a:t>
            </a:r>
          </a:p>
        </p:txBody>
      </p:sp>
      <p:sp>
        <p:nvSpPr>
          <p:cNvPr id="6" name="Oval 5">
            <a:extLst>
              <a:ext uri="{FF2B5EF4-FFF2-40B4-BE49-F238E27FC236}">
                <a16:creationId xmlns:a16="http://schemas.microsoft.com/office/drawing/2014/main" id="{B8D447B7-B4EB-70B3-29C7-2BE45F7B5D5C}"/>
              </a:ext>
            </a:extLst>
          </p:cNvPr>
          <p:cNvSpPr/>
          <p:nvPr/>
        </p:nvSpPr>
        <p:spPr bwMode="auto">
          <a:xfrm>
            <a:off x="5852145" y="1874537"/>
            <a:ext cx="1463025" cy="822951"/>
          </a:xfrm>
          <a:prstGeom prst="ellipse">
            <a:avLst/>
          </a:prstGeom>
          <a:noFill/>
          <a:ln w="19050" cap="flat" cmpd="sng" algn="ctr">
            <a:solidFill>
              <a:srgbClr val="B23C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Tree>
    <p:extLst>
      <p:ext uri="{BB962C8B-B14F-4D97-AF65-F5344CB8AC3E}">
        <p14:creationId xmlns:p14="http://schemas.microsoft.com/office/powerpoint/2010/main" val="68419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A7056-2FD4-C048-B0F3-9FB8530F8AC8}"/>
              </a:ext>
            </a:extLst>
          </p:cNvPr>
          <p:cNvSpPr>
            <a:spLocks noGrp="1"/>
          </p:cNvSpPr>
          <p:nvPr>
            <p:ph type="title"/>
          </p:nvPr>
        </p:nvSpPr>
        <p:spPr/>
        <p:txBody>
          <a:bodyPr/>
          <a:lstStyle/>
          <a:p>
            <a:r>
              <a:rPr lang="en-US" dirty="0"/>
              <a:t>What is “Run Time”?</a:t>
            </a:r>
          </a:p>
        </p:txBody>
      </p:sp>
      <p:sp>
        <p:nvSpPr>
          <p:cNvPr id="3" name="Content Placeholder 2">
            <a:extLst>
              <a:ext uri="{FF2B5EF4-FFF2-40B4-BE49-F238E27FC236}">
                <a16:creationId xmlns:a16="http://schemas.microsoft.com/office/drawing/2014/main" id="{262216A6-E6AA-8142-83BC-09AB77DBA6AA}"/>
              </a:ext>
            </a:extLst>
          </p:cNvPr>
          <p:cNvSpPr>
            <a:spLocks noGrp="1"/>
          </p:cNvSpPr>
          <p:nvPr>
            <p:ph idx="1"/>
          </p:nvPr>
        </p:nvSpPr>
        <p:spPr/>
        <p:txBody>
          <a:bodyPr/>
          <a:lstStyle/>
          <a:p>
            <a:r>
              <a:rPr lang="en-US" dirty="0">
                <a:solidFill>
                  <a:srgbClr val="C00000"/>
                </a:solidFill>
              </a:rPr>
              <a:t>Run time</a:t>
            </a:r>
            <a:r>
              <a:rPr lang="en-US" dirty="0"/>
              <a:t> is when the interpreter is </a:t>
            </a:r>
            <a:r>
              <a:rPr lang="en-US" u="sng" dirty="0"/>
              <a:t>executing the source program</a:t>
            </a:r>
            <a:r>
              <a:rPr lang="en-US" dirty="0"/>
              <a:t> (e.g., the Pascal program).</a:t>
            </a:r>
          </a:p>
          <a:p>
            <a:pPr lvl="1"/>
            <a:r>
              <a:rPr lang="en-US" dirty="0"/>
              <a:t>This can be confusing because </a:t>
            </a:r>
            <a:br>
              <a:rPr lang="en-US" dirty="0"/>
            </a:br>
            <a:r>
              <a:rPr lang="en-US" dirty="0"/>
              <a:t>the interpreter itself is running.</a:t>
            </a:r>
          </a:p>
          <a:p>
            <a:pPr lvl="1"/>
            <a:r>
              <a:rPr lang="en-US" dirty="0"/>
              <a:t>Adjective: </a:t>
            </a:r>
            <a:r>
              <a:rPr lang="en-US" dirty="0">
                <a:solidFill>
                  <a:srgbClr val="C00000"/>
                </a:solidFill>
              </a:rPr>
              <a:t>runtime </a:t>
            </a:r>
            <a:r>
              <a:rPr lang="en-US" dirty="0"/>
              <a:t>or</a:t>
            </a:r>
            <a:r>
              <a:rPr lang="en-US" dirty="0">
                <a:solidFill>
                  <a:srgbClr val="C00000"/>
                </a:solidFill>
              </a:rPr>
              <a:t> run-time</a:t>
            </a:r>
          </a:p>
          <a:p>
            <a:pPr lvl="4"/>
            <a:endParaRPr lang="en-US" dirty="0"/>
          </a:p>
          <a:p>
            <a:r>
              <a:rPr lang="en-US" dirty="0"/>
              <a:t>During run time, the execution of the source program is </a:t>
            </a:r>
            <a:r>
              <a:rPr lang="en-US" u="sng" dirty="0"/>
              <a:t>under the control of the interpreter</a:t>
            </a:r>
            <a:r>
              <a:rPr lang="en-US" dirty="0"/>
              <a:t>.</a:t>
            </a:r>
          </a:p>
          <a:p>
            <a:pPr lvl="1"/>
            <a:r>
              <a:rPr lang="en-US" dirty="0"/>
              <a:t>The executor in the interpreter’s back end relies solely on the parse tree and the symbol table in the intermediate tier (which were built by the parser in the front end).</a:t>
            </a:r>
          </a:p>
        </p:txBody>
      </p:sp>
      <p:sp>
        <p:nvSpPr>
          <p:cNvPr id="4" name="Slide Number Placeholder 3">
            <a:extLst>
              <a:ext uri="{FF2B5EF4-FFF2-40B4-BE49-F238E27FC236}">
                <a16:creationId xmlns:a16="http://schemas.microsoft.com/office/drawing/2014/main" id="{2A949CEF-DA17-0A4F-91E8-1C7249493D28}"/>
              </a:ext>
            </a:extLst>
          </p:cNvPr>
          <p:cNvSpPr>
            <a:spLocks noGrp="1"/>
          </p:cNvSpPr>
          <p:nvPr>
            <p:ph type="sldNum" sz="quarter" idx="12"/>
          </p:nvPr>
        </p:nvSpPr>
        <p:spPr/>
        <p:txBody>
          <a:bodyPr/>
          <a:lstStyle/>
          <a:p>
            <a:fld id="{FED62B2D-F854-104A-9535-9A504E5923E0}" type="slidenum">
              <a:rPr lang="en-US" smtClean="0"/>
              <a:pPr/>
              <a:t>31</a:t>
            </a:fld>
            <a:endParaRPr lang="en-US"/>
          </a:p>
        </p:txBody>
      </p:sp>
    </p:spTree>
    <p:extLst>
      <p:ext uri="{BB962C8B-B14F-4D97-AF65-F5344CB8AC3E}">
        <p14:creationId xmlns:p14="http://schemas.microsoft.com/office/powerpoint/2010/main" val="13965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03221-D385-4B46-A77F-D211178F43EA}"/>
              </a:ext>
            </a:extLst>
          </p:cNvPr>
          <p:cNvSpPr>
            <a:spLocks noGrp="1"/>
          </p:cNvSpPr>
          <p:nvPr>
            <p:ph type="title"/>
          </p:nvPr>
        </p:nvSpPr>
        <p:spPr/>
        <p:txBody>
          <a:bodyPr/>
          <a:lstStyle/>
          <a:p>
            <a:r>
              <a:rPr lang="en-US" dirty="0"/>
              <a:t>Use of the Parse Tree at Run Time</a:t>
            </a:r>
          </a:p>
        </p:txBody>
      </p:sp>
      <p:sp>
        <p:nvSpPr>
          <p:cNvPr id="3" name="Content Placeholder 2">
            <a:extLst>
              <a:ext uri="{FF2B5EF4-FFF2-40B4-BE49-F238E27FC236}">
                <a16:creationId xmlns:a16="http://schemas.microsoft.com/office/drawing/2014/main" id="{481BAFF4-69A1-8749-A452-4AB295B2339C}"/>
              </a:ext>
            </a:extLst>
          </p:cNvPr>
          <p:cNvSpPr>
            <a:spLocks noGrp="1"/>
          </p:cNvSpPr>
          <p:nvPr>
            <p:ph idx="1"/>
          </p:nvPr>
        </p:nvSpPr>
        <p:spPr/>
        <p:txBody>
          <a:bodyPr/>
          <a:lstStyle/>
          <a:p>
            <a:r>
              <a:rPr lang="en-US" dirty="0"/>
              <a:t>The parse tree represents the statements </a:t>
            </a:r>
            <a:br>
              <a:rPr lang="en-US" dirty="0"/>
            </a:br>
            <a:r>
              <a:rPr lang="en-US" dirty="0"/>
              <a:t>of the source program.</a:t>
            </a:r>
          </a:p>
          <a:p>
            <a:pPr lvl="4"/>
            <a:endParaRPr lang="en-US" dirty="0"/>
          </a:p>
          <a:p>
            <a:r>
              <a:rPr lang="en-US" dirty="0"/>
              <a:t>During run time, the executor “</a:t>
            </a:r>
            <a:r>
              <a:rPr lang="en-US" dirty="0">
                <a:solidFill>
                  <a:srgbClr val="C00000"/>
                </a:solidFill>
              </a:rPr>
              <a:t>visits</a:t>
            </a:r>
            <a:r>
              <a:rPr lang="en-US" dirty="0"/>
              <a:t>” (accesses) </a:t>
            </a:r>
            <a:br>
              <a:rPr lang="en-US" dirty="0"/>
            </a:br>
            <a:r>
              <a:rPr lang="en-US" dirty="0"/>
              <a:t>the nodes of the tree.</a:t>
            </a:r>
          </a:p>
          <a:p>
            <a:pPr lvl="1"/>
            <a:r>
              <a:rPr lang="en-US" dirty="0"/>
              <a:t>The executor performs certain operations </a:t>
            </a:r>
            <a:br>
              <a:rPr lang="en-US" dirty="0"/>
            </a:br>
            <a:r>
              <a:rPr lang="en-US" dirty="0"/>
              <a:t>depending on the </a:t>
            </a:r>
            <a:r>
              <a:rPr lang="en-US" u="sng" dirty="0"/>
              <a:t>type of node</a:t>
            </a:r>
            <a:r>
              <a:rPr lang="en-US" dirty="0"/>
              <a:t> that it’s visiting.</a:t>
            </a:r>
          </a:p>
          <a:p>
            <a:pPr lvl="1"/>
            <a:r>
              <a:rPr lang="en-US" dirty="0"/>
              <a:t>During a node visit, the executor can also visit </a:t>
            </a:r>
            <a:br>
              <a:rPr lang="en-US" dirty="0"/>
            </a:br>
            <a:r>
              <a:rPr lang="en-US" dirty="0"/>
              <a:t>the children of the node.</a:t>
            </a:r>
          </a:p>
        </p:txBody>
      </p:sp>
      <p:sp>
        <p:nvSpPr>
          <p:cNvPr id="4" name="Slide Number Placeholder 3">
            <a:extLst>
              <a:ext uri="{FF2B5EF4-FFF2-40B4-BE49-F238E27FC236}">
                <a16:creationId xmlns:a16="http://schemas.microsoft.com/office/drawing/2014/main" id="{BA2D5D38-342B-F741-AC33-D4F30EC6A672}"/>
              </a:ext>
            </a:extLst>
          </p:cNvPr>
          <p:cNvSpPr>
            <a:spLocks noGrp="1"/>
          </p:cNvSpPr>
          <p:nvPr>
            <p:ph type="sldNum" sz="quarter" idx="12"/>
          </p:nvPr>
        </p:nvSpPr>
        <p:spPr/>
        <p:txBody>
          <a:bodyPr/>
          <a:lstStyle/>
          <a:p>
            <a:fld id="{FED62B2D-F854-104A-9535-9A504E5923E0}" type="slidenum">
              <a:rPr lang="en-US" smtClean="0"/>
              <a:pPr/>
              <a:t>32</a:t>
            </a:fld>
            <a:endParaRPr lang="en-US"/>
          </a:p>
        </p:txBody>
      </p:sp>
    </p:spTree>
    <p:extLst>
      <p:ext uri="{BB962C8B-B14F-4D97-AF65-F5344CB8AC3E}">
        <p14:creationId xmlns:p14="http://schemas.microsoft.com/office/powerpoint/2010/main" val="100125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C559-F9F3-1D41-AB9E-53AF121658A3}"/>
              </a:ext>
            </a:extLst>
          </p:cNvPr>
          <p:cNvSpPr>
            <a:spLocks noGrp="1"/>
          </p:cNvSpPr>
          <p:nvPr>
            <p:ph type="title"/>
          </p:nvPr>
        </p:nvSpPr>
        <p:spPr/>
        <p:txBody>
          <a:bodyPr/>
          <a:lstStyle/>
          <a:p>
            <a:r>
              <a:rPr lang="en-US" dirty="0"/>
              <a:t>Use of the Symbol Table </a:t>
            </a:r>
            <a:r>
              <a:rPr lang="en-US"/>
              <a:t>at Run Time</a:t>
            </a:r>
            <a:endParaRPr lang="en-US" dirty="0"/>
          </a:p>
        </p:txBody>
      </p:sp>
      <p:sp>
        <p:nvSpPr>
          <p:cNvPr id="3" name="Content Placeholder 2">
            <a:extLst>
              <a:ext uri="{FF2B5EF4-FFF2-40B4-BE49-F238E27FC236}">
                <a16:creationId xmlns:a16="http://schemas.microsoft.com/office/drawing/2014/main" id="{385A9C2D-8B2D-3545-9C9E-BF51525EEDEE}"/>
              </a:ext>
            </a:extLst>
          </p:cNvPr>
          <p:cNvSpPr>
            <a:spLocks noGrp="1"/>
          </p:cNvSpPr>
          <p:nvPr>
            <p:ph idx="1"/>
          </p:nvPr>
        </p:nvSpPr>
        <p:spPr>
          <a:xfrm>
            <a:off x="457200" y="1234464"/>
            <a:ext cx="8229600" cy="4896461"/>
          </a:xfrm>
        </p:spPr>
        <p:txBody>
          <a:bodyPr/>
          <a:lstStyle/>
          <a:p>
            <a:r>
              <a:rPr lang="en-US" dirty="0"/>
              <a:t>Each VARIABLE parse tree node contains a link to the variable’s </a:t>
            </a:r>
            <a:r>
              <a:rPr lang="en-US" u="sng" dirty="0"/>
              <a:t>symbol table entry</a:t>
            </a:r>
            <a:r>
              <a:rPr lang="en-US" dirty="0"/>
              <a:t>.</a:t>
            </a:r>
          </a:p>
          <a:p>
            <a:pPr lvl="4"/>
            <a:endParaRPr lang="en-US" dirty="0"/>
          </a:p>
          <a:p>
            <a:r>
              <a:rPr lang="en-US" dirty="0"/>
              <a:t>Therefore, during the visit of an ASSIGN node, the value of the right-hand-side expression can be </a:t>
            </a:r>
            <a:r>
              <a:rPr lang="en-US" u="sng" dirty="0"/>
              <a:t>stored</a:t>
            </a:r>
            <a:r>
              <a:rPr lang="en-US" dirty="0"/>
              <a:t> into the left-hand-side variable’s symbol table entry.</a:t>
            </a:r>
          </a:p>
          <a:p>
            <a:pPr lvl="1"/>
            <a:r>
              <a:rPr lang="en-US" dirty="0"/>
              <a:t>The value of the RHS expression is obtained by visiting the nodes of the expression subtree.</a:t>
            </a:r>
          </a:p>
          <a:p>
            <a:pPr lvl="1"/>
            <a:r>
              <a:rPr lang="en-US" dirty="0"/>
              <a:t>If there is a VARIABLE node in the expression subtree, the </a:t>
            </a:r>
            <a:r>
              <a:rPr lang="en-US" u="sng" dirty="0"/>
              <a:t>value</a:t>
            </a:r>
            <a:r>
              <a:rPr lang="en-US" dirty="0"/>
              <a:t> of the variable is obtained </a:t>
            </a:r>
            <a:br>
              <a:rPr lang="en-US" dirty="0"/>
            </a:br>
            <a:r>
              <a:rPr lang="en-US" dirty="0"/>
              <a:t>from its symbol table entry.</a:t>
            </a:r>
          </a:p>
        </p:txBody>
      </p:sp>
      <p:sp>
        <p:nvSpPr>
          <p:cNvPr id="4" name="Slide Number Placeholder 3">
            <a:extLst>
              <a:ext uri="{FF2B5EF4-FFF2-40B4-BE49-F238E27FC236}">
                <a16:creationId xmlns:a16="http://schemas.microsoft.com/office/drawing/2014/main" id="{8D99A552-14A5-8F46-988A-26480F0B6258}"/>
              </a:ext>
            </a:extLst>
          </p:cNvPr>
          <p:cNvSpPr>
            <a:spLocks noGrp="1"/>
          </p:cNvSpPr>
          <p:nvPr>
            <p:ph type="sldNum" sz="quarter" idx="12"/>
          </p:nvPr>
        </p:nvSpPr>
        <p:spPr/>
        <p:txBody>
          <a:bodyPr/>
          <a:lstStyle/>
          <a:p>
            <a:fld id="{FED62B2D-F854-104A-9535-9A504E5923E0}" type="slidenum">
              <a:rPr lang="en-US" smtClean="0"/>
              <a:pPr/>
              <a:t>33</a:t>
            </a:fld>
            <a:endParaRPr lang="en-US"/>
          </a:p>
        </p:txBody>
      </p:sp>
    </p:spTree>
    <p:extLst>
      <p:ext uri="{BB962C8B-B14F-4D97-AF65-F5344CB8AC3E}">
        <p14:creationId xmlns:p14="http://schemas.microsoft.com/office/powerpoint/2010/main" val="115902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207DF-7412-F442-B65A-07F8AEBEA721}"/>
              </a:ext>
            </a:extLst>
          </p:cNvPr>
          <p:cNvSpPr>
            <a:spLocks noGrp="1"/>
          </p:cNvSpPr>
          <p:nvPr>
            <p:ph type="title"/>
          </p:nvPr>
        </p:nvSpPr>
        <p:spPr/>
        <p:txBody>
          <a:bodyPr/>
          <a:lstStyle/>
          <a:p>
            <a:r>
              <a:rPr lang="en-US" dirty="0"/>
              <a:t>Another Hack!</a:t>
            </a:r>
          </a:p>
        </p:txBody>
      </p:sp>
      <p:sp>
        <p:nvSpPr>
          <p:cNvPr id="3" name="Content Placeholder 2">
            <a:extLst>
              <a:ext uri="{FF2B5EF4-FFF2-40B4-BE49-F238E27FC236}">
                <a16:creationId xmlns:a16="http://schemas.microsoft.com/office/drawing/2014/main" id="{0466E958-3CD6-5F4B-9692-FC7323C636E1}"/>
              </a:ext>
            </a:extLst>
          </p:cNvPr>
          <p:cNvSpPr>
            <a:spLocks noGrp="1"/>
          </p:cNvSpPr>
          <p:nvPr>
            <p:ph idx="1"/>
          </p:nvPr>
        </p:nvSpPr>
        <p:spPr>
          <a:xfrm>
            <a:off x="457200" y="1295400"/>
            <a:ext cx="8229600" cy="4876769"/>
          </a:xfrm>
        </p:spPr>
        <p:txBody>
          <a:bodyPr/>
          <a:lstStyle/>
          <a:p>
            <a:r>
              <a:rPr lang="en-US" dirty="0"/>
              <a:t>Storing values calculated during run time </a:t>
            </a:r>
            <a:br>
              <a:rPr lang="en-US" dirty="0"/>
            </a:br>
            <a:r>
              <a:rPr lang="en-US" dirty="0"/>
              <a:t>into variables’ symbol table entries is a </a:t>
            </a:r>
            <a:r>
              <a:rPr lang="en-US" u="sng" dirty="0"/>
              <a:t>temporary hack</a:t>
            </a:r>
            <a:r>
              <a:rPr lang="en-US" dirty="0"/>
              <a:t> we’ll use for now.</a:t>
            </a:r>
          </a:p>
          <a:p>
            <a:pPr lvl="1"/>
            <a:r>
              <a:rPr lang="en-US" dirty="0"/>
              <a:t>This will fail miserably if we have recursion.</a:t>
            </a:r>
          </a:p>
          <a:p>
            <a:pPr lvl="4"/>
            <a:endParaRPr lang="en-US" dirty="0"/>
          </a:p>
          <a:p>
            <a:r>
              <a:rPr lang="en-US" dirty="0"/>
              <a:t>We’ll see later where we should actually store calculated runtime values for variables. </a:t>
            </a:r>
          </a:p>
        </p:txBody>
      </p:sp>
      <p:sp>
        <p:nvSpPr>
          <p:cNvPr id="4" name="Slide Number Placeholder 3">
            <a:extLst>
              <a:ext uri="{FF2B5EF4-FFF2-40B4-BE49-F238E27FC236}">
                <a16:creationId xmlns:a16="http://schemas.microsoft.com/office/drawing/2014/main" id="{30046410-E3A9-AF44-8135-B1FAC99F8165}"/>
              </a:ext>
            </a:extLst>
          </p:cNvPr>
          <p:cNvSpPr>
            <a:spLocks noGrp="1"/>
          </p:cNvSpPr>
          <p:nvPr>
            <p:ph type="sldNum" sz="quarter" idx="12"/>
          </p:nvPr>
        </p:nvSpPr>
        <p:spPr/>
        <p:txBody>
          <a:bodyPr/>
          <a:lstStyle/>
          <a:p>
            <a:fld id="{FED62B2D-F854-104A-9535-9A504E5923E0}" type="slidenum">
              <a:rPr lang="en-US" smtClean="0"/>
              <a:pPr/>
              <a:t>34</a:t>
            </a:fld>
            <a:endParaRPr lang="en-US"/>
          </a:p>
        </p:txBody>
      </p:sp>
    </p:spTree>
    <p:extLst>
      <p:ext uri="{BB962C8B-B14F-4D97-AF65-F5344CB8AC3E}">
        <p14:creationId xmlns:p14="http://schemas.microsoft.com/office/powerpoint/2010/main" val="1693491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562B7-CE4B-5B4A-BD51-54D3C5D8279F}"/>
              </a:ext>
            </a:extLst>
          </p:cNvPr>
          <p:cNvSpPr>
            <a:spLocks noGrp="1"/>
          </p:cNvSpPr>
          <p:nvPr>
            <p:ph type="title"/>
          </p:nvPr>
        </p:nvSpPr>
        <p:spPr/>
        <p:txBody>
          <a:bodyPr/>
          <a:lstStyle/>
          <a:p>
            <a:r>
              <a:rPr lang="en-US" dirty="0"/>
              <a:t>Visiting Parse Tree Nodes During Run Time</a:t>
            </a:r>
          </a:p>
        </p:txBody>
      </p:sp>
      <p:sp>
        <p:nvSpPr>
          <p:cNvPr id="3" name="Content Placeholder 2">
            <a:extLst>
              <a:ext uri="{FF2B5EF4-FFF2-40B4-BE49-F238E27FC236}">
                <a16:creationId xmlns:a16="http://schemas.microsoft.com/office/drawing/2014/main" id="{8DB031E3-D3CE-8245-BD20-8AD799E8E04E}"/>
              </a:ext>
            </a:extLst>
          </p:cNvPr>
          <p:cNvSpPr>
            <a:spLocks noGrp="1"/>
          </p:cNvSpPr>
          <p:nvPr>
            <p:ph idx="1"/>
          </p:nvPr>
        </p:nvSpPr>
        <p:spPr/>
        <p:txBody>
          <a:bodyPr/>
          <a:lstStyle/>
          <a:p>
            <a:r>
              <a:rPr lang="en-US" dirty="0"/>
              <a:t>Class </a:t>
            </a:r>
            <a:r>
              <a:rPr lang="en-US" b="1" dirty="0">
                <a:solidFill>
                  <a:srgbClr val="0033CC"/>
                </a:solidFill>
                <a:latin typeface="Courier New" panose="02070309020205020404" pitchFamily="49" charset="0"/>
                <a:cs typeface="Courier New" panose="02070309020205020404" pitchFamily="49" charset="0"/>
              </a:rPr>
              <a:t>Executor</a:t>
            </a:r>
            <a:r>
              <a:rPr lang="en-US" dirty="0"/>
              <a:t> in the </a:t>
            </a:r>
            <a:r>
              <a:rPr lang="en-US" b="1" dirty="0">
                <a:solidFill>
                  <a:srgbClr val="0033CC"/>
                </a:solidFill>
                <a:latin typeface="Courier New" panose="02070309020205020404" pitchFamily="49" charset="0"/>
                <a:cs typeface="Courier New" panose="02070309020205020404" pitchFamily="49" charset="0"/>
              </a:rPr>
              <a:t>backend</a:t>
            </a:r>
            <a:r>
              <a:rPr lang="en-US" dirty="0"/>
              <a:t> package contains numerous </a:t>
            </a:r>
            <a:r>
              <a:rPr lang="en-US" u="sng" dirty="0"/>
              <a:t>visit methods</a:t>
            </a:r>
            <a:r>
              <a:rPr lang="en-US" dirty="0"/>
              <a:t> for the </a:t>
            </a:r>
            <a:br>
              <a:rPr lang="en-US" dirty="0"/>
            </a:br>
            <a:r>
              <a:rPr lang="en-US" u="sng" dirty="0"/>
              <a:t>types</a:t>
            </a:r>
            <a:r>
              <a:rPr lang="en-US" dirty="0"/>
              <a:t> of tree nodes:</a:t>
            </a:r>
          </a:p>
          <a:p>
            <a:pPr lvl="1"/>
            <a:r>
              <a:rPr lang="en-US" b="1" dirty="0" err="1">
                <a:solidFill>
                  <a:srgbClr val="0033CC"/>
                </a:solidFill>
                <a:latin typeface="Courier New" panose="02070309020205020404" pitchFamily="49" charset="0"/>
                <a:cs typeface="Courier New" panose="02070309020205020404" pitchFamily="49" charset="0"/>
              </a:rPr>
              <a:t>visitProgram</a:t>
            </a:r>
            <a:r>
              <a:rPr lang="en-US" b="1" dirty="0">
                <a:solidFill>
                  <a:srgbClr val="0033CC"/>
                </a:solidFill>
                <a:latin typeface="Courier New" panose="02070309020205020404" pitchFamily="49" charset="0"/>
                <a:cs typeface="Courier New" panose="02070309020205020404" pitchFamily="49" charset="0"/>
              </a:rPr>
              <a:t>()</a:t>
            </a:r>
          </a:p>
          <a:p>
            <a:pPr lvl="1"/>
            <a:r>
              <a:rPr lang="en-US" b="1" dirty="0" err="1">
                <a:solidFill>
                  <a:srgbClr val="0033CC"/>
                </a:solidFill>
                <a:latin typeface="Courier New" panose="02070309020205020404" pitchFamily="49" charset="0"/>
                <a:cs typeface="Courier New" panose="02070309020205020404" pitchFamily="49" charset="0"/>
              </a:rPr>
              <a:t>visitStatement</a:t>
            </a:r>
            <a:r>
              <a:rPr lang="en-US" b="1" dirty="0">
                <a:solidFill>
                  <a:srgbClr val="0033CC"/>
                </a:solidFill>
                <a:latin typeface="Courier New" panose="02070309020205020404" pitchFamily="49" charset="0"/>
                <a:cs typeface="Courier New" panose="02070309020205020404" pitchFamily="49" charset="0"/>
              </a:rPr>
              <a:t>()</a:t>
            </a:r>
          </a:p>
          <a:p>
            <a:pPr lvl="1"/>
            <a:r>
              <a:rPr lang="en-US" b="1" dirty="0" err="1">
                <a:solidFill>
                  <a:srgbClr val="0033CC"/>
                </a:solidFill>
                <a:latin typeface="Courier New" panose="02070309020205020404" pitchFamily="49" charset="0"/>
                <a:cs typeface="Courier New" panose="02070309020205020404" pitchFamily="49" charset="0"/>
              </a:rPr>
              <a:t>visitCompound</a:t>
            </a:r>
            <a:r>
              <a:rPr lang="en-US" b="1" dirty="0">
                <a:solidFill>
                  <a:srgbClr val="0033CC"/>
                </a:solidFill>
                <a:latin typeface="Courier New" panose="02070309020205020404" pitchFamily="49" charset="0"/>
                <a:cs typeface="Courier New" panose="02070309020205020404" pitchFamily="49" charset="0"/>
              </a:rPr>
              <a:t>()</a:t>
            </a:r>
          </a:p>
          <a:p>
            <a:pPr lvl="1"/>
            <a:r>
              <a:rPr lang="en-US" b="1" dirty="0" err="1">
                <a:solidFill>
                  <a:srgbClr val="0033CC"/>
                </a:solidFill>
                <a:latin typeface="Courier New" panose="02070309020205020404" pitchFamily="49" charset="0"/>
                <a:cs typeface="Courier New" panose="02070309020205020404" pitchFamily="49" charset="0"/>
              </a:rPr>
              <a:t>visitAssign</a:t>
            </a:r>
            <a:r>
              <a:rPr lang="en-US" b="1" dirty="0">
                <a:solidFill>
                  <a:srgbClr val="0033CC"/>
                </a:solidFill>
                <a:latin typeface="Courier New" panose="02070309020205020404" pitchFamily="49" charset="0"/>
                <a:cs typeface="Courier New" panose="02070309020205020404" pitchFamily="49" charset="0"/>
              </a:rPr>
              <a:t>()</a:t>
            </a:r>
          </a:p>
          <a:p>
            <a:pPr lvl="1"/>
            <a:r>
              <a:rPr lang="en-US" b="1" dirty="0" err="1">
                <a:solidFill>
                  <a:srgbClr val="0033CC"/>
                </a:solidFill>
                <a:latin typeface="Courier New" panose="02070309020205020404" pitchFamily="49" charset="0"/>
                <a:cs typeface="Courier New" panose="02070309020205020404" pitchFamily="49" charset="0"/>
              </a:rPr>
              <a:t>visitLoop</a:t>
            </a:r>
            <a:r>
              <a:rPr lang="en-US" b="1" dirty="0">
                <a:solidFill>
                  <a:srgbClr val="0033CC"/>
                </a:solidFill>
                <a:latin typeface="Courier New" panose="02070309020205020404" pitchFamily="49" charset="0"/>
                <a:cs typeface="Courier New" panose="02070309020205020404" pitchFamily="49" charset="0"/>
              </a:rPr>
              <a:t>()</a:t>
            </a:r>
          </a:p>
          <a:p>
            <a:pPr lvl="1"/>
            <a:r>
              <a:rPr lang="en-US" b="1" dirty="0" err="1">
                <a:solidFill>
                  <a:srgbClr val="0033CC"/>
                </a:solidFill>
                <a:latin typeface="Courier New" panose="02070309020205020404" pitchFamily="49" charset="0"/>
                <a:cs typeface="Courier New" panose="02070309020205020404" pitchFamily="49" charset="0"/>
              </a:rPr>
              <a:t>visitTest</a:t>
            </a:r>
            <a:r>
              <a:rPr lang="en-US" b="1" dirty="0">
                <a:solidFill>
                  <a:srgbClr val="0033CC"/>
                </a:solidFill>
                <a:latin typeface="Courier New" panose="02070309020205020404" pitchFamily="49" charset="0"/>
                <a:cs typeface="Courier New" panose="02070309020205020404" pitchFamily="49" charset="0"/>
              </a:rPr>
              <a:t>()</a:t>
            </a:r>
          </a:p>
          <a:p>
            <a:pPr lvl="1"/>
            <a:r>
              <a:rPr lang="en-US" b="1" dirty="0" err="1">
                <a:solidFill>
                  <a:srgbClr val="0033CC"/>
                </a:solidFill>
                <a:latin typeface="Courier New" panose="02070309020205020404" pitchFamily="49" charset="0"/>
                <a:cs typeface="Courier New" panose="02070309020205020404" pitchFamily="49" charset="0"/>
              </a:rPr>
              <a:t>visitExpression</a:t>
            </a:r>
            <a:r>
              <a:rPr lang="en-US" b="1" dirty="0">
                <a:solidFill>
                  <a:srgbClr val="0033CC"/>
                </a:solidFill>
                <a:latin typeface="Courier New" panose="02070309020205020404" pitchFamily="49" charset="0"/>
                <a:cs typeface="Courier New" panose="02070309020205020404" pitchFamily="49" charset="0"/>
              </a:rPr>
              <a:t>()</a:t>
            </a:r>
          </a:p>
          <a:p>
            <a:pPr lvl="1"/>
            <a:r>
              <a:rPr lang="en-US" i="1" dirty="0"/>
              <a:t>etc.</a:t>
            </a:r>
          </a:p>
        </p:txBody>
      </p:sp>
      <p:sp>
        <p:nvSpPr>
          <p:cNvPr id="4" name="Slide Number Placeholder 3">
            <a:extLst>
              <a:ext uri="{FF2B5EF4-FFF2-40B4-BE49-F238E27FC236}">
                <a16:creationId xmlns:a16="http://schemas.microsoft.com/office/drawing/2014/main" id="{7030EF9E-1BF8-3942-8E58-1FEF7114F0C7}"/>
              </a:ext>
            </a:extLst>
          </p:cNvPr>
          <p:cNvSpPr>
            <a:spLocks noGrp="1"/>
          </p:cNvSpPr>
          <p:nvPr>
            <p:ph type="sldNum" sz="quarter" idx="12"/>
          </p:nvPr>
        </p:nvSpPr>
        <p:spPr/>
        <p:txBody>
          <a:bodyPr/>
          <a:lstStyle/>
          <a:p>
            <a:fld id="{FED62B2D-F854-104A-9535-9A504E5923E0}" type="slidenum">
              <a:rPr lang="en-US" smtClean="0"/>
              <a:pPr/>
              <a:t>35</a:t>
            </a:fld>
            <a:endParaRPr lang="en-US"/>
          </a:p>
        </p:txBody>
      </p:sp>
      <p:sp>
        <p:nvSpPr>
          <p:cNvPr id="5" name="TextBox 4">
            <a:extLst>
              <a:ext uri="{FF2B5EF4-FFF2-40B4-BE49-F238E27FC236}">
                <a16:creationId xmlns:a16="http://schemas.microsoft.com/office/drawing/2014/main" id="{A433C159-1CE4-5873-654B-9D18A5F670BF}"/>
              </a:ext>
            </a:extLst>
          </p:cNvPr>
          <p:cNvSpPr txBox="1"/>
          <p:nvPr/>
        </p:nvSpPr>
        <p:spPr>
          <a:xfrm>
            <a:off x="4826510" y="2880366"/>
            <a:ext cx="3608680" cy="1477328"/>
          </a:xfrm>
          <a:prstGeom prst="rect">
            <a:avLst/>
          </a:prstGeom>
          <a:solidFill>
            <a:schemeClr val="accent1">
              <a:lumMod val="20000"/>
              <a:lumOff val="80000"/>
            </a:schemeClr>
          </a:solidFill>
          <a:ln>
            <a:solidFill>
              <a:srgbClr val="0033CC"/>
            </a:solidFill>
          </a:ln>
        </p:spPr>
        <p:txBody>
          <a:bodyPr wrap="none" rtlCol="0">
            <a:spAutoFit/>
          </a:bodyPr>
          <a:lstStyle/>
          <a:p>
            <a:r>
              <a:rPr lang="en-US" sz="1800" dirty="0">
                <a:solidFill>
                  <a:srgbClr val="0033CC"/>
                </a:solidFill>
              </a:rPr>
              <a:t>We write </a:t>
            </a:r>
            <a:r>
              <a:rPr lang="en-US" sz="1800" b="1" dirty="0">
                <a:solidFill>
                  <a:srgbClr val="0033CC"/>
                </a:solidFill>
                <a:latin typeface="Courier New" panose="02070309020205020404" pitchFamily="49" charset="0"/>
                <a:cs typeface="Courier New" panose="02070309020205020404" pitchFamily="49" charset="0"/>
              </a:rPr>
              <a:t>visit*()</a:t>
            </a:r>
            <a:r>
              <a:rPr lang="en-US" sz="1800" dirty="0">
                <a:solidFill>
                  <a:srgbClr val="0033CC"/>
                </a:solidFill>
              </a:rPr>
              <a:t> methods</a:t>
            </a:r>
          </a:p>
          <a:p>
            <a:r>
              <a:rPr lang="en-US" sz="1800" dirty="0">
                <a:solidFill>
                  <a:srgbClr val="0033CC"/>
                </a:solidFill>
              </a:rPr>
              <a:t>because we'll soon see that</a:t>
            </a:r>
          </a:p>
          <a:p>
            <a:r>
              <a:rPr lang="en-US" sz="1800" dirty="0">
                <a:solidFill>
                  <a:srgbClr val="0033CC"/>
                </a:solidFill>
              </a:rPr>
              <a:t>the ANTLR compiler-compiler</a:t>
            </a:r>
          </a:p>
          <a:p>
            <a:r>
              <a:rPr lang="en-US" sz="1800" dirty="0">
                <a:solidFill>
                  <a:srgbClr val="0033CC"/>
                </a:solidFill>
              </a:rPr>
              <a:t>tool generates similar </a:t>
            </a:r>
            <a:r>
              <a:rPr lang="en-US" sz="1800" b="1" dirty="0">
                <a:solidFill>
                  <a:srgbClr val="0033CC"/>
                </a:solidFill>
                <a:latin typeface="Courier New" panose="02070309020205020404" pitchFamily="49" charset="0"/>
                <a:cs typeface="Courier New" panose="02070309020205020404" pitchFamily="49" charset="0"/>
              </a:rPr>
              <a:t>visit*()</a:t>
            </a:r>
            <a:r>
              <a:rPr lang="en-US" sz="1800" dirty="0">
                <a:solidFill>
                  <a:srgbClr val="0033CC"/>
                </a:solidFill>
              </a:rPr>
              <a:t> </a:t>
            </a:r>
          </a:p>
          <a:p>
            <a:r>
              <a:rPr lang="en-US" sz="1800" dirty="0">
                <a:solidFill>
                  <a:srgbClr val="0033CC"/>
                </a:solidFill>
              </a:rPr>
              <a:t>methods for us.</a:t>
            </a:r>
          </a:p>
        </p:txBody>
      </p:sp>
      <p:sp>
        <p:nvSpPr>
          <p:cNvPr id="6" name="TextBox 5">
            <a:extLst>
              <a:ext uri="{FF2B5EF4-FFF2-40B4-BE49-F238E27FC236}">
                <a16:creationId xmlns:a16="http://schemas.microsoft.com/office/drawing/2014/main" id="{941141E8-3A1A-93D7-E3F3-5C407D129AD8}"/>
              </a:ext>
            </a:extLst>
          </p:cNvPr>
          <p:cNvSpPr txBox="1"/>
          <p:nvPr/>
        </p:nvSpPr>
        <p:spPr>
          <a:xfrm>
            <a:off x="7863804" y="5792371"/>
            <a:ext cx="731290" cy="338554"/>
          </a:xfrm>
          <a:prstGeom prst="rect">
            <a:avLst/>
          </a:prstGeom>
          <a:noFill/>
          <a:ln>
            <a:solidFill>
              <a:srgbClr val="C00000"/>
            </a:solidFill>
          </a:ln>
        </p:spPr>
        <p:txBody>
          <a:bodyPr wrap="none" rtlCol="0">
            <a:spAutoFit/>
          </a:bodyPr>
          <a:lstStyle/>
          <a:p>
            <a:r>
              <a:rPr lang="en-US" dirty="0">
                <a:solidFill>
                  <a:srgbClr val="B23C00"/>
                </a:solidFill>
              </a:rPr>
              <a:t>Demo</a:t>
            </a:r>
          </a:p>
        </p:txBody>
      </p:sp>
      <p:sp>
        <p:nvSpPr>
          <p:cNvPr id="7" name="TextBox 6">
            <a:extLst>
              <a:ext uri="{FF2B5EF4-FFF2-40B4-BE49-F238E27FC236}">
                <a16:creationId xmlns:a16="http://schemas.microsoft.com/office/drawing/2014/main" id="{7644E053-A33B-B80A-A316-18BAA42F1DEE}"/>
              </a:ext>
            </a:extLst>
          </p:cNvPr>
          <p:cNvSpPr txBox="1"/>
          <p:nvPr/>
        </p:nvSpPr>
        <p:spPr>
          <a:xfrm>
            <a:off x="4826510" y="4643586"/>
            <a:ext cx="3943708" cy="307777"/>
          </a:xfrm>
          <a:prstGeom prst="rect">
            <a:avLst/>
          </a:prstGeom>
          <a:solidFill>
            <a:srgbClr val="DEF0F2"/>
          </a:solidFill>
          <a:ln>
            <a:solidFill>
              <a:srgbClr val="0033CC"/>
            </a:solidFill>
          </a:ln>
        </p:spPr>
        <p:txBody>
          <a:bodyPr wrap="none" rtlCol="0">
            <a:spAutoFit/>
          </a:bodyPr>
          <a:lstStyle/>
          <a:p>
            <a:r>
              <a:rPr lang="en-US" sz="1400" b="1" dirty="0">
                <a:solidFill>
                  <a:srgbClr val="0033CC"/>
                </a:solidFill>
                <a:effectLst/>
                <a:latin typeface="Courier New" panose="02070309020205020404" pitchFamily="49" charset="0"/>
                <a:cs typeface="Courier New" panose="02070309020205020404" pitchFamily="49" charset="0"/>
              </a:rPr>
              <a:t>java Simple -execute </a:t>
            </a:r>
            <a:r>
              <a:rPr lang="en-US" sz="1400" b="1" dirty="0" err="1">
                <a:solidFill>
                  <a:srgbClr val="0033CC"/>
                </a:solidFill>
                <a:effectLst/>
                <a:latin typeface="Courier New" panose="02070309020205020404" pitchFamily="49" charset="0"/>
                <a:cs typeface="Courier New" panose="02070309020205020404" pitchFamily="49" charset="0"/>
              </a:rPr>
              <a:t>HelloWorld.txt</a:t>
            </a:r>
            <a:endParaRPr lang="en-US" sz="1400" b="1" dirty="0">
              <a:solidFill>
                <a:srgbClr val="0033CC"/>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19368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26660-4F49-064A-8E41-93A692820432}"/>
              </a:ext>
            </a:extLst>
          </p:cNvPr>
          <p:cNvSpPr>
            <a:spLocks noGrp="1"/>
          </p:cNvSpPr>
          <p:nvPr>
            <p:ph type="title"/>
          </p:nvPr>
        </p:nvSpPr>
        <p:spPr/>
        <p:txBody>
          <a:bodyPr/>
          <a:lstStyle/>
          <a:p>
            <a:r>
              <a:rPr lang="en-US" dirty="0"/>
              <a:t>The </a:t>
            </a:r>
            <a:r>
              <a:rPr lang="en-US" b="1" dirty="0" err="1">
                <a:latin typeface="Courier New" panose="02070309020205020404" pitchFamily="49" charset="0"/>
                <a:cs typeface="Courier New" panose="02070309020205020404" pitchFamily="49" charset="0"/>
              </a:rPr>
              <a:t>parseProgram</a:t>
            </a:r>
            <a:r>
              <a:rPr lang="en-US" b="1" dirty="0">
                <a:latin typeface="Courier New" panose="02070309020205020404" pitchFamily="49" charset="0"/>
                <a:cs typeface="Courier New" panose="02070309020205020404" pitchFamily="49" charset="0"/>
              </a:rPr>
              <a:t>()</a:t>
            </a:r>
            <a:r>
              <a:rPr lang="en-US" dirty="0"/>
              <a:t> Method </a:t>
            </a:r>
          </a:p>
        </p:txBody>
      </p:sp>
      <p:sp>
        <p:nvSpPr>
          <p:cNvPr id="4" name="Slide Number Placeholder 3">
            <a:extLst>
              <a:ext uri="{FF2B5EF4-FFF2-40B4-BE49-F238E27FC236}">
                <a16:creationId xmlns:a16="http://schemas.microsoft.com/office/drawing/2014/main" id="{F9257FD5-D81F-0544-877F-AE693A435012}"/>
              </a:ext>
            </a:extLst>
          </p:cNvPr>
          <p:cNvSpPr>
            <a:spLocks noGrp="1"/>
          </p:cNvSpPr>
          <p:nvPr>
            <p:ph type="sldNum" sz="quarter" idx="12"/>
          </p:nvPr>
        </p:nvSpPr>
        <p:spPr/>
        <p:txBody>
          <a:bodyPr/>
          <a:lstStyle/>
          <a:p>
            <a:fld id="{FED62B2D-F854-104A-9535-9A504E5923E0}" type="slidenum">
              <a:rPr lang="en-US" smtClean="0"/>
              <a:pPr/>
              <a:t>4</a:t>
            </a:fld>
            <a:endParaRPr lang="en-US"/>
          </a:p>
        </p:txBody>
      </p:sp>
      <p:sp>
        <p:nvSpPr>
          <p:cNvPr id="5" name="TextBox 4">
            <a:extLst>
              <a:ext uri="{FF2B5EF4-FFF2-40B4-BE49-F238E27FC236}">
                <a16:creationId xmlns:a16="http://schemas.microsoft.com/office/drawing/2014/main" id="{9F124EBF-74CB-7D47-9AB8-DAC033C78027}"/>
              </a:ext>
            </a:extLst>
          </p:cNvPr>
          <p:cNvSpPr txBox="1"/>
          <p:nvPr/>
        </p:nvSpPr>
        <p:spPr>
          <a:xfrm>
            <a:off x="182928" y="1508781"/>
            <a:ext cx="7487947" cy="4616648"/>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public Node </a:t>
            </a:r>
            <a:r>
              <a:rPr lang="en-US" sz="1400" b="1" dirty="0" err="1">
                <a:solidFill>
                  <a:srgbClr val="C00000"/>
                </a:solidFill>
                <a:latin typeface="Courier New" panose="02070309020205020404" pitchFamily="49" charset="0"/>
                <a:cs typeface="Courier New" panose="02070309020205020404" pitchFamily="49" charset="0"/>
              </a:rPr>
              <a:t>parseProgram</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a:t>
            </a:r>
          </a:p>
          <a:p>
            <a:r>
              <a:rPr lang="en-US" sz="1400" b="1" dirty="0">
                <a:solidFill>
                  <a:srgbClr val="B23C00"/>
                </a:solidFill>
                <a:latin typeface="Courier New" panose="02070309020205020404" pitchFamily="49" charset="0"/>
                <a:cs typeface="Courier New" panose="02070309020205020404" pitchFamily="49" charset="0"/>
              </a:rPr>
              <a:t>    Node </a:t>
            </a:r>
            <a:r>
              <a:rPr lang="en-US" sz="1400" b="1" dirty="0" err="1">
                <a:solidFill>
                  <a:srgbClr val="B23C00"/>
                </a:solidFill>
                <a:latin typeface="Courier New" panose="02070309020205020404" pitchFamily="49" charset="0"/>
                <a:cs typeface="Courier New" panose="02070309020205020404" pitchFamily="49" charset="0"/>
              </a:rPr>
              <a:t>programNode</a:t>
            </a:r>
            <a:r>
              <a:rPr lang="en-US" sz="1400" b="1" dirty="0">
                <a:solidFill>
                  <a:srgbClr val="B23C00"/>
                </a:solidFill>
                <a:latin typeface="Courier New" panose="02070309020205020404" pitchFamily="49" charset="0"/>
                <a:cs typeface="Courier New" panose="02070309020205020404" pitchFamily="49" charset="0"/>
              </a:rPr>
              <a:t> = new Node(</a:t>
            </a:r>
            <a:r>
              <a:rPr lang="en-US" sz="1400" b="1" dirty="0" err="1">
                <a:solidFill>
                  <a:srgbClr val="B23C00"/>
                </a:solidFill>
                <a:latin typeface="Courier New" panose="02070309020205020404" pitchFamily="49" charset="0"/>
                <a:cs typeface="Courier New" panose="02070309020205020404" pitchFamily="49" charset="0"/>
              </a:rPr>
              <a:t>Node.NodeType.PROGRAM</a:t>
            </a:r>
            <a:r>
              <a:rPr lang="en-US" sz="1400" b="1" dirty="0">
                <a:solidFill>
                  <a:srgbClr val="B23C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first token!</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err="1">
                <a:solidFill>
                  <a:srgbClr val="C00000"/>
                </a:solidFill>
                <a:latin typeface="Courier New" panose="02070309020205020404" pitchFamily="49" charset="0"/>
                <a:cs typeface="Courier New" panose="02070309020205020404" pitchFamily="49" charset="0"/>
              </a:rPr>
              <a:t>Token.TokenType.PROGRAM</a:t>
            </a:r>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consume PROGRAM</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else </a:t>
            </a:r>
            <a:r>
              <a:rPr lang="en-US" sz="1400" b="1" dirty="0" err="1">
                <a:latin typeface="Courier New" panose="02070309020205020404" pitchFamily="49" charset="0"/>
                <a:cs typeface="Courier New" panose="02070309020205020404" pitchFamily="49" charset="0"/>
              </a:rPr>
              <a:t>syntaxError</a:t>
            </a:r>
            <a:r>
              <a:rPr lang="en-US" sz="1400" b="1" dirty="0">
                <a:latin typeface="Courier New" panose="02070309020205020404" pitchFamily="49" charset="0"/>
                <a:cs typeface="Courier New" panose="02070309020205020404" pitchFamily="49" charset="0"/>
              </a:rPr>
              <a:t>("Expecting PROGRAM");</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C00000"/>
                </a:solidFill>
                <a:latin typeface="Courier New" panose="02070309020205020404" pitchFamily="49" charset="0"/>
                <a:cs typeface="Courier New" panose="02070309020205020404" pitchFamily="49" charset="0"/>
              </a:rPr>
              <a:t>IDENTIFIER</a:t>
            </a:r>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String </a:t>
            </a:r>
            <a:r>
              <a:rPr lang="en-US" sz="1400" b="1" dirty="0" err="1">
                <a:latin typeface="Courier New" panose="02070309020205020404" pitchFamily="49" charset="0"/>
                <a:cs typeface="Courier New" panose="02070309020205020404" pitchFamily="49" charset="0"/>
              </a:rPr>
              <a:t>programName</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currentToken.text</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symtab.enter</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programName</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programNode.text</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programName</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consume program name</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else </a:t>
            </a:r>
            <a:r>
              <a:rPr lang="en-US" sz="1400" b="1" dirty="0" err="1">
                <a:latin typeface="Courier New" panose="02070309020205020404" pitchFamily="49" charset="0"/>
                <a:cs typeface="Courier New" panose="02070309020205020404" pitchFamily="49" charset="0"/>
              </a:rPr>
              <a:t>syntaxError</a:t>
            </a:r>
            <a:r>
              <a:rPr lang="en-US" sz="1400" b="1" dirty="0">
                <a:latin typeface="Courier New" panose="02070309020205020404" pitchFamily="49" charset="0"/>
                <a:cs typeface="Courier New" panose="02070309020205020404" pitchFamily="49" charset="0"/>
              </a:rPr>
              <a:t>("Expecting program name");</a:t>
            </a:r>
          </a:p>
        </p:txBody>
      </p:sp>
      <p:sp>
        <p:nvSpPr>
          <p:cNvPr id="6" name="TextBox 5">
            <a:extLst>
              <a:ext uri="{FF2B5EF4-FFF2-40B4-BE49-F238E27FC236}">
                <a16:creationId xmlns:a16="http://schemas.microsoft.com/office/drawing/2014/main" id="{19D99B33-239D-594A-989F-BFDA4AF36B95}"/>
              </a:ext>
            </a:extLst>
          </p:cNvPr>
          <p:cNvSpPr txBox="1"/>
          <p:nvPr/>
        </p:nvSpPr>
        <p:spPr>
          <a:xfrm>
            <a:off x="6287588" y="1308797"/>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sp>
        <p:nvSpPr>
          <p:cNvPr id="7" name="TextBox 6">
            <a:extLst>
              <a:ext uri="{FF2B5EF4-FFF2-40B4-BE49-F238E27FC236}">
                <a16:creationId xmlns:a16="http://schemas.microsoft.com/office/drawing/2014/main" id="{35F66B21-19D6-B945-87BA-1BA4572A5E50}"/>
              </a:ext>
            </a:extLst>
          </p:cNvPr>
          <p:cNvSpPr txBox="1"/>
          <p:nvPr/>
        </p:nvSpPr>
        <p:spPr>
          <a:xfrm>
            <a:off x="6359687" y="6435389"/>
            <a:ext cx="1770036" cy="338554"/>
          </a:xfrm>
          <a:prstGeom prst="rect">
            <a:avLst/>
          </a:prstGeom>
          <a:solidFill>
            <a:srgbClr val="008000"/>
          </a:solidFill>
        </p:spPr>
        <p:txBody>
          <a:bodyPr wrap="none" rtlCol="0">
            <a:spAutoFit/>
          </a:bodyPr>
          <a:lstStyle/>
          <a:p>
            <a:r>
              <a:rPr lang="en-US" dirty="0">
                <a:solidFill>
                  <a:srgbClr val="FFFF00"/>
                </a:solidFill>
              </a:rPr>
              <a:t>package frontend</a:t>
            </a:r>
          </a:p>
        </p:txBody>
      </p:sp>
      <p:pic>
        <p:nvPicPr>
          <p:cNvPr id="8" name="Picture 7" descr="A screenshot of a cell phone&#10;&#10;Description automatically generated">
            <a:extLst>
              <a:ext uri="{FF2B5EF4-FFF2-40B4-BE49-F238E27FC236}">
                <a16:creationId xmlns:a16="http://schemas.microsoft.com/office/drawing/2014/main" id="{828B5F22-8DA4-8149-9BFC-1F8798395F55}"/>
              </a:ext>
            </a:extLst>
          </p:cNvPr>
          <p:cNvPicPr>
            <a:picLocks noChangeAspect="1"/>
          </p:cNvPicPr>
          <p:nvPr/>
        </p:nvPicPr>
        <p:blipFill>
          <a:blip r:embed="rId2"/>
          <a:stretch>
            <a:fillRect/>
          </a:stretch>
        </p:blipFill>
        <p:spPr>
          <a:xfrm>
            <a:off x="6217902" y="3703317"/>
            <a:ext cx="2608598" cy="1347127"/>
          </a:xfrm>
          <a:prstGeom prst="rect">
            <a:avLst/>
          </a:prstGeom>
        </p:spPr>
      </p:pic>
      <p:grpSp>
        <p:nvGrpSpPr>
          <p:cNvPr id="3" name="Group 2">
            <a:extLst>
              <a:ext uri="{FF2B5EF4-FFF2-40B4-BE49-F238E27FC236}">
                <a16:creationId xmlns:a16="http://schemas.microsoft.com/office/drawing/2014/main" id="{1D0628E1-57A7-1073-F103-F50E44DFA623}"/>
              </a:ext>
            </a:extLst>
          </p:cNvPr>
          <p:cNvGrpSpPr/>
          <p:nvPr/>
        </p:nvGrpSpPr>
        <p:grpSpPr>
          <a:xfrm>
            <a:off x="6486685" y="1728470"/>
            <a:ext cx="2468853" cy="1446550"/>
            <a:chOff x="113221" y="4982512"/>
            <a:chExt cx="2468853" cy="1446550"/>
          </a:xfrm>
        </p:grpSpPr>
        <p:sp>
          <p:nvSpPr>
            <p:cNvPr id="9" name="TextBox 8">
              <a:extLst>
                <a:ext uri="{FF2B5EF4-FFF2-40B4-BE49-F238E27FC236}">
                  <a16:creationId xmlns:a16="http://schemas.microsoft.com/office/drawing/2014/main" id="{43D4927D-8D51-C8B5-CF8E-44D88062C315}"/>
                </a:ext>
              </a:extLst>
            </p:cNvPr>
            <p:cNvSpPr txBox="1"/>
            <p:nvPr/>
          </p:nvSpPr>
          <p:spPr>
            <a:xfrm>
              <a:off x="113221" y="4982512"/>
              <a:ext cx="2316660" cy="1446550"/>
            </a:xfrm>
            <a:prstGeom prst="rect">
              <a:avLst/>
            </a:prstGeom>
            <a:solidFill>
              <a:srgbClr val="DEF0F2"/>
            </a:solidFill>
            <a:ln>
              <a:solidFill>
                <a:srgbClr val="0033CC"/>
              </a:solidFill>
            </a:ln>
          </p:spPr>
          <p:txBody>
            <a:bodyPr wrap="none" rtlCol="0">
              <a:spAutoFit/>
            </a:bodyPr>
            <a:lstStyle/>
            <a:p>
              <a:r>
                <a:rPr lang="en-US" sz="800" b="1" dirty="0">
                  <a:solidFill>
                    <a:srgbClr val="C00000"/>
                  </a:solidFill>
                  <a:latin typeface="Courier New" panose="02070309020205020404" pitchFamily="49" charset="0"/>
                  <a:cs typeface="Courier New" panose="02070309020205020404" pitchFamily="49" charset="0"/>
                </a:rPr>
                <a:t>PROGRAM HelloWorld</a:t>
              </a:r>
              <a:r>
                <a:rPr lang="en-US" sz="800" b="1" dirty="0">
                  <a:latin typeface="Courier New" panose="02070309020205020404" pitchFamily="49" charset="0"/>
                  <a:cs typeface="Courier New" panose="02070309020205020404" pitchFamily="49" charset="0"/>
                </a:rPr>
                <a:t>;</a:t>
              </a:r>
              <a:br>
                <a:rPr lang="en-US" sz="800" b="1" dirty="0">
                  <a:latin typeface="Courier New" panose="02070309020205020404" pitchFamily="49" charset="0"/>
                  <a:cs typeface="Courier New" panose="02070309020205020404" pitchFamily="49" charset="0"/>
                </a:rPr>
              </a:br>
              <a:endParaRPr lang="en-US" sz="800" b="1" dirty="0">
                <a:latin typeface="Courier New" panose="02070309020205020404" pitchFamily="49" charset="0"/>
                <a:cs typeface="Courier New" panose="02070309020205020404" pitchFamily="49" charset="0"/>
              </a:endParaRPr>
            </a:p>
            <a:p>
              <a:r>
                <a:rPr lang="en-US" sz="800" b="1" dirty="0">
                  <a:latin typeface="Courier New" panose="02070309020205020404" pitchFamily="49" charset="0"/>
                  <a:cs typeface="Courier New" panose="02070309020205020404" pitchFamily="49" charset="0"/>
                </a:rPr>
                <a:t>BEGIN</a:t>
              </a:r>
            </a:p>
            <a:p>
              <a:r>
                <a:rPr lang="en-US" sz="800" b="1" dirty="0">
                  <a:latin typeface="Courier New" panose="02070309020205020404" pitchFamily="49" charset="0"/>
                  <a:cs typeface="Courier New" panose="02070309020205020404" pitchFamily="49" charset="0"/>
                </a:rPr>
                <a:t>    </a:t>
              </a:r>
              <a:r>
                <a:rPr lang="en-US" sz="800" b="1" dirty="0" err="1">
                  <a:latin typeface="Courier New" panose="02070309020205020404" pitchFamily="49" charset="0"/>
                  <a:cs typeface="Courier New" panose="02070309020205020404" pitchFamily="49" charset="0"/>
                </a:rPr>
                <a:t>i</a:t>
              </a:r>
              <a:r>
                <a:rPr lang="en-US" sz="800" b="1" dirty="0">
                  <a:latin typeface="Courier New" panose="02070309020205020404" pitchFamily="49" charset="0"/>
                  <a:cs typeface="Courier New" panose="02070309020205020404" pitchFamily="49" charset="0"/>
                </a:rPr>
                <a:t> := 0;</a:t>
              </a:r>
            </a:p>
            <a:p>
              <a:r>
                <a:rPr lang="en-US" sz="800" b="1" dirty="0">
                  <a:latin typeface="Courier New" panose="02070309020205020404" pitchFamily="49" charset="0"/>
                  <a:cs typeface="Courier New" panose="02070309020205020404" pitchFamily="49" charset="0"/>
                </a:rPr>
                <a:t>    </a:t>
              </a:r>
            </a:p>
            <a:p>
              <a:r>
                <a:rPr lang="en-US" sz="800" b="1" dirty="0">
                  <a:latin typeface="Courier New" panose="02070309020205020404" pitchFamily="49" charset="0"/>
                  <a:cs typeface="Courier New" panose="02070309020205020404" pitchFamily="49" charset="0"/>
                </a:rPr>
                <a:t>    REPEAT</a:t>
              </a:r>
            </a:p>
            <a:p>
              <a:r>
                <a:rPr lang="en-US" sz="800" b="1" dirty="0">
                  <a:latin typeface="Courier New" panose="02070309020205020404" pitchFamily="49" charset="0"/>
                  <a:cs typeface="Courier New" panose="02070309020205020404" pitchFamily="49" charset="0"/>
                </a:rPr>
                <a:t>        </a:t>
              </a:r>
              <a:r>
                <a:rPr lang="en-US" sz="800" b="1" dirty="0" err="1">
                  <a:latin typeface="Courier New" panose="02070309020205020404" pitchFamily="49" charset="0"/>
                  <a:cs typeface="Courier New" panose="02070309020205020404" pitchFamily="49" charset="0"/>
                </a:rPr>
                <a:t>i</a:t>
              </a:r>
              <a:r>
                <a:rPr lang="en-US" sz="800" b="1" dirty="0">
                  <a:latin typeface="Courier New" panose="02070309020205020404" pitchFamily="49" charset="0"/>
                  <a:cs typeface="Courier New" panose="02070309020205020404" pitchFamily="49" charset="0"/>
                </a:rPr>
                <a:t> := </a:t>
              </a:r>
              <a:r>
                <a:rPr lang="en-US" sz="800" b="1" dirty="0" err="1">
                  <a:latin typeface="Courier New" panose="02070309020205020404" pitchFamily="49" charset="0"/>
                  <a:cs typeface="Courier New" panose="02070309020205020404" pitchFamily="49" charset="0"/>
                </a:rPr>
                <a:t>i</a:t>
              </a:r>
              <a:r>
                <a:rPr lang="en-US" sz="800" b="1" dirty="0">
                  <a:latin typeface="Courier New" panose="02070309020205020404" pitchFamily="49" charset="0"/>
                  <a:cs typeface="Courier New" panose="02070309020205020404" pitchFamily="49" charset="0"/>
                </a:rPr>
                <a:t> + 1;</a:t>
              </a:r>
            </a:p>
            <a:p>
              <a:r>
                <a:rPr lang="en-US" sz="800" b="1" dirty="0">
                  <a:latin typeface="Courier New" panose="02070309020205020404" pitchFamily="49" charset="0"/>
                  <a:cs typeface="Courier New" panose="02070309020205020404" pitchFamily="49" charset="0"/>
                </a:rPr>
                <a:t>        write('#'); write(</a:t>
              </a:r>
              <a:r>
                <a:rPr lang="en-US" sz="800" b="1" dirty="0" err="1">
                  <a:latin typeface="Courier New" panose="02070309020205020404" pitchFamily="49" charset="0"/>
                  <a:cs typeface="Courier New" panose="02070309020205020404" pitchFamily="49" charset="0"/>
                </a:rPr>
                <a:t>i</a:t>
              </a:r>
              <a:r>
                <a:rPr lang="en-US" sz="800" b="1" dirty="0">
                  <a:latin typeface="Courier New" panose="02070309020205020404" pitchFamily="49" charset="0"/>
                  <a:cs typeface="Courier New" panose="02070309020205020404" pitchFamily="49" charset="0"/>
                </a:rPr>
                <a:t>);</a:t>
              </a:r>
            </a:p>
            <a:p>
              <a:r>
                <a:rPr lang="en-US" sz="800" b="1" dirty="0">
                  <a:latin typeface="Courier New" panose="02070309020205020404" pitchFamily="49" charset="0"/>
                  <a:cs typeface="Courier New" panose="02070309020205020404" pitchFamily="49" charset="0"/>
                </a:rPr>
                <a:t>        </a:t>
              </a:r>
              <a:r>
                <a:rPr lang="en-US" sz="800" b="1" dirty="0" err="1">
                  <a:latin typeface="Courier New" panose="02070309020205020404" pitchFamily="49" charset="0"/>
                  <a:cs typeface="Courier New" panose="02070309020205020404" pitchFamily="49" charset="0"/>
                </a:rPr>
                <a:t>writeln</a:t>
              </a:r>
              <a:r>
                <a:rPr lang="en-US" sz="800" b="1" dirty="0">
                  <a:latin typeface="Courier New" panose="02070309020205020404" pitchFamily="49" charset="0"/>
                  <a:cs typeface="Courier New" panose="02070309020205020404" pitchFamily="49" charset="0"/>
                </a:rPr>
                <a:t>(': Hello, world!');</a:t>
              </a:r>
            </a:p>
            <a:p>
              <a:r>
                <a:rPr lang="en-US" sz="800" b="1" dirty="0">
                  <a:latin typeface="Courier New" panose="02070309020205020404" pitchFamily="49" charset="0"/>
                  <a:cs typeface="Courier New" panose="02070309020205020404" pitchFamily="49" charset="0"/>
                </a:rPr>
                <a:t>    UNTIL </a:t>
              </a:r>
              <a:r>
                <a:rPr lang="en-US" sz="800" b="1" dirty="0" err="1">
                  <a:latin typeface="Courier New" panose="02070309020205020404" pitchFamily="49" charset="0"/>
                  <a:cs typeface="Courier New" panose="02070309020205020404" pitchFamily="49" charset="0"/>
                </a:rPr>
                <a:t>i</a:t>
              </a:r>
              <a:r>
                <a:rPr lang="en-US" sz="800" b="1" dirty="0">
                  <a:latin typeface="Courier New" panose="02070309020205020404" pitchFamily="49" charset="0"/>
                  <a:cs typeface="Courier New" panose="02070309020205020404" pitchFamily="49" charset="0"/>
                </a:rPr>
                <a:t> = 5;</a:t>
              </a:r>
            </a:p>
            <a:p>
              <a:r>
                <a:rPr lang="en-US" sz="800" b="1" dirty="0">
                  <a:latin typeface="Courier New" panose="02070309020205020404" pitchFamily="49" charset="0"/>
                  <a:cs typeface="Courier New" panose="02070309020205020404" pitchFamily="49" charset="0"/>
                </a:rPr>
                <a:t>END.</a:t>
              </a:r>
            </a:p>
          </p:txBody>
        </p:sp>
        <p:sp>
          <p:nvSpPr>
            <p:cNvPr id="10" name="TextBox 9">
              <a:extLst>
                <a:ext uri="{FF2B5EF4-FFF2-40B4-BE49-F238E27FC236}">
                  <a16:creationId xmlns:a16="http://schemas.microsoft.com/office/drawing/2014/main" id="{1870337E-9819-28F5-C4D4-24BAD10653AF}"/>
                </a:ext>
              </a:extLst>
            </p:cNvPr>
            <p:cNvSpPr txBox="1"/>
            <p:nvPr/>
          </p:nvSpPr>
          <p:spPr>
            <a:xfrm>
              <a:off x="1757809" y="5102309"/>
              <a:ext cx="824265" cy="215444"/>
            </a:xfrm>
            <a:prstGeom prst="rect">
              <a:avLst/>
            </a:prstGeom>
            <a:solidFill>
              <a:srgbClr val="0033CC"/>
            </a:solidFill>
          </p:spPr>
          <p:txBody>
            <a:bodyPr wrap="none" rtlCol="0">
              <a:spAutoFit/>
            </a:bodyPr>
            <a:lstStyle/>
            <a:p>
              <a:r>
                <a:rPr lang="en-US" sz="800" dirty="0" err="1">
                  <a:solidFill>
                    <a:srgbClr val="FFFF00"/>
                  </a:solidFill>
                </a:rPr>
                <a:t>HelloWorld.txt</a:t>
              </a:r>
              <a:endParaRPr lang="en-US" sz="800" dirty="0">
                <a:solidFill>
                  <a:srgbClr val="FFFF00"/>
                </a:solidFill>
              </a:endParaRPr>
            </a:p>
          </p:txBody>
        </p:sp>
      </p:grpSp>
    </p:spTree>
    <p:extLst>
      <p:ext uri="{BB962C8B-B14F-4D97-AF65-F5344CB8AC3E}">
        <p14:creationId xmlns:p14="http://schemas.microsoft.com/office/powerpoint/2010/main" val="340556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500"/>
                                        <p:tgtEl>
                                          <p:spTgt spid="5">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7" end="7"/>
                                            </p:txEl>
                                          </p:spTgt>
                                        </p:tgtEl>
                                        <p:attrNameLst>
                                          <p:attrName>style.visibility</p:attrName>
                                        </p:attrNameLst>
                                      </p:cBhvr>
                                      <p:to>
                                        <p:strVal val="visible"/>
                                      </p:to>
                                    </p:set>
                                    <p:animEffect transition="in" filter="fade">
                                      <p:cBhvr>
                                        <p:cTn id="10" dur="500"/>
                                        <p:tgtEl>
                                          <p:spTgt spid="5">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animEffect transition="in" filter="fade">
                                      <p:cBhvr>
                                        <p:cTn id="13" dur="500"/>
                                        <p:tgtEl>
                                          <p:spTgt spid="5">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9" end="9"/>
                                            </p:txEl>
                                          </p:spTgt>
                                        </p:tgtEl>
                                        <p:attrNameLst>
                                          <p:attrName>style.visibility</p:attrName>
                                        </p:attrNameLst>
                                      </p:cBhvr>
                                      <p:to>
                                        <p:strVal val="visible"/>
                                      </p:to>
                                    </p:set>
                                    <p:animEffect transition="in" filter="fade">
                                      <p:cBhvr>
                                        <p:cTn id="16" dur="500"/>
                                        <p:tgtEl>
                                          <p:spTgt spid="5">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animEffect transition="in" filter="fade">
                                      <p:cBhvr>
                                        <p:cTn id="19" dur="500"/>
                                        <p:tgtEl>
                                          <p:spTgt spid="5">
                                            <p:txEl>
                                              <p:pRg st="10" end="1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
                                            <p:txEl>
                                              <p:pRg st="12" end="12"/>
                                            </p:txEl>
                                          </p:spTgt>
                                        </p:tgtEl>
                                        <p:attrNameLst>
                                          <p:attrName>style.visibility</p:attrName>
                                        </p:attrNameLst>
                                      </p:cBhvr>
                                      <p:to>
                                        <p:strVal val="visible"/>
                                      </p:to>
                                    </p:set>
                                    <p:animEffect transition="in" filter="fade">
                                      <p:cBhvr>
                                        <p:cTn id="24" dur="500"/>
                                        <p:tgtEl>
                                          <p:spTgt spid="5">
                                            <p:txEl>
                                              <p:pRg st="12" end="12"/>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13" end="13"/>
                                            </p:txEl>
                                          </p:spTgt>
                                        </p:tgtEl>
                                        <p:attrNameLst>
                                          <p:attrName>style.visibility</p:attrName>
                                        </p:attrNameLst>
                                      </p:cBhvr>
                                      <p:to>
                                        <p:strVal val="visible"/>
                                      </p:to>
                                    </p:set>
                                    <p:animEffect transition="in" filter="fade">
                                      <p:cBhvr>
                                        <p:cTn id="27" dur="500"/>
                                        <p:tgtEl>
                                          <p:spTgt spid="5">
                                            <p:txEl>
                                              <p:pRg st="13" end="13"/>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14" end="14"/>
                                            </p:txEl>
                                          </p:spTgt>
                                        </p:tgtEl>
                                        <p:attrNameLst>
                                          <p:attrName>style.visibility</p:attrName>
                                        </p:attrNameLst>
                                      </p:cBhvr>
                                      <p:to>
                                        <p:strVal val="visible"/>
                                      </p:to>
                                    </p:set>
                                    <p:animEffect transition="in" filter="fade">
                                      <p:cBhvr>
                                        <p:cTn id="30" dur="500"/>
                                        <p:tgtEl>
                                          <p:spTgt spid="5">
                                            <p:txEl>
                                              <p:pRg st="14" end="1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15" end="15"/>
                                            </p:txEl>
                                          </p:spTgt>
                                        </p:tgtEl>
                                        <p:attrNameLst>
                                          <p:attrName>style.visibility</p:attrName>
                                        </p:attrNameLst>
                                      </p:cBhvr>
                                      <p:to>
                                        <p:strVal val="visible"/>
                                      </p:to>
                                    </p:set>
                                    <p:animEffect transition="in" filter="fade">
                                      <p:cBhvr>
                                        <p:cTn id="33" dur="500"/>
                                        <p:tgtEl>
                                          <p:spTgt spid="5">
                                            <p:txEl>
                                              <p:pRg st="15" end="15"/>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6" end="16"/>
                                            </p:txEl>
                                          </p:spTgt>
                                        </p:tgtEl>
                                        <p:attrNameLst>
                                          <p:attrName>style.visibility</p:attrName>
                                        </p:attrNameLst>
                                      </p:cBhvr>
                                      <p:to>
                                        <p:strVal val="visible"/>
                                      </p:to>
                                    </p:set>
                                    <p:animEffect transition="in" filter="fade">
                                      <p:cBhvr>
                                        <p:cTn id="36" dur="500"/>
                                        <p:tgtEl>
                                          <p:spTgt spid="5">
                                            <p:txEl>
                                              <p:pRg st="16" end="16"/>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7" end="17"/>
                                            </p:txEl>
                                          </p:spTgt>
                                        </p:tgtEl>
                                        <p:attrNameLst>
                                          <p:attrName>style.visibility</p:attrName>
                                        </p:attrNameLst>
                                      </p:cBhvr>
                                      <p:to>
                                        <p:strVal val="visible"/>
                                      </p:to>
                                    </p:set>
                                    <p:animEffect transition="in" filter="fade">
                                      <p:cBhvr>
                                        <p:cTn id="39" dur="500"/>
                                        <p:tgtEl>
                                          <p:spTgt spid="5">
                                            <p:txEl>
                                              <p:pRg st="17" end="17"/>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18" end="18"/>
                                            </p:txEl>
                                          </p:spTgt>
                                        </p:tgtEl>
                                        <p:attrNameLst>
                                          <p:attrName>style.visibility</p:attrName>
                                        </p:attrNameLst>
                                      </p:cBhvr>
                                      <p:to>
                                        <p:strVal val="visible"/>
                                      </p:to>
                                    </p:set>
                                    <p:animEffect transition="in" filter="fade">
                                      <p:cBhvr>
                                        <p:cTn id="42" dur="500"/>
                                        <p:tgtEl>
                                          <p:spTgt spid="5">
                                            <p:txEl>
                                              <p:pRg st="18" end="18"/>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5">
                                            <p:txEl>
                                              <p:pRg st="19" end="19"/>
                                            </p:txEl>
                                          </p:spTgt>
                                        </p:tgtEl>
                                        <p:attrNameLst>
                                          <p:attrName>style.visibility</p:attrName>
                                        </p:attrNameLst>
                                      </p:cBhvr>
                                      <p:to>
                                        <p:strVal val="visible"/>
                                      </p:to>
                                    </p:set>
                                    <p:animEffect transition="in" filter="fade">
                                      <p:cBhvr>
                                        <p:cTn id="45" dur="500"/>
                                        <p:tgtEl>
                                          <p:spTgt spid="5">
                                            <p:txEl>
                                              <p:pRg st="19" end="19"/>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5">
                                            <p:txEl>
                                              <p:pRg st="20" end="20"/>
                                            </p:txEl>
                                          </p:spTgt>
                                        </p:tgtEl>
                                        <p:attrNameLst>
                                          <p:attrName>style.visibility</p:attrName>
                                        </p:attrNameLst>
                                      </p:cBhvr>
                                      <p:to>
                                        <p:strVal val="visible"/>
                                      </p:to>
                                    </p:set>
                                    <p:animEffect transition="in" filter="fade">
                                      <p:cBhvr>
                                        <p:cTn id="48" dur="500"/>
                                        <p:tgtEl>
                                          <p:spTgt spid="5">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77221-FB1D-B44A-AD6B-C9227944CCA6}"/>
              </a:ext>
            </a:extLst>
          </p:cNvPr>
          <p:cNvSpPr>
            <a:spLocks noGrp="1"/>
          </p:cNvSpPr>
          <p:nvPr>
            <p:ph type="title"/>
          </p:nvPr>
        </p:nvSpPr>
        <p:spPr/>
        <p:txBody>
          <a:bodyPr/>
          <a:lstStyle/>
          <a:p>
            <a:r>
              <a:rPr lang="en-US" dirty="0"/>
              <a:t>The </a:t>
            </a:r>
            <a:r>
              <a:rPr lang="en-US" b="1" dirty="0" err="1">
                <a:latin typeface="Courier New" panose="02070309020205020404" pitchFamily="49" charset="0"/>
                <a:cs typeface="Courier New" panose="02070309020205020404" pitchFamily="49" charset="0"/>
              </a:rPr>
              <a:t>parseProgram</a:t>
            </a:r>
            <a:r>
              <a:rPr lang="en-US" b="1" dirty="0">
                <a:latin typeface="Courier New" panose="02070309020205020404" pitchFamily="49" charset="0"/>
                <a:cs typeface="Courier New" panose="02070309020205020404" pitchFamily="49" charset="0"/>
              </a:rPr>
              <a:t>()</a:t>
            </a:r>
            <a:r>
              <a:rPr lang="en-US" dirty="0"/>
              <a:t> Method</a:t>
            </a:r>
            <a:r>
              <a:rPr lang="en-US" i="1" dirty="0"/>
              <a:t>, cont’d </a:t>
            </a:r>
          </a:p>
        </p:txBody>
      </p:sp>
      <p:sp>
        <p:nvSpPr>
          <p:cNvPr id="4" name="Slide Number Placeholder 3">
            <a:extLst>
              <a:ext uri="{FF2B5EF4-FFF2-40B4-BE49-F238E27FC236}">
                <a16:creationId xmlns:a16="http://schemas.microsoft.com/office/drawing/2014/main" id="{ACBCF05E-8A58-564D-8752-1B732AAF4FEB}"/>
              </a:ext>
            </a:extLst>
          </p:cNvPr>
          <p:cNvSpPr>
            <a:spLocks noGrp="1"/>
          </p:cNvSpPr>
          <p:nvPr>
            <p:ph type="sldNum" sz="quarter" idx="12"/>
          </p:nvPr>
        </p:nvSpPr>
        <p:spPr/>
        <p:txBody>
          <a:bodyPr/>
          <a:lstStyle/>
          <a:p>
            <a:fld id="{FED62B2D-F854-104A-9535-9A504E5923E0}" type="slidenum">
              <a:rPr lang="en-US" smtClean="0"/>
              <a:pPr/>
              <a:t>5</a:t>
            </a:fld>
            <a:endParaRPr lang="en-US"/>
          </a:p>
        </p:txBody>
      </p:sp>
      <p:sp>
        <p:nvSpPr>
          <p:cNvPr id="5" name="TextBox 4">
            <a:extLst>
              <a:ext uri="{FF2B5EF4-FFF2-40B4-BE49-F238E27FC236}">
                <a16:creationId xmlns:a16="http://schemas.microsoft.com/office/drawing/2014/main" id="{A95B4645-3B91-F246-A969-7FFB7FA27660}"/>
              </a:ext>
            </a:extLst>
          </p:cNvPr>
          <p:cNvSpPr txBox="1"/>
          <p:nvPr/>
        </p:nvSpPr>
        <p:spPr>
          <a:xfrm>
            <a:off x="826423" y="1403741"/>
            <a:ext cx="7491153" cy="3139321"/>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C00000"/>
                </a:solidFill>
                <a:latin typeface="Courier New" panose="02070309020205020404" pitchFamily="49" charset="0"/>
                <a:cs typeface="Courier New" panose="02070309020205020404" pitchFamily="49" charset="0"/>
              </a:rPr>
              <a:t>SEMICOLON</a:t>
            </a:r>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consume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else </a:t>
            </a:r>
            <a:r>
              <a:rPr lang="en-US" sz="1400" b="1" dirty="0" err="1">
                <a:latin typeface="Courier New" panose="02070309020205020404" pitchFamily="49" charset="0"/>
                <a:cs typeface="Courier New" panose="02070309020205020404" pitchFamily="49" charset="0"/>
              </a:rPr>
              <a:t>syntaxError</a:t>
            </a:r>
            <a:r>
              <a:rPr lang="en-US" sz="1400" b="1" dirty="0">
                <a:latin typeface="Courier New" panose="02070309020205020404" pitchFamily="49" charset="0"/>
                <a:cs typeface="Courier New" panose="02070309020205020404" pitchFamily="49" charset="0"/>
              </a:rPr>
              <a:t>("Missing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C00000"/>
                </a:solidFill>
                <a:latin typeface="Courier New" panose="02070309020205020404" pitchFamily="49" charset="0"/>
                <a:cs typeface="Courier New" panose="02070309020205020404" pitchFamily="49" charset="0"/>
              </a:rPr>
              <a:t>BEGIN</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syntaxError</a:t>
            </a:r>
            <a:r>
              <a:rPr lang="en-US" sz="1400" b="1" dirty="0">
                <a:latin typeface="Courier New" panose="02070309020205020404" pitchFamily="49" charset="0"/>
                <a:cs typeface="Courier New" panose="02070309020205020404" pitchFamily="49" charset="0"/>
              </a:rPr>
              <a:t>("Expecting BEGIN");</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 The PROGRAM node adopts the COMPOUND tree.</a:t>
            </a:r>
          </a:p>
          <a:p>
            <a:r>
              <a:rPr lang="en-US" sz="1400" b="1" dirty="0">
                <a:latin typeface="Courier New" panose="02070309020205020404" pitchFamily="49" charset="0"/>
                <a:cs typeface="Courier New" panose="02070309020205020404" pitchFamily="49" charset="0"/>
              </a:rPr>
              <a:t>    </a:t>
            </a:r>
            <a:r>
              <a:rPr lang="en-US" sz="1400" b="1" dirty="0" err="1">
                <a:solidFill>
                  <a:srgbClr val="C00000"/>
                </a:solidFill>
                <a:latin typeface="Courier New" panose="02070309020205020404" pitchFamily="49" charset="0"/>
                <a:cs typeface="Courier New" panose="02070309020205020404" pitchFamily="49" charset="0"/>
              </a:rPr>
              <a:t>programNode.adopt</a:t>
            </a:r>
            <a:r>
              <a:rPr lang="en-US" sz="1400" b="1" dirty="0">
                <a:solidFill>
                  <a:srgbClr val="C00000"/>
                </a:solidFill>
                <a:latin typeface="Courier New" panose="02070309020205020404" pitchFamily="49" charset="0"/>
                <a:cs typeface="Courier New" panose="02070309020205020404" pitchFamily="49" charset="0"/>
              </a:rPr>
              <a:t>(</a:t>
            </a:r>
            <a:r>
              <a:rPr lang="en-US" sz="1400" b="1" dirty="0" err="1">
                <a:solidFill>
                  <a:srgbClr val="C00000"/>
                </a:solidFill>
                <a:latin typeface="Courier New" panose="02070309020205020404" pitchFamily="49" charset="0"/>
                <a:cs typeface="Courier New" panose="02070309020205020404" pitchFamily="49" charset="0"/>
              </a:rPr>
              <a:t>parseCompoundStatement</a:t>
            </a:r>
            <a:r>
              <a:rPr lang="en-US" sz="1400" b="1" dirty="0">
                <a:solidFill>
                  <a:srgbClr val="C000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if (</a:t>
            </a:r>
            <a:r>
              <a:rPr lang="en-US" b="1" dirty="0" err="1">
                <a:latin typeface="Courier New" panose="02070309020205020404" pitchFamily="49" charset="0"/>
                <a:cs typeface="Courier New" panose="02070309020205020404" pitchFamily="49" charset="0"/>
              </a:rPr>
              <a:t>currentToken.type</a:t>
            </a:r>
            <a:r>
              <a:rPr lang="en-US" b="1" dirty="0">
                <a:latin typeface="Courier New" panose="02070309020205020404" pitchFamily="49" charset="0"/>
                <a:cs typeface="Courier New" panose="02070309020205020404" pitchFamily="49" charset="0"/>
              </a:rPr>
              <a:t> != </a:t>
            </a:r>
            <a:r>
              <a:rPr lang="en-US" b="1" dirty="0">
                <a:solidFill>
                  <a:srgbClr val="C00000"/>
                </a:solidFill>
                <a:latin typeface="Courier New" panose="02070309020205020404" pitchFamily="49" charset="0"/>
                <a:cs typeface="Courier New" panose="02070309020205020404" pitchFamily="49" charset="0"/>
              </a:rPr>
              <a:t>PERIOD</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syntaxError</a:t>
            </a:r>
            <a:r>
              <a:rPr lang="en-US" sz="1400" b="1" dirty="0">
                <a:latin typeface="Courier New" panose="02070309020205020404" pitchFamily="49" charset="0"/>
                <a:cs typeface="Courier New" panose="02070309020205020404" pitchFamily="49" charset="0"/>
              </a:rPr>
              <a:t>("Expecting .");</a:t>
            </a:r>
          </a:p>
          <a:p>
            <a:r>
              <a:rPr lang="en-US" sz="1400" b="1" dirty="0">
                <a:latin typeface="Courier New" panose="02070309020205020404" pitchFamily="49" charset="0"/>
                <a:cs typeface="Courier New" panose="02070309020205020404" pitchFamily="49" charset="0"/>
              </a:rPr>
              <a:t>    </a:t>
            </a:r>
            <a:r>
              <a:rPr lang="en-US" sz="1400" b="1" dirty="0">
                <a:solidFill>
                  <a:srgbClr val="C00000"/>
                </a:solidFill>
                <a:latin typeface="Courier New" panose="02070309020205020404" pitchFamily="49" charset="0"/>
                <a:cs typeface="Courier New" panose="02070309020205020404" pitchFamily="49" charset="0"/>
              </a:rPr>
              <a:t>return </a:t>
            </a:r>
            <a:r>
              <a:rPr lang="en-US" sz="1400" b="1" dirty="0" err="1">
                <a:solidFill>
                  <a:srgbClr val="C00000"/>
                </a:solidFill>
                <a:latin typeface="Courier New" panose="02070309020205020404" pitchFamily="49" charset="0"/>
                <a:cs typeface="Courier New" panose="02070309020205020404" pitchFamily="49" charset="0"/>
              </a:rPr>
              <a:t>programNode</a:t>
            </a:r>
            <a:r>
              <a:rPr lang="en-US" sz="1400" b="1" dirty="0">
                <a:solidFill>
                  <a:srgbClr val="C000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2727A2C1-9554-6046-A4CC-FC7A9D5E9C1A}"/>
              </a:ext>
            </a:extLst>
          </p:cNvPr>
          <p:cNvSpPr txBox="1"/>
          <p:nvPr/>
        </p:nvSpPr>
        <p:spPr>
          <a:xfrm>
            <a:off x="6927661" y="1234464"/>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grpSp>
        <p:nvGrpSpPr>
          <p:cNvPr id="7" name="Group 6">
            <a:extLst>
              <a:ext uri="{FF2B5EF4-FFF2-40B4-BE49-F238E27FC236}">
                <a16:creationId xmlns:a16="http://schemas.microsoft.com/office/drawing/2014/main" id="{3ED74F47-3497-EB44-B0EE-501FCCCD8E2F}"/>
              </a:ext>
            </a:extLst>
          </p:cNvPr>
          <p:cNvGrpSpPr/>
          <p:nvPr/>
        </p:nvGrpSpPr>
        <p:grpSpPr>
          <a:xfrm>
            <a:off x="5081796" y="4160512"/>
            <a:ext cx="3691730" cy="1863671"/>
            <a:chOff x="457245" y="3630739"/>
            <a:chExt cx="3691730" cy="1863671"/>
          </a:xfrm>
          <a:solidFill>
            <a:schemeClr val="bg1"/>
          </a:solidFill>
        </p:grpSpPr>
        <p:sp>
          <p:nvSpPr>
            <p:cNvPr id="8" name="Rounded Rectangle 7">
              <a:extLst>
                <a:ext uri="{FF2B5EF4-FFF2-40B4-BE49-F238E27FC236}">
                  <a16:creationId xmlns:a16="http://schemas.microsoft.com/office/drawing/2014/main" id="{E6C1EF92-D0F0-7C41-9991-C8D119C0C3D5}"/>
                </a:ext>
              </a:extLst>
            </p:cNvPr>
            <p:cNvSpPr/>
            <p:nvPr/>
          </p:nvSpPr>
          <p:spPr bwMode="auto">
            <a:xfrm>
              <a:off x="1114403" y="3630739"/>
              <a:ext cx="822951" cy="274317"/>
            </a:xfrm>
            <a:prstGeom prst="roundRect">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PROGRAM</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9" name="Rounded Rectangle 8">
              <a:extLst>
                <a:ext uri="{FF2B5EF4-FFF2-40B4-BE49-F238E27FC236}">
                  <a16:creationId xmlns:a16="http://schemas.microsoft.com/office/drawing/2014/main" id="{0775AF5E-1DFD-B44E-882B-FF8D0C79D3F9}"/>
                </a:ext>
              </a:extLst>
            </p:cNvPr>
            <p:cNvSpPr/>
            <p:nvPr/>
          </p:nvSpPr>
          <p:spPr bwMode="auto">
            <a:xfrm>
              <a:off x="1037317" y="4132703"/>
              <a:ext cx="977123" cy="274317"/>
            </a:xfrm>
            <a:prstGeom prst="roundRect">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COMPOUND</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10" name="Rounded Rectangle 9">
              <a:extLst>
                <a:ext uri="{FF2B5EF4-FFF2-40B4-BE49-F238E27FC236}">
                  <a16:creationId xmlns:a16="http://schemas.microsoft.com/office/drawing/2014/main" id="{A59B6053-FA87-314C-947D-FDA93FC30CDF}"/>
                </a:ext>
              </a:extLst>
            </p:cNvPr>
            <p:cNvSpPr/>
            <p:nvPr/>
          </p:nvSpPr>
          <p:spPr bwMode="auto">
            <a:xfrm>
              <a:off x="457245" y="4633907"/>
              <a:ext cx="674243" cy="274317"/>
            </a:xfrm>
            <a:prstGeom prst="roundRect">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ASSIGN</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11" name="Rounded Rectangle 10">
              <a:extLst>
                <a:ext uri="{FF2B5EF4-FFF2-40B4-BE49-F238E27FC236}">
                  <a16:creationId xmlns:a16="http://schemas.microsoft.com/office/drawing/2014/main" id="{D7A68E83-85C0-2449-A4B9-572E72B64FC2}"/>
                </a:ext>
              </a:extLst>
            </p:cNvPr>
            <p:cNvSpPr/>
            <p:nvPr/>
          </p:nvSpPr>
          <p:spPr bwMode="auto">
            <a:xfrm>
              <a:off x="1920269" y="4638037"/>
              <a:ext cx="674243" cy="274317"/>
            </a:xfrm>
            <a:prstGeom prst="roundRect">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charset="0"/>
                </a:rPr>
                <a:t>LOOP</a:t>
              </a:r>
            </a:p>
          </p:txBody>
        </p:sp>
        <p:sp>
          <p:nvSpPr>
            <p:cNvPr id="12" name="Rounded Rectangle 11">
              <a:extLst>
                <a:ext uri="{FF2B5EF4-FFF2-40B4-BE49-F238E27FC236}">
                  <a16:creationId xmlns:a16="http://schemas.microsoft.com/office/drawing/2014/main" id="{8980D1B1-1B77-7F40-B26D-5532F2DB21C9}"/>
                </a:ext>
              </a:extLst>
            </p:cNvPr>
            <p:cNvSpPr/>
            <p:nvPr/>
          </p:nvSpPr>
          <p:spPr bwMode="auto">
            <a:xfrm>
              <a:off x="457245" y="5220093"/>
              <a:ext cx="674243" cy="274317"/>
            </a:xfrm>
            <a:prstGeom prst="roundRect">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ASSIGN</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13" name="Rounded Rectangle 12">
              <a:extLst>
                <a:ext uri="{FF2B5EF4-FFF2-40B4-BE49-F238E27FC236}">
                  <a16:creationId xmlns:a16="http://schemas.microsoft.com/office/drawing/2014/main" id="{17365943-EF99-4340-8866-2A02537B307B}"/>
                </a:ext>
              </a:extLst>
            </p:cNvPr>
            <p:cNvSpPr/>
            <p:nvPr/>
          </p:nvSpPr>
          <p:spPr bwMode="auto">
            <a:xfrm>
              <a:off x="1194084" y="5217294"/>
              <a:ext cx="674243" cy="274317"/>
            </a:xfrm>
            <a:prstGeom prst="roundRect">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WRITE</a:t>
              </a:r>
              <a:endParaRPr kumimoji="0" lang="en-US" sz="900" b="0" i="0" u="none" strike="noStrike" cap="none" normalizeH="0" baseline="0" dirty="0">
                <a:ln>
                  <a:noFill/>
                </a:ln>
                <a:solidFill>
                  <a:schemeClr val="tx1"/>
                </a:solidFill>
                <a:effectLst/>
                <a:latin typeface="Arial" charset="0"/>
                <a:ea typeface="ＭＳ Ｐゴシック" charset="0"/>
              </a:endParaRPr>
            </a:p>
          </p:txBody>
        </p:sp>
        <p:cxnSp>
          <p:nvCxnSpPr>
            <p:cNvPr id="14" name="Straight Connector 13">
              <a:extLst>
                <a:ext uri="{FF2B5EF4-FFF2-40B4-BE49-F238E27FC236}">
                  <a16:creationId xmlns:a16="http://schemas.microsoft.com/office/drawing/2014/main" id="{B862D312-6658-104B-8CFD-84A1A02D3440}"/>
                </a:ext>
              </a:extLst>
            </p:cNvPr>
            <p:cNvCxnSpPr>
              <a:stCxn id="8" idx="2"/>
              <a:endCxn id="9" idx="0"/>
            </p:cNvCxnSpPr>
            <p:nvPr/>
          </p:nvCxnSpPr>
          <p:spPr bwMode="auto">
            <a:xfrm>
              <a:off x="1525879" y="3905056"/>
              <a:ext cx="0" cy="227647"/>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5" name="Elbow Connector 14">
              <a:extLst>
                <a:ext uri="{FF2B5EF4-FFF2-40B4-BE49-F238E27FC236}">
                  <a16:creationId xmlns:a16="http://schemas.microsoft.com/office/drawing/2014/main" id="{3186494A-6996-054B-AC72-6B742F09EC3A}"/>
                </a:ext>
              </a:extLst>
            </p:cNvPr>
            <p:cNvCxnSpPr>
              <a:stCxn id="9" idx="2"/>
              <a:endCxn id="10" idx="0"/>
            </p:cNvCxnSpPr>
            <p:nvPr/>
          </p:nvCxnSpPr>
          <p:spPr bwMode="auto">
            <a:xfrm rot="5400000">
              <a:off x="1046680" y="4154707"/>
              <a:ext cx="226887" cy="731512"/>
            </a:xfrm>
            <a:prstGeom prst="bentConnector3">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6" name="Elbow Connector 15">
              <a:extLst>
                <a:ext uri="{FF2B5EF4-FFF2-40B4-BE49-F238E27FC236}">
                  <a16:creationId xmlns:a16="http://schemas.microsoft.com/office/drawing/2014/main" id="{7D4D78D0-1C90-E240-BC4A-6100C2B58DCD}"/>
                </a:ext>
              </a:extLst>
            </p:cNvPr>
            <p:cNvCxnSpPr>
              <a:stCxn id="9" idx="2"/>
              <a:endCxn id="11" idx="0"/>
            </p:cNvCxnSpPr>
            <p:nvPr/>
          </p:nvCxnSpPr>
          <p:spPr bwMode="auto">
            <a:xfrm rot="16200000" flipH="1">
              <a:off x="1776127" y="4156772"/>
              <a:ext cx="231017" cy="731512"/>
            </a:xfrm>
            <a:prstGeom prst="bentConnector3">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7" name="Elbow Connector 16">
              <a:extLst>
                <a:ext uri="{FF2B5EF4-FFF2-40B4-BE49-F238E27FC236}">
                  <a16:creationId xmlns:a16="http://schemas.microsoft.com/office/drawing/2014/main" id="{7FBF3DC8-201F-824D-92D4-B0C5F87ADD18}"/>
                </a:ext>
              </a:extLst>
            </p:cNvPr>
            <p:cNvCxnSpPr>
              <a:stCxn id="11" idx="2"/>
              <a:endCxn id="12" idx="0"/>
            </p:cNvCxnSpPr>
            <p:nvPr/>
          </p:nvCxnSpPr>
          <p:spPr bwMode="auto">
            <a:xfrm rot="5400000">
              <a:off x="1372010" y="4334711"/>
              <a:ext cx="307739" cy="1463024"/>
            </a:xfrm>
            <a:prstGeom prst="bentConnector3">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8" name="Rounded Rectangle 17">
              <a:extLst>
                <a:ext uri="{FF2B5EF4-FFF2-40B4-BE49-F238E27FC236}">
                  <a16:creationId xmlns:a16="http://schemas.microsoft.com/office/drawing/2014/main" id="{11531088-4F54-524A-B93C-4BADAFAA2BD1}"/>
                </a:ext>
              </a:extLst>
            </p:cNvPr>
            <p:cNvSpPr/>
            <p:nvPr/>
          </p:nvSpPr>
          <p:spPr bwMode="auto">
            <a:xfrm>
              <a:off x="1920269" y="5217294"/>
              <a:ext cx="674243" cy="274317"/>
            </a:xfrm>
            <a:prstGeom prst="roundRect">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WRITE</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19" name="Rounded Rectangle 18">
              <a:extLst>
                <a:ext uri="{FF2B5EF4-FFF2-40B4-BE49-F238E27FC236}">
                  <a16:creationId xmlns:a16="http://schemas.microsoft.com/office/drawing/2014/main" id="{E53E708E-1A3C-3448-9B14-6C7E4CA51B35}"/>
                </a:ext>
              </a:extLst>
            </p:cNvPr>
            <p:cNvSpPr/>
            <p:nvPr/>
          </p:nvSpPr>
          <p:spPr bwMode="auto">
            <a:xfrm>
              <a:off x="2651781" y="5217294"/>
              <a:ext cx="743224" cy="274317"/>
            </a:xfrm>
            <a:prstGeom prst="roundRect">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WRITELN</a:t>
              </a:r>
              <a:endParaRPr kumimoji="0" lang="en-US" sz="900" b="0" i="0" u="none" strike="noStrike" cap="none" normalizeH="0" baseline="0" dirty="0">
                <a:ln>
                  <a:noFill/>
                </a:ln>
                <a:solidFill>
                  <a:schemeClr val="tx1"/>
                </a:solidFill>
                <a:effectLst/>
                <a:latin typeface="Arial" charset="0"/>
                <a:ea typeface="ＭＳ Ｐゴシック" charset="0"/>
              </a:endParaRPr>
            </a:p>
          </p:txBody>
        </p:sp>
        <p:cxnSp>
          <p:nvCxnSpPr>
            <p:cNvPr id="20" name="Elbow Connector 19">
              <a:extLst>
                <a:ext uri="{FF2B5EF4-FFF2-40B4-BE49-F238E27FC236}">
                  <a16:creationId xmlns:a16="http://schemas.microsoft.com/office/drawing/2014/main" id="{85CFAD8B-FE3D-6A45-AFEA-8C5A84259D97}"/>
                </a:ext>
              </a:extLst>
            </p:cNvPr>
            <p:cNvCxnSpPr>
              <a:stCxn id="11" idx="2"/>
              <a:endCxn id="13" idx="0"/>
            </p:cNvCxnSpPr>
            <p:nvPr/>
          </p:nvCxnSpPr>
          <p:spPr bwMode="auto">
            <a:xfrm rot="5400000">
              <a:off x="1741829" y="4701732"/>
              <a:ext cx="304940" cy="726185"/>
            </a:xfrm>
            <a:prstGeom prst="bentConnector3">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1" name="Elbow Connector 20">
              <a:extLst>
                <a:ext uri="{FF2B5EF4-FFF2-40B4-BE49-F238E27FC236}">
                  <a16:creationId xmlns:a16="http://schemas.microsoft.com/office/drawing/2014/main" id="{B4BA265C-92C0-CB4E-A6C0-C60D62E03140}"/>
                </a:ext>
              </a:extLst>
            </p:cNvPr>
            <p:cNvCxnSpPr>
              <a:cxnSpLocks/>
              <a:stCxn id="11" idx="2"/>
              <a:endCxn id="19" idx="0"/>
            </p:cNvCxnSpPr>
            <p:nvPr/>
          </p:nvCxnSpPr>
          <p:spPr bwMode="auto">
            <a:xfrm rot="16200000" flipH="1">
              <a:off x="2487922" y="4681823"/>
              <a:ext cx="304940" cy="766002"/>
            </a:xfrm>
            <a:prstGeom prst="bentConnector3">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22" name="Rounded Rectangle 21">
              <a:extLst>
                <a:ext uri="{FF2B5EF4-FFF2-40B4-BE49-F238E27FC236}">
                  <a16:creationId xmlns:a16="http://schemas.microsoft.com/office/drawing/2014/main" id="{04BBE188-58E4-4645-9210-B786AB2D18C5}"/>
                </a:ext>
              </a:extLst>
            </p:cNvPr>
            <p:cNvSpPr/>
            <p:nvPr/>
          </p:nvSpPr>
          <p:spPr bwMode="auto">
            <a:xfrm>
              <a:off x="3474732" y="5217294"/>
              <a:ext cx="674243" cy="274317"/>
            </a:xfrm>
            <a:prstGeom prst="roundRect">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TEST</a:t>
              </a:r>
              <a:endParaRPr kumimoji="0" lang="en-US" sz="900" b="0" i="0" u="none" strike="noStrike" cap="none" normalizeH="0" baseline="0" dirty="0">
                <a:ln>
                  <a:noFill/>
                </a:ln>
                <a:solidFill>
                  <a:schemeClr val="tx1"/>
                </a:solidFill>
                <a:effectLst/>
                <a:latin typeface="Arial" charset="0"/>
                <a:ea typeface="ＭＳ Ｐゴシック" charset="0"/>
              </a:endParaRPr>
            </a:p>
          </p:txBody>
        </p:sp>
        <p:cxnSp>
          <p:nvCxnSpPr>
            <p:cNvPr id="23" name="Elbow Connector 22">
              <a:extLst>
                <a:ext uri="{FF2B5EF4-FFF2-40B4-BE49-F238E27FC236}">
                  <a16:creationId xmlns:a16="http://schemas.microsoft.com/office/drawing/2014/main" id="{BBB6DF1D-0F40-E148-9777-419B6368A900}"/>
                </a:ext>
              </a:extLst>
            </p:cNvPr>
            <p:cNvCxnSpPr>
              <a:stCxn id="11" idx="2"/>
              <a:endCxn id="22" idx="0"/>
            </p:cNvCxnSpPr>
            <p:nvPr/>
          </p:nvCxnSpPr>
          <p:spPr bwMode="auto">
            <a:xfrm rot="16200000" flipH="1">
              <a:off x="2882152" y="4287592"/>
              <a:ext cx="304940" cy="1554463"/>
            </a:xfrm>
            <a:prstGeom prst="bentConnector3">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3" name="Group 2">
            <a:extLst>
              <a:ext uri="{FF2B5EF4-FFF2-40B4-BE49-F238E27FC236}">
                <a16:creationId xmlns:a16="http://schemas.microsoft.com/office/drawing/2014/main" id="{5ECC0C40-BEEE-4B1B-B648-34A16CE101B5}"/>
              </a:ext>
            </a:extLst>
          </p:cNvPr>
          <p:cNvGrpSpPr/>
          <p:nvPr/>
        </p:nvGrpSpPr>
        <p:grpSpPr>
          <a:xfrm>
            <a:off x="113221" y="4982512"/>
            <a:ext cx="3046271" cy="1785104"/>
            <a:chOff x="113221" y="4982512"/>
            <a:chExt cx="3046271" cy="1785104"/>
          </a:xfrm>
        </p:grpSpPr>
        <p:sp>
          <p:nvSpPr>
            <p:cNvPr id="24" name="TextBox 23">
              <a:extLst>
                <a:ext uri="{FF2B5EF4-FFF2-40B4-BE49-F238E27FC236}">
                  <a16:creationId xmlns:a16="http://schemas.microsoft.com/office/drawing/2014/main" id="{BB291D6B-7F88-5877-C132-CB1790E9CCDC}"/>
                </a:ext>
              </a:extLst>
            </p:cNvPr>
            <p:cNvSpPr txBox="1"/>
            <p:nvPr/>
          </p:nvSpPr>
          <p:spPr>
            <a:xfrm>
              <a:off x="113221" y="4982512"/>
              <a:ext cx="2877711" cy="1785104"/>
            </a:xfrm>
            <a:prstGeom prst="rect">
              <a:avLst/>
            </a:prstGeom>
            <a:solidFill>
              <a:srgbClr val="DEF0F2"/>
            </a:solidFill>
            <a:ln>
              <a:solidFill>
                <a:srgbClr val="0033CC"/>
              </a:solidFill>
            </a:ln>
          </p:spPr>
          <p:txBody>
            <a:bodyPr wrap="none" rtlCol="0">
              <a:spAutoFit/>
            </a:bodyPr>
            <a:lstStyle/>
            <a:p>
              <a:r>
                <a:rPr lang="en-US" sz="1000" b="1" dirty="0">
                  <a:latin typeface="Courier New" panose="02070309020205020404" pitchFamily="49" charset="0"/>
                  <a:cs typeface="Courier New" panose="02070309020205020404" pitchFamily="49" charset="0"/>
                </a:rPr>
                <a:t>PROGRAM HelloWorld</a:t>
              </a:r>
              <a:r>
                <a:rPr lang="en-US" sz="1000" b="1" dirty="0">
                  <a:solidFill>
                    <a:srgbClr val="C00000"/>
                  </a:solidFill>
                  <a:latin typeface="Courier New" panose="02070309020205020404" pitchFamily="49" charset="0"/>
                  <a:cs typeface="Courier New" panose="02070309020205020404" pitchFamily="49" charset="0"/>
                </a:rPr>
                <a:t>;</a:t>
              </a:r>
              <a:br>
                <a:rPr lang="en-US" sz="1000" b="1" dirty="0">
                  <a:latin typeface="Courier New" panose="02070309020205020404" pitchFamily="49" charset="0"/>
                  <a:cs typeface="Courier New" panose="02070309020205020404" pitchFamily="49" charset="0"/>
                </a:rPr>
              </a:br>
              <a:endParaRPr lang="en-US" sz="1000" b="1" dirty="0">
                <a:latin typeface="Courier New" panose="02070309020205020404" pitchFamily="49" charset="0"/>
                <a:cs typeface="Courier New" panose="02070309020205020404" pitchFamily="49" charset="0"/>
              </a:endParaRPr>
            </a:p>
            <a:p>
              <a:r>
                <a:rPr lang="en-US" sz="1000" b="1" dirty="0">
                  <a:solidFill>
                    <a:srgbClr val="C00000"/>
                  </a:solidFill>
                  <a:latin typeface="Courier New" panose="02070309020205020404" pitchFamily="49" charset="0"/>
                  <a:cs typeface="Courier New" panose="02070309020205020404" pitchFamily="49" charset="0"/>
                </a:rPr>
                <a:t>BEGIN</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0;</a:t>
              </a:r>
            </a:p>
            <a:p>
              <a:r>
                <a:rPr lang="en-US" sz="1000" b="1" dirty="0">
                  <a:latin typeface="Courier New" panose="02070309020205020404" pitchFamily="49" charset="0"/>
                  <a:cs typeface="Courier New" panose="02070309020205020404" pitchFamily="49" charset="0"/>
                </a:rPr>
                <a:t>    </a:t>
              </a:r>
            </a:p>
            <a:p>
              <a:r>
                <a:rPr lang="en-US" sz="1000" b="1" dirty="0">
                  <a:latin typeface="Courier New" panose="02070309020205020404" pitchFamily="49" charset="0"/>
                  <a:cs typeface="Courier New" panose="02070309020205020404" pitchFamily="49" charset="0"/>
                </a:rPr>
                <a:t>    REPEAT</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+ 1;</a:t>
              </a:r>
            </a:p>
            <a:p>
              <a:r>
                <a:rPr lang="en-US" sz="1000" b="1" dirty="0">
                  <a:latin typeface="Courier New" panose="02070309020205020404" pitchFamily="49" charset="0"/>
                  <a:cs typeface="Courier New" panose="02070309020205020404" pitchFamily="49" charset="0"/>
                </a:rPr>
                <a:t>        write('#'); write(</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writeln</a:t>
              </a:r>
              <a:r>
                <a:rPr lang="en-US" sz="1000" b="1" dirty="0">
                  <a:latin typeface="Courier New" panose="02070309020205020404" pitchFamily="49" charset="0"/>
                  <a:cs typeface="Courier New" panose="02070309020205020404" pitchFamily="49" charset="0"/>
                </a:rPr>
                <a:t>(': Hello, world!');</a:t>
              </a:r>
            </a:p>
            <a:p>
              <a:r>
                <a:rPr lang="en-US" sz="1000" b="1" dirty="0">
                  <a:latin typeface="Courier New" panose="02070309020205020404" pitchFamily="49" charset="0"/>
                  <a:cs typeface="Courier New" panose="02070309020205020404" pitchFamily="49" charset="0"/>
                </a:rPr>
                <a:t>    UNTIL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5;</a:t>
              </a:r>
            </a:p>
            <a:p>
              <a:r>
                <a:rPr lang="en-US" sz="1000" b="1" dirty="0">
                  <a:latin typeface="Courier New" panose="02070309020205020404" pitchFamily="49" charset="0"/>
                  <a:cs typeface="Courier New" panose="02070309020205020404" pitchFamily="49" charset="0"/>
                </a:rPr>
                <a:t>END</a:t>
              </a:r>
              <a:r>
                <a:rPr lang="en-US" sz="1000" b="1" dirty="0">
                  <a:solidFill>
                    <a:srgbClr val="C00000"/>
                  </a:solidFill>
                  <a:latin typeface="Courier New" panose="02070309020205020404" pitchFamily="49" charset="0"/>
                  <a:cs typeface="Courier New" panose="02070309020205020404" pitchFamily="49" charset="0"/>
                </a:rPr>
                <a:t>.</a:t>
              </a:r>
            </a:p>
          </p:txBody>
        </p:sp>
        <p:sp>
          <p:nvSpPr>
            <p:cNvPr id="25" name="TextBox 24">
              <a:extLst>
                <a:ext uri="{FF2B5EF4-FFF2-40B4-BE49-F238E27FC236}">
                  <a16:creationId xmlns:a16="http://schemas.microsoft.com/office/drawing/2014/main" id="{CB8CD7DD-F803-3163-241C-8548BAA972E4}"/>
                </a:ext>
              </a:extLst>
            </p:cNvPr>
            <p:cNvSpPr txBox="1"/>
            <p:nvPr/>
          </p:nvSpPr>
          <p:spPr>
            <a:xfrm>
              <a:off x="2096380" y="5102309"/>
              <a:ext cx="1063112" cy="261610"/>
            </a:xfrm>
            <a:prstGeom prst="rect">
              <a:avLst/>
            </a:prstGeom>
            <a:solidFill>
              <a:srgbClr val="0033CC"/>
            </a:solidFill>
          </p:spPr>
          <p:txBody>
            <a:bodyPr wrap="none" rtlCol="0">
              <a:spAutoFit/>
            </a:bodyPr>
            <a:lstStyle/>
            <a:p>
              <a:r>
                <a:rPr lang="en-US" sz="1100" dirty="0" err="1">
                  <a:solidFill>
                    <a:srgbClr val="FFFF00"/>
                  </a:solidFill>
                </a:rPr>
                <a:t>HelloWorld.txt</a:t>
              </a:r>
              <a:endParaRPr lang="en-US" sz="1100" dirty="0">
                <a:solidFill>
                  <a:srgbClr val="FFFF00"/>
                </a:solidFill>
              </a:endParaRPr>
            </a:p>
          </p:txBody>
        </p:sp>
      </p:grpSp>
    </p:spTree>
    <p:extLst>
      <p:ext uri="{BB962C8B-B14F-4D97-AF65-F5344CB8AC3E}">
        <p14:creationId xmlns:p14="http://schemas.microsoft.com/office/powerpoint/2010/main" val="267443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500"/>
                                        <p:tgtEl>
                                          <p:spTgt spid="5">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7" end="7"/>
                                            </p:txEl>
                                          </p:spTgt>
                                        </p:tgtEl>
                                        <p:attrNameLst>
                                          <p:attrName>style.visibility</p:attrName>
                                        </p:attrNameLst>
                                      </p:cBhvr>
                                      <p:to>
                                        <p:strVal val="visible"/>
                                      </p:to>
                                    </p:set>
                                    <p:animEffect transition="in" filter="fade">
                                      <p:cBhvr>
                                        <p:cTn id="10" dur="500"/>
                                        <p:tgtEl>
                                          <p:spTgt spid="5">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animEffect transition="in" filter="fade">
                                      <p:cBhvr>
                                        <p:cTn id="13" dur="500"/>
                                        <p:tgtEl>
                                          <p:spTgt spid="5">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9" end="9"/>
                                            </p:txEl>
                                          </p:spTgt>
                                        </p:tgtEl>
                                        <p:attrNameLst>
                                          <p:attrName>style.visibility</p:attrName>
                                        </p:attrNameLst>
                                      </p:cBhvr>
                                      <p:to>
                                        <p:strVal val="visible"/>
                                      </p:to>
                                    </p:set>
                                    <p:animEffect transition="in" filter="fade">
                                      <p:cBhvr>
                                        <p:cTn id="16" dur="500"/>
                                        <p:tgtEl>
                                          <p:spTgt spid="5">
                                            <p:txEl>
                                              <p:pRg st="9" end="9"/>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1" end="11"/>
                                            </p:txEl>
                                          </p:spTgt>
                                        </p:tgtEl>
                                        <p:attrNameLst>
                                          <p:attrName>style.visibility</p:attrName>
                                        </p:attrNameLst>
                                      </p:cBhvr>
                                      <p:to>
                                        <p:strVal val="visible"/>
                                      </p:to>
                                    </p:set>
                                    <p:animEffect transition="in" filter="fade">
                                      <p:cBhvr>
                                        <p:cTn id="21"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383CE-A731-834C-BB03-AA0DAF4C7299}"/>
              </a:ext>
            </a:extLst>
          </p:cNvPr>
          <p:cNvSpPr>
            <a:spLocks noGrp="1"/>
          </p:cNvSpPr>
          <p:nvPr>
            <p:ph type="title"/>
          </p:nvPr>
        </p:nvSpPr>
        <p:spPr>
          <a:xfrm>
            <a:off x="182929" y="411163"/>
            <a:ext cx="8686704" cy="655637"/>
          </a:xfrm>
        </p:spPr>
        <p:txBody>
          <a:bodyPr/>
          <a:lstStyle/>
          <a:p>
            <a:r>
              <a:rPr lang="en-US" dirty="0"/>
              <a:t>The </a:t>
            </a:r>
            <a:r>
              <a:rPr lang="en-US" b="1" dirty="0" err="1">
                <a:latin typeface="Courier New" panose="02070309020205020404" pitchFamily="49" charset="0"/>
                <a:cs typeface="Courier New" panose="02070309020205020404" pitchFamily="49" charset="0"/>
              </a:rPr>
              <a:t>parseCompoundStatement</a:t>
            </a:r>
            <a:r>
              <a:rPr lang="en-US" b="1" dirty="0">
                <a:latin typeface="Courier New" panose="02070309020205020404" pitchFamily="49" charset="0"/>
                <a:cs typeface="Courier New" panose="02070309020205020404" pitchFamily="49" charset="0"/>
              </a:rPr>
              <a:t>()</a:t>
            </a:r>
            <a:r>
              <a:rPr lang="en-US" dirty="0"/>
              <a:t> Method</a:t>
            </a:r>
          </a:p>
        </p:txBody>
      </p:sp>
      <p:sp>
        <p:nvSpPr>
          <p:cNvPr id="4" name="Slide Number Placeholder 3">
            <a:extLst>
              <a:ext uri="{FF2B5EF4-FFF2-40B4-BE49-F238E27FC236}">
                <a16:creationId xmlns:a16="http://schemas.microsoft.com/office/drawing/2014/main" id="{94E72CE0-8E99-8B4E-B5AF-9076B8BD787B}"/>
              </a:ext>
            </a:extLst>
          </p:cNvPr>
          <p:cNvSpPr>
            <a:spLocks noGrp="1"/>
          </p:cNvSpPr>
          <p:nvPr>
            <p:ph type="sldNum" sz="quarter" idx="12"/>
          </p:nvPr>
        </p:nvSpPr>
        <p:spPr/>
        <p:txBody>
          <a:bodyPr/>
          <a:lstStyle/>
          <a:p>
            <a:fld id="{FED62B2D-F854-104A-9535-9A504E5923E0}" type="slidenum">
              <a:rPr lang="en-US" smtClean="0"/>
              <a:pPr/>
              <a:t>6</a:t>
            </a:fld>
            <a:endParaRPr lang="en-US"/>
          </a:p>
        </p:txBody>
      </p:sp>
      <p:sp>
        <p:nvSpPr>
          <p:cNvPr id="5" name="TextBox 4">
            <a:extLst>
              <a:ext uri="{FF2B5EF4-FFF2-40B4-BE49-F238E27FC236}">
                <a16:creationId xmlns:a16="http://schemas.microsoft.com/office/drawing/2014/main" id="{FCBC4EEB-3BC5-9D43-9EFC-91B857135F1F}"/>
              </a:ext>
            </a:extLst>
          </p:cNvPr>
          <p:cNvSpPr txBox="1"/>
          <p:nvPr/>
        </p:nvSpPr>
        <p:spPr>
          <a:xfrm>
            <a:off x="2439735" y="1407355"/>
            <a:ext cx="6521337" cy="3539430"/>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private Node </a:t>
            </a:r>
            <a:r>
              <a:rPr lang="en-US" sz="1400" b="1" dirty="0" err="1">
                <a:solidFill>
                  <a:srgbClr val="C00000"/>
                </a:solidFill>
                <a:latin typeface="Courier New" panose="02070309020205020404" pitchFamily="49" charset="0"/>
                <a:cs typeface="Courier New" panose="02070309020205020404" pitchFamily="49" charset="0"/>
              </a:rPr>
              <a:t>parseCompoundStatement</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a:t>
            </a:r>
          </a:p>
          <a:p>
            <a:r>
              <a:rPr lang="en-US" sz="1400" b="1" dirty="0">
                <a:solidFill>
                  <a:srgbClr val="B23C00"/>
                </a:solidFill>
                <a:latin typeface="Courier New" panose="02070309020205020404" pitchFamily="49" charset="0"/>
                <a:cs typeface="Courier New" panose="02070309020205020404" pitchFamily="49" charset="0"/>
              </a:rPr>
              <a:t>    Node </a:t>
            </a:r>
            <a:r>
              <a:rPr lang="en-US" sz="1400" b="1" dirty="0" err="1">
                <a:solidFill>
                  <a:srgbClr val="B23C00"/>
                </a:solidFill>
                <a:latin typeface="Courier New" panose="02070309020205020404" pitchFamily="49" charset="0"/>
                <a:cs typeface="Courier New" panose="02070309020205020404" pitchFamily="49" charset="0"/>
              </a:rPr>
              <a:t>compoundNode</a:t>
            </a:r>
            <a:r>
              <a:rPr lang="en-US" sz="1400" b="1" dirty="0">
                <a:solidFill>
                  <a:srgbClr val="B23C00"/>
                </a:solidFill>
                <a:latin typeface="Courier New" panose="02070309020205020404" pitchFamily="49" charset="0"/>
                <a:cs typeface="Courier New" panose="02070309020205020404" pitchFamily="49" charset="0"/>
              </a:rPr>
              <a:t> = new Node(COMPOUND);</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compoundNode.lineNumber</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currentToken.lineNumber</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consume </a:t>
            </a:r>
            <a:r>
              <a:rPr lang="en-US" sz="1400" b="1" dirty="0">
                <a:solidFill>
                  <a:srgbClr val="C00000"/>
                </a:solidFill>
                <a:latin typeface="Courier New" panose="02070309020205020404" pitchFamily="49" charset="0"/>
                <a:cs typeface="Courier New" panose="02070309020205020404" pitchFamily="49" charset="0"/>
              </a:rPr>
              <a:t>BEGIN</a:t>
            </a:r>
          </a:p>
          <a:p>
            <a:r>
              <a:rPr lang="en-US" sz="1400" b="1" dirty="0">
                <a:latin typeface="Courier New" panose="02070309020205020404" pitchFamily="49" charset="0"/>
                <a:cs typeface="Courier New" panose="02070309020205020404" pitchFamily="49" charset="0"/>
              </a:rPr>
              <a:t>    </a:t>
            </a:r>
            <a:r>
              <a:rPr lang="en-US" sz="1400" b="1" dirty="0" err="1">
                <a:solidFill>
                  <a:srgbClr val="C00000"/>
                </a:solidFill>
                <a:latin typeface="Courier New" panose="02070309020205020404" pitchFamily="49" charset="0"/>
                <a:cs typeface="Courier New" panose="02070309020205020404" pitchFamily="49" charset="0"/>
              </a:rPr>
              <a:t>parseStatementList</a:t>
            </a:r>
            <a:r>
              <a:rPr lang="en-US" sz="1400" b="1" dirty="0">
                <a:solidFill>
                  <a:srgbClr val="C00000"/>
                </a:solidFill>
                <a:latin typeface="Courier New" panose="02070309020205020404" pitchFamily="49" charset="0"/>
                <a:cs typeface="Courier New" panose="02070309020205020404" pitchFamily="49" charset="0"/>
              </a:rPr>
              <a:t>(</a:t>
            </a:r>
            <a:r>
              <a:rPr lang="en-US" sz="1400" b="1" dirty="0" err="1">
                <a:solidFill>
                  <a:srgbClr val="C00000"/>
                </a:solidFill>
                <a:latin typeface="Courier New" panose="02070309020205020404" pitchFamily="49" charset="0"/>
                <a:cs typeface="Courier New" panose="02070309020205020404" pitchFamily="49" charset="0"/>
              </a:rPr>
              <a:t>compoundNode</a:t>
            </a:r>
            <a:r>
              <a:rPr lang="en-US" sz="1400" b="1" dirty="0">
                <a:solidFill>
                  <a:srgbClr val="C00000"/>
                </a:solidFill>
                <a:latin typeface="Courier New" panose="02070309020205020404" pitchFamily="49" charset="0"/>
                <a:cs typeface="Courier New" panose="02070309020205020404" pitchFamily="49" charset="0"/>
              </a:rPr>
              <a:t>, END);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currentToken.type</a:t>
            </a:r>
            <a:r>
              <a:rPr lang="en-US" sz="1400" b="1" dirty="0">
                <a:latin typeface="Courier New" panose="02070309020205020404" pitchFamily="49" charset="0"/>
                <a:cs typeface="Courier New" panose="02070309020205020404" pitchFamily="49" charset="0"/>
              </a:rPr>
              <a:t> == </a:t>
            </a:r>
            <a:r>
              <a:rPr lang="en-US" sz="1400" b="1" dirty="0">
                <a:solidFill>
                  <a:srgbClr val="C00000"/>
                </a:solidFill>
                <a:latin typeface="Courier New" panose="02070309020205020404" pitchFamily="49" charset="0"/>
                <a:cs typeface="Courier New" panose="02070309020205020404" pitchFamily="49" charset="0"/>
              </a:rPr>
              <a:t>END</a:t>
            </a:r>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currentToken</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scanner.nextToken</a:t>
            </a:r>
            <a:r>
              <a:rPr lang="en-US" sz="1400" b="1" dirty="0">
                <a:latin typeface="Courier New" panose="02070309020205020404" pitchFamily="49" charset="0"/>
                <a:cs typeface="Courier New" panose="02070309020205020404" pitchFamily="49" charset="0"/>
              </a:rPr>
              <a:t>();  // consume END</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else </a:t>
            </a:r>
            <a:r>
              <a:rPr lang="en-US" sz="1400" b="1" dirty="0" err="1">
                <a:latin typeface="Courier New" panose="02070309020205020404" pitchFamily="49" charset="0"/>
                <a:cs typeface="Courier New" panose="02070309020205020404" pitchFamily="49" charset="0"/>
              </a:rPr>
              <a:t>syntaxError</a:t>
            </a:r>
            <a:r>
              <a:rPr lang="en-US" sz="1400" b="1" dirty="0">
                <a:latin typeface="Courier New" panose="02070309020205020404" pitchFamily="49" charset="0"/>
                <a:cs typeface="Courier New" panose="02070309020205020404" pitchFamily="49" charset="0"/>
              </a:rPr>
              <a:t>("Expecting END");</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a:solidFill>
                  <a:srgbClr val="C00000"/>
                </a:solidFill>
                <a:latin typeface="Courier New" panose="02070309020205020404" pitchFamily="49" charset="0"/>
                <a:cs typeface="Courier New" panose="02070309020205020404" pitchFamily="49" charset="0"/>
              </a:rPr>
              <a:t>return </a:t>
            </a:r>
            <a:r>
              <a:rPr lang="en-US" sz="1400" b="1" dirty="0" err="1">
                <a:solidFill>
                  <a:srgbClr val="C00000"/>
                </a:solidFill>
                <a:latin typeface="Courier New" panose="02070309020205020404" pitchFamily="49" charset="0"/>
                <a:cs typeface="Courier New" panose="02070309020205020404" pitchFamily="49" charset="0"/>
              </a:rPr>
              <a:t>compoundNode</a:t>
            </a:r>
            <a:r>
              <a:rPr lang="en-US" sz="1400" b="1" dirty="0">
                <a:solidFill>
                  <a:srgbClr val="C00000"/>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B4B65DE9-1674-CE4E-87C9-B4635389B532}"/>
              </a:ext>
            </a:extLst>
          </p:cNvPr>
          <p:cNvSpPr txBox="1"/>
          <p:nvPr/>
        </p:nvSpPr>
        <p:spPr>
          <a:xfrm>
            <a:off x="7536961" y="1238078"/>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grpSp>
        <p:nvGrpSpPr>
          <p:cNvPr id="7" name="Group 6">
            <a:extLst>
              <a:ext uri="{FF2B5EF4-FFF2-40B4-BE49-F238E27FC236}">
                <a16:creationId xmlns:a16="http://schemas.microsoft.com/office/drawing/2014/main" id="{82ABC724-EEC6-3A4C-85C6-1C1305D94259}"/>
              </a:ext>
            </a:extLst>
          </p:cNvPr>
          <p:cNvGrpSpPr/>
          <p:nvPr/>
        </p:nvGrpSpPr>
        <p:grpSpPr>
          <a:xfrm>
            <a:off x="4995070" y="4343390"/>
            <a:ext cx="3691730" cy="1863671"/>
            <a:chOff x="457245" y="3630739"/>
            <a:chExt cx="3691730" cy="1863671"/>
          </a:xfrm>
        </p:grpSpPr>
        <p:sp>
          <p:nvSpPr>
            <p:cNvPr id="8" name="Rounded Rectangle 7">
              <a:extLst>
                <a:ext uri="{FF2B5EF4-FFF2-40B4-BE49-F238E27FC236}">
                  <a16:creationId xmlns:a16="http://schemas.microsoft.com/office/drawing/2014/main" id="{D2C152C8-2B68-144F-9D63-86E36AD6B887}"/>
                </a:ext>
              </a:extLst>
            </p:cNvPr>
            <p:cNvSpPr/>
            <p:nvPr/>
          </p:nvSpPr>
          <p:spPr bwMode="auto">
            <a:xfrm>
              <a:off x="1114403" y="3630739"/>
              <a:ext cx="822951" cy="274317"/>
            </a:xfrm>
            <a:prstGeom prst="round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PROGRAM</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9" name="Rounded Rectangle 8">
              <a:extLst>
                <a:ext uri="{FF2B5EF4-FFF2-40B4-BE49-F238E27FC236}">
                  <a16:creationId xmlns:a16="http://schemas.microsoft.com/office/drawing/2014/main" id="{25B7FA52-2FD3-364E-96A8-22FF4423253E}"/>
                </a:ext>
              </a:extLst>
            </p:cNvPr>
            <p:cNvSpPr/>
            <p:nvPr/>
          </p:nvSpPr>
          <p:spPr bwMode="auto">
            <a:xfrm>
              <a:off x="1037317" y="4132703"/>
              <a:ext cx="977123" cy="274317"/>
            </a:xfrm>
            <a:prstGeom prst="round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COMPOUND</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10" name="Rounded Rectangle 9">
              <a:extLst>
                <a:ext uri="{FF2B5EF4-FFF2-40B4-BE49-F238E27FC236}">
                  <a16:creationId xmlns:a16="http://schemas.microsoft.com/office/drawing/2014/main" id="{74C57025-3735-1B42-8019-7AA531DCC912}"/>
                </a:ext>
              </a:extLst>
            </p:cNvPr>
            <p:cNvSpPr/>
            <p:nvPr/>
          </p:nvSpPr>
          <p:spPr bwMode="auto">
            <a:xfrm>
              <a:off x="457245" y="4633907"/>
              <a:ext cx="674243" cy="274317"/>
            </a:xfrm>
            <a:prstGeom prst="roundRect">
              <a:avLst/>
            </a:pr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ASSIGN</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11" name="Rounded Rectangle 10">
              <a:extLst>
                <a:ext uri="{FF2B5EF4-FFF2-40B4-BE49-F238E27FC236}">
                  <a16:creationId xmlns:a16="http://schemas.microsoft.com/office/drawing/2014/main" id="{B933551F-BC78-9843-93CB-D8B8C76AE19F}"/>
                </a:ext>
              </a:extLst>
            </p:cNvPr>
            <p:cNvSpPr/>
            <p:nvPr/>
          </p:nvSpPr>
          <p:spPr bwMode="auto">
            <a:xfrm>
              <a:off x="1920269" y="4638037"/>
              <a:ext cx="674243" cy="274317"/>
            </a:xfrm>
            <a:prstGeom prst="roundRect">
              <a:avLst/>
            </a:pr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charset="0"/>
                </a:rPr>
                <a:t>LOOP</a:t>
              </a:r>
            </a:p>
          </p:txBody>
        </p:sp>
        <p:sp>
          <p:nvSpPr>
            <p:cNvPr id="12" name="Rounded Rectangle 11">
              <a:extLst>
                <a:ext uri="{FF2B5EF4-FFF2-40B4-BE49-F238E27FC236}">
                  <a16:creationId xmlns:a16="http://schemas.microsoft.com/office/drawing/2014/main" id="{D02CE5E5-FB5F-8848-A733-66CE03225EDF}"/>
                </a:ext>
              </a:extLst>
            </p:cNvPr>
            <p:cNvSpPr/>
            <p:nvPr/>
          </p:nvSpPr>
          <p:spPr bwMode="auto">
            <a:xfrm>
              <a:off x="457245" y="5220093"/>
              <a:ext cx="674243" cy="274317"/>
            </a:xfrm>
            <a:prstGeom prst="roundRect">
              <a:avLst/>
            </a:pr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ASSIGN</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13" name="Rounded Rectangle 12">
              <a:extLst>
                <a:ext uri="{FF2B5EF4-FFF2-40B4-BE49-F238E27FC236}">
                  <a16:creationId xmlns:a16="http://schemas.microsoft.com/office/drawing/2014/main" id="{ECD33B73-5746-264E-A2A9-27A58771DCBE}"/>
                </a:ext>
              </a:extLst>
            </p:cNvPr>
            <p:cNvSpPr/>
            <p:nvPr/>
          </p:nvSpPr>
          <p:spPr bwMode="auto">
            <a:xfrm>
              <a:off x="1194084" y="5217294"/>
              <a:ext cx="674243" cy="274317"/>
            </a:xfrm>
            <a:prstGeom prst="roundRect">
              <a:avLst/>
            </a:pr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WRITE</a:t>
              </a:r>
              <a:endParaRPr kumimoji="0" lang="en-US" sz="900" b="0" i="0" u="none" strike="noStrike" cap="none" normalizeH="0" baseline="0" dirty="0">
                <a:ln>
                  <a:noFill/>
                </a:ln>
                <a:solidFill>
                  <a:schemeClr val="tx1"/>
                </a:solidFill>
                <a:effectLst/>
                <a:latin typeface="Arial" charset="0"/>
                <a:ea typeface="ＭＳ Ｐゴシック" charset="0"/>
              </a:endParaRPr>
            </a:p>
          </p:txBody>
        </p:sp>
        <p:cxnSp>
          <p:nvCxnSpPr>
            <p:cNvPr id="14" name="Straight Connector 13">
              <a:extLst>
                <a:ext uri="{FF2B5EF4-FFF2-40B4-BE49-F238E27FC236}">
                  <a16:creationId xmlns:a16="http://schemas.microsoft.com/office/drawing/2014/main" id="{E0627B6D-EBC9-2A48-B4E4-9FB596884355}"/>
                </a:ext>
              </a:extLst>
            </p:cNvPr>
            <p:cNvCxnSpPr>
              <a:stCxn id="8" idx="2"/>
              <a:endCxn id="9" idx="0"/>
            </p:cNvCxnSpPr>
            <p:nvPr/>
          </p:nvCxnSpPr>
          <p:spPr bwMode="auto">
            <a:xfrm>
              <a:off x="1525879" y="3905056"/>
              <a:ext cx="0" cy="22764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5" name="Elbow Connector 14">
              <a:extLst>
                <a:ext uri="{FF2B5EF4-FFF2-40B4-BE49-F238E27FC236}">
                  <a16:creationId xmlns:a16="http://schemas.microsoft.com/office/drawing/2014/main" id="{BD71CBA9-061F-924B-A5BA-DF2CDA09143B}"/>
                </a:ext>
              </a:extLst>
            </p:cNvPr>
            <p:cNvCxnSpPr>
              <a:stCxn id="9" idx="2"/>
              <a:endCxn id="10" idx="0"/>
            </p:cNvCxnSpPr>
            <p:nvPr/>
          </p:nvCxnSpPr>
          <p:spPr bwMode="auto">
            <a:xfrm rot="5400000">
              <a:off x="1046680" y="4154707"/>
              <a:ext cx="226887" cy="731512"/>
            </a:xfrm>
            <a:prstGeom prst="bentConnector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6" name="Elbow Connector 15">
              <a:extLst>
                <a:ext uri="{FF2B5EF4-FFF2-40B4-BE49-F238E27FC236}">
                  <a16:creationId xmlns:a16="http://schemas.microsoft.com/office/drawing/2014/main" id="{6228E42B-C3D6-C649-B8CB-5F3E8B58D1BE}"/>
                </a:ext>
              </a:extLst>
            </p:cNvPr>
            <p:cNvCxnSpPr>
              <a:stCxn id="9" idx="2"/>
              <a:endCxn id="11" idx="0"/>
            </p:cNvCxnSpPr>
            <p:nvPr/>
          </p:nvCxnSpPr>
          <p:spPr bwMode="auto">
            <a:xfrm rot="16200000" flipH="1">
              <a:off x="1776127" y="4156772"/>
              <a:ext cx="231017" cy="731512"/>
            </a:xfrm>
            <a:prstGeom prst="bentConnector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7" name="Elbow Connector 16">
              <a:extLst>
                <a:ext uri="{FF2B5EF4-FFF2-40B4-BE49-F238E27FC236}">
                  <a16:creationId xmlns:a16="http://schemas.microsoft.com/office/drawing/2014/main" id="{B0DFC3B7-A267-0142-8402-62A240C3D506}"/>
                </a:ext>
              </a:extLst>
            </p:cNvPr>
            <p:cNvCxnSpPr>
              <a:stCxn id="11" idx="2"/>
              <a:endCxn id="12" idx="0"/>
            </p:cNvCxnSpPr>
            <p:nvPr/>
          </p:nvCxnSpPr>
          <p:spPr bwMode="auto">
            <a:xfrm rot="5400000">
              <a:off x="1372010" y="4334711"/>
              <a:ext cx="307739" cy="1463024"/>
            </a:xfrm>
            <a:prstGeom prst="bentConnector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8" name="Rounded Rectangle 17">
              <a:extLst>
                <a:ext uri="{FF2B5EF4-FFF2-40B4-BE49-F238E27FC236}">
                  <a16:creationId xmlns:a16="http://schemas.microsoft.com/office/drawing/2014/main" id="{51A9FB94-4FC4-F844-9CD9-0DDB9F7F2241}"/>
                </a:ext>
              </a:extLst>
            </p:cNvPr>
            <p:cNvSpPr/>
            <p:nvPr/>
          </p:nvSpPr>
          <p:spPr bwMode="auto">
            <a:xfrm>
              <a:off x="1920269" y="5217294"/>
              <a:ext cx="674243" cy="274317"/>
            </a:xfrm>
            <a:prstGeom prst="roundRect">
              <a:avLst/>
            </a:pr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WRITE</a:t>
              </a:r>
              <a:endParaRPr kumimoji="0" lang="en-US" sz="900" b="0" i="0" u="none" strike="noStrike" cap="none" normalizeH="0" baseline="0" dirty="0">
                <a:ln>
                  <a:noFill/>
                </a:ln>
                <a:solidFill>
                  <a:schemeClr val="tx1"/>
                </a:solidFill>
                <a:effectLst/>
                <a:latin typeface="Arial" charset="0"/>
                <a:ea typeface="ＭＳ Ｐゴシック" charset="0"/>
              </a:endParaRPr>
            </a:p>
          </p:txBody>
        </p:sp>
        <p:sp>
          <p:nvSpPr>
            <p:cNvPr id="19" name="Rounded Rectangle 18">
              <a:extLst>
                <a:ext uri="{FF2B5EF4-FFF2-40B4-BE49-F238E27FC236}">
                  <a16:creationId xmlns:a16="http://schemas.microsoft.com/office/drawing/2014/main" id="{9CE143EB-706D-F64C-A2C1-D67CB4E9A6C0}"/>
                </a:ext>
              </a:extLst>
            </p:cNvPr>
            <p:cNvSpPr/>
            <p:nvPr/>
          </p:nvSpPr>
          <p:spPr bwMode="auto">
            <a:xfrm>
              <a:off x="2651781" y="5217294"/>
              <a:ext cx="743224" cy="274317"/>
            </a:xfrm>
            <a:prstGeom prst="roundRect">
              <a:avLst/>
            </a:pr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WRITELN</a:t>
              </a:r>
              <a:endParaRPr kumimoji="0" lang="en-US" sz="900" b="0" i="0" u="none" strike="noStrike" cap="none" normalizeH="0" baseline="0" dirty="0">
                <a:ln>
                  <a:noFill/>
                </a:ln>
                <a:solidFill>
                  <a:schemeClr val="tx1"/>
                </a:solidFill>
                <a:effectLst/>
                <a:latin typeface="Arial" charset="0"/>
                <a:ea typeface="ＭＳ Ｐゴシック" charset="0"/>
              </a:endParaRPr>
            </a:p>
          </p:txBody>
        </p:sp>
        <p:cxnSp>
          <p:nvCxnSpPr>
            <p:cNvPr id="20" name="Elbow Connector 19">
              <a:extLst>
                <a:ext uri="{FF2B5EF4-FFF2-40B4-BE49-F238E27FC236}">
                  <a16:creationId xmlns:a16="http://schemas.microsoft.com/office/drawing/2014/main" id="{D05CAC21-9C78-5A4F-A492-BC35A331EC5C}"/>
                </a:ext>
              </a:extLst>
            </p:cNvPr>
            <p:cNvCxnSpPr>
              <a:stCxn id="11" idx="2"/>
              <a:endCxn id="13" idx="0"/>
            </p:cNvCxnSpPr>
            <p:nvPr/>
          </p:nvCxnSpPr>
          <p:spPr bwMode="auto">
            <a:xfrm rot="5400000">
              <a:off x="1741829" y="4701732"/>
              <a:ext cx="304940" cy="726185"/>
            </a:xfrm>
            <a:prstGeom prst="bentConnector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1" name="Elbow Connector 20">
              <a:extLst>
                <a:ext uri="{FF2B5EF4-FFF2-40B4-BE49-F238E27FC236}">
                  <a16:creationId xmlns:a16="http://schemas.microsoft.com/office/drawing/2014/main" id="{F0A6BBC5-CCBD-E240-ACA9-6C826A682F08}"/>
                </a:ext>
              </a:extLst>
            </p:cNvPr>
            <p:cNvCxnSpPr>
              <a:cxnSpLocks/>
              <a:stCxn id="11" idx="2"/>
              <a:endCxn id="19" idx="0"/>
            </p:cNvCxnSpPr>
            <p:nvPr/>
          </p:nvCxnSpPr>
          <p:spPr bwMode="auto">
            <a:xfrm rot="16200000" flipH="1">
              <a:off x="2487922" y="4681823"/>
              <a:ext cx="304940" cy="766002"/>
            </a:xfrm>
            <a:prstGeom prst="bentConnector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22" name="Rounded Rectangle 21">
              <a:extLst>
                <a:ext uri="{FF2B5EF4-FFF2-40B4-BE49-F238E27FC236}">
                  <a16:creationId xmlns:a16="http://schemas.microsoft.com/office/drawing/2014/main" id="{B69B970C-AEAA-CD47-A0C5-940F857EEC89}"/>
                </a:ext>
              </a:extLst>
            </p:cNvPr>
            <p:cNvSpPr/>
            <p:nvPr/>
          </p:nvSpPr>
          <p:spPr bwMode="auto">
            <a:xfrm>
              <a:off x="3474732" y="5217294"/>
              <a:ext cx="674243" cy="274317"/>
            </a:xfrm>
            <a:prstGeom prst="roundRect">
              <a:avLst/>
            </a:pr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TEST</a:t>
              </a:r>
              <a:endParaRPr kumimoji="0" lang="en-US" sz="900" b="0" i="0" u="none" strike="noStrike" cap="none" normalizeH="0" baseline="0" dirty="0">
                <a:ln>
                  <a:noFill/>
                </a:ln>
                <a:solidFill>
                  <a:schemeClr val="tx1"/>
                </a:solidFill>
                <a:effectLst/>
                <a:latin typeface="Arial" charset="0"/>
                <a:ea typeface="ＭＳ Ｐゴシック" charset="0"/>
              </a:endParaRPr>
            </a:p>
          </p:txBody>
        </p:sp>
        <p:cxnSp>
          <p:nvCxnSpPr>
            <p:cNvPr id="23" name="Elbow Connector 22">
              <a:extLst>
                <a:ext uri="{FF2B5EF4-FFF2-40B4-BE49-F238E27FC236}">
                  <a16:creationId xmlns:a16="http://schemas.microsoft.com/office/drawing/2014/main" id="{B96F26AE-04D1-CE4F-9BC4-BB17390F7EDC}"/>
                </a:ext>
              </a:extLst>
            </p:cNvPr>
            <p:cNvCxnSpPr>
              <a:stCxn id="11" idx="2"/>
              <a:endCxn id="22" idx="0"/>
            </p:cNvCxnSpPr>
            <p:nvPr/>
          </p:nvCxnSpPr>
          <p:spPr bwMode="auto">
            <a:xfrm rot="16200000" flipH="1">
              <a:off x="2882152" y="4287592"/>
              <a:ext cx="304940" cy="1554463"/>
            </a:xfrm>
            <a:prstGeom prst="bentConnector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25" name="Group 24">
            <a:extLst>
              <a:ext uri="{FF2B5EF4-FFF2-40B4-BE49-F238E27FC236}">
                <a16:creationId xmlns:a16="http://schemas.microsoft.com/office/drawing/2014/main" id="{69672B39-21A1-F12A-691B-0EC461605683}"/>
              </a:ext>
            </a:extLst>
          </p:cNvPr>
          <p:cNvGrpSpPr/>
          <p:nvPr/>
        </p:nvGrpSpPr>
        <p:grpSpPr>
          <a:xfrm>
            <a:off x="113221" y="4982512"/>
            <a:ext cx="3046271" cy="1785104"/>
            <a:chOff x="113221" y="4982512"/>
            <a:chExt cx="3046271" cy="1785104"/>
          </a:xfrm>
        </p:grpSpPr>
        <p:sp>
          <p:nvSpPr>
            <p:cNvPr id="3" name="TextBox 2">
              <a:extLst>
                <a:ext uri="{FF2B5EF4-FFF2-40B4-BE49-F238E27FC236}">
                  <a16:creationId xmlns:a16="http://schemas.microsoft.com/office/drawing/2014/main" id="{CC734C20-3394-F5A9-8886-1BA433F9BF9E}"/>
                </a:ext>
              </a:extLst>
            </p:cNvPr>
            <p:cNvSpPr txBox="1"/>
            <p:nvPr/>
          </p:nvSpPr>
          <p:spPr>
            <a:xfrm>
              <a:off x="113221" y="4982512"/>
              <a:ext cx="2877711" cy="1785104"/>
            </a:xfrm>
            <a:prstGeom prst="rect">
              <a:avLst/>
            </a:prstGeom>
            <a:solidFill>
              <a:srgbClr val="DEF0F2"/>
            </a:solidFill>
            <a:ln>
              <a:solidFill>
                <a:srgbClr val="0033CC"/>
              </a:solidFill>
            </a:ln>
          </p:spPr>
          <p:txBody>
            <a:bodyPr wrap="none" rtlCol="0">
              <a:spAutoFit/>
            </a:bodyPr>
            <a:lstStyle/>
            <a:p>
              <a:r>
                <a:rPr lang="en-US" sz="1000" b="1" dirty="0">
                  <a:latin typeface="Courier New" panose="02070309020205020404" pitchFamily="49" charset="0"/>
                  <a:cs typeface="Courier New" panose="02070309020205020404" pitchFamily="49" charset="0"/>
                </a:rPr>
                <a:t>PROGRAM HelloWorld;</a:t>
              </a:r>
              <a:br>
                <a:rPr lang="en-US" sz="1000" b="1" dirty="0">
                  <a:latin typeface="Courier New" panose="02070309020205020404" pitchFamily="49" charset="0"/>
                  <a:cs typeface="Courier New" panose="02070309020205020404" pitchFamily="49" charset="0"/>
                </a:rPr>
              </a:br>
              <a:endParaRPr lang="en-US" sz="1000" b="1" dirty="0">
                <a:latin typeface="Courier New" panose="02070309020205020404" pitchFamily="49" charset="0"/>
                <a:cs typeface="Courier New" panose="02070309020205020404" pitchFamily="49" charset="0"/>
              </a:endParaRPr>
            </a:p>
            <a:p>
              <a:r>
                <a:rPr lang="en-US" sz="1000" b="1" dirty="0">
                  <a:solidFill>
                    <a:srgbClr val="C00000"/>
                  </a:solidFill>
                  <a:latin typeface="Courier New" panose="02070309020205020404" pitchFamily="49" charset="0"/>
                  <a:cs typeface="Courier New" panose="02070309020205020404" pitchFamily="49" charset="0"/>
                </a:rPr>
                <a:t>BEGIN</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0;</a:t>
              </a:r>
            </a:p>
            <a:p>
              <a:r>
                <a:rPr lang="en-US" sz="1000" b="1" dirty="0">
                  <a:latin typeface="Courier New" panose="02070309020205020404" pitchFamily="49" charset="0"/>
                  <a:cs typeface="Courier New" panose="02070309020205020404" pitchFamily="49" charset="0"/>
                </a:rPr>
                <a:t>    </a:t>
              </a:r>
            </a:p>
            <a:p>
              <a:r>
                <a:rPr lang="en-US" sz="1000" b="1" dirty="0">
                  <a:latin typeface="Courier New" panose="02070309020205020404" pitchFamily="49" charset="0"/>
                  <a:cs typeface="Courier New" panose="02070309020205020404" pitchFamily="49" charset="0"/>
                </a:rPr>
                <a:t>    REPEAT</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+ 1;</a:t>
              </a:r>
            </a:p>
            <a:p>
              <a:r>
                <a:rPr lang="en-US" sz="1000" b="1" dirty="0">
                  <a:latin typeface="Courier New" panose="02070309020205020404" pitchFamily="49" charset="0"/>
                  <a:cs typeface="Courier New" panose="02070309020205020404" pitchFamily="49" charset="0"/>
                </a:rPr>
                <a:t>        write('#'); write(</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writeln</a:t>
              </a:r>
              <a:r>
                <a:rPr lang="en-US" sz="1000" b="1" dirty="0">
                  <a:latin typeface="Courier New" panose="02070309020205020404" pitchFamily="49" charset="0"/>
                  <a:cs typeface="Courier New" panose="02070309020205020404" pitchFamily="49" charset="0"/>
                </a:rPr>
                <a:t>(': Hello, world!');</a:t>
              </a:r>
            </a:p>
            <a:p>
              <a:r>
                <a:rPr lang="en-US" sz="1000" b="1" dirty="0">
                  <a:latin typeface="Courier New" panose="02070309020205020404" pitchFamily="49" charset="0"/>
                  <a:cs typeface="Courier New" panose="02070309020205020404" pitchFamily="49" charset="0"/>
                </a:rPr>
                <a:t>    UNTIL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5;</a:t>
              </a:r>
            </a:p>
            <a:p>
              <a:r>
                <a:rPr lang="en-US" sz="1000" b="1" dirty="0">
                  <a:solidFill>
                    <a:srgbClr val="C00000"/>
                  </a:solidFill>
                  <a:latin typeface="Courier New" panose="02070309020205020404" pitchFamily="49" charset="0"/>
                  <a:cs typeface="Courier New" panose="02070309020205020404" pitchFamily="49" charset="0"/>
                </a:rPr>
                <a:t>END</a:t>
              </a:r>
              <a:r>
                <a:rPr lang="en-US" sz="1000" b="1" dirty="0">
                  <a:latin typeface="Courier New" panose="02070309020205020404" pitchFamily="49" charset="0"/>
                  <a:cs typeface="Courier New" panose="02070309020205020404" pitchFamily="49" charset="0"/>
                </a:rPr>
                <a:t>.</a:t>
              </a:r>
            </a:p>
          </p:txBody>
        </p:sp>
        <p:sp>
          <p:nvSpPr>
            <p:cNvPr id="24" name="TextBox 23">
              <a:extLst>
                <a:ext uri="{FF2B5EF4-FFF2-40B4-BE49-F238E27FC236}">
                  <a16:creationId xmlns:a16="http://schemas.microsoft.com/office/drawing/2014/main" id="{CB3E319F-E304-4F56-A0D1-80AACCB1AD5C}"/>
                </a:ext>
              </a:extLst>
            </p:cNvPr>
            <p:cNvSpPr txBox="1"/>
            <p:nvPr/>
          </p:nvSpPr>
          <p:spPr>
            <a:xfrm>
              <a:off x="2096380" y="5102309"/>
              <a:ext cx="1063112" cy="261610"/>
            </a:xfrm>
            <a:prstGeom prst="rect">
              <a:avLst/>
            </a:prstGeom>
            <a:solidFill>
              <a:srgbClr val="0033CC"/>
            </a:solidFill>
          </p:spPr>
          <p:txBody>
            <a:bodyPr wrap="none" rtlCol="0">
              <a:spAutoFit/>
            </a:bodyPr>
            <a:lstStyle/>
            <a:p>
              <a:r>
                <a:rPr lang="en-US" sz="1100" dirty="0" err="1">
                  <a:solidFill>
                    <a:srgbClr val="FFFF00"/>
                  </a:solidFill>
                </a:rPr>
                <a:t>HelloWorld.txt</a:t>
              </a:r>
              <a:endParaRPr lang="en-US" sz="1100" dirty="0">
                <a:solidFill>
                  <a:srgbClr val="FFFF00"/>
                </a:solidFill>
              </a:endParaRPr>
            </a:p>
          </p:txBody>
        </p:sp>
      </p:grpSp>
      <p:sp>
        <p:nvSpPr>
          <p:cNvPr id="26" name="TextBox 25">
            <a:extLst>
              <a:ext uri="{FF2B5EF4-FFF2-40B4-BE49-F238E27FC236}">
                <a16:creationId xmlns:a16="http://schemas.microsoft.com/office/drawing/2014/main" id="{755517AD-2B98-7346-C9DA-AB3D85383FD4}"/>
              </a:ext>
            </a:extLst>
          </p:cNvPr>
          <p:cNvSpPr txBox="1"/>
          <p:nvPr/>
        </p:nvSpPr>
        <p:spPr>
          <a:xfrm>
            <a:off x="4764786" y="2946238"/>
            <a:ext cx="813043" cy="230832"/>
          </a:xfrm>
          <a:prstGeom prst="rect">
            <a:avLst/>
          </a:prstGeom>
          <a:solidFill>
            <a:schemeClr val="accent1">
              <a:lumMod val="20000"/>
              <a:lumOff val="80000"/>
            </a:schemeClr>
          </a:solidFill>
          <a:ln>
            <a:solidFill>
              <a:srgbClr val="0033CC"/>
            </a:solidFill>
          </a:ln>
        </p:spPr>
        <p:txBody>
          <a:bodyPr wrap="none" rtlCol="0">
            <a:spAutoFit/>
          </a:bodyPr>
          <a:lstStyle/>
          <a:p>
            <a:r>
              <a:rPr lang="en-US" sz="900" dirty="0">
                <a:solidFill>
                  <a:srgbClr val="0033CC"/>
                </a:solidFill>
              </a:rPr>
              <a:t>Parent node</a:t>
            </a:r>
          </a:p>
        </p:txBody>
      </p:sp>
      <p:sp>
        <p:nvSpPr>
          <p:cNvPr id="27" name="TextBox 26">
            <a:extLst>
              <a:ext uri="{FF2B5EF4-FFF2-40B4-BE49-F238E27FC236}">
                <a16:creationId xmlns:a16="http://schemas.microsoft.com/office/drawing/2014/main" id="{DD68D120-E36F-D89B-0B60-F7DE6C8B38E5}"/>
              </a:ext>
            </a:extLst>
          </p:cNvPr>
          <p:cNvSpPr txBox="1"/>
          <p:nvPr/>
        </p:nvSpPr>
        <p:spPr>
          <a:xfrm>
            <a:off x="5814917" y="2946238"/>
            <a:ext cx="947695" cy="230832"/>
          </a:xfrm>
          <a:prstGeom prst="rect">
            <a:avLst/>
          </a:prstGeom>
          <a:solidFill>
            <a:schemeClr val="accent1">
              <a:lumMod val="20000"/>
              <a:lumOff val="80000"/>
            </a:schemeClr>
          </a:solidFill>
          <a:ln>
            <a:solidFill>
              <a:srgbClr val="0033CC"/>
            </a:solidFill>
          </a:ln>
        </p:spPr>
        <p:txBody>
          <a:bodyPr wrap="none" rtlCol="0">
            <a:spAutoFit/>
          </a:bodyPr>
          <a:lstStyle/>
          <a:p>
            <a:r>
              <a:rPr lang="en-US" sz="900" dirty="0">
                <a:solidFill>
                  <a:srgbClr val="0033CC"/>
                </a:solidFill>
              </a:rPr>
              <a:t>Terminal token</a:t>
            </a:r>
          </a:p>
        </p:txBody>
      </p:sp>
      <p:pic>
        <p:nvPicPr>
          <p:cNvPr id="29" name="Picture 28" descr="A diagram of a statement list&#10;&#10;Description automatically generated">
            <a:extLst>
              <a:ext uri="{FF2B5EF4-FFF2-40B4-BE49-F238E27FC236}">
                <a16:creationId xmlns:a16="http://schemas.microsoft.com/office/drawing/2014/main" id="{12A527C8-D554-176B-1B43-7F57D3A9BF78}"/>
              </a:ext>
            </a:extLst>
          </p:cNvPr>
          <p:cNvPicPr>
            <a:picLocks noChangeAspect="1"/>
          </p:cNvPicPr>
          <p:nvPr/>
        </p:nvPicPr>
        <p:blipFill>
          <a:blip r:embed="rId2"/>
          <a:stretch>
            <a:fillRect/>
          </a:stretch>
        </p:blipFill>
        <p:spPr>
          <a:xfrm>
            <a:off x="241556" y="1965976"/>
            <a:ext cx="2552509" cy="548634"/>
          </a:xfrm>
          <a:prstGeom prst="rect">
            <a:avLst/>
          </a:prstGeom>
        </p:spPr>
      </p:pic>
    </p:spTree>
    <p:extLst>
      <p:ext uri="{BB962C8B-B14F-4D97-AF65-F5344CB8AC3E}">
        <p14:creationId xmlns:p14="http://schemas.microsoft.com/office/powerpoint/2010/main" val="145637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Effect transition="in" filter="fade">
                                      <p:cBhvr>
                                        <p:cTn id="7" dur="500"/>
                                        <p:tgtEl>
                                          <p:spTgt spid="5">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6" end="6"/>
                                            </p:txEl>
                                          </p:spTgt>
                                        </p:tgtEl>
                                        <p:attrNameLst>
                                          <p:attrName>style.visibility</p:attrName>
                                        </p:attrNameLst>
                                      </p:cBhvr>
                                      <p:to>
                                        <p:strVal val="visible"/>
                                      </p:to>
                                    </p:set>
                                    <p:animEffect transition="in" filter="fade">
                                      <p:cBhvr>
                                        <p:cTn id="10" dur="500"/>
                                        <p:tgtEl>
                                          <p:spTgt spid="5">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animEffect transition="in" filter="fade">
                                      <p:cBhvr>
                                        <p:cTn id="21" dur="500"/>
                                        <p:tgtEl>
                                          <p:spTgt spid="5">
                                            <p:txEl>
                                              <p:pRg st="8" end="8"/>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9" end="9"/>
                                            </p:txEl>
                                          </p:spTgt>
                                        </p:tgtEl>
                                        <p:attrNameLst>
                                          <p:attrName>style.visibility</p:attrName>
                                        </p:attrNameLst>
                                      </p:cBhvr>
                                      <p:to>
                                        <p:strVal val="visible"/>
                                      </p:to>
                                    </p:set>
                                    <p:animEffect transition="in" filter="fade">
                                      <p:cBhvr>
                                        <p:cTn id="24" dur="500"/>
                                        <p:tgtEl>
                                          <p:spTgt spid="5">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Effect transition="in" filter="fade">
                                      <p:cBhvr>
                                        <p:cTn id="27" dur="500"/>
                                        <p:tgtEl>
                                          <p:spTgt spid="5">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11" end="11"/>
                                            </p:txEl>
                                          </p:spTgt>
                                        </p:tgtEl>
                                        <p:attrNameLst>
                                          <p:attrName>style.visibility</p:attrName>
                                        </p:attrNameLst>
                                      </p:cBhvr>
                                      <p:to>
                                        <p:strVal val="visible"/>
                                      </p:to>
                                    </p:set>
                                    <p:animEffect transition="in" filter="fade">
                                      <p:cBhvr>
                                        <p:cTn id="30" dur="500"/>
                                        <p:tgtEl>
                                          <p:spTgt spid="5">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12" end="12"/>
                                            </p:txEl>
                                          </p:spTgt>
                                        </p:tgtEl>
                                        <p:attrNameLst>
                                          <p:attrName>style.visibility</p:attrName>
                                        </p:attrNameLst>
                                      </p:cBhvr>
                                      <p:to>
                                        <p:strVal val="visible"/>
                                      </p:to>
                                    </p:set>
                                    <p:animEffect transition="in" filter="fade">
                                      <p:cBhvr>
                                        <p:cTn id="33"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screenshot of a cell phone&#10;&#10;Description automatically generated">
            <a:extLst>
              <a:ext uri="{FF2B5EF4-FFF2-40B4-BE49-F238E27FC236}">
                <a16:creationId xmlns:a16="http://schemas.microsoft.com/office/drawing/2014/main" id="{D761A2EA-7AD6-6254-D07F-88E1EE2D3621}"/>
              </a:ext>
            </a:extLst>
          </p:cNvPr>
          <p:cNvPicPr>
            <a:picLocks noChangeAspect="1"/>
          </p:cNvPicPr>
          <p:nvPr/>
        </p:nvPicPr>
        <p:blipFill>
          <a:blip r:embed="rId2"/>
          <a:stretch>
            <a:fillRect/>
          </a:stretch>
        </p:blipFill>
        <p:spPr>
          <a:xfrm>
            <a:off x="500378" y="4526268"/>
            <a:ext cx="2608598" cy="1347127"/>
          </a:xfrm>
          <a:prstGeom prst="rect">
            <a:avLst/>
          </a:prstGeom>
        </p:spPr>
      </p:pic>
      <p:sp>
        <p:nvSpPr>
          <p:cNvPr id="2" name="Title 1">
            <a:extLst>
              <a:ext uri="{FF2B5EF4-FFF2-40B4-BE49-F238E27FC236}">
                <a16:creationId xmlns:a16="http://schemas.microsoft.com/office/drawing/2014/main" id="{52E998CD-9F72-F944-B17F-F050DFF28731}"/>
              </a:ext>
            </a:extLst>
          </p:cNvPr>
          <p:cNvSpPr>
            <a:spLocks noGrp="1"/>
          </p:cNvSpPr>
          <p:nvPr>
            <p:ph type="title"/>
          </p:nvPr>
        </p:nvSpPr>
        <p:spPr/>
        <p:txBody>
          <a:bodyPr/>
          <a:lstStyle/>
          <a:p>
            <a:r>
              <a:rPr lang="en-US" dirty="0"/>
              <a:t>Statement Starter Tokens</a:t>
            </a:r>
          </a:p>
        </p:txBody>
      </p:sp>
      <p:sp>
        <p:nvSpPr>
          <p:cNvPr id="4" name="Slide Number Placeholder 3">
            <a:extLst>
              <a:ext uri="{FF2B5EF4-FFF2-40B4-BE49-F238E27FC236}">
                <a16:creationId xmlns:a16="http://schemas.microsoft.com/office/drawing/2014/main" id="{FB09AB8F-776F-6B4D-890C-3AA56016DEB8}"/>
              </a:ext>
            </a:extLst>
          </p:cNvPr>
          <p:cNvSpPr>
            <a:spLocks noGrp="1"/>
          </p:cNvSpPr>
          <p:nvPr>
            <p:ph type="sldNum" sz="quarter" idx="12"/>
          </p:nvPr>
        </p:nvSpPr>
        <p:spPr/>
        <p:txBody>
          <a:bodyPr/>
          <a:lstStyle/>
          <a:p>
            <a:fld id="{FED62B2D-F854-104A-9535-9A504E5923E0}" type="slidenum">
              <a:rPr lang="en-US" smtClean="0"/>
              <a:pPr/>
              <a:t>7</a:t>
            </a:fld>
            <a:endParaRPr lang="en-US"/>
          </a:p>
        </p:txBody>
      </p:sp>
      <p:sp>
        <p:nvSpPr>
          <p:cNvPr id="5" name="TextBox 4">
            <a:extLst>
              <a:ext uri="{FF2B5EF4-FFF2-40B4-BE49-F238E27FC236}">
                <a16:creationId xmlns:a16="http://schemas.microsoft.com/office/drawing/2014/main" id="{3C282DCA-87B2-744C-89D0-087D8AA1E187}"/>
              </a:ext>
            </a:extLst>
          </p:cNvPr>
          <p:cNvSpPr txBox="1"/>
          <p:nvPr/>
        </p:nvSpPr>
        <p:spPr>
          <a:xfrm>
            <a:off x="1920269" y="1234464"/>
            <a:ext cx="6413935" cy="3539430"/>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private static HashSet&lt;</a:t>
            </a:r>
            <a:r>
              <a:rPr lang="en-US" sz="1400" b="1" dirty="0" err="1">
                <a:latin typeface="Courier New" panose="02070309020205020404" pitchFamily="49" charset="0"/>
                <a:cs typeface="Courier New" panose="02070309020205020404" pitchFamily="49" charset="0"/>
              </a:rPr>
              <a:t>Token.TokenType</a:t>
            </a:r>
            <a:r>
              <a:rPr lang="en-US" sz="1400" b="1" dirty="0">
                <a:latin typeface="Courier New" panose="02070309020205020404" pitchFamily="49" charset="0"/>
                <a:cs typeface="Courier New" panose="02070309020205020404" pitchFamily="49" charset="0"/>
              </a:rPr>
              <a:t>&gt; </a:t>
            </a:r>
            <a:r>
              <a:rPr lang="en-US" sz="1400" b="1" dirty="0" err="1">
                <a:solidFill>
                  <a:srgbClr val="C00000"/>
                </a:solidFill>
                <a:latin typeface="Courier New" panose="02070309020205020404" pitchFamily="49" charset="0"/>
                <a:cs typeface="Courier New" panose="02070309020205020404" pitchFamily="49" charset="0"/>
              </a:rPr>
              <a:t>statementStarters</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static</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statementStarters</a:t>
            </a:r>
            <a:r>
              <a:rPr lang="en-US" sz="1400" b="1" dirty="0">
                <a:latin typeface="Courier New" panose="02070309020205020404" pitchFamily="49" charset="0"/>
                <a:cs typeface="Courier New" panose="02070309020205020404" pitchFamily="49" charset="0"/>
              </a:rPr>
              <a:t> = new HashSet&lt;</a:t>
            </a:r>
            <a:r>
              <a:rPr lang="en-US" sz="1400" b="1" dirty="0" err="1">
                <a:latin typeface="Courier New" panose="02070309020205020404" pitchFamily="49" charset="0"/>
                <a:cs typeface="Courier New" panose="02070309020205020404" pitchFamily="49" charset="0"/>
              </a:rPr>
              <a:t>Token.TokenType</a:t>
            </a:r>
            <a:r>
              <a:rPr lang="en-US" sz="1400" b="1" dirty="0">
                <a:latin typeface="Courier New" panose="02070309020205020404" pitchFamily="49" charset="0"/>
                <a:cs typeface="Courier New" panose="02070309020205020404" pitchFamily="49" charset="0"/>
              </a:rPr>
              <a:t>&gt;();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 </a:t>
            </a:r>
            <a:r>
              <a:rPr lang="en-US" sz="1400" b="1" dirty="0">
                <a:solidFill>
                  <a:srgbClr val="C00000"/>
                </a:solidFill>
                <a:latin typeface="Courier New" panose="02070309020205020404" pitchFamily="49" charset="0"/>
                <a:cs typeface="Courier New" panose="02070309020205020404" pitchFamily="49" charset="0"/>
              </a:rPr>
              <a:t>Tokens that can start a statement.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statementStarters.add</a:t>
            </a:r>
            <a:r>
              <a:rPr lang="en-US" sz="1400" b="1" dirty="0">
                <a:latin typeface="Courier New" panose="02070309020205020404" pitchFamily="49" charset="0"/>
                <a:cs typeface="Courier New" panose="02070309020205020404" pitchFamily="49" charset="0"/>
              </a:rPr>
              <a:t>(</a:t>
            </a:r>
            <a:r>
              <a:rPr lang="en-US" sz="1400" b="1" dirty="0">
                <a:solidFill>
                  <a:srgbClr val="C00000"/>
                </a:solidFill>
                <a:latin typeface="Courier New" panose="02070309020205020404" pitchFamily="49" charset="0"/>
                <a:cs typeface="Courier New" panose="02070309020205020404" pitchFamily="49" charset="0"/>
              </a:rPr>
              <a:t>BEGIN</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statementStarters.add</a:t>
            </a:r>
            <a:r>
              <a:rPr lang="en-US" sz="1400" b="1" dirty="0">
                <a:latin typeface="Courier New" panose="02070309020205020404" pitchFamily="49" charset="0"/>
                <a:cs typeface="Courier New" panose="02070309020205020404" pitchFamily="49" charset="0"/>
              </a:rPr>
              <a:t>(</a:t>
            </a:r>
            <a:r>
              <a:rPr lang="en-US" sz="1400" b="1" dirty="0">
                <a:solidFill>
                  <a:srgbClr val="C00000"/>
                </a:solidFill>
                <a:latin typeface="Courier New" panose="02070309020205020404" pitchFamily="49" charset="0"/>
                <a:cs typeface="Courier New" panose="02070309020205020404" pitchFamily="49" charset="0"/>
              </a:rPr>
              <a:t>IDENTIFIER</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statementStarters.add</a:t>
            </a:r>
            <a:r>
              <a:rPr lang="en-US" sz="1400" b="1" dirty="0">
                <a:latin typeface="Courier New" panose="02070309020205020404" pitchFamily="49" charset="0"/>
                <a:cs typeface="Courier New" panose="02070309020205020404" pitchFamily="49" charset="0"/>
              </a:rPr>
              <a:t>(</a:t>
            </a:r>
            <a:r>
              <a:rPr lang="en-US" sz="1400" b="1" dirty="0">
                <a:solidFill>
                  <a:srgbClr val="C00000"/>
                </a:solidFill>
                <a:latin typeface="Courier New" panose="02070309020205020404" pitchFamily="49" charset="0"/>
                <a:cs typeface="Courier New" panose="02070309020205020404" pitchFamily="49" charset="0"/>
              </a:rPr>
              <a:t>REPEAT</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5E94C55B-C89C-C245-830D-DA5A42EECF54}"/>
              </a:ext>
            </a:extLst>
          </p:cNvPr>
          <p:cNvSpPr txBox="1"/>
          <p:nvPr/>
        </p:nvSpPr>
        <p:spPr>
          <a:xfrm>
            <a:off x="6984257" y="4607491"/>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grpSp>
        <p:nvGrpSpPr>
          <p:cNvPr id="3" name="Group 2">
            <a:extLst>
              <a:ext uri="{FF2B5EF4-FFF2-40B4-BE49-F238E27FC236}">
                <a16:creationId xmlns:a16="http://schemas.microsoft.com/office/drawing/2014/main" id="{288C4617-80D6-F804-29D5-4DC286410610}"/>
              </a:ext>
            </a:extLst>
          </p:cNvPr>
          <p:cNvGrpSpPr/>
          <p:nvPr/>
        </p:nvGrpSpPr>
        <p:grpSpPr>
          <a:xfrm>
            <a:off x="3628826" y="4343390"/>
            <a:ext cx="3137710" cy="1907512"/>
            <a:chOff x="113221" y="4982512"/>
            <a:chExt cx="3137710" cy="1907512"/>
          </a:xfrm>
        </p:grpSpPr>
        <p:sp>
          <p:nvSpPr>
            <p:cNvPr id="7" name="TextBox 6">
              <a:extLst>
                <a:ext uri="{FF2B5EF4-FFF2-40B4-BE49-F238E27FC236}">
                  <a16:creationId xmlns:a16="http://schemas.microsoft.com/office/drawing/2014/main" id="{EDB97277-CBB3-B4C5-5AF7-04E49D6BA5D7}"/>
                </a:ext>
              </a:extLst>
            </p:cNvPr>
            <p:cNvSpPr txBox="1"/>
            <p:nvPr/>
          </p:nvSpPr>
          <p:spPr>
            <a:xfrm>
              <a:off x="113221" y="4982512"/>
              <a:ext cx="2877711" cy="1785104"/>
            </a:xfrm>
            <a:prstGeom prst="rect">
              <a:avLst/>
            </a:prstGeom>
            <a:solidFill>
              <a:srgbClr val="DEF0F2"/>
            </a:solidFill>
            <a:ln>
              <a:solidFill>
                <a:srgbClr val="0033CC"/>
              </a:solidFill>
            </a:ln>
          </p:spPr>
          <p:txBody>
            <a:bodyPr wrap="none" rtlCol="0">
              <a:spAutoFit/>
            </a:bodyPr>
            <a:lstStyle/>
            <a:p>
              <a:r>
                <a:rPr lang="en-US" sz="1000" b="1" dirty="0">
                  <a:latin typeface="Courier New" panose="02070309020205020404" pitchFamily="49" charset="0"/>
                  <a:cs typeface="Courier New" panose="02070309020205020404" pitchFamily="49" charset="0"/>
                </a:rPr>
                <a:t>PROGRAM HelloWorld;</a:t>
              </a:r>
              <a:br>
                <a:rPr lang="en-US" sz="1000" b="1" dirty="0">
                  <a:latin typeface="Courier New" panose="02070309020205020404" pitchFamily="49" charset="0"/>
                  <a:cs typeface="Courier New" panose="02070309020205020404" pitchFamily="49" charset="0"/>
                </a:rPr>
              </a:br>
              <a:endParaRPr lang="en-US" sz="1000" b="1" dirty="0">
                <a:latin typeface="Courier New" panose="02070309020205020404" pitchFamily="49" charset="0"/>
                <a:cs typeface="Courier New" panose="02070309020205020404" pitchFamily="49" charset="0"/>
              </a:endParaRPr>
            </a:p>
            <a:p>
              <a:r>
                <a:rPr lang="en-US" sz="1000" b="1" dirty="0">
                  <a:latin typeface="Courier New" panose="02070309020205020404" pitchFamily="49" charset="0"/>
                  <a:cs typeface="Courier New" panose="02070309020205020404" pitchFamily="49" charset="0"/>
                </a:rPr>
                <a:t>BEGIN</a:t>
              </a:r>
            </a:p>
            <a:p>
              <a:r>
                <a:rPr lang="en-US" sz="1000" b="1" dirty="0">
                  <a:latin typeface="Courier New" panose="02070309020205020404" pitchFamily="49" charset="0"/>
                  <a:cs typeface="Courier New" panose="02070309020205020404" pitchFamily="49" charset="0"/>
                </a:rPr>
                <a:t>    </a:t>
              </a:r>
              <a:r>
                <a:rPr lang="en-US" sz="1000" b="1" dirty="0" err="1">
                  <a:solidFill>
                    <a:srgbClr val="C00000"/>
                  </a:solidFill>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0;</a:t>
              </a:r>
            </a:p>
            <a:p>
              <a:r>
                <a:rPr lang="en-US" sz="1000" b="1" dirty="0">
                  <a:latin typeface="Courier New" panose="02070309020205020404" pitchFamily="49" charset="0"/>
                  <a:cs typeface="Courier New" panose="02070309020205020404" pitchFamily="49" charset="0"/>
                </a:rPr>
                <a:t>    </a:t>
              </a:r>
            </a:p>
            <a:p>
              <a:r>
                <a:rPr lang="en-US" sz="1000" b="1" dirty="0">
                  <a:latin typeface="Courier New" panose="02070309020205020404" pitchFamily="49" charset="0"/>
                  <a:cs typeface="Courier New" panose="02070309020205020404" pitchFamily="49" charset="0"/>
                </a:rPr>
                <a:t>    </a:t>
              </a:r>
              <a:r>
                <a:rPr lang="en-US" sz="1000" b="1" dirty="0">
                  <a:solidFill>
                    <a:srgbClr val="C00000"/>
                  </a:solidFill>
                  <a:latin typeface="Courier New" panose="02070309020205020404" pitchFamily="49" charset="0"/>
                  <a:cs typeface="Courier New" panose="02070309020205020404" pitchFamily="49" charset="0"/>
                </a:rPr>
                <a:t>REPEAT</a:t>
              </a:r>
            </a:p>
            <a:p>
              <a:r>
                <a:rPr lang="en-US" sz="1000" b="1" dirty="0">
                  <a:latin typeface="Courier New" panose="02070309020205020404" pitchFamily="49" charset="0"/>
                  <a:cs typeface="Courier New" panose="02070309020205020404" pitchFamily="49" charset="0"/>
                </a:rPr>
                <a:t>        </a:t>
              </a:r>
              <a:r>
                <a:rPr lang="en-US" sz="1000" b="1" dirty="0" err="1">
                  <a:solidFill>
                    <a:srgbClr val="C00000"/>
                  </a:solidFill>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+ 1;</a:t>
              </a:r>
            </a:p>
            <a:p>
              <a:r>
                <a:rPr lang="en-US" sz="1000" b="1" dirty="0">
                  <a:latin typeface="Courier New" panose="02070309020205020404" pitchFamily="49" charset="0"/>
                  <a:cs typeface="Courier New" panose="02070309020205020404" pitchFamily="49" charset="0"/>
                </a:rPr>
                <a:t>        </a:t>
              </a:r>
              <a:r>
                <a:rPr lang="en-US" sz="1000" b="1" dirty="0">
                  <a:solidFill>
                    <a:srgbClr val="C00000"/>
                  </a:solidFill>
                  <a:latin typeface="Courier New" panose="02070309020205020404" pitchFamily="49" charset="0"/>
                  <a:cs typeface="Courier New" panose="02070309020205020404" pitchFamily="49" charset="0"/>
                </a:rPr>
                <a:t>write</a:t>
              </a:r>
              <a:r>
                <a:rPr lang="en-US" sz="1000" b="1" dirty="0">
                  <a:latin typeface="Courier New" panose="02070309020205020404" pitchFamily="49" charset="0"/>
                  <a:cs typeface="Courier New" panose="02070309020205020404" pitchFamily="49" charset="0"/>
                </a:rPr>
                <a:t>('#'); </a:t>
              </a:r>
              <a:r>
                <a:rPr lang="en-US" sz="1000" b="1" dirty="0">
                  <a:solidFill>
                    <a:srgbClr val="C00000"/>
                  </a:solidFill>
                  <a:latin typeface="Courier New" panose="02070309020205020404" pitchFamily="49" charset="0"/>
                  <a:cs typeface="Courier New" panose="02070309020205020404" pitchFamily="49" charset="0"/>
                </a:rPr>
                <a:t>write</a:t>
              </a:r>
              <a:r>
                <a:rPr lang="en-US" sz="1000" b="1" dirty="0">
                  <a:latin typeface="Courier New" panose="02070309020205020404" pitchFamily="49" charset="0"/>
                  <a:cs typeface="Courier New" panose="02070309020205020404" pitchFamily="49" charset="0"/>
                </a:rPr>
                <a:t>(</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a:t>
              </a:r>
            </a:p>
            <a:p>
              <a:r>
                <a:rPr lang="en-US" sz="1000" b="1" dirty="0">
                  <a:latin typeface="Courier New" panose="02070309020205020404" pitchFamily="49" charset="0"/>
                  <a:cs typeface="Courier New" panose="02070309020205020404" pitchFamily="49" charset="0"/>
                </a:rPr>
                <a:t>        </a:t>
              </a:r>
              <a:r>
                <a:rPr lang="en-US" sz="1000" b="1" dirty="0" err="1">
                  <a:solidFill>
                    <a:srgbClr val="C00000"/>
                  </a:solidFill>
                  <a:latin typeface="Courier New" panose="02070309020205020404" pitchFamily="49" charset="0"/>
                  <a:cs typeface="Courier New" panose="02070309020205020404" pitchFamily="49" charset="0"/>
                </a:rPr>
                <a:t>writeln</a:t>
              </a:r>
              <a:r>
                <a:rPr lang="en-US" sz="1000" b="1" dirty="0">
                  <a:latin typeface="Courier New" panose="02070309020205020404" pitchFamily="49" charset="0"/>
                  <a:cs typeface="Courier New" panose="02070309020205020404" pitchFamily="49" charset="0"/>
                </a:rPr>
                <a:t>(': Hello, world!');</a:t>
              </a:r>
            </a:p>
            <a:p>
              <a:r>
                <a:rPr lang="en-US" sz="1000" b="1" dirty="0">
                  <a:latin typeface="Courier New" panose="02070309020205020404" pitchFamily="49" charset="0"/>
                  <a:cs typeface="Courier New" panose="02070309020205020404" pitchFamily="49" charset="0"/>
                </a:rPr>
                <a:t>    UNTIL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5;</a:t>
              </a:r>
            </a:p>
            <a:p>
              <a:r>
                <a:rPr lang="en-US" sz="1000" b="1" dirty="0">
                  <a:latin typeface="Courier New" panose="02070309020205020404" pitchFamily="49" charset="0"/>
                  <a:cs typeface="Courier New" panose="02070309020205020404" pitchFamily="49" charset="0"/>
                </a:rPr>
                <a:t>END.</a:t>
              </a:r>
            </a:p>
          </p:txBody>
        </p:sp>
        <p:sp>
          <p:nvSpPr>
            <p:cNvPr id="8" name="TextBox 7">
              <a:extLst>
                <a:ext uri="{FF2B5EF4-FFF2-40B4-BE49-F238E27FC236}">
                  <a16:creationId xmlns:a16="http://schemas.microsoft.com/office/drawing/2014/main" id="{9C11644A-3755-15A2-CE47-1F6C1C01790B}"/>
                </a:ext>
              </a:extLst>
            </p:cNvPr>
            <p:cNvSpPr txBox="1"/>
            <p:nvPr/>
          </p:nvSpPr>
          <p:spPr>
            <a:xfrm>
              <a:off x="2187819" y="6628414"/>
              <a:ext cx="1063112" cy="261610"/>
            </a:xfrm>
            <a:prstGeom prst="rect">
              <a:avLst/>
            </a:prstGeom>
            <a:solidFill>
              <a:srgbClr val="0033CC"/>
            </a:solidFill>
          </p:spPr>
          <p:txBody>
            <a:bodyPr wrap="none" rtlCol="0">
              <a:spAutoFit/>
            </a:bodyPr>
            <a:lstStyle/>
            <a:p>
              <a:r>
                <a:rPr lang="en-US" sz="1100" dirty="0" err="1">
                  <a:solidFill>
                    <a:srgbClr val="FFFF00"/>
                  </a:solidFill>
                </a:rPr>
                <a:t>HelloWorld.txt</a:t>
              </a:r>
              <a:endParaRPr lang="en-US" sz="1100" dirty="0">
                <a:solidFill>
                  <a:srgbClr val="FFFF00"/>
                </a:solidFill>
              </a:endParaRPr>
            </a:p>
          </p:txBody>
        </p:sp>
      </p:grpSp>
    </p:spTree>
    <p:extLst>
      <p:ext uri="{BB962C8B-B14F-4D97-AF65-F5344CB8AC3E}">
        <p14:creationId xmlns:p14="http://schemas.microsoft.com/office/powerpoint/2010/main" val="3022378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B8AF0-A6E8-0E4A-A2CF-99AE7B783292}"/>
              </a:ext>
            </a:extLst>
          </p:cNvPr>
          <p:cNvSpPr>
            <a:spLocks noGrp="1"/>
          </p:cNvSpPr>
          <p:nvPr>
            <p:ph type="title"/>
          </p:nvPr>
        </p:nvSpPr>
        <p:spPr/>
        <p:txBody>
          <a:bodyPr/>
          <a:lstStyle/>
          <a:p>
            <a:r>
              <a:rPr lang="en-US" dirty="0"/>
              <a:t>The </a:t>
            </a:r>
            <a:r>
              <a:rPr lang="en-US" b="1" dirty="0" err="1">
                <a:latin typeface="Courier New" panose="02070309020205020404" pitchFamily="49" charset="0"/>
                <a:cs typeface="Courier New" panose="02070309020205020404" pitchFamily="49" charset="0"/>
              </a:rPr>
              <a:t>parseStatementList</a:t>
            </a:r>
            <a:r>
              <a:rPr lang="en-US" b="1" dirty="0">
                <a:latin typeface="Courier New" panose="02070309020205020404" pitchFamily="49" charset="0"/>
                <a:cs typeface="Courier New" panose="02070309020205020404" pitchFamily="49" charset="0"/>
              </a:rPr>
              <a:t>()</a:t>
            </a:r>
            <a:r>
              <a:rPr lang="en-US" dirty="0"/>
              <a:t> Method</a:t>
            </a:r>
          </a:p>
        </p:txBody>
      </p:sp>
      <p:sp>
        <p:nvSpPr>
          <p:cNvPr id="4" name="Slide Number Placeholder 3">
            <a:extLst>
              <a:ext uri="{FF2B5EF4-FFF2-40B4-BE49-F238E27FC236}">
                <a16:creationId xmlns:a16="http://schemas.microsoft.com/office/drawing/2014/main" id="{20B26321-34D5-7B48-8A91-BBDDB12D6BD8}"/>
              </a:ext>
            </a:extLst>
          </p:cNvPr>
          <p:cNvSpPr>
            <a:spLocks noGrp="1"/>
          </p:cNvSpPr>
          <p:nvPr>
            <p:ph type="sldNum" sz="quarter" idx="12"/>
          </p:nvPr>
        </p:nvSpPr>
        <p:spPr/>
        <p:txBody>
          <a:bodyPr/>
          <a:lstStyle/>
          <a:p>
            <a:fld id="{FED62B2D-F854-104A-9535-9A504E5923E0}" type="slidenum">
              <a:rPr lang="en-US" smtClean="0"/>
              <a:pPr/>
              <a:t>8</a:t>
            </a:fld>
            <a:endParaRPr lang="en-US"/>
          </a:p>
        </p:txBody>
      </p:sp>
      <p:sp>
        <p:nvSpPr>
          <p:cNvPr id="5" name="TextBox 4">
            <a:extLst>
              <a:ext uri="{FF2B5EF4-FFF2-40B4-BE49-F238E27FC236}">
                <a16:creationId xmlns:a16="http://schemas.microsoft.com/office/drawing/2014/main" id="{E466E2A5-1862-414E-AD49-AC1DBF9ABA86}"/>
              </a:ext>
            </a:extLst>
          </p:cNvPr>
          <p:cNvSpPr txBox="1"/>
          <p:nvPr/>
        </p:nvSpPr>
        <p:spPr>
          <a:xfrm>
            <a:off x="182928" y="1234464"/>
            <a:ext cx="7436651" cy="4154984"/>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latin typeface="Courier New" panose="02070309020205020404" pitchFamily="49" charset="0"/>
                <a:cs typeface="Courier New" panose="02070309020205020404" pitchFamily="49" charset="0"/>
              </a:rPr>
              <a:t>private void </a:t>
            </a:r>
            <a:r>
              <a:rPr lang="en-US" sz="1200" b="1" dirty="0" err="1">
                <a:solidFill>
                  <a:srgbClr val="C00000"/>
                </a:solidFill>
                <a:latin typeface="Courier New" panose="02070309020205020404" pitchFamily="49" charset="0"/>
                <a:cs typeface="Courier New" panose="02070309020205020404" pitchFamily="49" charset="0"/>
              </a:rPr>
              <a:t>parseStatementList</a:t>
            </a:r>
            <a:r>
              <a:rPr lang="en-US" sz="1200" b="1" dirty="0">
                <a:latin typeface="Courier New" panose="02070309020205020404" pitchFamily="49" charset="0"/>
                <a:cs typeface="Courier New" panose="02070309020205020404" pitchFamily="49" charset="0"/>
              </a:rPr>
              <a:t>(Node </a:t>
            </a:r>
            <a:r>
              <a:rPr lang="en-US" sz="1200" b="1" dirty="0" err="1">
                <a:solidFill>
                  <a:srgbClr val="C00000"/>
                </a:solidFill>
                <a:latin typeface="Courier New" panose="02070309020205020404" pitchFamily="49" charset="0"/>
                <a:cs typeface="Courier New" panose="02070309020205020404" pitchFamily="49" charset="0"/>
              </a:rPr>
              <a:t>parentNode</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Token.TokenType</a:t>
            </a:r>
            <a:r>
              <a:rPr lang="en-US" sz="1200" b="1" dirty="0">
                <a:latin typeface="Courier New" panose="02070309020205020404" pitchFamily="49" charset="0"/>
                <a:cs typeface="Courier New" panose="02070309020205020404" pitchFamily="49" charset="0"/>
              </a:rPr>
              <a:t> </a:t>
            </a:r>
            <a:r>
              <a:rPr lang="en-US" sz="1200" b="1" dirty="0" err="1">
                <a:solidFill>
                  <a:srgbClr val="C00000"/>
                </a:solidFill>
                <a:latin typeface="Courier New" panose="02070309020205020404" pitchFamily="49" charset="0"/>
                <a:cs typeface="Courier New" panose="02070309020205020404" pitchFamily="49" charset="0"/>
              </a:rPr>
              <a:t>terminalType</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while (   (</a:t>
            </a:r>
            <a:r>
              <a:rPr lang="en-US" sz="1200" b="1" dirty="0" err="1">
                <a:latin typeface="Courier New" panose="02070309020205020404" pitchFamily="49" charset="0"/>
                <a:cs typeface="Courier New" panose="02070309020205020404" pitchFamily="49" charset="0"/>
              </a:rPr>
              <a:t>currentToken.type</a:t>
            </a:r>
            <a:r>
              <a:rPr lang="en-US" sz="1200" b="1" dirty="0">
                <a:latin typeface="Courier New" panose="02070309020205020404" pitchFamily="49" charset="0"/>
                <a:cs typeface="Courier New" panose="02070309020205020404" pitchFamily="49" charset="0"/>
              </a:rPr>
              <a:t> != </a:t>
            </a:r>
            <a:r>
              <a:rPr lang="en-US" sz="1200" b="1" dirty="0" err="1">
                <a:solidFill>
                  <a:srgbClr val="C00000"/>
                </a:solidFill>
                <a:latin typeface="Courier New" panose="02070309020205020404" pitchFamily="49" charset="0"/>
                <a:cs typeface="Courier New" panose="02070309020205020404" pitchFamily="49" charset="0"/>
              </a:rPr>
              <a:t>terminalType</a:t>
            </a:r>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&amp;&amp; (</a:t>
            </a:r>
            <a:r>
              <a:rPr lang="en-US" sz="1200" b="1" dirty="0" err="1">
                <a:latin typeface="Courier New" panose="02070309020205020404" pitchFamily="49" charset="0"/>
                <a:cs typeface="Courier New" panose="02070309020205020404" pitchFamily="49" charset="0"/>
              </a:rPr>
              <a:t>currentToken.type</a:t>
            </a:r>
            <a:r>
              <a:rPr lang="en-US" sz="1200" b="1" dirty="0">
                <a:latin typeface="Courier New" panose="02070309020205020404" pitchFamily="49" charset="0"/>
                <a:cs typeface="Courier New" panose="02070309020205020404" pitchFamily="49" charset="0"/>
              </a:rPr>
              <a:t> != </a:t>
            </a:r>
            <a:r>
              <a:rPr lang="en-US" sz="1200" b="1" dirty="0">
                <a:solidFill>
                  <a:srgbClr val="C00000"/>
                </a:solidFill>
                <a:latin typeface="Courier New" panose="02070309020205020404" pitchFamily="49" charset="0"/>
                <a:cs typeface="Courier New" panose="02070309020205020404" pitchFamily="49" charset="0"/>
              </a:rPr>
              <a:t>END_OF_FILE</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Node </a:t>
            </a:r>
            <a:r>
              <a:rPr lang="en-US" sz="1200" b="1" dirty="0" err="1">
                <a:latin typeface="Courier New" panose="02070309020205020404" pitchFamily="49" charset="0"/>
                <a:cs typeface="Courier New" panose="02070309020205020404" pitchFamily="49" charset="0"/>
              </a:rPr>
              <a:t>stmtNode</a:t>
            </a:r>
            <a:r>
              <a:rPr lang="en-US" sz="1200" b="1" dirty="0">
                <a:latin typeface="Courier New" panose="02070309020205020404" pitchFamily="49" charset="0"/>
                <a:cs typeface="Courier New" panose="02070309020205020404" pitchFamily="49" charset="0"/>
              </a:rPr>
              <a:t> = </a:t>
            </a:r>
            <a:r>
              <a:rPr lang="en-US" sz="1200" b="1" dirty="0" err="1">
                <a:solidFill>
                  <a:srgbClr val="C00000"/>
                </a:solidFill>
                <a:latin typeface="Courier New" panose="02070309020205020404" pitchFamily="49" charset="0"/>
                <a:cs typeface="Courier New" panose="02070309020205020404" pitchFamily="49" charset="0"/>
              </a:rPr>
              <a:t>parseStatement</a:t>
            </a:r>
            <a:r>
              <a:rPr lang="en-US" sz="1200" b="1" dirty="0">
                <a:solidFill>
                  <a:srgbClr val="C00000"/>
                </a:solidFill>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if (</a:t>
            </a:r>
            <a:r>
              <a:rPr lang="en-US" sz="1200" b="1" dirty="0" err="1">
                <a:latin typeface="Courier New" panose="02070309020205020404" pitchFamily="49" charset="0"/>
                <a:cs typeface="Courier New" panose="02070309020205020404" pitchFamily="49" charset="0"/>
              </a:rPr>
              <a:t>stmtNode</a:t>
            </a:r>
            <a:r>
              <a:rPr lang="en-US" sz="1200" b="1" dirty="0">
                <a:latin typeface="Courier New" panose="02070309020205020404" pitchFamily="49" charset="0"/>
                <a:cs typeface="Courier New" panose="02070309020205020404" pitchFamily="49" charset="0"/>
              </a:rPr>
              <a:t> != null) </a:t>
            </a:r>
            <a:r>
              <a:rPr lang="en-US" sz="1200" b="1" dirty="0" err="1">
                <a:solidFill>
                  <a:srgbClr val="C00000"/>
                </a:solidFill>
                <a:latin typeface="Courier New" panose="02070309020205020404" pitchFamily="49" charset="0"/>
                <a:cs typeface="Courier New" panose="02070309020205020404" pitchFamily="49" charset="0"/>
              </a:rPr>
              <a:t>parentNode.adopt</a:t>
            </a:r>
            <a:r>
              <a:rPr lang="en-US" sz="1200" b="1" dirty="0">
                <a:solidFill>
                  <a:srgbClr val="C00000"/>
                </a:solidFill>
                <a:latin typeface="Courier New" panose="02070309020205020404" pitchFamily="49" charset="0"/>
                <a:cs typeface="Courier New" panose="02070309020205020404" pitchFamily="49" charset="0"/>
              </a:rPr>
              <a:t>(</a:t>
            </a:r>
            <a:r>
              <a:rPr lang="en-US" sz="1200" b="1" dirty="0" err="1">
                <a:solidFill>
                  <a:srgbClr val="C00000"/>
                </a:solidFill>
                <a:latin typeface="Courier New" panose="02070309020205020404" pitchFamily="49" charset="0"/>
                <a:cs typeface="Courier New" panose="02070309020205020404" pitchFamily="49" charset="0"/>
              </a:rPr>
              <a:t>stmtNode</a:t>
            </a:r>
            <a:r>
              <a:rPr lang="en-US" sz="1200" b="1" dirty="0">
                <a:solidFill>
                  <a:srgbClr val="C00000"/>
                </a:solidFill>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 A semicolon separates statements.</a:t>
            </a:r>
          </a:p>
          <a:p>
            <a:r>
              <a:rPr lang="en-US" sz="1200" b="1" dirty="0">
                <a:latin typeface="Courier New" panose="02070309020205020404" pitchFamily="49" charset="0"/>
                <a:cs typeface="Courier New" panose="02070309020205020404" pitchFamily="49" charset="0"/>
              </a:rPr>
              <a:t>        if (</a:t>
            </a:r>
            <a:r>
              <a:rPr lang="en-US" sz="1200" b="1" dirty="0" err="1">
                <a:latin typeface="Courier New" panose="02070309020205020404" pitchFamily="49" charset="0"/>
                <a:cs typeface="Courier New" panose="02070309020205020404" pitchFamily="49" charset="0"/>
              </a:rPr>
              <a:t>currentToken.type</a:t>
            </a:r>
            <a:r>
              <a:rPr lang="en-US" sz="1200" b="1" dirty="0">
                <a:latin typeface="Courier New" panose="02070309020205020404" pitchFamily="49" charset="0"/>
                <a:cs typeface="Courier New" panose="02070309020205020404" pitchFamily="49" charset="0"/>
              </a:rPr>
              <a:t> == </a:t>
            </a:r>
            <a:r>
              <a:rPr lang="en-US" sz="1200" b="1" dirty="0">
                <a:solidFill>
                  <a:srgbClr val="C00000"/>
                </a:solidFill>
                <a:latin typeface="Courier New" panose="02070309020205020404" pitchFamily="49" charset="0"/>
                <a:cs typeface="Courier New" panose="02070309020205020404" pitchFamily="49" charset="0"/>
              </a:rPr>
              <a:t>SEMICOLON</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while (</a:t>
            </a:r>
            <a:r>
              <a:rPr lang="en-US" sz="1200" b="1" dirty="0" err="1">
                <a:latin typeface="Courier New" panose="02070309020205020404" pitchFamily="49" charset="0"/>
                <a:cs typeface="Courier New" panose="02070309020205020404" pitchFamily="49" charset="0"/>
              </a:rPr>
              <a:t>currentToken.type</a:t>
            </a:r>
            <a:r>
              <a:rPr lang="en-US" sz="1200" b="1" dirty="0">
                <a:latin typeface="Courier New" panose="02070309020205020404" pitchFamily="49" charset="0"/>
                <a:cs typeface="Courier New" panose="02070309020205020404" pitchFamily="49" charset="0"/>
              </a:rPr>
              <a:t> == SEMICOLON)</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currentToken</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scanner.nextToken</a:t>
            </a:r>
            <a:r>
              <a:rPr lang="en-US" sz="1200" b="1" dirty="0">
                <a:latin typeface="Courier New" panose="02070309020205020404" pitchFamily="49" charset="0"/>
                <a:cs typeface="Courier New" panose="02070309020205020404" pitchFamily="49" charset="0"/>
              </a:rPr>
              <a:t>();  // consume ;</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else if (</a:t>
            </a:r>
            <a:r>
              <a:rPr lang="en-US" sz="1200" b="1" dirty="0" err="1">
                <a:solidFill>
                  <a:srgbClr val="C00000"/>
                </a:solidFill>
                <a:latin typeface="Courier New" panose="02070309020205020404" pitchFamily="49" charset="0"/>
                <a:cs typeface="Courier New" panose="02070309020205020404" pitchFamily="49" charset="0"/>
              </a:rPr>
              <a:t>statementStarters</a:t>
            </a:r>
            <a:r>
              <a:rPr lang="en-US" sz="1200" b="1" dirty="0" err="1">
                <a:latin typeface="Courier New" panose="02070309020205020404" pitchFamily="49" charset="0"/>
                <a:cs typeface="Courier New" panose="02070309020205020404" pitchFamily="49" charset="0"/>
              </a:rPr>
              <a:t>.contains</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currentToken.type</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syntaxError</a:t>
            </a:r>
            <a:r>
              <a:rPr lang="en-US" sz="1200" b="1" dirty="0">
                <a:latin typeface="Courier New" panose="02070309020205020404" pitchFamily="49" charset="0"/>
                <a:cs typeface="Courier New" panose="02070309020205020404" pitchFamily="49" charset="0"/>
              </a:rPr>
              <a:t>("Missing ;");</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0D0CA4E7-D9A4-0F46-A5A7-D9435E7E654A}"/>
              </a:ext>
            </a:extLst>
          </p:cNvPr>
          <p:cNvSpPr txBox="1"/>
          <p:nvPr/>
        </p:nvSpPr>
        <p:spPr>
          <a:xfrm>
            <a:off x="3749049" y="4405401"/>
            <a:ext cx="2638864" cy="415498"/>
          </a:xfrm>
          <a:prstGeom prst="rect">
            <a:avLst/>
          </a:prstGeom>
          <a:solidFill>
            <a:schemeClr val="accent1">
              <a:lumMod val="20000"/>
              <a:lumOff val="80000"/>
            </a:schemeClr>
          </a:solidFill>
          <a:ln>
            <a:solidFill>
              <a:srgbClr val="008000"/>
            </a:solidFill>
          </a:ln>
        </p:spPr>
        <p:txBody>
          <a:bodyPr wrap="none" rtlCol="0">
            <a:spAutoFit/>
          </a:bodyPr>
          <a:lstStyle/>
          <a:p>
            <a:r>
              <a:rPr lang="en-US" sz="1050" dirty="0">
                <a:solidFill>
                  <a:srgbClr val="0033CC"/>
                </a:solidFill>
              </a:rPr>
              <a:t>Do we see the start of the next statement</a:t>
            </a:r>
          </a:p>
          <a:p>
            <a:r>
              <a:rPr lang="en-US" sz="1050" dirty="0">
                <a:solidFill>
                  <a:srgbClr val="0033CC"/>
                </a:solidFill>
              </a:rPr>
              <a:t>without having seen a semicolon?</a:t>
            </a:r>
          </a:p>
        </p:txBody>
      </p:sp>
      <p:sp>
        <p:nvSpPr>
          <p:cNvPr id="7" name="TextBox 6">
            <a:extLst>
              <a:ext uri="{FF2B5EF4-FFF2-40B4-BE49-F238E27FC236}">
                <a16:creationId xmlns:a16="http://schemas.microsoft.com/office/drawing/2014/main" id="{701C0A6C-9B77-F446-8DF1-090DE252AED6}"/>
              </a:ext>
            </a:extLst>
          </p:cNvPr>
          <p:cNvSpPr txBox="1"/>
          <p:nvPr/>
        </p:nvSpPr>
        <p:spPr>
          <a:xfrm>
            <a:off x="6285606" y="5238365"/>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pic>
        <p:nvPicPr>
          <p:cNvPr id="8" name="Picture 7" descr="A screenshot of a cell phone&#10;&#10;Description automatically generated">
            <a:extLst>
              <a:ext uri="{FF2B5EF4-FFF2-40B4-BE49-F238E27FC236}">
                <a16:creationId xmlns:a16="http://schemas.microsoft.com/office/drawing/2014/main" id="{5B8849BA-958B-C843-A130-B43CDB07E5F9}"/>
              </a:ext>
            </a:extLst>
          </p:cNvPr>
          <p:cNvPicPr>
            <a:picLocks noChangeAspect="1"/>
          </p:cNvPicPr>
          <p:nvPr/>
        </p:nvPicPr>
        <p:blipFill>
          <a:blip r:embed="rId2"/>
          <a:stretch>
            <a:fillRect/>
          </a:stretch>
        </p:blipFill>
        <p:spPr>
          <a:xfrm>
            <a:off x="6443913" y="2880366"/>
            <a:ext cx="2608598" cy="1347127"/>
          </a:xfrm>
          <a:prstGeom prst="rect">
            <a:avLst/>
          </a:prstGeom>
        </p:spPr>
      </p:pic>
      <p:grpSp>
        <p:nvGrpSpPr>
          <p:cNvPr id="3" name="Group 2">
            <a:extLst>
              <a:ext uri="{FF2B5EF4-FFF2-40B4-BE49-F238E27FC236}">
                <a16:creationId xmlns:a16="http://schemas.microsoft.com/office/drawing/2014/main" id="{1AE8ADD0-990B-F5F2-4C11-96F9C011314A}"/>
              </a:ext>
            </a:extLst>
          </p:cNvPr>
          <p:cNvGrpSpPr/>
          <p:nvPr/>
        </p:nvGrpSpPr>
        <p:grpSpPr>
          <a:xfrm>
            <a:off x="1159973" y="4904731"/>
            <a:ext cx="2954655" cy="1862968"/>
            <a:chOff x="113221" y="4904648"/>
            <a:chExt cx="2954655" cy="1862968"/>
          </a:xfrm>
        </p:grpSpPr>
        <p:sp>
          <p:nvSpPr>
            <p:cNvPr id="9" name="TextBox 8">
              <a:extLst>
                <a:ext uri="{FF2B5EF4-FFF2-40B4-BE49-F238E27FC236}">
                  <a16:creationId xmlns:a16="http://schemas.microsoft.com/office/drawing/2014/main" id="{125AFB4B-52D5-DC7C-862A-599015C27BEF}"/>
                </a:ext>
              </a:extLst>
            </p:cNvPr>
            <p:cNvSpPr txBox="1"/>
            <p:nvPr/>
          </p:nvSpPr>
          <p:spPr>
            <a:xfrm>
              <a:off x="113221" y="4982512"/>
              <a:ext cx="2954655" cy="1785104"/>
            </a:xfrm>
            <a:prstGeom prst="rect">
              <a:avLst/>
            </a:prstGeom>
            <a:solidFill>
              <a:srgbClr val="DEF0F2"/>
            </a:solidFill>
            <a:ln>
              <a:solidFill>
                <a:srgbClr val="0033CC"/>
              </a:solidFill>
            </a:ln>
          </p:spPr>
          <p:txBody>
            <a:bodyPr wrap="none" rtlCol="0">
              <a:spAutoFit/>
            </a:bodyPr>
            <a:lstStyle/>
            <a:p>
              <a:r>
                <a:rPr lang="en-US" sz="1000" b="1" dirty="0">
                  <a:latin typeface="Courier New" panose="02070309020205020404" pitchFamily="49" charset="0"/>
                  <a:cs typeface="Courier New" panose="02070309020205020404" pitchFamily="49" charset="0"/>
                </a:rPr>
                <a:t>PROGRAM HelloWorld;</a:t>
              </a:r>
              <a:br>
                <a:rPr lang="en-US" sz="1000" b="1" dirty="0">
                  <a:latin typeface="Courier New" panose="02070309020205020404" pitchFamily="49" charset="0"/>
                  <a:cs typeface="Courier New" panose="02070309020205020404" pitchFamily="49" charset="0"/>
                </a:rPr>
              </a:br>
              <a:endParaRPr lang="en-US" sz="1000" b="1" dirty="0">
                <a:latin typeface="Courier New" panose="02070309020205020404" pitchFamily="49" charset="0"/>
                <a:cs typeface="Courier New" panose="02070309020205020404" pitchFamily="49" charset="0"/>
              </a:endParaRPr>
            </a:p>
            <a:p>
              <a:r>
                <a:rPr lang="en-US" sz="1000" b="1" dirty="0">
                  <a:latin typeface="Courier New" panose="02070309020205020404" pitchFamily="49" charset="0"/>
                  <a:cs typeface="Courier New" panose="02070309020205020404" pitchFamily="49" charset="0"/>
                </a:rPr>
                <a:t>BEGIN</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0;</a:t>
              </a:r>
            </a:p>
            <a:p>
              <a:r>
                <a:rPr lang="en-US" sz="1000" b="1" dirty="0">
                  <a:latin typeface="Courier New" panose="02070309020205020404" pitchFamily="49" charset="0"/>
                  <a:cs typeface="Courier New" panose="02070309020205020404" pitchFamily="49" charset="0"/>
                </a:rPr>
                <a:t>    </a:t>
              </a:r>
            </a:p>
            <a:p>
              <a:r>
                <a:rPr lang="en-US" sz="1000" b="1" dirty="0">
                  <a:latin typeface="Courier New" panose="02070309020205020404" pitchFamily="49" charset="0"/>
                  <a:cs typeface="Courier New" panose="02070309020205020404" pitchFamily="49" charset="0"/>
                </a:rPr>
                <a:t>    REPEAT</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+ 1</a:t>
              </a:r>
              <a:r>
                <a:rPr lang="en-US" sz="1000" b="1" dirty="0">
                  <a:solidFill>
                    <a:srgbClr val="C00000"/>
                  </a:solidFill>
                  <a:latin typeface="Courier New" panose="02070309020205020404" pitchFamily="49" charset="0"/>
                  <a:cs typeface="Courier New" panose="02070309020205020404" pitchFamily="49" charset="0"/>
                </a:rPr>
                <a:t>;</a:t>
              </a:r>
            </a:p>
            <a:p>
              <a:r>
                <a:rPr lang="en-US" sz="1000" b="1" dirty="0">
                  <a:latin typeface="Courier New" panose="02070309020205020404" pitchFamily="49" charset="0"/>
                  <a:cs typeface="Courier New" panose="02070309020205020404" pitchFamily="49" charset="0"/>
                </a:rPr>
                <a:t>        write('#')</a:t>
              </a:r>
              <a:r>
                <a:rPr lang="en-US" sz="1000" b="1" dirty="0">
                  <a:solidFill>
                    <a:srgbClr val="C00000"/>
                  </a:solidFill>
                  <a:latin typeface="Courier New" panose="02070309020205020404" pitchFamily="49" charset="0"/>
                  <a:cs typeface="Courier New" panose="02070309020205020404" pitchFamily="49" charset="0"/>
                </a:rPr>
                <a:t>;</a:t>
              </a:r>
              <a:r>
                <a:rPr lang="en-US" sz="1000" b="1" dirty="0">
                  <a:latin typeface="Courier New" panose="02070309020205020404" pitchFamily="49" charset="0"/>
                  <a:cs typeface="Courier New" panose="02070309020205020404" pitchFamily="49" charset="0"/>
                </a:rPr>
                <a:t> write(</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a:t>
              </a:r>
              <a:r>
                <a:rPr lang="en-US" sz="1000" b="1" dirty="0">
                  <a:solidFill>
                    <a:srgbClr val="C00000"/>
                  </a:solidFill>
                  <a:latin typeface="Courier New" panose="02070309020205020404" pitchFamily="49" charset="0"/>
                  <a:cs typeface="Courier New" panose="02070309020205020404" pitchFamily="49" charset="0"/>
                </a:rPr>
                <a:t>;</a:t>
              </a:r>
            </a:p>
            <a:p>
              <a:r>
                <a:rPr lang="en-US" sz="1000" b="1" dirty="0">
                  <a:latin typeface="Courier New" panose="02070309020205020404" pitchFamily="49" charset="0"/>
                  <a:cs typeface="Courier New" panose="02070309020205020404" pitchFamily="49" charset="0"/>
                </a:rPr>
                <a:t>        </a:t>
              </a:r>
              <a:r>
                <a:rPr lang="en-US" sz="1000" b="1" dirty="0" err="1">
                  <a:latin typeface="Courier New" panose="02070309020205020404" pitchFamily="49" charset="0"/>
                  <a:cs typeface="Courier New" panose="02070309020205020404" pitchFamily="49" charset="0"/>
                </a:rPr>
                <a:t>writeln</a:t>
              </a:r>
              <a:r>
                <a:rPr lang="en-US" sz="1000" b="1" dirty="0">
                  <a:latin typeface="Courier New" panose="02070309020205020404" pitchFamily="49" charset="0"/>
                  <a:cs typeface="Courier New" panose="02070309020205020404" pitchFamily="49" charset="0"/>
                </a:rPr>
                <a:t>(': Hello, world!’)</a:t>
              </a:r>
              <a:r>
                <a:rPr lang="en-US" sz="1000" b="1" dirty="0">
                  <a:solidFill>
                    <a:srgbClr val="C00000"/>
                  </a:solidFill>
                  <a:latin typeface="Courier New" panose="02070309020205020404" pitchFamily="49" charset="0"/>
                  <a:cs typeface="Courier New" panose="02070309020205020404" pitchFamily="49" charset="0"/>
                </a:rPr>
                <a:t>;</a:t>
              </a:r>
            </a:p>
            <a:p>
              <a:r>
                <a:rPr lang="en-US" sz="1000" b="1" dirty="0">
                  <a:latin typeface="Courier New" panose="02070309020205020404" pitchFamily="49" charset="0"/>
                  <a:cs typeface="Courier New" panose="02070309020205020404" pitchFamily="49" charset="0"/>
                </a:rPr>
                <a:t>    UNTIL </a:t>
              </a:r>
              <a:r>
                <a:rPr lang="en-US" sz="1000" b="1" dirty="0" err="1">
                  <a:latin typeface="Courier New" panose="02070309020205020404" pitchFamily="49" charset="0"/>
                  <a:cs typeface="Courier New" panose="02070309020205020404" pitchFamily="49" charset="0"/>
                </a:rPr>
                <a:t>i</a:t>
              </a:r>
              <a:r>
                <a:rPr lang="en-US" sz="1000" b="1" dirty="0">
                  <a:latin typeface="Courier New" panose="02070309020205020404" pitchFamily="49" charset="0"/>
                  <a:cs typeface="Courier New" panose="02070309020205020404" pitchFamily="49" charset="0"/>
                </a:rPr>
                <a:t> = 5</a:t>
              </a:r>
              <a:r>
                <a:rPr lang="en-US" sz="1000" b="1" dirty="0">
                  <a:solidFill>
                    <a:srgbClr val="C00000"/>
                  </a:solidFill>
                  <a:latin typeface="Courier New" panose="02070309020205020404" pitchFamily="49" charset="0"/>
                  <a:cs typeface="Courier New" panose="02070309020205020404" pitchFamily="49" charset="0"/>
                </a:rPr>
                <a:t>;</a:t>
              </a:r>
            </a:p>
            <a:p>
              <a:r>
                <a:rPr lang="en-US" sz="1000" b="1" dirty="0">
                  <a:latin typeface="Courier New" panose="02070309020205020404" pitchFamily="49" charset="0"/>
                  <a:cs typeface="Courier New" panose="02070309020205020404" pitchFamily="49" charset="0"/>
                </a:rPr>
                <a:t>END.</a:t>
              </a:r>
            </a:p>
          </p:txBody>
        </p:sp>
        <p:sp>
          <p:nvSpPr>
            <p:cNvPr id="10" name="TextBox 9">
              <a:extLst>
                <a:ext uri="{FF2B5EF4-FFF2-40B4-BE49-F238E27FC236}">
                  <a16:creationId xmlns:a16="http://schemas.microsoft.com/office/drawing/2014/main" id="{4D430041-7E15-E48E-58EB-819B6A88BF96}"/>
                </a:ext>
              </a:extLst>
            </p:cNvPr>
            <p:cNvSpPr txBox="1"/>
            <p:nvPr/>
          </p:nvSpPr>
          <p:spPr>
            <a:xfrm>
              <a:off x="1879346" y="4904648"/>
              <a:ext cx="1063112" cy="261610"/>
            </a:xfrm>
            <a:prstGeom prst="rect">
              <a:avLst/>
            </a:prstGeom>
            <a:solidFill>
              <a:srgbClr val="0033CC"/>
            </a:solidFill>
          </p:spPr>
          <p:txBody>
            <a:bodyPr wrap="none" rtlCol="0">
              <a:spAutoFit/>
            </a:bodyPr>
            <a:lstStyle/>
            <a:p>
              <a:r>
                <a:rPr lang="en-US" sz="1100" dirty="0" err="1">
                  <a:solidFill>
                    <a:srgbClr val="FFFF00"/>
                  </a:solidFill>
                </a:rPr>
                <a:t>HelloWorld.txt</a:t>
              </a:r>
              <a:endParaRPr lang="en-US" sz="1100" dirty="0">
                <a:solidFill>
                  <a:srgbClr val="FFFF00"/>
                </a:solidFill>
              </a:endParaRPr>
            </a:p>
          </p:txBody>
        </p:sp>
      </p:grpSp>
      <p:sp>
        <p:nvSpPr>
          <p:cNvPr id="11" name="TextBox 10">
            <a:extLst>
              <a:ext uri="{FF2B5EF4-FFF2-40B4-BE49-F238E27FC236}">
                <a16:creationId xmlns:a16="http://schemas.microsoft.com/office/drawing/2014/main" id="{C79A5DC0-837A-3D5B-7AC5-5FBC60ECF9AF}"/>
              </a:ext>
            </a:extLst>
          </p:cNvPr>
          <p:cNvSpPr txBox="1"/>
          <p:nvPr/>
        </p:nvSpPr>
        <p:spPr>
          <a:xfrm>
            <a:off x="3972799" y="2542139"/>
            <a:ext cx="1665841" cy="230832"/>
          </a:xfrm>
          <a:prstGeom prst="rect">
            <a:avLst/>
          </a:prstGeom>
          <a:solidFill>
            <a:schemeClr val="accent1">
              <a:lumMod val="20000"/>
              <a:lumOff val="80000"/>
            </a:schemeClr>
          </a:solidFill>
          <a:ln>
            <a:solidFill>
              <a:srgbClr val="0033CC"/>
            </a:solidFill>
          </a:ln>
        </p:spPr>
        <p:txBody>
          <a:bodyPr wrap="none" rtlCol="0">
            <a:spAutoFit/>
          </a:bodyPr>
          <a:lstStyle/>
          <a:p>
            <a:r>
              <a:rPr lang="en-US" sz="900" dirty="0">
                <a:solidFill>
                  <a:srgbClr val="0033CC"/>
                </a:solidFill>
              </a:rPr>
              <a:t>Adopt the statement subtree.</a:t>
            </a:r>
          </a:p>
        </p:txBody>
      </p:sp>
      <p:pic>
        <p:nvPicPr>
          <p:cNvPr id="13" name="Picture 12" descr="A diagram of a statement&#10;&#10;Description automatically generated">
            <a:extLst>
              <a:ext uri="{FF2B5EF4-FFF2-40B4-BE49-F238E27FC236}">
                <a16:creationId xmlns:a16="http://schemas.microsoft.com/office/drawing/2014/main" id="{D18874F1-24B9-85B7-C3C6-DA677C03AFD2}"/>
              </a:ext>
            </a:extLst>
          </p:cNvPr>
          <p:cNvPicPr>
            <a:picLocks noChangeAspect="1"/>
          </p:cNvPicPr>
          <p:nvPr/>
        </p:nvPicPr>
        <p:blipFill>
          <a:blip r:embed="rId3"/>
          <a:stretch>
            <a:fillRect/>
          </a:stretch>
        </p:blipFill>
        <p:spPr>
          <a:xfrm>
            <a:off x="7002773" y="1699054"/>
            <a:ext cx="1683982" cy="876712"/>
          </a:xfrm>
          <a:prstGeom prst="rect">
            <a:avLst/>
          </a:prstGeom>
        </p:spPr>
      </p:pic>
    </p:spTree>
    <p:extLst>
      <p:ext uri="{BB962C8B-B14F-4D97-AF65-F5344CB8AC3E}">
        <p14:creationId xmlns:p14="http://schemas.microsoft.com/office/powerpoint/2010/main" val="3688126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Effect transition="in" filter="fade">
                                      <p:cBhvr>
                                        <p:cTn id="7" dur="500"/>
                                        <p:tgtEl>
                                          <p:spTgt spid="5">
                                            <p:txEl>
                                              <p:pRg st="8" end="8"/>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9" end="9"/>
                                            </p:txEl>
                                          </p:spTgt>
                                        </p:tgtEl>
                                        <p:attrNameLst>
                                          <p:attrName>style.visibility</p:attrName>
                                        </p:attrNameLst>
                                      </p:cBhvr>
                                      <p:to>
                                        <p:strVal val="visible"/>
                                      </p:to>
                                    </p:set>
                                    <p:animEffect transition="in" filter="fade">
                                      <p:cBhvr>
                                        <p:cTn id="10" dur="500"/>
                                        <p:tgtEl>
                                          <p:spTgt spid="5">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10" end="10"/>
                                            </p:txEl>
                                          </p:spTgt>
                                        </p:tgtEl>
                                        <p:attrNameLst>
                                          <p:attrName>style.visibility</p:attrName>
                                        </p:attrNameLst>
                                      </p:cBhvr>
                                      <p:to>
                                        <p:strVal val="visible"/>
                                      </p:to>
                                    </p:set>
                                    <p:animEffect transition="in" filter="fade">
                                      <p:cBhvr>
                                        <p:cTn id="13" dur="500"/>
                                        <p:tgtEl>
                                          <p:spTgt spid="5">
                                            <p:txEl>
                                              <p:pRg st="10" end="1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11" end="11"/>
                                            </p:txEl>
                                          </p:spTgt>
                                        </p:tgtEl>
                                        <p:attrNameLst>
                                          <p:attrName>style.visibility</p:attrName>
                                        </p:attrNameLst>
                                      </p:cBhvr>
                                      <p:to>
                                        <p:strVal val="visible"/>
                                      </p:to>
                                    </p:set>
                                    <p:animEffect transition="in" filter="fade">
                                      <p:cBhvr>
                                        <p:cTn id="16" dur="500"/>
                                        <p:tgtEl>
                                          <p:spTgt spid="5">
                                            <p:txEl>
                                              <p:pRg st="11" end="1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12" end="12"/>
                                            </p:txEl>
                                          </p:spTgt>
                                        </p:tgtEl>
                                        <p:attrNameLst>
                                          <p:attrName>style.visibility</p:attrName>
                                        </p:attrNameLst>
                                      </p:cBhvr>
                                      <p:to>
                                        <p:strVal val="visible"/>
                                      </p:to>
                                    </p:set>
                                    <p:animEffect transition="in" filter="fade">
                                      <p:cBhvr>
                                        <p:cTn id="19" dur="500"/>
                                        <p:tgtEl>
                                          <p:spTgt spid="5">
                                            <p:txEl>
                                              <p:pRg st="12" end="1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13" end="13"/>
                                            </p:txEl>
                                          </p:spTgt>
                                        </p:tgtEl>
                                        <p:attrNameLst>
                                          <p:attrName>style.visibility</p:attrName>
                                        </p:attrNameLst>
                                      </p:cBhvr>
                                      <p:to>
                                        <p:strVal val="visible"/>
                                      </p:to>
                                    </p:set>
                                    <p:animEffect transition="in" filter="fade">
                                      <p:cBhvr>
                                        <p:cTn id="22" dur="500"/>
                                        <p:tgtEl>
                                          <p:spTgt spid="5">
                                            <p:txEl>
                                              <p:pRg st="13" end="1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14" end="14"/>
                                            </p:txEl>
                                          </p:spTgt>
                                        </p:tgtEl>
                                        <p:attrNameLst>
                                          <p:attrName>style.visibility</p:attrName>
                                        </p:attrNameLst>
                                      </p:cBhvr>
                                      <p:to>
                                        <p:strVal val="visible"/>
                                      </p:to>
                                    </p:set>
                                    <p:animEffect transition="in" filter="fade">
                                      <p:cBhvr>
                                        <p:cTn id="25" dur="500"/>
                                        <p:tgtEl>
                                          <p:spTgt spid="5">
                                            <p:txEl>
                                              <p:pRg st="14" end="1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15" end="15"/>
                                            </p:txEl>
                                          </p:spTgt>
                                        </p:tgtEl>
                                        <p:attrNameLst>
                                          <p:attrName>style.visibility</p:attrName>
                                        </p:attrNameLst>
                                      </p:cBhvr>
                                      <p:to>
                                        <p:strVal val="visible"/>
                                      </p:to>
                                    </p:set>
                                    <p:animEffect transition="in" filter="fade">
                                      <p:cBhvr>
                                        <p:cTn id="28" dur="500"/>
                                        <p:tgtEl>
                                          <p:spTgt spid="5">
                                            <p:txEl>
                                              <p:pRg st="15" end="1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
                                            <p:txEl>
                                              <p:pRg st="16" end="16"/>
                                            </p:txEl>
                                          </p:spTgt>
                                        </p:tgtEl>
                                        <p:attrNameLst>
                                          <p:attrName>style.visibility</p:attrName>
                                        </p:attrNameLst>
                                      </p:cBhvr>
                                      <p:to>
                                        <p:strVal val="visible"/>
                                      </p:to>
                                    </p:set>
                                    <p:animEffect transition="in" filter="fade">
                                      <p:cBhvr>
                                        <p:cTn id="33" dur="500"/>
                                        <p:tgtEl>
                                          <p:spTgt spid="5">
                                            <p:txEl>
                                              <p:pRg st="16" end="1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7" end="17"/>
                                            </p:txEl>
                                          </p:spTgt>
                                        </p:tgtEl>
                                        <p:attrNameLst>
                                          <p:attrName>style.visibility</p:attrName>
                                        </p:attrNameLst>
                                      </p:cBhvr>
                                      <p:to>
                                        <p:strVal val="visible"/>
                                      </p:to>
                                    </p:set>
                                    <p:animEffect transition="in" filter="fade">
                                      <p:cBhvr>
                                        <p:cTn id="36" dur="500"/>
                                        <p:tgtEl>
                                          <p:spTgt spid="5">
                                            <p:txEl>
                                              <p:pRg st="17" end="1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8" end="18"/>
                                            </p:txEl>
                                          </p:spTgt>
                                        </p:tgtEl>
                                        <p:attrNameLst>
                                          <p:attrName>style.visibility</p:attrName>
                                        </p:attrNameLst>
                                      </p:cBhvr>
                                      <p:to>
                                        <p:strVal val="visible"/>
                                      </p:to>
                                    </p:set>
                                    <p:animEffect transition="in" filter="fade">
                                      <p:cBhvr>
                                        <p:cTn id="39" dur="500"/>
                                        <p:tgtEl>
                                          <p:spTgt spid="5">
                                            <p:txEl>
                                              <p:pRg st="18" end="18"/>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19" end="19"/>
                                            </p:txEl>
                                          </p:spTgt>
                                        </p:tgtEl>
                                        <p:attrNameLst>
                                          <p:attrName>style.visibility</p:attrName>
                                        </p:attrNameLst>
                                      </p:cBhvr>
                                      <p:to>
                                        <p:strVal val="visible"/>
                                      </p:to>
                                    </p:set>
                                    <p:animEffect transition="in" filter="fade">
                                      <p:cBhvr>
                                        <p:cTn id="42" dur="500"/>
                                        <p:tgtEl>
                                          <p:spTgt spid="5">
                                            <p:txEl>
                                              <p:pRg st="19" end="1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8D915-30A6-7F45-83B1-C95A2B4C3301}"/>
              </a:ext>
            </a:extLst>
          </p:cNvPr>
          <p:cNvSpPr>
            <a:spLocks noGrp="1"/>
          </p:cNvSpPr>
          <p:nvPr>
            <p:ph type="title"/>
          </p:nvPr>
        </p:nvSpPr>
        <p:spPr/>
        <p:txBody>
          <a:bodyPr/>
          <a:lstStyle/>
          <a:p>
            <a:r>
              <a:rPr lang="en-US" dirty="0"/>
              <a:t>The </a:t>
            </a:r>
            <a:r>
              <a:rPr lang="en-US" b="1" dirty="0" err="1">
                <a:latin typeface="Courier New" panose="02070309020205020404" pitchFamily="49" charset="0"/>
                <a:cs typeface="Courier New" panose="02070309020205020404" pitchFamily="49" charset="0"/>
              </a:rPr>
              <a:t>parseStatement</a:t>
            </a:r>
            <a:r>
              <a:rPr lang="en-US" b="1" dirty="0">
                <a:latin typeface="Courier New" panose="02070309020205020404" pitchFamily="49" charset="0"/>
                <a:cs typeface="Courier New" panose="02070309020205020404" pitchFamily="49" charset="0"/>
              </a:rPr>
              <a:t>()</a:t>
            </a:r>
            <a:r>
              <a:rPr lang="en-US" dirty="0"/>
              <a:t> Method</a:t>
            </a:r>
          </a:p>
        </p:txBody>
      </p:sp>
      <p:sp>
        <p:nvSpPr>
          <p:cNvPr id="4" name="Slide Number Placeholder 3">
            <a:extLst>
              <a:ext uri="{FF2B5EF4-FFF2-40B4-BE49-F238E27FC236}">
                <a16:creationId xmlns:a16="http://schemas.microsoft.com/office/drawing/2014/main" id="{EFB24280-B3A7-774D-B932-3B25BEC22D11}"/>
              </a:ext>
            </a:extLst>
          </p:cNvPr>
          <p:cNvSpPr>
            <a:spLocks noGrp="1"/>
          </p:cNvSpPr>
          <p:nvPr>
            <p:ph type="sldNum" sz="quarter" idx="12"/>
          </p:nvPr>
        </p:nvSpPr>
        <p:spPr/>
        <p:txBody>
          <a:bodyPr/>
          <a:lstStyle/>
          <a:p>
            <a:fld id="{FED62B2D-F854-104A-9535-9A504E5923E0}" type="slidenum">
              <a:rPr lang="en-US" smtClean="0"/>
              <a:pPr/>
              <a:t>9</a:t>
            </a:fld>
            <a:endParaRPr lang="en-US"/>
          </a:p>
        </p:txBody>
      </p:sp>
      <p:sp>
        <p:nvSpPr>
          <p:cNvPr id="5" name="TextBox 4">
            <a:extLst>
              <a:ext uri="{FF2B5EF4-FFF2-40B4-BE49-F238E27FC236}">
                <a16:creationId xmlns:a16="http://schemas.microsoft.com/office/drawing/2014/main" id="{79A203C9-0811-4F45-B9E7-45ED20D54273}"/>
              </a:ext>
            </a:extLst>
          </p:cNvPr>
          <p:cNvSpPr txBox="1"/>
          <p:nvPr/>
        </p:nvSpPr>
        <p:spPr>
          <a:xfrm>
            <a:off x="1167004" y="1037985"/>
            <a:ext cx="6878806" cy="5262979"/>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latin typeface="Courier New" panose="02070309020205020404" pitchFamily="49" charset="0"/>
                <a:cs typeface="Courier New" panose="02070309020205020404" pitchFamily="49" charset="0"/>
              </a:rPr>
              <a:t>private Node </a:t>
            </a:r>
            <a:r>
              <a:rPr lang="en-US" sz="1200" b="1" dirty="0" err="1">
                <a:solidFill>
                  <a:srgbClr val="B23C00"/>
                </a:solidFill>
                <a:latin typeface="Courier New" panose="02070309020205020404" pitchFamily="49" charset="0"/>
                <a:cs typeface="Courier New" panose="02070309020205020404" pitchFamily="49" charset="0"/>
              </a:rPr>
              <a:t>parseStatement</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Node </a:t>
            </a:r>
            <a:r>
              <a:rPr lang="en-US" sz="1200" b="1" dirty="0" err="1">
                <a:latin typeface="Courier New" panose="02070309020205020404" pitchFamily="49" charset="0"/>
                <a:cs typeface="Courier New" panose="02070309020205020404" pitchFamily="49" charset="0"/>
              </a:rPr>
              <a:t>stmtNode</a:t>
            </a:r>
            <a:r>
              <a:rPr lang="en-US" sz="1200" b="1" dirty="0">
                <a:latin typeface="Courier New" panose="02070309020205020404" pitchFamily="49" charset="0"/>
                <a:cs typeface="Courier New" panose="02070309020205020404" pitchFamily="49" charset="0"/>
              </a:rPr>
              <a:t> = null;</a:t>
            </a:r>
          </a:p>
          <a:p>
            <a:r>
              <a:rPr lang="en-US" sz="1200" b="1" dirty="0">
                <a:latin typeface="Courier New" panose="02070309020205020404" pitchFamily="49" charset="0"/>
                <a:cs typeface="Courier New" panose="02070309020205020404" pitchFamily="49" charset="0"/>
              </a:rPr>
              <a:t>    int </a:t>
            </a:r>
            <a:r>
              <a:rPr lang="en-US" sz="1200" b="1" dirty="0" err="1">
                <a:latin typeface="Courier New" panose="02070309020205020404" pitchFamily="49" charset="0"/>
                <a:cs typeface="Courier New" panose="02070309020205020404" pitchFamily="49" charset="0"/>
              </a:rPr>
              <a:t>savedLineNumber</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currentToken.lineNumber</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lineNumber</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savedLineNumber</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r>
              <a:rPr lang="en-US" sz="1200" b="1" dirty="0">
                <a:solidFill>
                  <a:srgbClr val="B23C00"/>
                </a:solidFill>
                <a:latin typeface="Courier New" panose="02070309020205020404" pitchFamily="49" charset="0"/>
                <a:cs typeface="Courier New" panose="02070309020205020404" pitchFamily="49" charset="0"/>
              </a:rPr>
              <a:t>switch (</a:t>
            </a:r>
            <a:r>
              <a:rPr lang="en-US" sz="1200" b="1" dirty="0" err="1">
                <a:solidFill>
                  <a:srgbClr val="B23C00"/>
                </a:solidFill>
                <a:latin typeface="Courier New" panose="02070309020205020404" pitchFamily="49" charset="0"/>
                <a:cs typeface="Courier New" panose="02070309020205020404" pitchFamily="49" charset="0"/>
              </a:rPr>
              <a:t>currentToken.type</a:t>
            </a:r>
            <a:r>
              <a:rPr lang="en-US" sz="1200" b="1" dirty="0">
                <a:solidFill>
                  <a:srgbClr val="B23C00"/>
                </a:solidFill>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pPr>
              <a:spcBef>
                <a:spcPts val="0"/>
              </a:spcBef>
              <a:spcAft>
                <a:spcPts val="0"/>
              </a:spcAft>
            </a:pPr>
            <a:r>
              <a:rPr lang="en-US" sz="1200" b="1" dirty="0">
                <a:effectLst/>
                <a:latin typeface="Courier New" panose="02070309020205020404" pitchFamily="49" charset="0"/>
                <a:cs typeface="Courier New" panose="02070309020205020404" pitchFamily="49" charset="0"/>
              </a:rPr>
              <a:t>        case </a:t>
            </a:r>
            <a:r>
              <a:rPr lang="en-US" sz="1200" b="1" dirty="0">
                <a:solidFill>
                  <a:srgbClr val="C00000"/>
                </a:solidFill>
                <a:effectLst/>
                <a:latin typeface="Courier New" panose="02070309020205020404" pitchFamily="49" charset="0"/>
                <a:cs typeface="Courier New" panose="02070309020205020404" pitchFamily="49" charset="0"/>
              </a:rPr>
              <a:t>IDENTIFIER</a:t>
            </a:r>
            <a:r>
              <a:rPr lang="en-US" sz="1200" b="1" dirty="0">
                <a:effectLst/>
                <a:latin typeface="Courier New" panose="02070309020205020404" pitchFamily="49" charset="0"/>
                <a:cs typeface="Courier New" panose="02070309020205020404" pitchFamily="49" charset="0"/>
              </a:rPr>
              <a:t> : </a:t>
            </a:r>
          </a:p>
          <a:p>
            <a:pPr>
              <a:spcBef>
                <a:spcPts val="0"/>
              </a:spcBef>
              <a:spcAft>
                <a:spcPts val="0"/>
              </a:spcAft>
            </a:pPr>
            <a:r>
              <a:rPr lang="en-US" sz="1200" b="1" dirty="0">
                <a:effectLst/>
                <a:latin typeface="Courier New" panose="02070309020205020404" pitchFamily="49" charset="0"/>
                <a:cs typeface="Courier New" panose="02070309020205020404" pitchFamily="49" charset="0"/>
              </a:rPr>
              <a:t>        {</a:t>
            </a:r>
          </a:p>
          <a:p>
            <a:pPr>
              <a:spcBef>
                <a:spcPts val="0"/>
              </a:spcBef>
              <a:spcAft>
                <a:spcPts val="0"/>
              </a:spcAft>
            </a:pPr>
            <a:r>
              <a:rPr lang="en-US" sz="1200" b="1" dirty="0">
                <a:effectLst/>
                <a:latin typeface="Courier New" panose="02070309020205020404" pitchFamily="49" charset="0"/>
                <a:cs typeface="Courier New" panose="02070309020205020404" pitchFamily="49" charset="0"/>
              </a:rPr>
              <a:t>            String text = </a:t>
            </a:r>
            <a:r>
              <a:rPr lang="en-US" sz="1200" b="1" dirty="0" err="1">
                <a:effectLst/>
                <a:latin typeface="Courier New" panose="02070309020205020404" pitchFamily="49" charset="0"/>
                <a:cs typeface="Courier New" panose="02070309020205020404" pitchFamily="49" charset="0"/>
              </a:rPr>
              <a:t>currentToken.getText</a:t>
            </a:r>
            <a:r>
              <a:rPr lang="en-US" sz="1200" b="1" dirty="0">
                <a:effectLst/>
                <a:latin typeface="Courier New" panose="02070309020205020404" pitchFamily="49" charset="0"/>
                <a:cs typeface="Courier New" panose="02070309020205020404" pitchFamily="49" charset="0"/>
              </a:rPr>
              <a:t>().</a:t>
            </a:r>
            <a:r>
              <a:rPr lang="en-US" sz="1200" b="1" dirty="0" err="1">
                <a:effectLst/>
                <a:latin typeface="Courier New" panose="02070309020205020404" pitchFamily="49" charset="0"/>
                <a:cs typeface="Courier New" panose="02070309020205020404" pitchFamily="49" charset="0"/>
              </a:rPr>
              <a:t>toLowerCase</a:t>
            </a:r>
            <a:r>
              <a:rPr lang="en-US" sz="1200" b="1" dirty="0">
                <a:effectLst/>
                <a:latin typeface="Courier New" panose="02070309020205020404" pitchFamily="49" charset="0"/>
                <a:cs typeface="Courier New" panose="02070309020205020404" pitchFamily="49" charset="0"/>
              </a:rPr>
              <a:t>();</a:t>
            </a:r>
          </a:p>
          <a:p>
            <a:pPr>
              <a:spcBef>
                <a:spcPts val="0"/>
              </a:spcBef>
              <a:spcAft>
                <a:spcPts val="0"/>
              </a:spcAft>
            </a:pPr>
            <a:endParaRPr lang="en-US" sz="1200" b="1" dirty="0">
              <a:effectLst/>
              <a:latin typeface="Courier New" panose="02070309020205020404" pitchFamily="49" charset="0"/>
              <a:cs typeface="Courier New" panose="02070309020205020404" pitchFamily="49" charset="0"/>
            </a:endParaRPr>
          </a:p>
          <a:p>
            <a:pPr>
              <a:spcBef>
                <a:spcPts val="0"/>
              </a:spcBef>
              <a:spcAft>
                <a:spcPts val="0"/>
              </a:spcAft>
            </a:pPr>
            <a:r>
              <a:rPr lang="en-US" sz="1200" b="1" dirty="0">
                <a:effectLst/>
                <a:latin typeface="Courier New" panose="02070309020205020404" pitchFamily="49" charset="0"/>
                <a:cs typeface="Courier New" panose="02070309020205020404" pitchFamily="49" charset="0"/>
              </a:rPr>
              <a:t>            </a:t>
            </a:r>
            <a:r>
              <a:rPr lang="en-US" sz="1200" b="1" dirty="0" err="1">
                <a:effectLst/>
                <a:latin typeface="Courier New" panose="02070309020205020404" pitchFamily="49" charset="0"/>
                <a:cs typeface="Courier New" panose="02070309020205020404" pitchFamily="49" charset="0"/>
              </a:rPr>
              <a:t>stmtNode</a:t>
            </a:r>
            <a:r>
              <a:rPr lang="en-US" sz="1200" b="1" dirty="0">
                <a:effectLst/>
                <a:latin typeface="Courier New" panose="02070309020205020404" pitchFamily="49" charset="0"/>
                <a:cs typeface="Courier New" panose="02070309020205020404" pitchFamily="49" charset="0"/>
              </a:rPr>
              <a:t> = </a:t>
            </a:r>
          </a:p>
          <a:p>
            <a:pPr>
              <a:spcBef>
                <a:spcPts val="0"/>
              </a:spcBef>
              <a:spcAft>
                <a:spcPts val="0"/>
              </a:spcAft>
            </a:pPr>
            <a:r>
              <a:rPr lang="en-US" sz="1200" b="1" dirty="0">
                <a:effectLst/>
                <a:latin typeface="Courier New" panose="02070309020205020404" pitchFamily="49" charset="0"/>
                <a:cs typeface="Courier New" panose="02070309020205020404" pitchFamily="49" charset="0"/>
              </a:rPr>
              <a:t>                  (</a:t>
            </a:r>
            <a:r>
              <a:rPr lang="en-US" sz="1200" b="1" dirty="0" err="1">
                <a:effectLst/>
                <a:latin typeface="Courier New" panose="02070309020205020404" pitchFamily="49" charset="0"/>
                <a:cs typeface="Courier New" panose="02070309020205020404" pitchFamily="49" charset="0"/>
              </a:rPr>
              <a:t>text.equals</a:t>
            </a:r>
            <a:r>
              <a:rPr lang="en-US" sz="1200" b="1" dirty="0">
                <a:effectLst/>
                <a:latin typeface="Courier New" panose="02070309020205020404" pitchFamily="49" charset="0"/>
                <a:cs typeface="Courier New" panose="02070309020205020404" pitchFamily="49" charset="0"/>
              </a:rPr>
              <a:t>("write"))   ? </a:t>
            </a:r>
            <a:r>
              <a:rPr lang="en-US" sz="1200" b="1" dirty="0" err="1">
                <a:solidFill>
                  <a:srgbClr val="C00000"/>
                </a:solidFill>
                <a:effectLst/>
                <a:latin typeface="Courier New" panose="02070309020205020404" pitchFamily="49" charset="0"/>
                <a:cs typeface="Courier New" panose="02070309020205020404" pitchFamily="49" charset="0"/>
              </a:rPr>
              <a:t>parseWriteStatement</a:t>
            </a:r>
            <a:r>
              <a:rPr lang="en-US" sz="1200" b="1" dirty="0">
                <a:effectLst/>
                <a:latin typeface="Courier New" panose="02070309020205020404" pitchFamily="49" charset="0"/>
                <a:cs typeface="Courier New" panose="02070309020205020404" pitchFamily="49" charset="0"/>
              </a:rPr>
              <a:t>()</a:t>
            </a:r>
          </a:p>
          <a:p>
            <a:pPr>
              <a:spcBef>
                <a:spcPts val="0"/>
              </a:spcBef>
              <a:spcAft>
                <a:spcPts val="0"/>
              </a:spcAft>
            </a:pPr>
            <a:r>
              <a:rPr lang="en-US" sz="1200" b="1" dirty="0">
                <a:effectLst/>
                <a:latin typeface="Courier New" panose="02070309020205020404" pitchFamily="49" charset="0"/>
                <a:cs typeface="Courier New" panose="02070309020205020404" pitchFamily="49" charset="0"/>
              </a:rPr>
              <a:t>                : (</a:t>
            </a:r>
            <a:r>
              <a:rPr lang="en-US" sz="1200" b="1" dirty="0" err="1">
                <a:effectLst/>
                <a:latin typeface="Courier New" panose="02070309020205020404" pitchFamily="49" charset="0"/>
                <a:cs typeface="Courier New" panose="02070309020205020404" pitchFamily="49" charset="0"/>
              </a:rPr>
              <a:t>text.equals</a:t>
            </a:r>
            <a:r>
              <a:rPr lang="en-US" sz="1200" b="1" dirty="0">
                <a:effectLst/>
                <a:latin typeface="Courier New" panose="02070309020205020404" pitchFamily="49" charset="0"/>
                <a:cs typeface="Courier New" panose="02070309020205020404" pitchFamily="49" charset="0"/>
              </a:rPr>
              <a:t>("</a:t>
            </a:r>
            <a:r>
              <a:rPr lang="en-US" sz="1200" b="1" dirty="0" err="1">
                <a:effectLst/>
                <a:latin typeface="Courier New" panose="02070309020205020404" pitchFamily="49" charset="0"/>
                <a:cs typeface="Courier New" panose="02070309020205020404" pitchFamily="49" charset="0"/>
              </a:rPr>
              <a:t>writeln</a:t>
            </a:r>
            <a:r>
              <a:rPr lang="en-US" sz="1200" b="1" dirty="0">
                <a:effectLst/>
                <a:latin typeface="Courier New" panose="02070309020205020404" pitchFamily="49" charset="0"/>
                <a:cs typeface="Courier New" panose="02070309020205020404" pitchFamily="49" charset="0"/>
              </a:rPr>
              <a:t>")) ? </a:t>
            </a:r>
            <a:r>
              <a:rPr lang="en-US" sz="1200" b="1" dirty="0" err="1">
                <a:solidFill>
                  <a:srgbClr val="C00000"/>
                </a:solidFill>
                <a:effectLst/>
                <a:latin typeface="Courier New" panose="02070309020205020404" pitchFamily="49" charset="0"/>
                <a:cs typeface="Courier New" panose="02070309020205020404" pitchFamily="49" charset="0"/>
              </a:rPr>
              <a:t>parseWritelnStatement</a:t>
            </a:r>
            <a:r>
              <a:rPr lang="en-US" sz="1200" b="1" dirty="0">
                <a:effectLst/>
                <a:latin typeface="Courier New" panose="02070309020205020404" pitchFamily="49" charset="0"/>
                <a:cs typeface="Courier New" panose="02070309020205020404" pitchFamily="49" charset="0"/>
              </a:rPr>
              <a:t>()</a:t>
            </a:r>
          </a:p>
          <a:p>
            <a:pPr>
              <a:spcBef>
                <a:spcPts val="0"/>
              </a:spcBef>
              <a:spcAft>
                <a:spcPts val="0"/>
              </a:spcAft>
            </a:pPr>
            <a:r>
              <a:rPr lang="en-US" sz="1200" b="1" dirty="0">
                <a:effectLst/>
                <a:latin typeface="Courier New" panose="02070309020205020404" pitchFamily="49" charset="0"/>
                <a:cs typeface="Courier New" panose="02070309020205020404" pitchFamily="49" charset="0"/>
              </a:rPr>
              <a:t>                :                            </a:t>
            </a:r>
            <a:r>
              <a:rPr lang="en-US" sz="1200" b="1" dirty="0" err="1">
                <a:solidFill>
                  <a:srgbClr val="C00000"/>
                </a:solidFill>
                <a:effectLst/>
                <a:latin typeface="Courier New" panose="02070309020205020404" pitchFamily="49" charset="0"/>
                <a:cs typeface="Courier New" panose="02070309020205020404" pitchFamily="49" charset="0"/>
              </a:rPr>
              <a:t>parseAssignmentStatement</a:t>
            </a:r>
            <a:r>
              <a:rPr lang="en-US" sz="1200" b="1" dirty="0">
                <a:effectLst/>
                <a:latin typeface="Courier New" panose="02070309020205020404" pitchFamily="49" charset="0"/>
                <a:cs typeface="Courier New" panose="02070309020205020404" pitchFamily="49" charset="0"/>
              </a:rPr>
              <a:t>();</a:t>
            </a:r>
          </a:p>
          <a:p>
            <a:pPr>
              <a:spcBef>
                <a:spcPts val="0"/>
              </a:spcBef>
              <a:spcAft>
                <a:spcPts val="0"/>
              </a:spcAft>
            </a:pPr>
            <a:r>
              <a:rPr lang="en-US" sz="1200" b="1" dirty="0">
                <a:effectLst/>
                <a:latin typeface="Courier New" panose="02070309020205020404" pitchFamily="49" charset="0"/>
                <a:cs typeface="Courier New" panose="02070309020205020404" pitchFamily="49" charset="0"/>
              </a:rPr>
              <a:t>            break;</a:t>
            </a:r>
          </a:p>
          <a:p>
            <a:pPr>
              <a:spcBef>
                <a:spcPts val="0"/>
              </a:spcBef>
              <a:spcAft>
                <a:spcPts val="0"/>
              </a:spcAft>
            </a:pPr>
            <a:r>
              <a:rPr lang="en-US" sz="1200" b="1" dirty="0">
                <a:effectLst/>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case </a:t>
            </a:r>
            <a:r>
              <a:rPr lang="en-US" sz="1200" b="1" dirty="0">
                <a:solidFill>
                  <a:srgbClr val="C00000"/>
                </a:solidFill>
                <a:latin typeface="Courier New" panose="02070309020205020404" pitchFamily="49" charset="0"/>
                <a:cs typeface="Courier New" panose="02070309020205020404" pitchFamily="49" charset="0"/>
              </a:rPr>
              <a:t>BEGIN </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stmtNode</a:t>
            </a:r>
            <a:r>
              <a:rPr lang="en-US" sz="1200" b="1" dirty="0">
                <a:latin typeface="Courier New" panose="02070309020205020404" pitchFamily="49" charset="0"/>
                <a:cs typeface="Courier New" panose="02070309020205020404" pitchFamily="49" charset="0"/>
              </a:rPr>
              <a:t> = </a:t>
            </a:r>
            <a:r>
              <a:rPr lang="en-US" sz="1200" b="1" dirty="0" err="1">
                <a:solidFill>
                  <a:srgbClr val="C00000"/>
                </a:solidFill>
                <a:latin typeface="Courier New" panose="02070309020205020404" pitchFamily="49" charset="0"/>
                <a:cs typeface="Courier New" panose="02070309020205020404" pitchFamily="49" charset="0"/>
              </a:rPr>
              <a:t>parseCompoundStatement</a:t>
            </a:r>
            <a:r>
              <a:rPr lang="en-US" sz="1200" b="1" dirty="0">
                <a:latin typeface="Courier New" panose="02070309020205020404" pitchFamily="49" charset="0"/>
                <a:cs typeface="Courier New" panose="02070309020205020404" pitchFamily="49" charset="0"/>
              </a:rPr>
              <a:t>();   break;</a:t>
            </a:r>
          </a:p>
          <a:p>
            <a:r>
              <a:rPr lang="en-US" sz="1200" b="1" dirty="0">
                <a:latin typeface="Courier New" panose="02070309020205020404" pitchFamily="49" charset="0"/>
                <a:cs typeface="Courier New" panose="02070309020205020404" pitchFamily="49" charset="0"/>
              </a:rPr>
              <a:t>        case </a:t>
            </a:r>
            <a:r>
              <a:rPr lang="en-US" sz="1200" b="1" dirty="0">
                <a:solidFill>
                  <a:srgbClr val="C00000"/>
                </a:solidFill>
                <a:latin typeface="Courier New" panose="02070309020205020404" pitchFamily="49" charset="0"/>
                <a:cs typeface="Courier New" panose="02070309020205020404" pitchFamily="49" charset="0"/>
              </a:rPr>
              <a:t>REPEAT </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stmtNode</a:t>
            </a:r>
            <a:r>
              <a:rPr lang="en-US" sz="1200" b="1" dirty="0">
                <a:latin typeface="Courier New" panose="02070309020205020404" pitchFamily="49" charset="0"/>
                <a:cs typeface="Courier New" panose="02070309020205020404" pitchFamily="49" charset="0"/>
              </a:rPr>
              <a:t> = </a:t>
            </a:r>
            <a:r>
              <a:rPr lang="en-US" sz="1200" b="1" dirty="0" err="1">
                <a:solidFill>
                  <a:srgbClr val="C00000"/>
                </a:solidFill>
                <a:latin typeface="Courier New" panose="02070309020205020404" pitchFamily="49" charset="0"/>
                <a:cs typeface="Courier New" panose="02070309020205020404" pitchFamily="49" charset="0"/>
              </a:rPr>
              <a:t>parseRepeatStatement</a:t>
            </a:r>
            <a:r>
              <a:rPr lang="en-US" sz="1200" b="1" dirty="0">
                <a:latin typeface="Courier New" panose="02070309020205020404" pitchFamily="49" charset="0"/>
                <a:cs typeface="Courier New" panose="02070309020205020404" pitchFamily="49" charset="0"/>
              </a:rPr>
              <a:t>();     break;</a:t>
            </a:r>
          </a:p>
          <a:p>
            <a:r>
              <a:rPr lang="en-US" sz="1200" b="1" dirty="0">
                <a:latin typeface="Courier New" panose="02070309020205020404" pitchFamily="49" charset="0"/>
                <a:cs typeface="Courier New" panose="02070309020205020404" pitchFamily="49" charset="0"/>
              </a:rPr>
              <a:t>        case </a:t>
            </a:r>
            <a:r>
              <a:rPr lang="en-US" sz="1200" b="1" dirty="0">
                <a:solidFill>
                  <a:srgbClr val="C00000"/>
                </a:solidFill>
                <a:latin typeface="Courier New" panose="02070309020205020404" pitchFamily="49" charset="0"/>
                <a:cs typeface="Courier New" panose="02070309020205020404" pitchFamily="49" charset="0"/>
              </a:rPr>
              <a:t>SEMICOLON</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stmtNode</a:t>
            </a:r>
            <a:r>
              <a:rPr lang="en-US" sz="1200" b="1" dirty="0">
                <a:latin typeface="Courier New" panose="02070309020205020404" pitchFamily="49" charset="0"/>
                <a:cs typeface="Courier New" panose="02070309020205020404" pitchFamily="49" charset="0"/>
              </a:rPr>
              <a:t> = null; break;  // empty statement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default : </a:t>
            </a:r>
            <a:r>
              <a:rPr lang="en-US" sz="1200" b="1" dirty="0" err="1">
                <a:solidFill>
                  <a:srgbClr val="C00000"/>
                </a:solidFill>
                <a:latin typeface="Courier New" panose="02070309020205020404" pitchFamily="49" charset="0"/>
                <a:cs typeface="Courier New" panose="02070309020205020404" pitchFamily="49" charset="0"/>
              </a:rPr>
              <a:t>syntaxError</a:t>
            </a:r>
            <a:r>
              <a:rPr lang="en-US" sz="1200" b="1" dirty="0">
                <a:latin typeface="Courier New" panose="02070309020205020404" pitchFamily="49" charset="0"/>
                <a:cs typeface="Courier New" panose="02070309020205020404" pitchFamily="49" charset="0"/>
              </a:rPr>
              <a:t>("Unexpected token");</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if (</a:t>
            </a:r>
            <a:r>
              <a:rPr lang="en-US" sz="1200" b="1" dirty="0" err="1">
                <a:latin typeface="Courier New" panose="02070309020205020404" pitchFamily="49" charset="0"/>
                <a:cs typeface="Courier New" panose="02070309020205020404" pitchFamily="49" charset="0"/>
              </a:rPr>
              <a:t>stmtNode</a:t>
            </a:r>
            <a:r>
              <a:rPr lang="en-US" sz="1200" b="1" dirty="0">
                <a:latin typeface="Courier New" panose="02070309020205020404" pitchFamily="49" charset="0"/>
                <a:cs typeface="Courier New" panose="02070309020205020404" pitchFamily="49" charset="0"/>
              </a:rPr>
              <a:t> != null) </a:t>
            </a:r>
            <a:r>
              <a:rPr lang="en-US" sz="1200" b="1" dirty="0" err="1">
                <a:latin typeface="Courier New" panose="02070309020205020404" pitchFamily="49" charset="0"/>
                <a:cs typeface="Courier New" panose="02070309020205020404" pitchFamily="49" charset="0"/>
              </a:rPr>
              <a:t>stmtNode.lineNumber</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savedLineNumber</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r>
              <a:rPr lang="en-US" sz="1200" b="1" dirty="0">
                <a:solidFill>
                  <a:srgbClr val="B23C00"/>
                </a:solidFill>
                <a:latin typeface="Courier New" panose="02070309020205020404" pitchFamily="49" charset="0"/>
                <a:cs typeface="Courier New" panose="02070309020205020404" pitchFamily="49" charset="0"/>
              </a:rPr>
              <a:t>return </a:t>
            </a:r>
            <a:r>
              <a:rPr lang="en-US" sz="1200" b="1" dirty="0" err="1">
                <a:solidFill>
                  <a:srgbClr val="B23C00"/>
                </a:solidFill>
                <a:latin typeface="Courier New" panose="02070309020205020404" pitchFamily="49" charset="0"/>
                <a:cs typeface="Courier New" panose="02070309020205020404" pitchFamily="49" charset="0"/>
              </a:rPr>
              <a:t>stmtNode</a:t>
            </a:r>
            <a:r>
              <a:rPr lang="en-US" sz="1200" b="1" dirty="0">
                <a:solidFill>
                  <a:srgbClr val="B23C00"/>
                </a:solidFill>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B0D518A1-38A5-1E4C-A2D6-DA2A90E80DB8}"/>
              </a:ext>
            </a:extLst>
          </p:cNvPr>
          <p:cNvSpPr txBox="1"/>
          <p:nvPr/>
        </p:nvSpPr>
        <p:spPr>
          <a:xfrm>
            <a:off x="6675097" y="6107933"/>
            <a:ext cx="1210460" cy="338554"/>
          </a:xfrm>
          <a:prstGeom prst="rect">
            <a:avLst/>
          </a:prstGeom>
          <a:solidFill>
            <a:srgbClr val="0033CC"/>
          </a:solidFill>
        </p:spPr>
        <p:txBody>
          <a:bodyPr wrap="none" rtlCol="0">
            <a:spAutoFit/>
          </a:bodyPr>
          <a:lstStyle/>
          <a:p>
            <a:r>
              <a:rPr lang="en-US" dirty="0" err="1">
                <a:solidFill>
                  <a:srgbClr val="FFFF00"/>
                </a:solidFill>
              </a:rPr>
              <a:t>Parser.java</a:t>
            </a:r>
            <a:endParaRPr lang="en-US" dirty="0">
              <a:solidFill>
                <a:srgbClr val="FFFF00"/>
              </a:solidFill>
            </a:endParaRPr>
          </a:p>
        </p:txBody>
      </p:sp>
      <p:sp>
        <p:nvSpPr>
          <p:cNvPr id="3" name="TextBox 2">
            <a:extLst>
              <a:ext uri="{FF2B5EF4-FFF2-40B4-BE49-F238E27FC236}">
                <a16:creationId xmlns:a16="http://schemas.microsoft.com/office/drawing/2014/main" id="{831172DB-D569-6F96-AB82-B73922EF4DFF}"/>
              </a:ext>
            </a:extLst>
          </p:cNvPr>
          <p:cNvSpPr txBox="1"/>
          <p:nvPr/>
        </p:nvSpPr>
        <p:spPr>
          <a:xfrm>
            <a:off x="4114805" y="2148854"/>
            <a:ext cx="2926048" cy="523220"/>
          </a:xfrm>
          <a:prstGeom prst="rect">
            <a:avLst/>
          </a:prstGeom>
          <a:solidFill>
            <a:schemeClr val="accent1">
              <a:lumMod val="20000"/>
              <a:lumOff val="80000"/>
            </a:schemeClr>
          </a:solidFill>
          <a:ln>
            <a:solidFill>
              <a:srgbClr val="0033CC"/>
            </a:solidFill>
          </a:ln>
        </p:spPr>
        <p:txBody>
          <a:bodyPr wrap="square" rtlCol="0">
            <a:spAutoFit/>
          </a:bodyPr>
          <a:lstStyle/>
          <a:p>
            <a:r>
              <a:rPr lang="en-US" sz="1400" dirty="0">
                <a:solidFill>
                  <a:srgbClr val="0033CC"/>
                </a:solidFill>
              </a:rPr>
              <a:t>The current token is the token that starts the statement.</a:t>
            </a:r>
          </a:p>
        </p:txBody>
      </p:sp>
    </p:spTree>
    <p:extLst>
      <p:ext uri="{BB962C8B-B14F-4D97-AF65-F5344CB8AC3E}">
        <p14:creationId xmlns:p14="http://schemas.microsoft.com/office/powerpoint/2010/main" val="3453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Effect transition="in" filter="fade">
                                      <p:cBhvr>
                                        <p:cTn id="7" dur="500"/>
                                        <p:tgtEl>
                                          <p:spTgt spid="5">
                                            <p:txEl>
                                              <p:pRg st="8" end="8"/>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9" end="9"/>
                                            </p:txEl>
                                          </p:spTgt>
                                        </p:tgtEl>
                                        <p:attrNameLst>
                                          <p:attrName>style.visibility</p:attrName>
                                        </p:attrNameLst>
                                      </p:cBhvr>
                                      <p:to>
                                        <p:strVal val="visible"/>
                                      </p:to>
                                    </p:set>
                                    <p:animEffect transition="in" filter="fade">
                                      <p:cBhvr>
                                        <p:cTn id="10" dur="500"/>
                                        <p:tgtEl>
                                          <p:spTgt spid="5">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10" end="10"/>
                                            </p:txEl>
                                          </p:spTgt>
                                        </p:tgtEl>
                                        <p:attrNameLst>
                                          <p:attrName>style.visibility</p:attrName>
                                        </p:attrNameLst>
                                      </p:cBhvr>
                                      <p:to>
                                        <p:strVal val="visible"/>
                                      </p:to>
                                    </p:set>
                                    <p:animEffect transition="in" filter="fade">
                                      <p:cBhvr>
                                        <p:cTn id="13" dur="500"/>
                                        <p:tgtEl>
                                          <p:spTgt spid="5">
                                            <p:txEl>
                                              <p:pRg st="10" end="1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12" end="12"/>
                                            </p:txEl>
                                          </p:spTgt>
                                        </p:tgtEl>
                                        <p:attrNameLst>
                                          <p:attrName>style.visibility</p:attrName>
                                        </p:attrNameLst>
                                      </p:cBhvr>
                                      <p:to>
                                        <p:strVal val="visible"/>
                                      </p:to>
                                    </p:set>
                                    <p:animEffect transition="in" filter="fade">
                                      <p:cBhvr>
                                        <p:cTn id="16" dur="500"/>
                                        <p:tgtEl>
                                          <p:spTgt spid="5">
                                            <p:txEl>
                                              <p:pRg st="12" end="1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13" end="13"/>
                                            </p:txEl>
                                          </p:spTgt>
                                        </p:tgtEl>
                                        <p:attrNameLst>
                                          <p:attrName>style.visibility</p:attrName>
                                        </p:attrNameLst>
                                      </p:cBhvr>
                                      <p:to>
                                        <p:strVal val="visible"/>
                                      </p:to>
                                    </p:set>
                                    <p:animEffect transition="in" filter="fade">
                                      <p:cBhvr>
                                        <p:cTn id="19" dur="500"/>
                                        <p:tgtEl>
                                          <p:spTgt spid="5">
                                            <p:txEl>
                                              <p:pRg st="13" end="1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14" end="14"/>
                                            </p:txEl>
                                          </p:spTgt>
                                        </p:tgtEl>
                                        <p:attrNameLst>
                                          <p:attrName>style.visibility</p:attrName>
                                        </p:attrNameLst>
                                      </p:cBhvr>
                                      <p:to>
                                        <p:strVal val="visible"/>
                                      </p:to>
                                    </p:set>
                                    <p:animEffect transition="in" filter="fade">
                                      <p:cBhvr>
                                        <p:cTn id="22" dur="500"/>
                                        <p:tgtEl>
                                          <p:spTgt spid="5">
                                            <p:txEl>
                                              <p:pRg st="14" end="1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15" end="15"/>
                                            </p:txEl>
                                          </p:spTgt>
                                        </p:tgtEl>
                                        <p:attrNameLst>
                                          <p:attrName>style.visibility</p:attrName>
                                        </p:attrNameLst>
                                      </p:cBhvr>
                                      <p:to>
                                        <p:strVal val="visible"/>
                                      </p:to>
                                    </p:set>
                                    <p:animEffect transition="in" filter="fade">
                                      <p:cBhvr>
                                        <p:cTn id="25" dur="500"/>
                                        <p:tgtEl>
                                          <p:spTgt spid="5">
                                            <p:txEl>
                                              <p:pRg st="15" end="1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16" end="16"/>
                                            </p:txEl>
                                          </p:spTgt>
                                        </p:tgtEl>
                                        <p:attrNameLst>
                                          <p:attrName>style.visibility</p:attrName>
                                        </p:attrNameLst>
                                      </p:cBhvr>
                                      <p:to>
                                        <p:strVal val="visible"/>
                                      </p:to>
                                    </p:set>
                                    <p:animEffect transition="in" filter="fade">
                                      <p:cBhvr>
                                        <p:cTn id="28" dur="500"/>
                                        <p:tgtEl>
                                          <p:spTgt spid="5">
                                            <p:txEl>
                                              <p:pRg st="16" end="16"/>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17" end="17"/>
                                            </p:txEl>
                                          </p:spTgt>
                                        </p:tgtEl>
                                        <p:attrNameLst>
                                          <p:attrName>style.visibility</p:attrName>
                                        </p:attrNameLst>
                                      </p:cBhvr>
                                      <p:to>
                                        <p:strVal val="visible"/>
                                      </p:to>
                                    </p:set>
                                    <p:animEffect transition="in" filter="fade">
                                      <p:cBhvr>
                                        <p:cTn id="31" dur="500"/>
                                        <p:tgtEl>
                                          <p:spTgt spid="5">
                                            <p:txEl>
                                              <p:pRg st="17" end="1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5">
                                            <p:txEl>
                                              <p:pRg st="18" end="18"/>
                                            </p:txEl>
                                          </p:spTgt>
                                        </p:tgtEl>
                                        <p:attrNameLst>
                                          <p:attrName>style.visibility</p:attrName>
                                        </p:attrNameLst>
                                      </p:cBhvr>
                                      <p:to>
                                        <p:strVal val="visible"/>
                                      </p:to>
                                    </p:set>
                                    <p:animEffect transition="in" filter="fade">
                                      <p:cBhvr>
                                        <p:cTn id="36" dur="500"/>
                                        <p:tgtEl>
                                          <p:spTgt spid="5">
                                            <p:txEl>
                                              <p:pRg st="18" end="1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9" end="19"/>
                                            </p:txEl>
                                          </p:spTgt>
                                        </p:tgtEl>
                                        <p:attrNameLst>
                                          <p:attrName>style.visibility</p:attrName>
                                        </p:attrNameLst>
                                      </p:cBhvr>
                                      <p:to>
                                        <p:strVal val="visible"/>
                                      </p:to>
                                    </p:set>
                                    <p:animEffect transition="in" filter="fade">
                                      <p:cBhvr>
                                        <p:cTn id="39" dur="500"/>
                                        <p:tgtEl>
                                          <p:spTgt spid="5">
                                            <p:txEl>
                                              <p:pRg st="19" end="19"/>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20" end="20"/>
                                            </p:txEl>
                                          </p:spTgt>
                                        </p:tgtEl>
                                        <p:attrNameLst>
                                          <p:attrName>style.visibility</p:attrName>
                                        </p:attrNameLst>
                                      </p:cBhvr>
                                      <p:to>
                                        <p:strVal val="visible"/>
                                      </p:to>
                                    </p:set>
                                    <p:animEffect transition="in" filter="fade">
                                      <p:cBhvr>
                                        <p:cTn id="42" dur="500"/>
                                        <p:tgtEl>
                                          <p:spTgt spid="5">
                                            <p:txEl>
                                              <p:pRg st="20" end="20"/>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5">
                                            <p:txEl>
                                              <p:pRg st="21" end="21"/>
                                            </p:txEl>
                                          </p:spTgt>
                                        </p:tgtEl>
                                        <p:attrNameLst>
                                          <p:attrName>style.visibility</p:attrName>
                                        </p:attrNameLst>
                                      </p:cBhvr>
                                      <p:to>
                                        <p:strVal val="visible"/>
                                      </p:to>
                                    </p:set>
                                    <p:animEffect transition="in" filter="fade">
                                      <p:cBhvr>
                                        <p:cTn id="45" dur="500"/>
                                        <p:tgtEl>
                                          <p:spTgt spid="5">
                                            <p:txEl>
                                              <p:pRg st="21" end="21"/>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5">
                                            <p:txEl>
                                              <p:pRg st="22" end="22"/>
                                            </p:txEl>
                                          </p:spTgt>
                                        </p:tgtEl>
                                        <p:attrNameLst>
                                          <p:attrName>style.visibility</p:attrName>
                                        </p:attrNameLst>
                                      </p:cBhvr>
                                      <p:to>
                                        <p:strVal val="visible"/>
                                      </p:to>
                                    </p:set>
                                    <p:animEffect transition="in" filter="fade">
                                      <p:cBhvr>
                                        <p:cTn id="48" dur="500"/>
                                        <p:tgtEl>
                                          <p:spTgt spid="5">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30072</TotalTime>
  <Words>3229</Words>
  <Application>Microsoft Macintosh PowerPoint</Application>
  <PresentationFormat>On-screen Show (4:3)</PresentationFormat>
  <Paragraphs>630</Paragraphs>
  <Slides>35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Courier New</vt:lpstr>
      <vt:lpstr>Times New Roman</vt:lpstr>
      <vt:lpstr>Wingdings</vt:lpstr>
      <vt:lpstr>Quadrant</vt:lpstr>
      <vt:lpstr>CS 153: Concepts of Compiler Design September 3 Class Meeting</vt:lpstr>
      <vt:lpstr>Three Java Packages</vt:lpstr>
      <vt:lpstr>Example: HelloWorld.txt</vt:lpstr>
      <vt:lpstr>The parseProgram() Method </vt:lpstr>
      <vt:lpstr>The parseProgram() Method, cont’d </vt:lpstr>
      <vt:lpstr>The parseCompoundStatement() Method</vt:lpstr>
      <vt:lpstr>Statement Starter Tokens</vt:lpstr>
      <vt:lpstr>The parseStatementList() Method</vt:lpstr>
      <vt:lpstr>The parseStatement() Method</vt:lpstr>
      <vt:lpstr>The parseRepeatStatement() Method</vt:lpstr>
      <vt:lpstr>Handling Syntax Errors</vt:lpstr>
      <vt:lpstr>Three Java Packages</vt:lpstr>
      <vt:lpstr>The Symbol Table: Basic Concepts</vt:lpstr>
      <vt:lpstr>The Symbol Table: Conceptual Design</vt:lpstr>
      <vt:lpstr>The Symbol Table: Basic Operations</vt:lpstr>
      <vt:lpstr>What Needs a Symbol Table?</vt:lpstr>
      <vt:lpstr>Symbol Table Entries</vt:lpstr>
      <vt:lpstr>The Symbol Table</vt:lpstr>
      <vt:lpstr>A Hack!</vt:lpstr>
      <vt:lpstr>The parseAssignmentStatement() Method</vt:lpstr>
      <vt:lpstr>parseAssignmentStatement(), cont’d</vt:lpstr>
      <vt:lpstr>Parse Tree with Expressions</vt:lpstr>
      <vt:lpstr>Pascal Expression Syntax Diagrams</vt:lpstr>
      <vt:lpstr>Expression Syntax Diagrams, cont’d</vt:lpstr>
      <vt:lpstr>Expression Syntax Diagrams, cont’d</vt:lpstr>
      <vt:lpstr>The parseSimpleExpression() Method</vt:lpstr>
      <vt:lpstr>The parseFactor() Method</vt:lpstr>
      <vt:lpstr>The parseVariable() Method</vt:lpstr>
      <vt:lpstr>Simple Interpreter</vt:lpstr>
      <vt:lpstr>Review: Conceptual Design</vt:lpstr>
      <vt:lpstr>What is “Run Time”?</vt:lpstr>
      <vt:lpstr>Use of the Parse Tree at Run Time</vt:lpstr>
      <vt:lpstr>Use of the Symbol Table at Run Time</vt:lpstr>
      <vt:lpstr>Another Hack!</vt:lpstr>
      <vt:lpstr>Visiting Parse Tree Nodes During Run Time</vt:lpstr>
    </vt:vector>
  </TitlesOfParts>
  <Company>Apropos Logic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153: Concepts of Compiler Design</dc:title>
  <dc:creator>Ronald Mak</dc:creator>
  <cp:lastModifiedBy>Ronald Mak</cp:lastModifiedBy>
  <cp:revision>367</cp:revision>
  <dcterms:created xsi:type="dcterms:W3CDTF">2008-01-12T03:52:55Z</dcterms:created>
  <dcterms:modified xsi:type="dcterms:W3CDTF">2024-09-03T22:19:42Z</dcterms:modified>
</cp:coreProperties>
</file>