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8" r:id="rId3"/>
    <p:sldId id="316" r:id="rId4"/>
    <p:sldId id="380" r:id="rId5"/>
    <p:sldId id="381" r:id="rId6"/>
    <p:sldId id="386" r:id="rId7"/>
    <p:sldId id="303" r:id="rId8"/>
    <p:sldId id="304" r:id="rId9"/>
    <p:sldId id="322" r:id="rId10"/>
    <p:sldId id="323" r:id="rId11"/>
    <p:sldId id="324" r:id="rId12"/>
    <p:sldId id="325" r:id="rId13"/>
    <p:sldId id="326" r:id="rId14"/>
    <p:sldId id="291" r:id="rId15"/>
    <p:sldId id="292" r:id="rId16"/>
    <p:sldId id="382" r:id="rId17"/>
    <p:sldId id="388" r:id="rId18"/>
    <p:sldId id="305" r:id="rId19"/>
    <p:sldId id="307" r:id="rId20"/>
    <p:sldId id="383" r:id="rId21"/>
    <p:sldId id="318" r:id="rId22"/>
    <p:sldId id="319" r:id="rId23"/>
    <p:sldId id="320" r:id="rId24"/>
    <p:sldId id="321" r:id="rId25"/>
    <p:sldId id="384" r:id="rId26"/>
    <p:sldId id="385" r:id="rId27"/>
    <p:sldId id="264" r:id="rId28"/>
    <p:sldId id="38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31" autoAdjust="0"/>
    <p:restoredTop sz="97808" autoAdjust="0"/>
  </p:normalViewPr>
  <p:slideViewPr>
    <p:cSldViewPr>
      <p:cViewPr varScale="1">
        <p:scale>
          <a:sx n="143" d="100"/>
          <a:sy n="143" d="100"/>
        </p:scale>
        <p:origin x="1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6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2012: September 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A65954-215E-6644-80ED-DE8160C7B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2024: August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rimepuzzle.com/tp2/syntax-diagrams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August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F2FF46D5-2B2C-6D98-98E2-C5DA91F528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40" y="4606925"/>
            <a:ext cx="1181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AEC2-14C0-1B4E-9D18-C1D3BF01B912}" type="slidenum">
              <a:rPr lang="en-US"/>
              <a:pPr/>
              <a:t>10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2451" name="Picture 3" descr="CS153-08091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08125"/>
            <a:ext cx="6407150" cy="3541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6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C8F0-4A89-EA42-BD71-696C581D0918}" type="slidenum">
              <a:rPr lang="en-US"/>
              <a:pPr/>
              <a:t>11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3475" name="Picture 3" descr="CS153-080910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508125"/>
            <a:ext cx="5029200" cy="3400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70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6293-FBA4-8343-AAAB-D2943F804CD1}" type="slidenum">
              <a:rPr lang="en-US"/>
              <a:pPr/>
              <a:t>12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Operator Precedence Rules</a:t>
            </a:r>
          </a:p>
        </p:txBody>
      </p:sp>
      <p:graphicFrame>
        <p:nvGraphicFramePr>
          <p:cNvPr id="234499" name="Group 3"/>
          <p:cNvGraphicFramePr>
            <a:graphicFrameLocks noGrp="1"/>
          </p:cNvGraphicFramePr>
          <p:nvPr>
            <p:ph idx="1"/>
          </p:nvPr>
        </p:nvGraphicFramePr>
        <p:xfrm>
          <a:off x="1096963" y="1356361"/>
          <a:ext cx="6950075" cy="1981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 (factor: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highest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(term)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multiplicative: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* / DIV MOD AND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 (simple expression)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additive: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+ - OR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 (expression: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lowest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relational: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= &lt;&gt; &lt; &lt;= &gt; &gt;=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457200" y="3520439"/>
            <a:ext cx="8503872" cy="274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If there are no parentheses: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Higher level operators execute before the lower level ones</a:t>
            </a:r>
            <a:r>
              <a:rPr lang="en-US" sz="2400" dirty="0"/>
              <a:t>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Operators at the same level execute from left to right.</a:t>
            </a:r>
          </a:p>
          <a:p>
            <a:pPr marL="2741613" lvl="5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14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Because the </a:t>
            </a:r>
            <a:r>
              <a:rPr lang="en-US" sz="2400" u="sng" dirty="0"/>
              <a:t>factor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syntax diagram defines parenthesized expressions, parenthesized expressions always execute first, from the most deeply nested outwards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17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E326-FA21-474F-BDEE-CA5B050078A1}" type="slidenum">
              <a:rPr lang="en-US"/>
              <a:pPr/>
              <a:t>13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Decomposition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15925"/>
          </a:xfrm>
        </p:spPr>
        <p:txBody>
          <a:bodyPr/>
          <a:lstStyle/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alpha + 3/(beta – gamma) + 5</a:t>
            </a:r>
          </a:p>
        </p:txBody>
      </p:sp>
      <p:pic>
        <p:nvPicPr>
          <p:cNvPr id="235524" name="Picture 4" descr="CS153-08091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57400"/>
            <a:ext cx="8674100" cy="3625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9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B694-3ADD-BC4F-8E49-D4D131D78F43}" type="slidenum">
              <a:rPr lang="en-US"/>
              <a:pPr/>
              <a:t>14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Control Statements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Looping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REPEAT UNTIL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 DO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TO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DOWNTO</a:t>
            </a:r>
          </a:p>
          <a:p>
            <a:pPr lvl="6"/>
            <a:endParaRPr lang="en-US" dirty="0"/>
          </a:p>
          <a:p>
            <a:r>
              <a:rPr lang="en-US" dirty="0"/>
              <a:t>Conditional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 ELSE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CASE OF</a:t>
            </a:r>
          </a:p>
        </p:txBody>
      </p:sp>
    </p:spTree>
    <p:extLst>
      <p:ext uri="{BB962C8B-B14F-4D97-AF65-F5344CB8AC3E}">
        <p14:creationId xmlns:p14="http://schemas.microsoft.com/office/powerpoint/2010/main" val="505298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76A-923C-1041-B033-398E85921993}" type="slidenum">
              <a:rPr lang="en-US"/>
              <a:pPr/>
              <a:t>15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Syntax Diagram</a:t>
            </a:r>
          </a:p>
        </p:txBody>
      </p:sp>
      <p:pic>
        <p:nvPicPr>
          <p:cNvPr id="260099" name="Picture 3" descr="CS153-08091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1234464"/>
            <a:ext cx="3532187" cy="484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9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8AD8-F827-F44A-8932-E3D53446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Statement Syntax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F6BB-054F-BC4C-B1D7-332C8A24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D6E3C-9429-1A48-BEE0-68CC2859FC3F}"/>
              </a:ext>
            </a:extLst>
          </p:cNvPr>
          <p:cNvSpPr txBox="1"/>
          <p:nvPr/>
        </p:nvSpPr>
        <p:spPr>
          <a:xfrm>
            <a:off x="2010427" y="316908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6" descr="CS153-080917c">
            <a:extLst>
              <a:ext uri="{FF2B5EF4-FFF2-40B4-BE49-F238E27FC236}">
                <a16:creationId xmlns:a16="http://schemas.microsoft.com/office/drawing/2014/main" id="{59C3F8D8-BB86-E049-8ED0-092AE1EAC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00220"/>
            <a:ext cx="6305550" cy="831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0A031B-5121-E34B-A2E4-A359525B06AC}"/>
              </a:ext>
            </a:extLst>
          </p:cNvPr>
          <p:cNvSpPr txBox="1"/>
          <p:nvPr/>
        </p:nvSpPr>
        <p:spPr>
          <a:xfrm>
            <a:off x="2002226" y="3488323"/>
            <a:ext cx="5139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3"/>
              </a:rPr>
              <a:t>http://primepuzzle.com/tp2/syntax-diagrams.html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6474E-664F-5BD9-6161-49155DB4C1C3}"/>
              </a:ext>
            </a:extLst>
          </p:cNvPr>
          <p:cNvSpPr txBox="1"/>
          <p:nvPr/>
        </p:nvSpPr>
        <p:spPr>
          <a:xfrm>
            <a:off x="2566483" y="4221410"/>
            <a:ext cx="401103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write('#'); write(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(': Hello, world!');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</p:txBody>
      </p:sp>
    </p:spTree>
    <p:extLst>
      <p:ext uri="{BB962C8B-B14F-4D97-AF65-F5344CB8AC3E}">
        <p14:creationId xmlns:p14="http://schemas.microsoft.com/office/powerpoint/2010/main" val="3405386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17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Java Packages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23AA7FA-246A-CC13-0811-D99434BBF8E3}"/>
              </a:ext>
            </a:extLst>
          </p:cNvPr>
          <p:cNvSpPr/>
          <p:nvPr/>
        </p:nvSpPr>
        <p:spPr bwMode="auto">
          <a:xfrm>
            <a:off x="2296146" y="1729822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00F67B-DFEF-3C67-B625-D13C7F42FAB1}"/>
              </a:ext>
            </a:extLst>
          </p:cNvPr>
          <p:cNvSpPr/>
          <p:nvPr/>
        </p:nvSpPr>
        <p:spPr bwMode="auto">
          <a:xfrm>
            <a:off x="3462006" y="1478362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D7A008-12F8-C9A7-9C22-3AB96496AF00}"/>
              </a:ext>
            </a:extLst>
          </p:cNvPr>
          <p:cNvSpPr/>
          <p:nvPr/>
        </p:nvSpPr>
        <p:spPr bwMode="auto">
          <a:xfrm>
            <a:off x="2979422" y="4221465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687BD9-0D03-D627-D556-E34BD91F5A44}"/>
              </a:ext>
            </a:extLst>
          </p:cNvPr>
          <p:cNvSpPr/>
          <p:nvPr/>
        </p:nvSpPr>
        <p:spPr bwMode="auto">
          <a:xfrm>
            <a:off x="5821682" y="4221465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9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58B3-B057-7344-93D7-4BEF5EF1E84C}" type="slidenum">
              <a:rPr lang="en-US"/>
              <a:pPr/>
              <a:t>18</a:t>
            </a:fld>
            <a:endParaRPr lang="en-US"/>
          </a:p>
        </p:txBody>
      </p:sp>
      <p:pic>
        <p:nvPicPr>
          <p:cNvPr id="192520" name="Picture 8" descr="CS153-08091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25563"/>
            <a:ext cx="7589838" cy="446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Tree: Conceptual Design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65125" y="4765675"/>
            <a:ext cx="53181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BEGIN</a:t>
            </a:r>
          </a:p>
          <a:p>
            <a:r>
              <a:rPr lang="en-US" b="1">
                <a:latin typeface="Courier New" charset="0"/>
              </a:rPr>
              <a:t>    alpha  := -88;</a:t>
            </a:r>
          </a:p>
          <a:p>
            <a:r>
              <a:rPr lang="en-US" b="1">
                <a:latin typeface="Courier New" charset="0"/>
              </a:rPr>
              <a:t>    beta   := 99;</a:t>
            </a:r>
          </a:p>
          <a:p>
            <a:r>
              <a:rPr lang="en-US" b="1">
                <a:latin typeface="Courier New" charset="0"/>
              </a:rPr>
              <a:t>    result := alpha + 3/(beta – gamma) + 5</a:t>
            </a:r>
          </a:p>
          <a:p>
            <a:r>
              <a:rPr lang="en-US" b="1">
                <a:latin typeface="Courier New" charset="0"/>
              </a:rPr>
              <a:t>END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914400" y="3978275"/>
            <a:ext cx="2770188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More accurately called an</a:t>
            </a:r>
          </a:p>
          <a:p>
            <a:pPr algn="ctr"/>
            <a:r>
              <a:rPr lang="en-US" b="1">
                <a:solidFill>
                  <a:srgbClr val="0033CC"/>
                </a:solidFill>
              </a:rPr>
              <a:t>abstract syntax tree (AST)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11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EC23-2665-F144-B486-03CC3CD49742}" type="slidenum">
              <a:rPr lang="en-US"/>
              <a:pPr/>
              <a:t>19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Tree: Basic Tree Operations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 new node. </a:t>
            </a:r>
          </a:p>
          <a:p>
            <a:r>
              <a:rPr lang="en-US" dirty="0"/>
              <a:t>Create a copy of a node.</a:t>
            </a:r>
          </a:p>
          <a:p>
            <a:r>
              <a:rPr lang="en-US" dirty="0"/>
              <a:t>Set and get the root node of a parse tree.</a:t>
            </a:r>
          </a:p>
          <a:p>
            <a:r>
              <a:rPr lang="en-US" dirty="0"/>
              <a:t>Set and get an attribute value in a node.</a:t>
            </a:r>
          </a:p>
          <a:p>
            <a:r>
              <a:rPr lang="en-US" dirty="0"/>
              <a:t>Add a child node to a node.</a:t>
            </a:r>
          </a:p>
          <a:p>
            <a:r>
              <a:rPr lang="en-US" dirty="0"/>
              <a:t>Get the list of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child nodes.</a:t>
            </a:r>
          </a:p>
          <a:p>
            <a:r>
              <a:rPr lang="en-US" dirty="0"/>
              <a:t>Get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parent node.</a:t>
            </a:r>
          </a:p>
        </p:txBody>
      </p:sp>
    </p:spTree>
    <p:extLst>
      <p:ext uri="{BB962C8B-B14F-4D97-AF65-F5344CB8AC3E}">
        <p14:creationId xmlns:p14="http://schemas.microsoft.com/office/powerpoint/2010/main" val="183352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Java Packages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A83633F-5C5C-7925-FAE4-B84436C40BEE}"/>
              </a:ext>
            </a:extLst>
          </p:cNvPr>
          <p:cNvSpPr/>
          <p:nvPr/>
        </p:nvSpPr>
        <p:spPr bwMode="auto">
          <a:xfrm>
            <a:off x="2311400" y="2423171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E77C12-BC74-7F20-7BC4-013C95FBBA41}"/>
              </a:ext>
            </a:extLst>
          </p:cNvPr>
          <p:cNvSpPr/>
          <p:nvPr/>
        </p:nvSpPr>
        <p:spPr bwMode="auto">
          <a:xfrm>
            <a:off x="4206244" y="4206310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6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00A-6E13-A54C-AB81-710D6845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Simple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220E-0B6B-E44D-AE2A-FDFAC580D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937751" cy="4876770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Parser.java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parseCompoundStatement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parseRepeatStatement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parseWritelnStatement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parseSimpleExpression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parseTerm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parseFactor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parseVariable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parseIntegerConstant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parseRealConstant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parseStringConstant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5FEF9-52E7-9948-905C-FA164AC8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CE45E-539F-F144-9E66-8E0FCBE2DAF4}"/>
              </a:ext>
            </a:extLst>
          </p:cNvPr>
          <p:cNvSpPr txBox="1"/>
          <p:nvPr/>
        </p:nvSpPr>
        <p:spPr>
          <a:xfrm>
            <a:off x="5394951" y="3379842"/>
            <a:ext cx="275107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Many individual parser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member functions!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1166C-F1FE-3A49-B2F2-96842C31768F}"/>
              </a:ext>
            </a:extLst>
          </p:cNvPr>
          <p:cNvSpPr txBox="1"/>
          <p:nvPr/>
        </p:nvSpPr>
        <p:spPr>
          <a:xfrm>
            <a:off x="5742802" y="1417342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162367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01F2-3695-4447-8CF2-3C7D7E45B2D2}" type="slidenum">
              <a:rPr lang="en-US"/>
              <a:pPr/>
              <a:t>21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member function </a:t>
            </a:r>
            <a:r>
              <a:rPr lang="en-US" u="sng" dirty="0"/>
              <a:t>builds a new subtree</a:t>
            </a:r>
            <a:r>
              <a:rPr lang="en-US" dirty="0"/>
              <a:t> and returns the subtree’s </a:t>
            </a:r>
            <a:r>
              <a:rPr lang="en-US" u="sng" dirty="0"/>
              <a:t>root node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caller</a:t>
            </a:r>
            <a:r>
              <a:rPr lang="en-US" dirty="0"/>
              <a:t>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function </a:t>
            </a:r>
            <a:r>
              <a:rPr lang="en-US" u="sng" dirty="0"/>
              <a:t>adopts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new subtree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root node as a </a:t>
            </a:r>
            <a:r>
              <a:rPr lang="en-US" u="sng" dirty="0"/>
              <a:t>child of the subtree that the caller itself is building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caller then returns the root node </a:t>
            </a:r>
            <a:br>
              <a:rPr lang="en-US" dirty="0"/>
            </a:br>
            <a:r>
              <a:rPr lang="en-US" dirty="0"/>
              <a:t>of the subtree that it built to its caller.</a:t>
            </a:r>
          </a:p>
          <a:p>
            <a:pPr marL="2743200" lvl="6" indent="0">
              <a:buNone/>
            </a:pPr>
            <a:endParaRPr lang="en-US" dirty="0"/>
          </a:p>
          <a:p>
            <a:pPr lvl="1"/>
            <a:r>
              <a:rPr lang="en-US" dirty="0"/>
              <a:t>This process continues until the entire source has been parsed and we have the entire parse tree.</a:t>
            </a:r>
          </a:p>
        </p:txBody>
      </p:sp>
    </p:spTree>
    <p:extLst>
      <p:ext uri="{BB962C8B-B14F-4D97-AF65-F5344CB8AC3E}">
        <p14:creationId xmlns:p14="http://schemas.microsoft.com/office/powerpoint/2010/main" val="7293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D894-56A7-8F45-9936-D605CC5AC117}" type="slidenum">
              <a:rPr lang="en-US"/>
              <a:pPr/>
              <a:t>22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2193925" cy="579438"/>
          </a:xfrm>
        </p:spPr>
        <p:txBody>
          <a:bodyPr/>
          <a:lstStyle/>
          <a:p>
            <a:r>
              <a:rPr lang="en-US"/>
              <a:t>Example: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743200" y="1323975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  <p:pic>
        <p:nvPicPr>
          <p:cNvPr id="281605" name="Picture 5" descr="CS153-0809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14" y="3011108"/>
            <a:ext cx="1279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57200" y="2781300"/>
            <a:ext cx="627928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+mj-lt"/>
              <a:buAutoNum type="arabicPeriod"/>
            </a:pPr>
            <a:r>
              <a:rPr lang="en-US" sz="2400" dirty="0">
                <a:latin typeface="+mj-lt"/>
              </a:rPr>
              <a:t>Function </a:t>
            </a:r>
            <a:r>
              <a:rPr lang="en-US" sz="2400" b="1" dirty="0" err="1">
                <a:solidFill>
                  <a:srgbClr val="0033CC"/>
                </a:solidFill>
                <a:latin typeface="Courier New"/>
                <a:cs typeface="Courier New"/>
              </a:rPr>
              <a:t>parseCompoundStatement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b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sz="2400" dirty="0">
                <a:latin typeface="+mj-lt"/>
              </a:rPr>
              <a:t>method creates a </a:t>
            </a:r>
            <a:r>
              <a:rPr lang="en-US" sz="2800" dirty="0">
                <a:latin typeface="+mj-lt"/>
              </a:rPr>
              <a:t>COMPOUND</a:t>
            </a:r>
            <a:r>
              <a:rPr lang="en-US" sz="2400" dirty="0">
                <a:latin typeface="+mj-lt"/>
              </a:rPr>
              <a:t> node.</a:t>
            </a:r>
          </a:p>
        </p:txBody>
      </p:sp>
      <p:pic>
        <p:nvPicPr>
          <p:cNvPr id="281607" name="Picture 7" descr="CS153-080910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7788"/>
            <a:ext cx="23526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3383293" y="3794756"/>
            <a:ext cx="557777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/>
              <a:t>2. Function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br>
              <a:rPr lang="en-US" sz="2400" dirty="0"/>
            </a:br>
            <a:r>
              <a:rPr lang="en-US" sz="2400" dirty="0"/>
              <a:t>creates an ASSIGN node and a VARIABLE node, which the ASSIGN node adopts as its first child.</a:t>
            </a:r>
          </a:p>
        </p:txBody>
      </p:sp>
    </p:spTree>
    <p:extLst>
      <p:ext uri="{BB962C8B-B14F-4D97-AF65-F5344CB8AC3E}">
        <p14:creationId xmlns:p14="http://schemas.microsoft.com/office/powerpoint/2010/main" val="18666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/>
      <p:bldP spid="2816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AD5-4348-E844-8C5A-0181F770D29A}" type="slidenum">
              <a:rPr lang="en-US"/>
              <a:pPr/>
              <a:t>23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2627" name="Picture 3" descr="CS153-080910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7432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383293" y="1325903"/>
            <a:ext cx="52028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90513" indent="-290513"/>
            <a:r>
              <a:rPr lang="en-US" sz="2400" dirty="0"/>
              <a:t>3. Function 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 </a:t>
            </a:r>
            <a:br>
              <a:rPr lang="en-US" sz="2400" dirty="0"/>
            </a:br>
            <a:r>
              <a:rPr lang="en-US" sz="2400" dirty="0"/>
              <a:t>creates an INTEGER CONSTANT </a:t>
            </a:r>
            <a:br>
              <a:rPr lang="en-US" sz="2400" dirty="0"/>
            </a:br>
            <a:r>
              <a:rPr lang="en-US" sz="2400" dirty="0"/>
              <a:t>node which the ASSIGN node </a:t>
            </a:r>
            <a:br>
              <a:rPr lang="en-US" sz="2400" dirty="0"/>
            </a:br>
            <a:r>
              <a:rPr lang="en-US" sz="2400" dirty="0"/>
              <a:t>adopts as its second child.</a:t>
            </a:r>
          </a:p>
        </p:txBody>
      </p:sp>
      <p:pic>
        <p:nvPicPr>
          <p:cNvPr id="282629" name="Picture 5" descr="CS153-080910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565525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731562" y="4933950"/>
            <a:ext cx="396850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1313" indent="-341313"/>
            <a:r>
              <a:rPr lang="en-US" sz="2400" dirty="0"/>
              <a:t>4. The COMPOUND node </a:t>
            </a:r>
            <a:br>
              <a:rPr lang="en-US" sz="2400" dirty="0"/>
            </a:br>
            <a:r>
              <a:rPr lang="en-US" sz="2400" dirty="0"/>
              <a:t>adopts the ASSIGN node </a:t>
            </a:r>
            <a:br>
              <a:rPr lang="en-US" sz="2400" dirty="0"/>
            </a:br>
            <a:r>
              <a:rPr lang="en-US" sz="2400" dirty="0"/>
              <a:t>as its first child.</a:t>
            </a:r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49275" y="3429000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37050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35F9-9399-AA44-8307-AECF4B2E805F}" type="slidenum">
              <a:rPr lang="en-US"/>
              <a:pPr/>
              <a:t>24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3651" name="Picture 3" descr="CS153-080910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835275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3566170" y="1143025"/>
            <a:ext cx="53034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 startAt="5"/>
            </a:pPr>
            <a:r>
              <a:rPr lang="en-US" sz="2400" dirty="0"/>
              <a:t>Another set of calls to functions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builds another assignment statement subtree.</a:t>
            </a:r>
          </a:p>
        </p:txBody>
      </p:sp>
      <p:pic>
        <p:nvPicPr>
          <p:cNvPr id="283653" name="Picture 5" descr="CS153-080910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3487738"/>
            <a:ext cx="5834062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182928" y="3520439"/>
            <a:ext cx="373687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6. The COMPOUND node </a:t>
            </a:r>
          </a:p>
          <a:p>
            <a:r>
              <a:rPr lang="en-US" sz="2400" dirty="0"/>
              <a:t>    adopts the </a:t>
            </a:r>
            <a:r>
              <a:rPr lang="en-US" sz="2400" dirty="0" err="1"/>
              <a:t>subtree</a:t>
            </a:r>
            <a:r>
              <a:rPr lang="en-US" sz="2400" dirty="0"/>
              <a:t> </a:t>
            </a:r>
          </a:p>
          <a:p>
            <a:r>
              <a:rPr lang="en-US" sz="2400" dirty="0"/>
              <a:t>    as its second child.</a:t>
            </a:r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365125" y="4892675"/>
            <a:ext cx="2401018" cy="1200329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23453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E0DA-14B4-664B-9E3F-22F8F678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0F4F-AE06-B94A-BF5C-A55A9650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Node.java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adopt()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77ED-B94D-474B-9335-A7F8C025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4B3E0-D4D2-084F-81D1-E8C9D1D2CB2F}"/>
              </a:ext>
            </a:extLst>
          </p:cNvPr>
          <p:cNvSpPr txBox="1"/>
          <p:nvPr/>
        </p:nvSpPr>
        <p:spPr>
          <a:xfrm>
            <a:off x="4480561" y="1417342"/>
            <a:ext cx="2145139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intermediate</a:t>
            </a:r>
          </a:p>
        </p:txBody>
      </p:sp>
    </p:spTree>
    <p:extLst>
      <p:ext uri="{BB962C8B-B14F-4D97-AF65-F5344CB8AC3E}">
        <p14:creationId xmlns:p14="http://schemas.microsoft.com/office/powerpoint/2010/main" val="3754919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7C4F-F229-EE4A-BA2A-8E03CB72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Parse Tree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64428-D759-B348-834B-4299C32E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CC7C5-C7A2-F64A-8F76-D88C10DBCEFA}"/>
              </a:ext>
            </a:extLst>
          </p:cNvPr>
          <p:cNvSpPr txBox="1"/>
          <p:nvPr/>
        </p:nvSpPr>
        <p:spPr>
          <a:xfrm>
            <a:off x="653299" y="1700178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NodeType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PROGRAM, COMPOUND, ASSIGN, LOOP, TEST, WRITE, WRITELN,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ADD, SUBTRACT, MULTIPLY, DIVIDE, EQ, LT,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VARIABLE, INTEGER_CONSTANT, REAL_CONSTANT, STRING_CONSTANT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DAF181-6B36-A045-9B08-67119D1A8EE1}"/>
              </a:ext>
            </a:extLst>
          </p:cNvPr>
          <p:cNvSpPr txBox="1"/>
          <p:nvPr/>
        </p:nvSpPr>
        <p:spPr>
          <a:xfrm>
            <a:off x="7223731" y="1522382"/>
            <a:ext cx="11063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Node.java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3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B9A5-EB9E-6644-83D4-24F5AE20CAF8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Printing Parse Trees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15849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Utility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ParseTreePrinter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prints parse trees.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Prints in an </a:t>
            </a:r>
            <a:r>
              <a:rPr lang="en-US" u="sng" dirty="0"/>
              <a:t>XML</a:t>
            </a:r>
            <a:r>
              <a:rPr lang="en-US" u="sng" dirty="0">
                <a:solidFill>
                  <a:srgbClr val="B23C00"/>
                </a:solidFill>
              </a:rPr>
              <a:t> </a:t>
            </a:r>
            <a:r>
              <a:rPr lang="en-US" u="sng" dirty="0"/>
              <a:t>format</a:t>
            </a:r>
            <a:r>
              <a:rPr lang="en-US" dirty="0"/>
              <a:t>.</a:t>
            </a:r>
          </a:p>
        </p:txBody>
      </p:sp>
      <p:pic>
        <p:nvPicPr>
          <p:cNvPr id="245764" name="Picture 4" descr="CS153-08091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56" y="1839277"/>
            <a:ext cx="3657600" cy="1681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565150" y="3611563"/>
            <a:ext cx="5195888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&lt;COMPOUND line="11"&gt;</a:t>
            </a:r>
          </a:p>
          <a:p>
            <a:r>
              <a:rPr lang="en-US" b="1" dirty="0">
                <a:latin typeface="Courier New" charset="0"/>
              </a:rPr>
              <a:t>    &lt;ASSIGN line="12"&gt;</a:t>
            </a:r>
          </a:p>
          <a:p>
            <a:r>
              <a:rPr lang="en-US" b="1" dirty="0">
                <a:latin typeface="Courier New" charset="0"/>
              </a:rPr>
              <a:t>        &lt;VARIABLE id="alpha"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value="10"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    &lt;ASSIGN line="13"&gt;</a:t>
            </a:r>
          </a:p>
          <a:p>
            <a:r>
              <a:rPr lang="en-US" b="1" dirty="0">
                <a:latin typeface="Courier New" charset="0"/>
              </a:rPr>
              <a:t>        &lt;VARIABLE id="beta"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value="20"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&lt;/COMPOUND&gt;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A26FC-6D9F-9B48-A5C3-2E035350472C}"/>
              </a:ext>
            </a:extLst>
          </p:cNvPr>
          <p:cNvSpPr txBox="1"/>
          <p:nvPr/>
        </p:nvSpPr>
        <p:spPr>
          <a:xfrm>
            <a:off x="6541661" y="1353084"/>
            <a:ext cx="2145139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intermediate</a:t>
            </a:r>
          </a:p>
        </p:txBody>
      </p:sp>
    </p:spTree>
    <p:extLst>
      <p:ext uri="{BB962C8B-B14F-4D97-AF65-F5344CB8AC3E}">
        <p14:creationId xmlns:p14="http://schemas.microsoft.com/office/powerpoint/2010/main" val="4349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7280-2C33-5841-A133-BB7173B9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/>
              <a:t>: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HelloWorld5.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1165D-F533-DE4E-A1FD-9AC8A654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2040E-062F-2C4D-81F0-62CF24ABAF93}"/>
              </a:ext>
            </a:extLst>
          </p:cNvPr>
          <p:cNvSpPr txBox="1"/>
          <p:nvPr/>
        </p:nvSpPr>
        <p:spPr>
          <a:xfrm>
            <a:off x="549631" y="1243072"/>
            <a:ext cx="3438762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HelloWorld5;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write('#'); write(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(': Hello, world!');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A0719-BC0D-6843-8616-3B63509057CA}"/>
              </a:ext>
            </a:extLst>
          </p:cNvPr>
          <p:cNvSpPr txBox="1"/>
          <p:nvPr/>
        </p:nvSpPr>
        <p:spPr>
          <a:xfrm>
            <a:off x="4206244" y="1231642"/>
            <a:ext cx="4262705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&lt;PROGRAM HelloWorld&gt;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&lt;COMPOUND line 3&gt;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&lt;ASSIGN line 4&gt;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&lt;INTEGER_CONSTANT 0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&lt;/ASSIGN&gt;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&lt;LOOP line 6&gt;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&lt;ASSIGN line 7&gt;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&lt;ADD&gt;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&lt;INTEGER_CONSTANT 1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&lt;/ADD&gt;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&lt;/ASSIGN&gt;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 line 8&gt;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&lt;STRING_CONSTANT '#'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 line 8&gt;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&lt;WRITELN line 9&gt;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&lt;STRING_CONSTANT ': Hello, world!'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&lt;/WRITELN&gt;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&lt;TEST line 10&gt;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&lt;EQ&gt;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&lt;INTEGER_CONSTANT 5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&lt;/EQ&gt;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&lt;/TEST&gt;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&lt;/LOOP&gt;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&lt;/COMPOUND&gt;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&lt;/PROGRAM&gt;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0FB3ED5-F699-9E45-A7A0-C775E4FA6D8E}"/>
              </a:ext>
            </a:extLst>
          </p:cNvPr>
          <p:cNvGrpSpPr/>
          <p:nvPr/>
        </p:nvGrpSpPr>
        <p:grpSpPr>
          <a:xfrm>
            <a:off x="365806" y="3611878"/>
            <a:ext cx="3691730" cy="1863671"/>
            <a:chOff x="457245" y="3630739"/>
            <a:chExt cx="3691730" cy="1863671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DF211016-C386-E94B-B137-9E026FE14072}"/>
                </a:ext>
              </a:extLst>
            </p:cNvPr>
            <p:cNvSpPr/>
            <p:nvPr/>
          </p:nvSpPr>
          <p:spPr bwMode="auto">
            <a:xfrm>
              <a:off x="1114403" y="3630739"/>
              <a:ext cx="822951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PROGRAM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C93D3E8-CDA6-7645-AFC7-E3EE88E1C5F0}"/>
                </a:ext>
              </a:extLst>
            </p:cNvPr>
            <p:cNvSpPr/>
            <p:nvPr/>
          </p:nvSpPr>
          <p:spPr bwMode="auto">
            <a:xfrm>
              <a:off x="1037317" y="4132703"/>
              <a:ext cx="97712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COMPOUND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2F18636-4902-0F4F-9D61-AC5934183753}"/>
                </a:ext>
              </a:extLst>
            </p:cNvPr>
            <p:cNvSpPr/>
            <p:nvPr/>
          </p:nvSpPr>
          <p:spPr bwMode="auto">
            <a:xfrm>
              <a:off x="457245" y="4633907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ASSIGN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557242C-A206-1042-B0D9-643D29D0F13C}"/>
                </a:ext>
              </a:extLst>
            </p:cNvPr>
            <p:cNvSpPr/>
            <p:nvPr/>
          </p:nvSpPr>
          <p:spPr bwMode="auto">
            <a:xfrm>
              <a:off x="1920269" y="4638037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LOOP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910928EC-96F5-FC4C-BD1A-3CAC680CC15E}"/>
                </a:ext>
              </a:extLst>
            </p:cNvPr>
            <p:cNvSpPr/>
            <p:nvPr/>
          </p:nvSpPr>
          <p:spPr bwMode="auto">
            <a:xfrm>
              <a:off x="457245" y="5220093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ASSIGN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7445547D-C1C2-844B-A0A6-863F69905038}"/>
                </a:ext>
              </a:extLst>
            </p:cNvPr>
            <p:cNvSpPr/>
            <p:nvPr/>
          </p:nvSpPr>
          <p:spPr bwMode="auto">
            <a:xfrm>
              <a:off x="1194084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DB447F2-C7E7-5446-B22C-2F79C3CB75AE}"/>
                </a:ext>
              </a:extLst>
            </p:cNvPr>
            <p:cNvCxnSpPr>
              <a:stCxn id="7" idx="2"/>
              <a:endCxn id="8" idx="0"/>
            </p:cNvCxnSpPr>
            <p:nvPr/>
          </p:nvCxnSpPr>
          <p:spPr bwMode="auto">
            <a:xfrm>
              <a:off x="1525879" y="3905056"/>
              <a:ext cx="0" cy="22764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EE747F81-5712-9D42-B4C3-8C0A52AE9979}"/>
                </a:ext>
              </a:extLst>
            </p:cNvPr>
            <p:cNvCxnSpPr>
              <a:stCxn id="8" idx="2"/>
              <a:endCxn id="9" idx="0"/>
            </p:cNvCxnSpPr>
            <p:nvPr/>
          </p:nvCxnSpPr>
          <p:spPr bwMode="auto">
            <a:xfrm rot="5400000">
              <a:off x="1046680" y="4154707"/>
              <a:ext cx="226887" cy="73151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9C1FADD1-6766-A645-9E48-65BBC445E900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 bwMode="auto">
            <a:xfrm rot="16200000" flipH="1">
              <a:off x="1776127" y="4156772"/>
              <a:ext cx="231017" cy="73151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79550ED0-3F6F-734B-950D-3155682B187D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 rot="5400000">
              <a:off x="1372010" y="4334711"/>
              <a:ext cx="307739" cy="1463024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7BE3376F-DC03-A243-A6D2-70473B5912F2}"/>
                </a:ext>
              </a:extLst>
            </p:cNvPr>
            <p:cNvSpPr/>
            <p:nvPr/>
          </p:nvSpPr>
          <p:spPr bwMode="auto">
            <a:xfrm>
              <a:off x="1920269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C40902D-D017-914D-9C71-F96F434D229A}"/>
                </a:ext>
              </a:extLst>
            </p:cNvPr>
            <p:cNvSpPr/>
            <p:nvPr/>
          </p:nvSpPr>
          <p:spPr bwMode="auto">
            <a:xfrm>
              <a:off x="2651781" y="5217294"/>
              <a:ext cx="743224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WRITELN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C286BF90-0531-7A47-B2BA-AD72D0EA71A8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 bwMode="auto">
            <a:xfrm rot="5400000">
              <a:off x="1741829" y="4701732"/>
              <a:ext cx="304940" cy="726185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8CC39A5C-4DF7-844F-B9AA-5E0FA4479B49}"/>
                </a:ext>
              </a:extLst>
            </p:cNvPr>
            <p:cNvCxnSpPr>
              <a:cxnSpLocks/>
              <a:stCxn id="10" idx="2"/>
              <a:endCxn id="25" idx="0"/>
            </p:cNvCxnSpPr>
            <p:nvPr/>
          </p:nvCxnSpPr>
          <p:spPr bwMode="auto">
            <a:xfrm rot="16200000" flipH="1">
              <a:off x="2487922" y="4681823"/>
              <a:ext cx="304940" cy="76600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B7EF57DE-F992-0346-BF49-71229FCB5728}"/>
                </a:ext>
              </a:extLst>
            </p:cNvPr>
            <p:cNvSpPr/>
            <p:nvPr/>
          </p:nvSpPr>
          <p:spPr bwMode="auto">
            <a:xfrm>
              <a:off x="3474732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TEST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C22F2565-CAD2-F649-AA35-213BD5E07508}"/>
                </a:ext>
              </a:extLst>
            </p:cNvPr>
            <p:cNvCxnSpPr>
              <a:stCxn id="10" idx="2"/>
              <a:endCxn id="37" idx="0"/>
            </p:cNvCxnSpPr>
            <p:nvPr/>
          </p:nvCxnSpPr>
          <p:spPr bwMode="auto">
            <a:xfrm rot="16200000" flipH="1">
              <a:off x="2882152" y="4287592"/>
              <a:ext cx="304940" cy="155446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69C041E-2C4B-0E3E-537D-101A2C332D91}"/>
              </a:ext>
            </a:extLst>
          </p:cNvPr>
          <p:cNvSpPr txBox="1"/>
          <p:nvPr/>
        </p:nvSpPr>
        <p:spPr>
          <a:xfrm>
            <a:off x="7338222" y="6322949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15ACF-1BEA-9902-69F3-B204FB87AE39}"/>
              </a:ext>
            </a:extLst>
          </p:cNvPr>
          <p:cNvSpPr txBox="1"/>
          <p:nvPr/>
        </p:nvSpPr>
        <p:spPr>
          <a:xfrm>
            <a:off x="167647" y="5807045"/>
            <a:ext cx="383630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Simple -parse HelloWorld5.txt</a:t>
            </a:r>
          </a:p>
        </p:txBody>
      </p:sp>
    </p:spTree>
    <p:extLst>
      <p:ext uri="{BB962C8B-B14F-4D97-AF65-F5344CB8AC3E}">
        <p14:creationId xmlns:p14="http://schemas.microsoft.com/office/powerpoint/2010/main" val="117820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D7C8-7772-5049-8723-67617AA86E5D}" type="slidenum">
              <a:rPr lang="en-US"/>
              <a:pPr/>
              <a:t>3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Token Syntax Diagrams</a:t>
            </a:r>
          </a:p>
        </p:txBody>
      </p:sp>
      <p:pic>
        <p:nvPicPr>
          <p:cNvPr id="135172" name="Picture 4" descr="CS153-09090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325563"/>
            <a:ext cx="7772400" cy="4767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93C3-F5D1-5348-AAA7-14D7D4BD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9D50-A37E-B84B-BFFB-9D8A1DE9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Simple.java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testScanner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Source.java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Scanner.java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nextToken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66E9-3A2A-3E4D-A50B-9D2471E8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EC427-89CB-A64B-AA9C-306EF1F42579}"/>
              </a:ext>
            </a:extLst>
          </p:cNvPr>
          <p:cNvSpPr txBox="1"/>
          <p:nvPr/>
        </p:nvSpPr>
        <p:spPr>
          <a:xfrm>
            <a:off x="3985104" y="4526268"/>
            <a:ext cx="37481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scanner extracts the </a:t>
            </a:r>
            <a:r>
              <a:rPr lang="en-US" u="sng" dirty="0">
                <a:solidFill>
                  <a:srgbClr val="0033CC"/>
                </a:solidFill>
              </a:rPr>
              <a:t>first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of the </a:t>
            </a:r>
            <a:r>
              <a:rPr lang="en-US" u="sng" dirty="0">
                <a:solidFill>
                  <a:srgbClr val="0033CC"/>
                </a:solidFill>
              </a:rPr>
              <a:t>next token</a:t>
            </a:r>
            <a:r>
              <a:rPr lang="en-US" dirty="0">
                <a:solidFill>
                  <a:srgbClr val="0033CC"/>
                </a:solidFill>
              </a:rPr>
              <a:t>. That first character </a:t>
            </a:r>
          </a:p>
          <a:p>
            <a:r>
              <a:rPr lang="en-US" dirty="0">
                <a:solidFill>
                  <a:srgbClr val="0033CC"/>
                </a:solidFill>
              </a:rPr>
              <a:t>determines what type of token is next.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90A86-2DE1-ED42-976A-74FC87BFF52F}"/>
              </a:ext>
            </a:extLst>
          </p:cNvPr>
          <p:cNvSpPr txBox="1"/>
          <p:nvPr/>
        </p:nvSpPr>
        <p:spPr>
          <a:xfrm>
            <a:off x="3985104" y="3590368"/>
            <a:ext cx="406553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track of the </a:t>
            </a:r>
            <a:r>
              <a:rPr lang="en-US" u="sng" dirty="0">
                <a:solidFill>
                  <a:srgbClr val="0033CC"/>
                </a:solidFill>
              </a:rPr>
              <a:t>current</a:t>
            </a:r>
            <a:r>
              <a:rPr lang="en-US" dirty="0">
                <a:solidFill>
                  <a:srgbClr val="0033CC"/>
                </a:solidFill>
              </a:rPr>
              <a:t> input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and read the </a:t>
            </a:r>
            <a:r>
              <a:rPr lang="en-US" u="sng" dirty="0">
                <a:solidFill>
                  <a:srgbClr val="0033CC"/>
                </a:solidFill>
              </a:rPr>
              <a:t>next</a:t>
            </a:r>
            <a:r>
              <a:rPr lang="en-US" dirty="0">
                <a:solidFill>
                  <a:srgbClr val="0033CC"/>
                </a:solidFill>
              </a:rPr>
              <a:t> character upon demand.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BF582-9D91-EB43-A629-95BAE3F2EC8E}"/>
              </a:ext>
            </a:extLst>
          </p:cNvPr>
          <p:cNvSpPr txBox="1"/>
          <p:nvPr/>
        </p:nvSpPr>
        <p:spPr>
          <a:xfrm>
            <a:off x="4990186" y="2999007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307270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7A4C6E-305B-F649-A9AA-F4C07D23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  <a:r>
              <a:rPr lang="en-US" i="1" dirty="0"/>
              <a:t>, cont’d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CE82A5-9151-7A45-960A-38D1A9D5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263043"/>
            <a:ext cx="8229600" cy="483552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reservedWords</a:t>
            </a:r>
            <a:r>
              <a:rPr lang="en-US" dirty="0"/>
              <a:t> table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</a:p>
          <a:p>
            <a:pPr lvl="2"/>
            <a:r>
              <a:rPr lang="en-US" dirty="0"/>
              <a:t>identifier</a:t>
            </a:r>
          </a:p>
          <a:p>
            <a:pPr lvl="2"/>
            <a:r>
              <a:rPr lang="en-US" dirty="0"/>
              <a:t>reserved word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</a:p>
          <a:p>
            <a:pPr lvl="2"/>
            <a:r>
              <a:rPr lang="en-US" dirty="0"/>
              <a:t>integer</a:t>
            </a:r>
          </a:p>
          <a:p>
            <a:pPr lvl="2"/>
            <a:r>
              <a:rPr lang="en-US" dirty="0"/>
              <a:t>real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4BE94-F336-6441-A427-FE13F936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FA9D4-D480-BF43-800D-E54BEC349983}"/>
              </a:ext>
            </a:extLst>
          </p:cNvPr>
          <p:cNvSpPr txBox="1"/>
          <p:nvPr/>
        </p:nvSpPr>
        <p:spPr>
          <a:xfrm>
            <a:off x="5236817" y="3453072"/>
            <a:ext cx="34403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of these static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lang="en-US" dirty="0">
                <a:solidFill>
                  <a:srgbClr val="0033CC"/>
                </a:solidFill>
              </a:rPr>
              <a:t> member</a:t>
            </a:r>
          </a:p>
          <a:p>
            <a:r>
              <a:rPr lang="en-US" dirty="0">
                <a:solidFill>
                  <a:srgbClr val="0033CC"/>
                </a:solidFill>
              </a:rPr>
              <a:t>functions is called by the scanner </a:t>
            </a:r>
          </a:p>
          <a:p>
            <a:r>
              <a:rPr lang="en-US" dirty="0">
                <a:solidFill>
                  <a:srgbClr val="0033CC"/>
                </a:solidFill>
              </a:rPr>
              <a:t>to create a token of the appropriate </a:t>
            </a:r>
          </a:p>
          <a:p>
            <a:r>
              <a:rPr lang="en-US" dirty="0">
                <a:solidFill>
                  <a:srgbClr val="0033CC"/>
                </a:solidFill>
              </a:rPr>
              <a:t>type and to extract the remaining </a:t>
            </a:r>
          </a:p>
          <a:p>
            <a:r>
              <a:rPr lang="en-US" dirty="0">
                <a:solidFill>
                  <a:srgbClr val="0033CC"/>
                </a:solidFill>
              </a:rPr>
              <a:t>characters of the token.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17CD-0CDD-2D4C-885D-25002C7C45A3}"/>
              </a:ext>
            </a:extLst>
          </p:cNvPr>
          <p:cNvSpPr txBox="1"/>
          <p:nvPr/>
        </p:nvSpPr>
        <p:spPr>
          <a:xfrm>
            <a:off x="4846317" y="1691659"/>
            <a:ext cx="28616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Distinguishes reserved words</a:t>
            </a:r>
          </a:p>
          <a:p>
            <a:r>
              <a:rPr lang="en-US" dirty="0">
                <a:solidFill>
                  <a:srgbClr val="0033CC"/>
                </a:solidFill>
              </a:rPr>
              <a:t>from identifiers.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C45103-FCF2-4845-81B1-370CBA5D8216}"/>
              </a:ext>
            </a:extLst>
          </p:cNvPr>
          <p:cNvSpPr/>
          <p:nvPr/>
        </p:nvSpPr>
        <p:spPr bwMode="auto">
          <a:xfrm>
            <a:off x="4297683" y="2514610"/>
            <a:ext cx="731512" cy="3200365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4D80A-F80F-7549-81E0-9F405354ECEC}"/>
              </a:ext>
            </a:extLst>
          </p:cNvPr>
          <p:cNvSpPr txBox="1"/>
          <p:nvPr/>
        </p:nvSpPr>
        <p:spPr>
          <a:xfrm>
            <a:off x="5929313" y="5098985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404590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578D-6C6D-5C44-AC11-A0AC6239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600E-6E8E-A747-A4E5-E674B4E97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053818"/>
          </a:xfrm>
        </p:spPr>
        <p:txBody>
          <a:bodyPr/>
          <a:lstStyle/>
          <a:p>
            <a:r>
              <a:rPr lang="en-US" dirty="0"/>
              <a:t>Make the scanner more complete: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Reserved words:</a:t>
            </a:r>
          </a:p>
          <a:p>
            <a:pPr lvl="4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Special symbols: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</a:t>
            </a:r>
            <a:r>
              <a:rPr lang="en-US" sz="18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.  ,  :  :=  ;   +  -  *  /  (   )  </a:t>
            </a:r>
            <a:br>
              <a:rPr lang="en-US" sz="18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r>
              <a:rPr lang="en-US" sz="18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=  &lt;&gt;  &lt;  &lt;=  &gt;  &gt;=  ..  '  [  ]  ^</a:t>
            </a:r>
          </a:p>
          <a:p>
            <a:pPr lvl="5"/>
            <a:r>
              <a:rPr lang="en-US" dirty="0"/>
              <a:t>	</a:t>
            </a:r>
          </a:p>
          <a:p>
            <a:pPr lvl="1"/>
            <a:r>
              <a:rPr lang="en-US" dirty="0"/>
              <a:t>String and character literals.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4FBF4-6D54-8F40-9584-DF3DD375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3605B-188E-F74D-8442-EFFB8D5AE1E3}"/>
              </a:ext>
            </a:extLst>
          </p:cNvPr>
          <p:cNvSpPr txBox="1"/>
          <p:nvPr/>
        </p:nvSpPr>
        <p:spPr>
          <a:xfrm>
            <a:off x="2377464" y="2514610"/>
            <a:ext cx="30604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Pascal is not case-sensitive.</a:t>
            </a:r>
          </a:p>
          <a:p>
            <a:pPr algn="ctr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begin Begin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all the same reserved word!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47315-73DB-3441-F446-AC7C1D8BBADB}"/>
              </a:ext>
            </a:extLst>
          </p:cNvPr>
          <p:cNvSpPr txBox="1"/>
          <p:nvPr/>
        </p:nvSpPr>
        <p:spPr>
          <a:xfrm>
            <a:off x="3475161" y="5440658"/>
            <a:ext cx="2193677" cy="400110"/>
          </a:xfrm>
          <a:prstGeom prst="rect">
            <a:avLst/>
          </a:prstGeom>
          <a:solidFill>
            <a:srgbClr val="B23C00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Team assignment</a:t>
            </a:r>
          </a:p>
        </p:txBody>
      </p:sp>
    </p:spTree>
    <p:extLst>
      <p:ext uri="{BB962C8B-B14F-4D97-AF65-F5344CB8AC3E}">
        <p14:creationId xmlns:p14="http://schemas.microsoft.com/office/powerpoint/2010/main" val="417348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506F-75FD-2444-8A34-7F5878B133F3}" type="slidenum">
              <a:rPr lang="en-US"/>
              <a:pPr/>
              <a:t>7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Statement Syntax Diagrams</a:t>
            </a:r>
            <a:endParaRPr lang="en-US" i="1" dirty="0"/>
          </a:p>
        </p:txBody>
      </p:sp>
      <p:pic>
        <p:nvPicPr>
          <p:cNvPr id="176132" name="Picture 4" descr="CS153-0809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587500"/>
            <a:ext cx="659765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54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F17-5604-6343-9272-86421ED994AB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Statement Syntax Diagrams</a:t>
            </a:r>
            <a:r>
              <a:rPr lang="en-US" i="1" dirty="0"/>
              <a:t>, cont'd</a:t>
            </a:r>
          </a:p>
        </p:txBody>
      </p:sp>
      <p:pic>
        <p:nvPicPr>
          <p:cNvPr id="177160" name="Picture 8" descr="CS153-08091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1417342"/>
            <a:ext cx="4633912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3659981" y="3977634"/>
            <a:ext cx="1762125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For now,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greatly simplified!</a:t>
            </a:r>
          </a:p>
        </p:txBody>
      </p:sp>
    </p:spTree>
    <p:extLst>
      <p:ext uri="{BB962C8B-B14F-4D97-AF65-F5344CB8AC3E}">
        <p14:creationId xmlns:p14="http://schemas.microsoft.com/office/powerpoint/2010/main" val="100043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B1E7-E579-8B40-8F47-A7887D4A1335}" type="slidenum">
              <a:rPr lang="en-US"/>
              <a:pPr/>
              <a:t>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Expression Syntax Diagrams</a:t>
            </a:r>
            <a:endParaRPr lang="en-US" i="1"/>
          </a:p>
        </p:txBody>
      </p:sp>
      <p:pic>
        <p:nvPicPr>
          <p:cNvPr id="231427" name="Picture 3" descr="CS153-08091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508125"/>
            <a:ext cx="7162800" cy="440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25483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28938</TotalTime>
  <Words>1256</Words>
  <Application>Microsoft Macintosh PowerPoint</Application>
  <PresentationFormat>On-screen Show (4:3)</PresentationFormat>
  <Paragraphs>286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Quadrant</vt:lpstr>
      <vt:lpstr>CS 153: Concepts of Compiler Design August 28 Class Meeting</vt:lpstr>
      <vt:lpstr>Three Java Packages</vt:lpstr>
      <vt:lpstr>Pascal Token Syntax Diagrams</vt:lpstr>
      <vt:lpstr>Test the Scanner</vt:lpstr>
      <vt:lpstr>Test the Scanner, cont’d</vt:lpstr>
      <vt:lpstr>Assignment #2: Scanner</vt:lpstr>
      <vt:lpstr>Pascal Statement Syntax Diagrams</vt:lpstr>
      <vt:lpstr>Pascal Statement Syntax Diagrams, cont'd</vt:lpstr>
      <vt:lpstr>Pascal Expression Syntax Diagrams</vt:lpstr>
      <vt:lpstr>Expression Syntax Diagrams, cont’d</vt:lpstr>
      <vt:lpstr>Expression Syntax Diagrams, cont’d</vt:lpstr>
      <vt:lpstr>Pascal’s Operator Precedence Rules</vt:lpstr>
      <vt:lpstr>Example Decomposition</vt:lpstr>
      <vt:lpstr>Pascal Control Statements</vt:lpstr>
      <vt:lpstr>Statement Syntax Diagram</vt:lpstr>
      <vt:lpstr>REPEAT Statement Syntax Diagram</vt:lpstr>
      <vt:lpstr>Three Java Packages</vt:lpstr>
      <vt:lpstr>Parse Tree: Conceptual Design</vt:lpstr>
      <vt:lpstr>Parse Tree: Basic Tree Operations</vt:lpstr>
      <vt:lpstr>Test the Simple Parser</vt:lpstr>
      <vt:lpstr>Building a Parse Tree</vt:lpstr>
      <vt:lpstr>Building a Parse Tree</vt:lpstr>
      <vt:lpstr>Building a Parse Tree</vt:lpstr>
      <vt:lpstr>Building a Parse Tree</vt:lpstr>
      <vt:lpstr>Parse Tree Node</vt:lpstr>
      <vt:lpstr>Types of Parse Tree Nodes</vt:lpstr>
      <vt:lpstr>Printing Parse Trees</vt:lpstr>
      <vt:lpstr>Example: HelloWorld5.txt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303</cp:revision>
  <dcterms:created xsi:type="dcterms:W3CDTF">2008-01-12T03:52:55Z</dcterms:created>
  <dcterms:modified xsi:type="dcterms:W3CDTF">2024-08-30T00:17:26Z</dcterms:modified>
</cp:coreProperties>
</file>