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375" r:id="rId3"/>
    <p:sldId id="287" r:id="rId4"/>
    <p:sldId id="291" r:id="rId5"/>
    <p:sldId id="376" r:id="rId6"/>
    <p:sldId id="350" r:id="rId7"/>
    <p:sldId id="297" r:id="rId8"/>
    <p:sldId id="351" r:id="rId9"/>
    <p:sldId id="352" r:id="rId10"/>
    <p:sldId id="353" r:id="rId11"/>
    <p:sldId id="354" r:id="rId12"/>
    <p:sldId id="355" r:id="rId13"/>
    <p:sldId id="377" r:id="rId14"/>
    <p:sldId id="358" r:id="rId15"/>
    <p:sldId id="378" r:id="rId16"/>
    <p:sldId id="316" r:id="rId17"/>
    <p:sldId id="379" r:id="rId18"/>
    <p:sldId id="317" r:id="rId19"/>
    <p:sldId id="318" r:id="rId20"/>
    <p:sldId id="319" r:id="rId21"/>
    <p:sldId id="320" r:id="rId22"/>
    <p:sldId id="383" r:id="rId23"/>
    <p:sldId id="258" r:id="rId24"/>
    <p:sldId id="380" r:id="rId25"/>
    <p:sldId id="381" r:id="rId26"/>
    <p:sldId id="365" r:id="rId27"/>
    <p:sldId id="382" r:id="rId28"/>
    <p:sldId id="373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F2E5D0"/>
    <a:srgbClr val="DEF0F2"/>
    <a:srgbClr val="464646"/>
    <a:srgbClr val="8F0000"/>
    <a:srgbClr val="CC99FF"/>
    <a:srgbClr val="99FF66"/>
    <a:srgbClr val="6699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83" autoAdjust="0"/>
    <p:restoredTop sz="97808" autoAdjust="0"/>
  </p:normalViewPr>
  <p:slideViewPr>
    <p:cSldViewPr>
      <p:cViewPr varScale="1">
        <p:scale>
          <a:sx n="209" d="100"/>
          <a:sy n="209" d="100"/>
        </p:scale>
        <p:origin x="184" y="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>
      <p:cViewPr varScale="1">
        <p:scale>
          <a:sx n="163" d="100"/>
          <a:sy n="163" d="100"/>
        </p:scale>
        <p:origin x="5816" y="176"/>
      </p:cViewPr>
      <p:guideLst/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8/27/24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Dept. of Computer Science  Fall 2014: August 27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153: Concepts of Compiler Design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88D6DD4-45BD-7B4E-858D-5DD83FEAAB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9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2024: August 27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153: Concepts of Compiler Design</a:t>
            </a:r>
            <a:br>
              <a:rPr lang="en-US" sz="3600" dirty="0"/>
            </a:br>
            <a:r>
              <a:rPr lang="en-US" sz="2400" dirty="0"/>
              <a:t>August 27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Picture 4" descr="A group of blue and yellow dots&#10;&#10;Description automatically generated">
            <a:extLst>
              <a:ext uri="{FF2B5EF4-FFF2-40B4-BE49-F238E27FC236}">
                <a16:creationId xmlns:a16="http://schemas.microsoft.com/office/drawing/2014/main" id="{6B6D328B-027E-10B1-0409-ECA4703F85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40" y="4606925"/>
            <a:ext cx="1181100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8C0E-7981-7F45-90CC-3A6C23AD8253}" type="slidenum">
              <a:rPr lang="en-US"/>
              <a:pPr/>
              <a:t>10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Comparing Compilers and Interpreters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 </a:t>
            </a:r>
            <a:r>
              <a:rPr lang="en-US" u="sng" dirty="0"/>
              <a:t>compiler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generates object code, </a:t>
            </a:r>
            <a:br>
              <a:rPr lang="en-US" dirty="0"/>
            </a:br>
            <a:r>
              <a:rPr lang="en-US" dirty="0"/>
              <a:t>but an interpreter does not.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Executing the source program from object code </a:t>
            </a:r>
            <a:br>
              <a:rPr lang="en-US" dirty="0"/>
            </a:br>
            <a:r>
              <a:rPr lang="en-US" dirty="0"/>
              <a:t>can be </a:t>
            </a:r>
            <a:r>
              <a:rPr lang="en-US" u="sng" dirty="0"/>
              <a:t>several orders of magnitude faster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than executing the program by interpreting the intermediate code and the symbol table.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But an interpreter requires less effort to get a source program to execute.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sym typeface="Wingdings"/>
              </a:rPr>
              <a:t></a:t>
            </a:r>
            <a:r>
              <a:rPr lang="en-US" dirty="0"/>
              <a:t> </a:t>
            </a:r>
            <a:r>
              <a:rPr lang="en-US" u="sng" dirty="0"/>
              <a:t>Faster turnaround time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85589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8C0E-7981-7F45-90CC-3A6C23AD8253}" type="slidenum">
              <a:rPr lang="en-US"/>
              <a:pPr/>
              <a:t>11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Comparing Compilers and Interpreters</a:t>
            </a:r>
            <a:r>
              <a:rPr lang="en-US" i="1"/>
              <a:t>, cont’d</a:t>
            </a:r>
            <a:endParaRPr lang="en-US" i="1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6880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 </a:t>
            </a:r>
            <a:r>
              <a:rPr lang="en-US" u="sng" dirty="0"/>
              <a:t>interpreter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maintains control </a:t>
            </a:r>
            <a:br>
              <a:rPr lang="en-US" dirty="0"/>
            </a:br>
            <a:r>
              <a:rPr lang="en-US" dirty="0"/>
              <a:t>of the source program</a:t>
            </a:r>
            <a:r>
              <a:rPr lang="en-US" altLang="ja-JP" dirty="0">
                <a:latin typeface="Arial"/>
              </a:rPr>
              <a:t>’</a:t>
            </a:r>
            <a:r>
              <a:rPr lang="en-US" dirty="0"/>
              <a:t>s execution.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Interpreters often come with interactive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source-level debuggers </a:t>
            </a:r>
            <a:r>
              <a:rPr lang="en-US" dirty="0"/>
              <a:t>that allow you </a:t>
            </a:r>
            <a:br>
              <a:rPr lang="en-US" dirty="0"/>
            </a:br>
            <a:r>
              <a:rPr lang="en-US" dirty="0"/>
              <a:t>to refer to source program elements, </a:t>
            </a:r>
            <a:br>
              <a:rPr lang="en-US" dirty="0"/>
            </a:br>
            <a:r>
              <a:rPr lang="en-US" dirty="0"/>
              <a:t>such as variable names.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AKA </a:t>
            </a:r>
            <a:r>
              <a:rPr lang="en-US" dirty="0">
                <a:solidFill>
                  <a:srgbClr val="B23C00"/>
                </a:solidFill>
              </a:rPr>
              <a:t>symbolic debugger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Set breakpoints, single-step, etc.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3E6E6B-38BB-AD34-7A30-BE26700E9737}"/>
              </a:ext>
            </a:extLst>
          </p:cNvPr>
          <p:cNvSpPr txBox="1"/>
          <p:nvPr/>
        </p:nvSpPr>
        <p:spPr>
          <a:xfrm>
            <a:off x="4206355" y="5224046"/>
            <a:ext cx="731290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298738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2CE1-D676-7745-B3AF-B291A5BA7BA3}" type="slidenum">
              <a:rPr lang="en-US"/>
              <a:pPr/>
              <a:t>12</a:t>
            </a:fld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/>
              <a:t>Therefore ...</a:t>
            </a:r>
          </a:p>
          <a:p>
            <a:pPr lvl="1"/>
            <a:r>
              <a:rPr lang="en-US" u="sng" dirty="0"/>
              <a:t>Interpreters</a:t>
            </a:r>
            <a:r>
              <a:rPr lang="en-US" dirty="0"/>
              <a:t> are useful during </a:t>
            </a:r>
            <a:r>
              <a:rPr lang="en-US" u="sng" dirty="0"/>
              <a:t>program development</a:t>
            </a:r>
            <a:r>
              <a:rPr lang="en-US" dirty="0"/>
              <a:t>. </a:t>
            </a:r>
          </a:p>
          <a:p>
            <a:pPr lvl="1"/>
            <a:r>
              <a:rPr lang="en-US" u="sng" dirty="0"/>
              <a:t>Compilers</a:t>
            </a:r>
            <a:r>
              <a:rPr lang="en-US" dirty="0"/>
              <a:t> are useful to deploy </a:t>
            </a:r>
            <a:r>
              <a:rPr lang="en-US" u="sng" dirty="0"/>
              <a:t>released programs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a production environment.</a:t>
            </a:r>
          </a:p>
          <a:p>
            <a:pPr lvl="4"/>
            <a:endParaRPr lang="en-US" dirty="0"/>
          </a:p>
          <a:p>
            <a:r>
              <a:rPr lang="en-US" dirty="0"/>
              <a:t>In this course, you will ...</a:t>
            </a:r>
          </a:p>
          <a:p>
            <a:pPr lvl="1"/>
            <a:r>
              <a:rPr lang="en-US" dirty="0"/>
              <a:t>Complete an </a:t>
            </a:r>
            <a:r>
              <a:rPr lang="en-US" u="sng" dirty="0"/>
              <a:t>interpreter</a:t>
            </a:r>
            <a:r>
              <a:rPr lang="en-US" dirty="0"/>
              <a:t> for the Pascal language.</a:t>
            </a:r>
          </a:p>
          <a:p>
            <a:pPr lvl="1"/>
            <a:r>
              <a:rPr lang="en-US" dirty="0"/>
              <a:t>Complete an interactive symbolic </a:t>
            </a:r>
            <a:r>
              <a:rPr lang="en-US" u="sng" dirty="0"/>
              <a:t>debugger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Complete a Pascal </a:t>
            </a:r>
            <a:r>
              <a:rPr lang="en-US" dirty="0">
                <a:sym typeface="Wingdings" pitchFamily="2" charset="2"/>
              </a:rPr>
              <a:t> Java </a:t>
            </a:r>
            <a:r>
              <a:rPr lang="en-US" u="sng" dirty="0">
                <a:sym typeface="Wingdings" pitchFamily="2" charset="2"/>
              </a:rPr>
              <a:t>converter</a:t>
            </a:r>
            <a:r>
              <a:rPr lang="en-US" dirty="0">
                <a:sym typeface="Wingdings" pitchFamily="2" charset="2"/>
              </a:rPr>
              <a:t>.</a:t>
            </a:r>
            <a:endParaRPr lang="en-US" dirty="0"/>
          </a:p>
          <a:p>
            <a:pPr lvl="1"/>
            <a:r>
              <a:rPr lang="en-US" dirty="0"/>
              <a:t>Develop a </a:t>
            </a:r>
            <a:r>
              <a:rPr lang="en-US" u="sng" dirty="0"/>
              <a:t>compiler</a:t>
            </a:r>
            <a:r>
              <a:rPr lang="en-US" dirty="0"/>
              <a:t> for a language of your choice.</a:t>
            </a:r>
          </a:p>
          <a:p>
            <a:pPr lvl="1"/>
            <a:r>
              <a:rPr lang="en-US" u="sng" dirty="0"/>
              <a:t>You can invent your own programming language!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Comparing Compilers and Interpreters</a:t>
            </a:r>
            <a:r>
              <a:rPr lang="en-US" i="1"/>
              <a:t>, cont’d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4714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6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6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99A0-D1FC-CC4E-B849-453D5F28D553}" type="slidenum">
              <a:rPr lang="en-US"/>
              <a:pPr/>
              <a:t>13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3505200" y="2413000"/>
            <a:ext cx="2073275" cy="6508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folHlink"/>
                </a:solidFill>
              </a:rPr>
              <a:t>Take roll!</a:t>
            </a:r>
          </a:p>
        </p:txBody>
      </p:sp>
    </p:spTree>
    <p:extLst>
      <p:ext uri="{BB962C8B-B14F-4D97-AF65-F5344CB8AC3E}">
        <p14:creationId xmlns:p14="http://schemas.microsoft.com/office/powerpoint/2010/main" val="794955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867A-DAFB-BD4A-B895-4F1DC380D156}" type="slidenum">
              <a:rPr lang="en-US"/>
              <a:pPr/>
              <a:t>14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Java Packages</a:t>
            </a:r>
          </a:p>
        </p:txBody>
      </p:sp>
      <p:grpSp>
        <p:nvGrpSpPr>
          <p:cNvPr id="94221" name="Group 13"/>
          <p:cNvGrpSpPr>
            <a:grpSpLocks/>
          </p:cNvGrpSpPr>
          <p:nvPr/>
        </p:nvGrpSpPr>
        <p:grpSpPr bwMode="auto">
          <a:xfrm>
            <a:off x="2311400" y="4000500"/>
            <a:ext cx="6335713" cy="2263775"/>
            <a:chOff x="1456" y="2448"/>
            <a:chExt cx="3991" cy="1426"/>
          </a:xfrm>
        </p:grpSpPr>
        <p:pic>
          <p:nvPicPr>
            <p:cNvPr id="94213" name="Picture 5" descr="CS153-080827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3" y="2448"/>
              <a:ext cx="3604" cy="14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4215" name="Text Box 7"/>
            <p:cNvSpPr txBox="1">
              <a:spLocks noChangeArrowheads="1"/>
            </p:cNvSpPr>
            <p:nvPr/>
          </p:nvSpPr>
          <p:spPr bwMode="auto">
            <a:xfrm>
              <a:off x="1456" y="2448"/>
              <a:ext cx="33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B23C00"/>
                  </a:solidFill>
                </a:rPr>
                <a:t>TO</a:t>
              </a:r>
              <a:r>
                <a:rPr lang="en-US" b="1" dirty="0">
                  <a:solidFill>
                    <a:schemeClr val="bg2"/>
                  </a:solidFill>
                </a:rPr>
                <a:t>:</a:t>
              </a:r>
            </a:p>
          </p:txBody>
        </p:sp>
      </p:grpSp>
      <p:sp>
        <p:nvSpPr>
          <p:cNvPr id="94216" name="Text Box 8"/>
          <p:cNvSpPr txBox="1">
            <a:spLocks noChangeArrowheads="1"/>
          </p:cNvSpPr>
          <p:nvPr/>
        </p:nvSpPr>
        <p:spPr bwMode="auto">
          <a:xfrm>
            <a:off x="338452" y="4983163"/>
            <a:ext cx="2256798" cy="707886"/>
          </a:xfrm>
          <a:prstGeom prst="rect">
            <a:avLst/>
          </a:prstGeom>
          <a:solidFill>
            <a:srgbClr val="FFFFC2"/>
          </a:solidFill>
          <a:ln w="31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UML package and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class diagrams.</a:t>
            </a:r>
          </a:p>
        </p:txBody>
      </p: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3840163" y="3978275"/>
            <a:ext cx="777875" cy="277813"/>
          </a:xfrm>
          <a:prstGeom prst="rect">
            <a:avLst/>
          </a:prstGeom>
          <a:solidFill>
            <a:srgbClr val="0033CC"/>
          </a:solidFill>
          <a:ln w="3175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Package</a:t>
            </a:r>
          </a:p>
        </p:txBody>
      </p:sp>
      <p:sp>
        <p:nvSpPr>
          <p:cNvPr id="94218" name="Text Box 10"/>
          <p:cNvSpPr txBox="1">
            <a:spLocks noChangeArrowheads="1"/>
          </p:cNvSpPr>
          <p:nvPr/>
        </p:nvSpPr>
        <p:spPr bwMode="auto">
          <a:xfrm>
            <a:off x="3382963" y="4710113"/>
            <a:ext cx="566737" cy="277812"/>
          </a:xfrm>
          <a:prstGeom prst="rect">
            <a:avLst/>
          </a:prstGeom>
          <a:solidFill>
            <a:srgbClr val="0033CC"/>
          </a:solidFill>
          <a:ln w="3175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Class</a:t>
            </a:r>
          </a:p>
        </p:txBody>
      </p:sp>
      <p:sp>
        <p:nvSpPr>
          <p:cNvPr id="94223" name="Text Box 15"/>
          <p:cNvSpPr txBox="1">
            <a:spLocks noChangeArrowheads="1"/>
          </p:cNvSpPr>
          <p:nvPr/>
        </p:nvSpPr>
        <p:spPr bwMode="auto">
          <a:xfrm>
            <a:off x="457200" y="1325563"/>
            <a:ext cx="850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</a:rPr>
              <a:t>FROM</a:t>
            </a:r>
            <a:r>
              <a:rPr lang="en-US" b="1" dirty="0">
                <a:solidFill>
                  <a:schemeClr val="folHlink"/>
                </a:solidFill>
              </a:rPr>
              <a:t>:</a:t>
            </a:r>
          </a:p>
        </p:txBody>
      </p:sp>
      <p:pic>
        <p:nvPicPr>
          <p:cNvPr id="94224" name="Picture 16" descr="177075 fg01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35075"/>
            <a:ext cx="41148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5-Point Star 1">
            <a:extLst>
              <a:ext uri="{FF2B5EF4-FFF2-40B4-BE49-F238E27FC236}">
                <a16:creationId xmlns:a16="http://schemas.microsoft.com/office/drawing/2014/main" id="{39EA0F23-80C0-BE7A-94E7-E0690CF089F2}"/>
              </a:ext>
            </a:extLst>
          </p:cNvPr>
          <p:cNvSpPr/>
          <p:nvPr/>
        </p:nvSpPr>
        <p:spPr bwMode="auto">
          <a:xfrm>
            <a:off x="8778194" y="6537926"/>
            <a:ext cx="182878" cy="167674"/>
          </a:xfrm>
          <a:prstGeom prst="star5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5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6" grpId="0" animBg="1"/>
      <p:bldP spid="94217" grpId="0" animBg="1"/>
      <p:bldP spid="94218" grpId="0" animBg="1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71BB1-BEF7-F84F-AE79-48D1197AF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Pascal Tokens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9F521-01C2-9744-A0A5-D1360FBE6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Identifiers, numbers, and strings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alpha</a:t>
            </a:r>
            <a:r>
              <a:rPr lang="en-US" dirty="0"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123</a:t>
            </a:r>
            <a:r>
              <a:rPr lang="en-US" dirty="0"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-123.45e12</a:t>
            </a:r>
            <a:r>
              <a:rPr lang="en-US" dirty="0"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'Hello, world!'</a:t>
            </a:r>
          </a:p>
          <a:p>
            <a:r>
              <a:rPr lang="en-US" dirty="0"/>
              <a:t>Reserved words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 BEGIN END WHILE FOR  </a:t>
            </a:r>
            <a:b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REPEAT UNTIL IF THEN ELSE CASE</a:t>
            </a:r>
          </a:p>
          <a:p>
            <a:r>
              <a:rPr lang="en-US" dirty="0"/>
              <a:t>Special symbols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 ,  :  ;  :=  +  -  * / ( ) </a:t>
            </a:r>
            <a:b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 &lt;  &lt;=  &lt;&gt;  &gt;=  &gt;  { }</a:t>
            </a:r>
          </a:p>
          <a:p>
            <a:r>
              <a:rPr lang="en-US" dirty="0"/>
              <a:t>Miscellaneous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END_OF_FILE</a:t>
            </a:r>
            <a:r>
              <a:rPr lang="en-US" dirty="0"/>
              <a:t>, 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B11DA4-0935-774D-A028-12D577001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9DD66E-AE7E-AC4B-82A9-531AF9289327}"/>
              </a:ext>
            </a:extLst>
          </p:cNvPr>
          <p:cNvSpPr txBox="1"/>
          <p:nvPr/>
        </p:nvSpPr>
        <p:spPr>
          <a:xfrm>
            <a:off x="6349279" y="5257780"/>
            <a:ext cx="131478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More tokens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to come!</a:t>
            </a:r>
          </a:p>
        </p:txBody>
      </p:sp>
    </p:spTree>
    <p:extLst>
      <p:ext uri="{BB962C8B-B14F-4D97-AF65-F5344CB8AC3E}">
        <p14:creationId xmlns:p14="http://schemas.microsoft.com/office/powerpoint/2010/main" val="106361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D7C8-7772-5049-8723-67617AA86E5D}" type="slidenum">
              <a:rPr lang="en-US"/>
              <a:pPr/>
              <a:t>16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Syntax Diagrams</a:t>
            </a:r>
          </a:p>
        </p:txBody>
      </p:sp>
      <p:pic>
        <p:nvPicPr>
          <p:cNvPr id="135172" name="Picture 4" descr="CS153-090903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1325563"/>
            <a:ext cx="7772400" cy="47672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7927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B9E5C-5F47-704F-9EDA-73272608B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Scanner Extracts Tokens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C3D64-1834-4249-B8D7-FCEF18D52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It’s the scanner’s job to </a:t>
            </a:r>
            <a:r>
              <a:rPr lang="en-US" u="sng" dirty="0"/>
              <a:t>extract tokens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from the input source file.</a:t>
            </a:r>
          </a:p>
          <a:p>
            <a:pPr lvl="4"/>
            <a:endParaRPr lang="en-US" dirty="0"/>
          </a:p>
          <a:p>
            <a:r>
              <a:rPr lang="en-US" dirty="0"/>
              <a:t>Whenever the parser wants the next token,</a:t>
            </a:r>
            <a:br>
              <a:rPr lang="en-US" dirty="0"/>
            </a:br>
            <a:r>
              <a:rPr lang="en-US" dirty="0"/>
              <a:t>it asks the scanner to extract and return 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263B9A-8D4E-6E4C-9938-D4151210C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00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F26F-9EA1-2848-B28F-9058AFC19EC7}" type="slidenum">
              <a:rPr lang="en-US"/>
              <a:pPr/>
              <a:t>18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Scan for Tokens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762000"/>
          </a:xfrm>
        </p:spPr>
        <p:txBody>
          <a:bodyPr/>
          <a:lstStyle/>
          <a:p>
            <a:r>
              <a:rPr lang="en-US" sz="2000" dirty="0"/>
              <a:t>Suppose the source line contains</a:t>
            </a:r>
            <a:br>
              <a:rPr lang="en-US" sz="2000" dirty="0"/>
            </a:br>
            <a:r>
              <a:rPr lang="en-US" sz="1800" b="1" dirty="0">
                <a:latin typeface="Courier New" charset="0"/>
              </a:rPr>
              <a:t>      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IF (index &gt;= 10) THEN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</a:p>
        </p:txBody>
      </p:sp>
      <p:pic>
        <p:nvPicPr>
          <p:cNvPr id="181252" name="Picture 4" descr="Figure3-2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57400"/>
            <a:ext cx="75898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53" name="Rectangle 5"/>
          <p:cNvSpPr>
            <a:spLocks noChangeArrowheads="1"/>
          </p:cNvSpPr>
          <p:nvPr/>
        </p:nvSpPr>
        <p:spPr bwMode="auto">
          <a:xfrm>
            <a:off x="457200" y="2774950"/>
            <a:ext cx="82296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The scanner skips over the leading blanks. </a:t>
            </a:r>
            <a:br>
              <a:rPr lang="en-US" sz="2000" dirty="0"/>
            </a:br>
            <a:r>
              <a:rPr lang="en-US" sz="2000" dirty="0"/>
              <a:t>The current character is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sz="2000" dirty="0"/>
              <a:t>, so the next token must be a </a:t>
            </a:r>
            <a:r>
              <a:rPr lang="en-US" sz="2000" u="sng" dirty="0"/>
              <a:t>word</a:t>
            </a:r>
            <a:r>
              <a:rPr lang="en-US" sz="2000" dirty="0"/>
              <a:t>.</a:t>
            </a:r>
          </a:p>
        </p:txBody>
      </p:sp>
      <p:pic>
        <p:nvPicPr>
          <p:cNvPr id="181254" name="Picture 6" descr="Figure3-2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414713"/>
            <a:ext cx="75898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1255" name="Picture 7" descr="Figure3-2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427663"/>
            <a:ext cx="7589838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56" name="Rectangle 8"/>
          <p:cNvSpPr>
            <a:spLocks noChangeArrowheads="1"/>
          </p:cNvSpPr>
          <p:nvPr/>
        </p:nvSpPr>
        <p:spPr bwMode="auto">
          <a:xfrm>
            <a:off x="457200" y="4146550"/>
            <a:ext cx="8229600" cy="120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The word token is extracted by reading source characters up to but not including the first character that is </a:t>
            </a:r>
            <a:r>
              <a:rPr lang="en-US" sz="2000" u="sng" dirty="0"/>
              <a:t>not</a:t>
            </a:r>
            <a:r>
              <a:rPr lang="en-US" sz="2000" dirty="0"/>
              <a:t> valid for a word, which in this case is a blank. The blank becomes the current character. The scanner determines that the word is a </a:t>
            </a:r>
            <a:r>
              <a:rPr lang="en-US" sz="2000" u="sng" dirty="0"/>
              <a:t>reserved word</a:t>
            </a:r>
            <a:r>
              <a:rPr lang="en-US" sz="2000" dirty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6347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1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1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1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1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3" grpId="0"/>
      <p:bldP spid="181256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D681F-7F60-CE4A-BDEA-B72901D92969}" type="slidenum">
              <a:rPr lang="en-US"/>
              <a:pPr/>
              <a:t>19</a:t>
            </a:fld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Scan for Tokens, </a:t>
            </a:r>
            <a:r>
              <a:rPr lang="en-US" i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762000"/>
          </a:xfrm>
        </p:spPr>
        <p:txBody>
          <a:bodyPr/>
          <a:lstStyle/>
          <a:p>
            <a:r>
              <a:rPr lang="en-US" sz="2000" dirty="0"/>
              <a:t>The scanner skips over any blanks between tokens. The current character is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(</a:t>
            </a:r>
            <a:r>
              <a:rPr lang="en-US" sz="2000" dirty="0"/>
              <a:t>. The next token must be a </a:t>
            </a:r>
            <a:r>
              <a:rPr lang="en-US" sz="2000" u="sng" dirty="0"/>
              <a:t>special symbol</a:t>
            </a:r>
            <a:r>
              <a:rPr lang="en-US" sz="2000" dirty="0"/>
              <a:t>.</a:t>
            </a:r>
          </a:p>
        </p:txBody>
      </p:sp>
      <p:pic>
        <p:nvPicPr>
          <p:cNvPr id="182276" name="Picture 4" descr="Figure3-2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57400"/>
            <a:ext cx="75898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2277" name="Rectangle 5"/>
          <p:cNvSpPr>
            <a:spLocks noChangeArrowheads="1"/>
          </p:cNvSpPr>
          <p:nvPr/>
        </p:nvSpPr>
        <p:spPr bwMode="auto">
          <a:xfrm>
            <a:off x="457200" y="2788927"/>
            <a:ext cx="82296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After extracting the special symbol token, the current character is </a:t>
            </a:r>
            <a:r>
              <a:rPr lang="en-US" sz="2000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sz="2000" dirty="0"/>
              <a:t>. The next token must be a </a:t>
            </a:r>
            <a:r>
              <a:rPr lang="en-US" sz="2000" u="sng" dirty="0"/>
              <a:t>word</a:t>
            </a:r>
            <a:r>
              <a:rPr lang="en-US" sz="2000" dirty="0"/>
              <a:t>.</a:t>
            </a:r>
          </a:p>
        </p:txBody>
      </p:sp>
      <p:pic>
        <p:nvPicPr>
          <p:cNvPr id="182278" name="Picture 6" descr="Figure3-2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508064"/>
            <a:ext cx="7589838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2279" name="Rectangle 7"/>
          <p:cNvSpPr>
            <a:spLocks noChangeArrowheads="1"/>
          </p:cNvSpPr>
          <p:nvPr/>
        </p:nvSpPr>
        <p:spPr bwMode="auto">
          <a:xfrm>
            <a:off x="457200" y="4526268"/>
            <a:ext cx="82296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After extracting the word token, the current character is a blank. The scanner determines that the word is an </a:t>
            </a:r>
            <a:r>
              <a:rPr lang="en-US" sz="2000" u="sng" dirty="0"/>
              <a:t>identifier</a:t>
            </a:r>
            <a:r>
              <a:rPr lang="en-US" sz="2000" dirty="0"/>
              <a:t>.</a:t>
            </a:r>
          </a:p>
        </p:txBody>
      </p:sp>
      <p:pic>
        <p:nvPicPr>
          <p:cNvPr id="182280" name="Picture 8" descr="Figure3-2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336194"/>
            <a:ext cx="7589838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242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2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2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2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7" grpId="0"/>
      <p:bldP spid="18227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D4497-D3F8-CF48-B78B-A26E34D17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It’s All about Translation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AA87A-EB53-C24B-AA79-1007F5AFF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3961"/>
            <a:ext cx="8229600" cy="5059648"/>
          </a:xfrm>
        </p:spPr>
        <p:txBody>
          <a:bodyPr/>
          <a:lstStyle/>
          <a:p>
            <a:r>
              <a:rPr lang="en-US" dirty="0">
                <a:sym typeface="Wingdings" pitchFamily="2" charset="2"/>
              </a:rPr>
              <a:t>Interpreter</a:t>
            </a:r>
          </a:p>
          <a:p>
            <a:pPr lvl="1"/>
            <a:r>
              <a:rPr lang="en-US" u="sng" dirty="0"/>
              <a:t>Translate</a:t>
            </a:r>
            <a:r>
              <a:rPr lang="en-US" dirty="0"/>
              <a:t> a source program written in a high-level language to </a:t>
            </a:r>
            <a:r>
              <a:rPr lang="en-US" u="sng" dirty="0"/>
              <a:t>actions</a:t>
            </a:r>
            <a:r>
              <a:rPr lang="en-US" dirty="0"/>
              <a:t> (i.e., execute the program, perhaps with an interactive debugger).</a:t>
            </a:r>
          </a:p>
          <a:p>
            <a:r>
              <a:rPr lang="en-US" dirty="0"/>
              <a:t>Converter</a:t>
            </a:r>
          </a:p>
          <a:p>
            <a:pPr lvl="1"/>
            <a:r>
              <a:rPr lang="en-US" u="sng" dirty="0"/>
              <a:t>Translate</a:t>
            </a:r>
            <a:r>
              <a:rPr lang="en-US" dirty="0"/>
              <a:t> a source program written in a high-level language to an equivalent program written in a </a:t>
            </a:r>
            <a:r>
              <a:rPr lang="en-US" u="sng" dirty="0"/>
              <a:t>different high-level language</a:t>
            </a:r>
            <a:r>
              <a:rPr lang="en-US" dirty="0"/>
              <a:t> (e.g., Pascal </a:t>
            </a:r>
            <a:r>
              <a:rPr lang="en-US" dirty="0">
                <a:sym typeface="Wingdings" pitchFamily="2" charset="2"/>
              </a:rPr>
              <a:t> Java).</a:t>
            </a:r>
          </a:p>
          <a:p>
            <a:r>
              <a:rPr lang="en-US" dirty="0"/>
              <a:t>Compiler</a:t>
            </a:r>
          </a:p>
          <a:p>
            <a:pPr lvl="1"/>
            <a:r>
              <a:rPr lang="en-US" u="sng" dirty="0"/>
              <a:t>Translate</a:t>
            </a:r>
            <a:r>
              <a:rPr lang="en-US" dirty="0"/>
              <a:t> a source program written in a high-level language to an equivalent program in a </a:t>
            </a:r>
            <a:r>
              <a:rPr lang="en-US" u="sng" dirty="0"/>
              <a:t>low-level language</a:t>
            </a:r>
            <a:r>
              <a:rPr lang="en-US" dirty="0"/>
              <a:t> (assembly language or machine code).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6A5440-1B79-F74D-9EC8-46BA253D4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6E53D9-3982-2CC7-3041-F3A356D576C4}"/>
              </a:ext>
            </a:extLst>
          </p:cNvPr>
          <p:cNvSpPr txBox="1"/>
          <p:nvPr/>
        </p:nvSpPr>
        <p:spPr>
          <a:xfrm>
            <a:off x="4385007" y="1325903"/>
            <a:ext cx="363112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This is the order that we’ll study them.</a:t>
            </a:r>
          </a:p>
        </p:txBody>
      </p:sp>
    </p:spTree>
    <p:extLst>
      <p:ext uri="{BB962C8B-B14F-4D97-AF65-F5344CB8AC3E}">
        <p14:creationId xmlns:p14="http://schemas.microsoft.com/office/powerpoint/2010/main" val="288406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95148-E389-CD4F-8723-85EF205BE9FE}" type="slidenum">
              <a:rPr lang="en-US"/>
              <a:pPr/>
              <a:t>20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Scan for Tokens, </a:t>
            </a:r>
            <a:r>
              <a:rPr lang="en-US" i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96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Skip the blank. The current character is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&gt;</a:t>
            </a:r>
            <a:r>
              <a:rPr lang="en-US" sz="2000" dirty="0"/>
              <a:t>.</a:t>
            </a:r>
          </a:p>
        </p:txBody>
      </p:sp>
      <p:pic>
        <p:nvPicPr>
          <p:cNvPr id="183300" name="Picture 4" descr="Figure3-2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92275"/>
            <a:ext cx="75898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3301" name="Rectangle 5"/>
          <p:cNvSpPr>
            <a:spLocks noChangeArrowheads="1"/>
          </p:cNvSpPr>
          <p:nvPr/>
        </p:nvSpPr>
        <p:spPr bwMode="auto">
          <a:xfrm>
            <a:off x="457200" y="2332038"/>
            <a:ext cx="822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Extract the </a:t>
            </a:r>
            <a:r>
              <a:rPr lang="en-US" sz="2000" u="sng" dirty="0"/>
              <a:t>special symbol</a:t>
            </a:r>
            <a:r>
              <a:rPr lang="en-US" sz="2000" dirty="0"/>
              <a:t> token. The current character is a blank.</a:t>
            </a:r>
          </a:p>
        </p:txBody>
      </p:sp>
      <p:pic>
        <p:nvPicPr>
          <p:cNvPr id="183302" name="Picture 6" descr="Figure3-2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728913"/>
            <a:ext cx="7589838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3303" name="Rectangle 7"/>
          <p:cNvSpPr>
            <a:spLocks noChangeArrowheads="1"/>
          </p:cNvSpPr>
          <p:nvPr/>
        </p:nvSpPr>
        <p:spPr bwMode="auto">
          <a:xfrm>
            <a:off x="457200" y="3779838"/>
            <a:ext cx="82296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Skip the blank. The current character is 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1</a:t>
            </a:r>
            <a:r>
              <a:rPr lang="en-US" sz="2000" dirty="0"/>
              <a:t>, so the next token must be a </a:t>
            </a:r>
            <a:r>
              <a:rPr lang="en-US" sz="2000" u="sng" dirty="0"/>
              <a:t>number</a:t>
            </a:r>
            <a:r>
              <a:rPr lang="en-US" sz="2000" dirty="0"/>
              <a:t>.</a:t>
            </a:r>
          </a:p>
        </p:txBody>
      </p:sp>
      <p:pic>
        <p:nvPicPr>
          <p:cNvPr id="183304" name="Picture 8" descr="Figure3-2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427663"/>
            <a:ext cx="7589838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3305" name="Picture 9" descr="Figure3-2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419600"/>
            <a:ext cx="75898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3306" name="Rectangle 10"/>
          <p:cNvSpPr>
            <a:spLocks noChangeArrowheads="1"/>
          </p:cNvSpPr>
          <p:nvPr/>
        </p:nvSpPr>
        <p:spPr bwMode="auto">
          <a:xfrm>
            <a:off x="457200" y="5075238"/>
            <a:ext cx="822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After extracting the number token, the current character is 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)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0663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3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3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3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3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3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3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1" grpId="0"/>
      <p:bldP spid="183303" grpId="0"/>
      <p:bldP spid="18330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AD056-9504-7D46-B049-D17B4CFD9074}" type="slidenum">
              <a:rPr lang="en-US"/>
              <a:pPr/>
              <a:t>21</a:t>
            </a:fld>
            <a:endParaRPr 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Scan for Tokens, </a:t>
            </a:r>
            <a:r>
              <a:rPr lang="en-US" i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96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Extract the </a:t>
            </a:r>
            <a:r>
              <a:rPr lang="en-US" sz="2000" u="sng" dirty="0"/>
              <a:t>special symbol</a:t>
            </a:r>
            <a:r>
              <a:rPr lang="en-US" sz="2000" dirty="0">
                <a:solidFill>
                  <a:srgbClr val="B23C00"/>
                </a:solidFill>
              </a:rPr>
              <a:t> </a:t>
            </a:r>
            <a:r>
              <a:rPr lang="en-US" sz="2000" dirty="0"/>
              <a:t>token. The current character is a blank.</a:t>
            </a:r>
            <a:endParaRPr lang="en-US" dirty="0"/>
          </a:p>
        </p:txBody>
      </p:sp>
      <p:pic>
        <p:nvPicPr>
          <p:cNvPr id="184324" name="Picture 4" descr="Figure3-2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92275"/>
            <a:ext cx="7589838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457200" y="2697163"/>
            <a:ext cx="82296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Skip the blank. The current character is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T</a:t>
            </a:r>
            <a:r>
              <a:rPr lang="en-US" sz="2000" dirty="0"/>
              <a:t>, so the next token must be a </a:t>
            </a:r>
            <a:r>
              <a:rPr lang="en-US" sz="2000" u="sng" dirty="0"/>
              <a:t>word</a:t>
            </a:r>
            <a:r>
              <a:rPr lang="en-US" sz="2000" dirty="0"/>
              <a:t>.</a:t>
            </a:r>
            <a:endParaRPr lang="en-US" sz="2800" dirty="0"/>
          </a:p>
        </p:txBody>
      </p:sp>
      <p:pic>
        <p:nvPicPr>
          <p:cNvPr id="184326" name="Picture 6" descr="Figure3-2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322638"/>
            <a:ext cx="75898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27" name="Rectangle 7"/>
          <p:cNvSpPr>
            <a:spLocks noChangeArrowheads="1"/>
          </p:cNvSpPr>
          <p:nvPr/>
        </p:nvSpPr>
        <p:spPr bwMode="auto">
          <a:xfrm>
            <a:off x="457200" y="4068763"/>
            <a:ext cx="8229600" cy="36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Extract the word token and determine that it</a:t>
            </a:r>
            <a:r>
              <a:rPr lang="en-US" sz="2000" dirty="0">
                <a:latin typeface="Arial"/>
              </a:rPr>
              <a:t>’</a:t>
            </a:r>
            <a:r>
              <a:rPr lang="en-US" sz="2000" dirty="0"/>
              <a:t>s a </a:t>
            </a:r>
            <a:r>
              <a:rPr lang="en-US" sz="2000" u="sng" dirty="0"/>
              <a:t>reserved word</a:t>
            </a:r>
            <a:r>
              <a:rPr lang="en-US" sz="2000" dirty="0"/>
              <a:t>.</a:t>
            </a:r>
          </a:p>
        </p:txBody>
      </p:sp>
      <p:pic>
        <p:nvPicPr>
          <p:cNvPr id="184328" name="Picture 8" descr="Figure3-2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6268"/>
            <a:ext cx="7589838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29" name="Rectangle 9"/>
          <p:cNvSpPr>
            <a:spLocks noChangeArrowheads="1"/>
          </p:cNvSpPr>
          <p:nvPr/>
        </p:nvSpPr>
        <p:spPr bwMode="auto">
          <a:xfrm>
            <a:off x="457200" y="5623531"/>
            <a:ext cx="8229600" cy="36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The current character is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\n</a:t>
            </a:r>
            <a:r>
              <a:rPr lang="en-US" sz="2000" dirty="0"/>
              <a:t>, so the scanner is done with this line.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02681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4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5" grpId="0"/>
      <p:bldP spid="184327" grpId="0"/>
      <p:bldP spid="1843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08D3-F629-DF4C-B4C4-5E75B8F71205}" type="slidenum">
              <a:rPr lang="en-US"/>
              <a:pPr/>
              <a:t>22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Scanning Algorithm</a:t>
            </a:r>
            <a:endParaRPr lang="en-US" i="1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195072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Skip any blanks until the current character is nonblank.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In Pascal, a comment and the end-of-line character </a:t>
            </a:r>
            <a:br>
              <a:rPr lang="en-US" sz="2200" dirty="0"/>
            </a:br>
            <a:r>
              <a:rPr lang="en-US" sz="2200" dirty="0"/>
              <a:t>each should be treated as a blank.</a:t>
            </a:r>
          </a:p>
          <a:p>
            <a:pPr lvl="3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2400" u="sng" dirty="0"/>
              <a:t>The current (nonblank) character determines what the next token is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and becomes that token</a:t>
            </a:r>
            <a:r>
              <a:rPr lang="en-US" altLang="ja-JP" sz="2400" dirty="0">
                <a:latin typeface="Arial"/>
              </a:rPr>
              <a:t>’</a:t>
            </a:r>
            <a:r>
              <a:rPr lang="en-US" sz="2400" dirty="0"/>
              <a:t>s first character.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Extract the rest of the next token by copying successive characters up to but </a:t>
            </a:r>
            <a:r>
              <a:rPr lang="en-US" sz="2400" u="sng" dirty="0"/>
              <a:t>not</a:t>
            </a:r>
            <a:r>
              <a:rPr lang="en-US" sz="2400" dirty="0"/>
              <a:t> including the first character that </a:t>
            </a:r>
            <a:r>
              <a:rPr lang="en-US" sz="2400" u="sng" dirty="0"/>
              <a:t>does not belong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to that token.</a:t>
            </a:r>
          </a:p>
        </p:txBody>
      </p:sp>
      <p:pic>
        <p:nvPicPr>
          <p:cNvPr id="2" name="Picture 6" descr="Figure3-2b">
            <a:extLst>
              <a:ext uri="{FF2B5EF4-FFF2-40B4-BE49-F238E27FC236}">
                <a16:creationId xmlns:a16="http://schemas.microsoft.com/office/drawing/2014/main" id="{FD0258EF-7072-EF21-DBCF-5C0EADAE0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31514"/>
            <a:ext cx="75898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 descr="Figure3-2c">
            <a:extLst>
              <a:ext uri="{FF2B5EF4-FFF2-40B4-BE49-F238E27FC236}">
                <a16:creationId xmlns:a16="http://schemas.microsoft.com/office/drawing/2014/main" id="{4B863871-2A73-4321-1082-3972BE800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983463"/>
            <a:ext cx="7589838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023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08D3-F629-DF4C-B4C4-5E75B8F71205}" type="slidenum">
              <a:rPr lang="en-US"/>
              <a:pPr/>
              <a:t>23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Scanning Algorithm, </a:t>
            </a:r>
            <a:r>
              <a:rPr lang="en-US" i="1" dirty="0"/>
              <a:t>cont’d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Extracting a token </a:t>
            </a:r>
            <a:r>
              <a:rPr lang="en-US" sz="2400" u="sng" dirty="0"/>
              <a:t>consumes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all the source characters that constitute the token. 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After extracting a token, the current character is the </a:t>
            </a:r>
            <a:br>
              <a:rPr lang="en-US" sz="2200" dirty="0"/>
            </a:br>
            <a:r>
              <a:rPr lang="en-US" sz="2200" u="sng" dirty="0"/>
              <a:t>next character after the last character of that token</a:t>
            </a:r>
            <a:r>
              <a:rPr lang="en-US" sz="2200" dirty="0"/>
              <a:t>. </a:t>
            </a:r>
          </a:p>
        </p:txBody>
      </p:sp>
      <p:pic>
        <p:nvPicPr>
          <p:cNvPr id="2" name="Picture 7" descr="Figure3-2c">
            <a:extLst>
              <a:ext uri="{FF2B5EF4-FFF2-40B4-BE49-F238E27FC236}">
                <a16:creationId xmlns:a16="http://schemas.microsoft.com/office/drawing/2014/main" id="{9C981D32-5D19-FBB1-1F1D-F79238129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684463"/>
            <a:ext cx="7589838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56122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293C3-F5D1-5348-AAA7-14D7D4BD8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the Scanner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9D50-A37E-B84B-BFFB-9D8A1DE93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FF00"/>
                </a:solidFill>
                <a:highlight>
                  <a:srgbClr val="0033CC"/>
                </a:highlight>
                <a:cs typeface="Courier New" panose="02070309020205020404" pitchFamily="49" charset="0"/>
              </a:rPr>
              <a:t>Simple.java</a:t>
            </a:r>
            <a:endParaRPr lang="en-US" dirty="0">
              <a:solidFill>
                <a:srgbClr val="FFFF00"/>
              </a:solidFill>
              <a:highlight>
                <a:srgbClr val="0033CC"/>
              </a:highlight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testScanner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4"/>
            <a:endParaRPr lang="en-US" dirty="0"/>
          </a:p>
          <a:p>
            <a:r>
              <a:rPr lang="en-US" dirty="0" err="1">
                <a:solidFill>
                  <a:srgbClr val="FFFF00"/>
                </a:solidFill>
                <a:highlight>
                  <a:srgbClr val="0033CC"/>
                </a:highlight>
                <a:cs typeface="Courier New" panose="02070309020205020404" pitchFamily="49" charset="0"/>
              </a:rPr>
              <a:t>Source.java</a:t>
            </a:r>
            <a:endParaRPr lang="en-US" dirty="0">
              <a:solidFill>
                <a:srgbClr val="FFFF00"/>
              </a:solidFill>
              <a:highlight>
                <a:srgbClr val="0033CC"/>
              </a:highlight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currentChar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nextChar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4"/>
            <a:endParaRPr lang="en-US" dirty="0"/>
          </a:p>
          <a:p>
            <a:r>
              <a:rPr lang="en-US" dirty="0" err="1">
                <a:solidFill>
                  <a:srgbClr val="FFFF00"/>
                </a:solidFill>
                <a:highlight>
                  <a:srgbClr val="0033CC"/>
                </a:highlight>
                <a:cs typeface="Courier New" panose="02070309020205020404" pitchFamily="49" charset="0"/>
              </a:rPr>
              <a:t>Scanner.java</a:t>
            </a:r>
            <a:endParaRPr lang="en-US" dirty="0">
              <a:solidFill>
                <a:srgbClr val="FFFF00"/>
              </a:solidFill>
              <a:highlight>
                <a:srgbClr val="0033CC"/>
              </a:highlight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nextToken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0166E9-3A2A-3E4D-A50B-9D2471E8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AEC427-89CB-A64B-AA9C-306EF1F42579}"/>
              </a:ext>
            </a:extLst>
          </p:cNvPr>
          <p:cNvSpPr txBox="1"/>
          <p:nvPr/>
        </p:nvSpPr>
        <p:spPr>
          <a:xfrm>
            <a:off x="3985104" y="4526268"/>
            <a:ext cx="3748142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The scanner extracts the </a:t>
            </a:r>
            <a:r>
              <a:rPr lang="en-US" u="sng" dirty="0">
                <a:solidFill>
                  <a:srgbClr val="0033CC"/>
                </a:solidFill>
              </a:rPr>
              <a:t>first character</a:t>
            </a:r>
          </a:p>
          <a:p>
            <a:r>
              <a:rPr lang="en-US" dirty="0">
                <a:solidFill>
                  <a:srgbClr val="0033CC"/>
                </a:solidFill>
              </a:rPr>
              <a:t>of the </a:t>
            </a:r>
            <a:r>
              <a:rPr lang="en-US" u="sng" dirty="0">
                <a:solidFill>
                  <a:srgbClr val="0033CC"/>
                </a:solidFill>
              </a:rPr>
              <a:t>next token</a:t>
            </a:r>
            <a:r>
              <a:rPr lang="en-US" dirty="0">
                <a:solidFill>
                  <a:srgbClr val="0033CC"/>
                </a:solidFill>
              </a:rPr>
              <a:t>. That first character </a:t>
            </a:r>
          </a:p>
          <a:p>
            <a:r>
              <a:rPr lang="en-US" dirty="0">
                <a:solidFill>
                  <a:srgbClr val="0033CC"/>
                </a:solidFill>
              </a:rPr>
              <a:t>determines what type of token is next.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D90A86-2DE1-ED42-976A-74FC87BFF52F}"/>
              </a:ext>
            </a:extLst>
          </p:cNvPr>
          <p:cNvSpPr txBox="1"/>
          <p:nvPr/>
        </p:nvSpPr>
        <p:spPr>
          <a:xfrm>
            <a:off x="3985104" y="3590368"/>
            <a:ext cx="4065537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Keep track of the </a:t>
            </a:r>
            <a:r>
              <a:rPr lang="en-US" u="sng" dirty="0">
                <a:solidFill>
                  <a:srgbClr val="0033CC"/>
                </a:solidFill>
              </a:rPr>
              <a:t>current</a:t>
            </a:r>
            <a:r>
              <a:rPr lang="en-US" dirty="0">
                <a:solidFill>
                  <a:srgbClr val="0033CC"/>
                </a:solidFill>
              </a:rPr>
              <a:t> input character</a:t>
            </a:r>
          </a:p>
          <a:p>
            <a:r>
              <a:rPr lang="en-US" dirty="0">
                <a:solidFill>
                  <a:srgbClr val="0033CC"/>
                </a:solidFill>
              </a:rPr>
              <a:t>and read the </a:t>
            </a:r>
            <a:r>
              <a:rPr lang="en-US" u="sng" dirty="0">
                <a:solidFill>
                  <a:srgbClr val="0033CC"/>
                </a:solidFill>
              </a:rPr>
              <a:t>next</a:t>
            </a:r>
            <a:r>
              <a:rPr lang="en-US" dirty="0">
                <a:solidFill>
                  <a:srgbClr val="0033CC"/>
                </a:solidFill>
              </a:rPr>
              <a:t> character upon demand.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0C999F-7F4C-F211-7208-CD29F4D4446C}"/>
              </a:ext>
            </a:extLst>
          </p:cNvPr>
          <p:cNvSpPr txBox="1"/>
          <p:nvPr/>
        </p:nvSpPr>
        <p:spPr>
          <a:xfrm>
            <a:off x="4990186" y="2999007"/>
            <a:ext cx="1770036" cy="338554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package frontend</a:t>
            </a:r>
          </a:p>
        </p:txBody>
      </p:sp>
    </p:spTree>
    <p:extLst>
      <p:ext uri="{BB962C8B-B14F-4D97-AF65-F5344CB8AC3E}">
        <p14:creationId xmlns:p14="http://schemas.microsoft.com/office/powerpoint/2010/main" val="1941102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47A4C6E-305B-F649-A9AA-F4C07D236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the Scanner</a:t>
            </a:r>
            <a:r>
              <a:rPr lang="en-US" i="1" dirty="0"/>
              <a:t>, cont’d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ACE82A5-9151-7A45-960A-38D1A9D53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704" y="1263043"/>
            <a:ext cx="8229600" cy="4835525"/>
          </a:xfrm>
        </p:spPr>
        <p:txBody>
          <a:bodyPr/>
          <a:lstStyle/>
          <a:p>
            <a:r>
              <a:rPr lang="en-US" dirty="0" err="1">
                <a:solidFill>
                  <a:srgbClr val="FFFF00"/>
                </a:solidFill>
                <a:highlight>
                  <a:srgbClr val="0033CC"/>
                </a:highlight>
                <a:cs typeface="Courier New" panose="02070309020205020404" pitchFamily="49" charset="0"/>
              </a:rPr>
              <a:t>Token.java</a:t>
            </a:r>
            <a:endParaRPr lang="en-US" dirty="0">
              <a:solidFill>
                <a:srgbClr val="FFFF00"/>
              </a:solidFill>
              <a:highlight>
                <a:srgbClr val="0033CC"/>
              </a:highlight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reservedWords</a:t>
            </a:r>
            <a:r>
              <a:rPr lang="en-US" dirty="0"/>
              <a:t> table</a:t>
            </a:r>
          </a:p>
          <a:p>
            <a:pPr lvl="4"/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word()</a:t>
            </a:r>
          </a:p>
          <a:p>
            <a:pPr lvl="2"/>
            <a:r>
              <a:rPr lang="en-US" dirty="0"/>
              <a:t>identifier</a:t>
            </a:r>
          </a:p>
          <a:p>
            <a:pPr lvl="2"/>
            <a:r>
              <a:rPr lang="en-US" dirty="0"/>
              <a:t>reserved word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number()</a:t>
            </a:r>
          </a:p>
          <a:p>
            <a:pPr lvl="2"/>
            <a:r>
              <a:rPr lang="en-US" dirty="0"/>
              <a:t>integer</a:t>
            </a:r>
          </a:p>
          <a:p>
            <a:pPr lvl="2"/>
            <a:r>
              <a:rPr lang="en-US" dirty="0"/>
              <a:t>real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specialSymbol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4BE94-F336-6441-A427-FE13F936F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3FA9D4-D480-BF43-800D-E54BEC349983}"/>
              </a:ext>
            </a:extLst>
          </p:cNvPr>
          <p:cNvSpPr txBox="1"/>
          <p:nvPr/>
        </p:nvSpPr>
        <p:spPr>
          <a:xfrm>
            <a:off x="5236817" y="3453072"/>
            <a:ext cx="3496470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Each of these static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Token</a:t>
            </a:r>
            <a:r>
              <a:rPr lang="en-US" dirty="0">
                <a:solidFill>
                  <a:srgbClr val="0033CC"/>
                </a:solidFill>
              </a:rPr>
              <a:t> methods</a:t>
            </a:r>
          </a:p>
          <a:p>
            <a:r>
              <a:rPr lang="en-US" dirty="0">
                <a:solidFill>
                  <a:srgbClr val="0033CC"/>
                </a:solidFill>
              </a:rPr>
              <a:t>is called by the scanner to create a</a:t>
            </a:r>
          </a:p>
          <a:p>
            <a:r>
              <a:rPr lang="en-US" dirty="0">
                <a:solidFill>
                  <a:srgbClr val="0033CC"/>
                </a:solidFill>
              </a:rPr>
              <a:t>token of the appropriate type and</a:t>
            </a:r>
          </a:p>
          <a:p>
            <a:r>
              <a:rPr lang="en-US" dirty="0">
                <a:solidFill>
                  <a:srgbClr val="0033CC"/>
                </a:solidFill>
              </a:rPr>
              <a:t>to extract the remaining characters</a:t>
            </a:r>
          </a:p>
          <a:p>
            <a:r>
              <a:rPr lang="en-US" dirty="0">
                <a:solidFill>
                  <a:srgbClr val="0033CC"/>
                </a:solidFill>
              </a:rPr>
              <a:t>of the token.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D617CD-0CDD-2D4C-885D-25002C7C45A3}"/>
              </a:ext>
            </a:extLst>
          </p:cNvPr>
          <p:cNvSpPr txBox="1"/>
          <p:nvPr/>
        </p:nvSpPr>
        <p:spPr>
          <a:xfrm>
            <a:off x="4846317" y="1691659"/>
            <a:ext cx="2861681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Distinguishes reserved words</a:t>
            </a:r>
          </a:p>
          <a:p>
            <a:r>
              <a:rPr lang="en-US" dirty="0">
                <a:solidFill>
                  <a:srgbClr val="0033CC"/>
                </a:solidFill>
              </a:rPr>
              <a:t>from identifiers.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E2C45103-FCF2-4845-81B1-370CBA5D8216}"/>
              </a:ext>
            </a:extLst>
          </p:cNvPr>
          <p:cNvSpPr/>
          <p:nvPr/>
        </p:nvSpPr>
        <p:spPr bwMode="auto">
          <a:xfrm>
            <a:off x="4297683" y="2514610"/>
            <a:ext cx="731512" cy="3200365"/>
          </a:xfrm>
          <a:prstGeom prst="rightBrace">
            <a:avLst/>
          </a:prstGeom>
          <a:noFill/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B7CCB8-82A7-18F2-07EB-24657524105C}"/>
              </a:ext>
            </a:extLst>
          </p:cNvPr>
          <p:cNvSpPr txBox="1"/>
          <p:nvPr/>
        </p:nvSpPr>
        <p:spPr>
          <a:xfrm>
            <a:off x="7132292" y="6209039"/>
            <a:ext cx="731290" cy="338554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33A3DC-8332-D3F7-94EE-A0B12A992B88}"/>
              </a:ext>
            </a:extLst>
          </p:cNvPr>
          <p:cNvSpPr txBox="1"/>
          <p:nvPr/>
        </p:nvSpPr>
        <p:spPr>
          <a:xfrm>
            <a:off x="5929313" y="5098985"/>
            <a:ext cx="1770036" cy="338554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package frontend</a:t>
            </a:r>
          </a:p>
        </p:txBody>
      </p:sp>
    </p:spTree>
    <p:extLst>
      <p:ext uri="{BB962C8B-B14F-4D97-AF65-F5344CB8AC3E}">
        <p14:creationId xmlns:p14="http://schemas.microsoft.com/office/powerpoint/2010/main" val="300191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 animBg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044F-1D7A-E64A-BD06-502D82D80C23}" type="slidenum">
              <a:rPr lang="en-US"/>
              <a:pPr/>
              <a:t>26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Character vs. Next Character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51825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Suppose the source line contains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ABCDE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and we</a:t>
            </a:r>
            <a:r>
              <a:rPr lang="en-US" sz="2400" dirty="0">
                <a:latin typeface="Arial"/>
              </a:rPr>
              <a:t>’</a:t>
            </a:r>
            <a:r>
              <a:rPr lang="en-US" sz="2400" dirty="0"/>
              <a:t>ve already read the first character.</a:t>
            </a:r>
          </a:p>
        </p:txBody>
      </p:sp>
      <p:graphicFrame>
        <p:nvGraphicFramePr>
          <p:cNvPr id="103549" name="Group 125"/>
          <p:cNvGraphicFramePr>
            <a:graphicFrameLocks noGrp="1"/>
          </p:cNvGraphicFramePr>
          <p:nvPr>
            <p:ph sz="half" idx="2"/>
          </p:nvPr>
        </p:nvGraphicFramePr>
        <p:xfrm>
          <a:off x="3108325" y="2376488"/>
          <a:ext cx="2857500" cy="3247392"/>
        </p:xfrm>
        <a:graphic>
          <a:graphicData uri="http://schemas.openxmlformats.org/drawingml/2006/table">
            <a:tbl>
              <a:tblPr/>
              <a:tblGrid>
                <a:gridCol w="2178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currentChar()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nextChar()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nextChar()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nextChar()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currentChar()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currentChar()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nextChar()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nextChar()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eol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9710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4E7E7-4756-3B42-BE9B-39BBFDFE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Consume Characters and Tokens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95A70-CDA2-AF44-BED3-351797841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590795"/>
          </a:xfrm>
        </p:spPr>
        <p:txBody>
          <a:bodyPr/>
          <a:lstStyle/>
          <a:p>
            <a:r>
              <a:rPr lang="en-US" dirty="0"/>
              <a:t>To </a:t>
            </a:r>
            <a:r>
              <a:rPr lang="en-US" dirty="0">
                <a:solidFill>
                  <a:srgbClr val="B23C00"/>
                </a:solidFill>
              </a:rPr>
              <a:t>consume</a:t>
            </a:r>
            <a:r>
              <a:rPr lang="en-US" dirty="0"/>
              <a:t> the </a:t>
            </a:r>
            <a:r>
              <a:rPr lang="en-US" u="sng" dirty="0"/>
              <a:t>current input character</a:t>
            </a:r>
            <a:r>
              <a:rPr lang="en-US" dirty="0"/>
              <a:t>, use it (such as by appending it to the text of the current token) and then read the </a:t>
            </a:r>
            <a:r>
              <a:rPr lang="en-US" u="sng" dirty="0"/>
              <a:t>next character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To </a:t>
            </a:r>
            <a:r>
              <a:rPr lang="en-US" dirty="0">
                <a:solidFill>
                  <a:srgbClr val="B23C00"/>
                </a:solidFill>
              </a:rPr>
              <a:t>consume</a:t>
            </a:r>
            <a:r>
              <a:rPr lang="en-US" dirty="0"/>
              <a:t> the </a:t>
            </a:r>
            <a:r>
              <a:rPr lang="en-US" u="sng" dirty="0"/>
              <a:t>current token</a:t>
            </a:r>
            <a:r>
              <a:rPr lang="en-US" dirty="0"/>
              <a:t>, process it </a:t>
            </a:r>
            <a:br>
              <a:rPr lang="en-US" dirty="0"/>
            </a:br>
            <a:r>
              <a:rPr lang="en-US" dirty="0"/>
              <a:t>and then extract the </a:t>
            </a:r>
            <a:r>
              <a:rPr lang="en-US" u="sng" dirty="0"/>
              <a:t>next token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78A7E6-1F1C-5848-BFC9-F74DB4478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4C5C3D-147B-1A41-A4AE-BFAC84D2535E}"/>
              </a:ext>
            </a:extLst>
          </p:cNvPr>
          <p:cNvSpPr txBox="1"/>
          <p:nvPr/>
        </p:nvSpPr>
        <p:spPr>
          <a:xfrm>
            <a:off x="2985669" y="4114790"/>
            <a:ext cx="3172663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What happens if you </a:t>
            </a:r>
          </a:p>
          <a:p>
            <a:pPr algn="ctr"/>
            <a:r>
              <a:rPr lang="en-US" sz="2000" u="sng" dirty="0">
                <a:solidFill>
                  <a:srgbClr val="0033CC"/>
                </a:solidFill>
              </a:rPr>
              <a:t>forget to consume</a:t>
            </a:r>
            <a:r>
              <a:rPr lang="en-US" sz="2000" dirty="0">
                <a:solidFill>
                  <a:srgbClr val="0033CC"/>
                </a:solidFill>
              </a:rPr>
              <a:t> 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the current input character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or the current token?</a:t>
            </a:r>
          </a:p>
        </p:txBody>
      </p:sp>
    </p:spTree>
    <p:extLst>
      <p:ext uri="{BB962C8B-B14F-4D97-AF65-F5344CB8AC3E}">
        <p14:creationId xmlns:p14="http://schemas.microsoft.com/office/powerpoint/2010/main" val="280352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By Wednesday, August 28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 teams.</a:t>
            </a:r>
          </a:p>
          <a:p>
            <a:pPr lvl="4"/>
            <a:endParaRPr lang="en-US" dirty="0"/>
          </a:p>
          <a:p>
            <a:r>
              <a:rPr lang="en-US" dirty="0"/>
              <a:t>Submit your team information into Canvas.</a:t>
            </a:r>
          </a:p>
          <a:p>
            <a:pPr lvl="1"/>
            <a:r>
              <a:rPr lang="en-US" dirty="0"/>
              <a:t>team name</a:t>
            </a:r>
          </a:p>
          <a:p>
            <a:pPr lvl="1"/>
            <a:r>
              <a:rPr lang="en-US" dirty="0"/>
              <a:t>team member names, student IDs, and email addresses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55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3F94F-D134-3749-83D1-760AAE41EAB8}" type="slidenum">
              <a:rPr lang="en-US"/>
              <a:pPr/>
              <a:t>3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of the Compilation Process</a:t>
            </a:r>
          </a:p>
        </p:txBody>
      </p:sp>
      <p:sp>
        <p:nvSpPr>
          <p:cNvPr id="59400" name="AutoShape 8"/>
          <p:cNvSpPr>
            <a:spLocks noChangeArrowheads="1"/>
          </p:cNvSpPr>
          <p:nvPr/>
        </p:nvSpPr>
        <p:spPr bwMode="auto">
          <a:xfrm>
            <a:off x="2843213" y="1325563"/>
            <a:ext cx="730250" cy="274637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dirty="0" err="1"/>
              <a:t>hello.pas</a:t>
            </a:r>
            <a:endParaRPr lang="en-US" sz="1200" dirty="0"/>
          </a:p>
        </p:txBody>
      </p:sp>
      <p:grpSp>
        <p:nvGrpSpPr>
          <p:cNvPr id="59447" name="Group 55"/>
          <p:cNvGrpSpPr>
            <a:grpSpLocks/>
          </p:cNvGrpSpPr>
          <p:nvPr/>
        </p:nvGrpSpPr>
        <p:grpSpPr bwMode="auto">
          <a:xfrm>
            <a:off x="2111375" y="1692275"/>
            <a:ext cx="2193925" cy="730250"/>
            <a:chOff x="1330" y="1066"/>
            <a:chExt cx="1382" cy="460"/>
          </a:xfrm>
        </p:grpSpPr>
        <p:sp>
          <p:nvSpPr>
            <p:cNvPr id="59396" name="Rectangle 4"/>
            <p:cNvSpPr>
              <a:spLocks noChangeArrowheads="1"/>
            </p:cNvSpPr>
            <p:nvPr/>
          </p:nvSpPr>
          <p:spPr bwMode="auto">
            <a:xfrm>
              <a:off x="1330" y="1238"/>
              <a:ext cx="1382" cy="288"/>
            </a:xfrm>
            <a:prstGeom prst="rect">
              <a:avLst/>
            </a:prstGeom>
            <a:solidFill>
              <a:srgbClr val="D7F6F5"/>
            </a:solidFill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Pascal compiler</a:t>
              </a:r>
            </a:p>
            <a:p>
              <a:pPr algn="ctr"/>
              <a:r>
                <a:rPr lang="en-US" sz="1200"/>
                <a:t>(you will write this in Java)</a:t>
              </a:r>
            </a:p>
          </p:txBody>
        </p:sp>
        <p:sp>
          <p:nvSpPr>
            <p:cNvPr id="59404" name="AutoShape 12"/>
            <p:cNvSpPr>
              <a:spLocks noChangeArrowheads="1"/>
            </p:cNvSpPr>
            <p:nvPr/>
          </p:nvSpPr>
          <p:spPr bwMode="auto">
            <a:xfrm>
              <a:off x="1963" y="1066"/>
              <a:ext cx="116" cy="11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448" name="Group 56"/>
          <p:cNvGrpSpPr>
            <a:grpSpLocks/>
          </p:cNvGrpSpPr>
          <p:nvPr/>
        </p:nvGrpSpPr>
        <p:grpSpPr bwMode="auto">
          <a:xfrm>
            <a:off x="2843213" y="2514600"/>
            <a:ext cx="730250" cy="549275"/>
            <a:chOff x="1791" y="1584"/>
            <a:chExt cx="460" cy="346"/>
          </a:xfrm>
        </p:grpSpPr>
        <p:sp>
          <p:nvSpPr>
            <p:cNvPr id="59401" name="AutoShape 9"/>
            <p:cNvSpPr>
              <a:spLocks noChangeArrowheads="1"/>
            </p:cNvSpPr>
            <p:nvPr/>
          </p:nvSpPr>
          <p:spPr bwMode="auto">
            <a:xfrm>
              <a:off x="1791" y="1757"/>
              <a:ext cx="460" cy="173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dirty="0" err="1"/>
                <a:t>hello.j</a:t>
              </a:r>
              <a:endParaRPr lang="en-US" sz="1200" dirty="0"/>
            </a:p>
          </p:txBody>
        </p:sp>
        <p:sp>
          <p:nvSpPr>
            <p:cNvPr id="59408" name="AutoShape 16"/>
            <p:cNvSpPr>
              <a:spLocks noChangeArrowheads="1"/>
            </p:cNvSpPr>
            <p:nvPr/>
          </p:nvSpPr>
          <p:spPr bwMode="auto">
            <a:xfrm>
              <a:off x="1963" y="1584"/>
              <a:ext cx="116" cy="11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449" name="Group 57"/>
          <p:cNvGrpSpPr>
            <a:grpSpLocks/>
          </p:cNvGrpSpPr>
          <p:nvPr/>
        </p:nvGrpSpPr>
        <p:grpSpPr bwMode="auto">
          <a:xfrm>
            <a:off x="2111375" y="3154363"/>
            <a:ext cx="2193925" cy="731837"/>
            <a:chOff x="1330" y="1987"/>
            <a:chExt cx="1382" cy="461"/>
          </a:xfrm>
        </p:grpSpPr>
        <p:sp>
          <p:nvSpPr>
            <p:cNvPr id="59398" name="Rectangle 6"/>
            <p:cNvSpPr>
              <a:spLocks noChangeArrowheads="1"/>
            </p:cNvSpPr>
            <p:nvPr/>
          </p:nvSpPr>
          <p:spPr bwMode="auto">
            <a:xfrm>
              <a:off x="1330" y="2160"/>
              <a:ext cx="1382" cy="28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Jasmin assembler</a:t>
              </a:r>
            </a:p>
            <a:p>
              <a:pPr algn="ctr"/>
              <a:r>
                <a:rPr lang="en-US" sz="1200"/>
                <a:t>(provided for you)</a:t>
              </a:r>
            </a:p>
          </p:txBody>
        </p:sp>
        <p:sp>
          <p:nvSpPr>
            <p:cNvPr id="59409" name="AutoShape 17"/>
            <p:cNvSpPr>
              <a:spLocks noChangeArrowheads="1"/>
            </p:cNvSpPr>
            <p:nvPr/>
          </p:nvSpPr>
          <p:spPr bwMode="auto">
            <a:xfrm>
              <a:off x="1963" y="1987"/>
              <a:ext cx="116" cy="11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450" name="Group 58"/>
          <p:cNvGrpSpPr>
            <a:grpSpLocks/>
          </p:cNvGrpSpPr>
          <p:nvPr/>
        </p:nvGrpSpPr>
        <p:grpSpPr bwMode="auto">
          <a:xfrm>
            <a:off x="2835277" y="3978275"/>
            <a:ext cx="814388" cy="547688"/>
            <a:chOff x="1786" y="2506"/>
            <a:chExt cx="513" cy="345"/>
          </a:xfrm>
        </p:grpSpPr>
        <p:sp>
          <p:nvSpPr>
            <p:cNvPr id="59402" name="AutoShape 10"/>
            <p:cNvSpPr>
              <a:spLocks noChangeArrowheads="1"/>
            </p:cNvSpPr>
            <p:nvPr/>
          </p:nvSpPr>
          <p:spPr bwMode="auto">
            <a:xfrm>
              <a:off x="1786" y="2678"/>
              <a:ext cx="513" cy="173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dirty="0" err="1"/>
                <a:t>hello.class</a:t>
              </a:r>
              <a:endParaRPr lang="en-US" sz="1200" dirty="0"/>
            </a:p>
          </p:txBody>
        </p:sp>
        <p:sp>
          <p:nvSpPr>
            <p:cNvPr id="59410" name="AutoShape 18"/>
            <p:cNvSpPr>
              <a:spLocks noChangeArrowheads="1"/>
            </p:cNvSpPr>
            <p:nvPr/>
          </p:nvSpPr>
          <p:spPr bwMode="auto">
            <a:xfrm>
              <a:off x="1963" y="2506"/>
              <a:ext cx="116" cy="11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451" name="Group 59"/>
          <p:cNvGrpSpPr>
            <a:grpSpLocks/>
          </p:cNvGrpSpPr>
          <p:nvPr/>
        </p:nvGrpSpPr>
        <p:grpSpPr bwMode="auto">
          <a:xfrm>
            <a:off x="2111375" y="4618038"/>
            <a:ext cx="2193925" cy="731837"/>
            <a:chOff x="1330" y="2909"/>
            <a:chExt cx="1382" cy="461"/>
          </a:xfrm>
        </p:grpSpPr>
        <p:sp>
          <p:nvSpPr>
            <p:cNvPr id="59399" name="Rectangle 7"/>
            <p:cNvSpPr>
              <a:spLocks noChangeArrowheads="1"/>
            </p:cNvSpPr>
            <p:nvPr/>
          </p:nvSpPr>
          <p:spPr bwMode="auto">
            <a:xfrm>
              <a:off x="1330" y="3082"/>
              <a:ext cx="1382" cy="28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Java linker &amp; loader</a:t>
              </a:r>
            </a:p>
            <a:p>
              <a:pPr algn="ctr"/>
              <a:r>
                <a:rPr lang="en-US" sz="1200"/>
                <a:t>(provided for you)</a:t>
              </a:r>
            </a:p>
          </p:txBody>
        </p:sp>
        <p:sp>
          <p:nvSpPr>
            <p:cNvPr id="59411" name="AutoShape 19"/>
            <p:cNvSpPr>
              <a:spLocks noChangeArrowheads="1"/>
            </p:cNvSpPr>
            <p:nvPr/>
          </p:nvSpPr>
          <p:spPr bwMode="auto">
            <a:xfrm>
              <a:off x="1963" y="2909"/>
              <a:ext cx="116" cy="11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452" name="Group 60"/>
          <p:cNvGrpSpPr>
            <a:grpSpLocks/>
          </p:cNvGrpSpPr>
          <p:nvPr/>
        </p:nvGrpSpPr>
        <p:grpSpPr bwMode="auto">
          <a:xfrm>
            <a:off x="2111375" y="5440363"/>
            <a:ext cx="2193925" cy="731837"/>
            <a:chOff x="1330" y="3427"/>
            <a:chExt cx="1382" cy="461"/>
          </a:xfrm>
        </p:grpSpPr>
        <p:sp>
          <p:nvSpPr>
            <p:cNvPr id="59403" name="Rectangle 11"/>
            <p:cNvSpPr>
              <a:spLocks noChangeArrowheads="1"/>
            </p:cNvSpPr>
            <p:nvPr/>
          </p:nvSpPr>
          <p:spPr bwMode="auto">
            <a:xfrm>
              <a:off x="1330" y="3600"/>
              <a:ext cx="1382" cy="28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Java Virtual Machine</a:t>
              </a:r>
            </a:p>
            <a:p>
              <a:pPr algn="ctr"/>
              <a:r>
                <a:rPr lang="en-US" sz="1200"/>
                <a:t>(provided for you)</a:t>
              </a:r>
            </a:p>
          </p:txBody>
        </p:sp>
        <p:sp>
          <p:nvSpPr>
            <p:cNvPr id="59412" name="AutoShape 20"/>
            <p:cNvSpPr>
              <a:spLocks noChangeArrowheads="1"/>
            </p:cNvSpPr>
            <p:nvPr/>
          </p:nvSpPr>
          <p:spPr bwMode="auto">
            <a:xfrm>
              <a:off x="1963" y="3427"/>
              <a:ext cx="116" cy="11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914440" y="3535030"/>
            <a:ext cx="118899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17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US" sz="1400" i="1" dirty="0">
                <a:solidFill>
                  <a:srgbClr val="B23C00"/>
                </a:solidFill>
              </a:rPr>
              <a:t>Translation:</a:t>
            </a:r>
          </a:p>
        </p:txBody>
      </p:sp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1005879" y="5807075"/>
            <a:ext cx="1097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17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US" sz="1400" i="1" dirty="0">
                <a:solidFill>
                  <a:srgbClr val="B23C00"/>
                </a:solidFill>
              </a:rPr>
              <a:t>Execution:</a:t>
            </a:r>
          </a:p>
        </p:txBody>
      </p:sp>
      <p:sp>
        <p:nvSpPr>
          <p:cNvPr id="59422" name="AutoShape 30"/>
          <p:cNvSpPr>
            <a:spLocks noChangeArrowheads="1"/>
          </p:cNvSpPr>
          <p:nvPr/>
        </p:nvSpPr>
        <p:spPr bwMode="auto">
          <a:xfrm>
            <a:off x="5578475" y="1325563"/>
            <a:ext cx="730250" cy="274637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dirty="0" err="1"/>
              <a:t>hello.java</a:t>
            </a:r>
            <a:endParaRPr lang="en-US" sz="1200" dirty="0"/>
          </a:p>
        </p:txBody>
      </p:sp>
      <p:grpSp>
        <p:nvGrpSpPr>
          <p:cNvPr id="59453" name="Group 61"/>
          <p:cNvGrpSpPr>
            <a:grpSpLocks/>
          </p:cNvGrpSpPr>
          <p:nvPr/>
        </p:nvGrpSpPr>
        <p:grpSpPr bwMode="auto">
          <a:xfrm>
            <a:off x="4846638" y="1692275"/>
            <a:ext cx="2193925" cy="730250"/>
            <a:chOff x="3053" y="1066"/>
            <a:chExt cx="1382" cy="460"/>
          </a:xfrm>
        </p:grpSpPr>
        <p:sp>
          <p:nvSpPr>
            <p:cNvPr id="59420" name="Rectangle 28"/>
            <p:cNvSpPr>
              <a:spLocks noChangeArrowheads="1"/>
            </p:cNvSpPr>
            <p:nvPr/>
          </p:nvSpPr>
          <p:spPr bwMode="auto">
            <a:xfrm>
              <a:off x="3053" y="1238"/>
              <a:ext cx="1382" cy="28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Java compiler</a:t>
              </a:r>
              <a:endParaRPr lang="en-US" sz="1200"/>
            </a:p>
          </p:txBody>
        </p:sp>
        <p:sp>
          <p:nvSpPr>
            <p:cNvPr id="59426" name="AutoShape 34"/>
            <p:cNvSpPr>
              <a:spLocks noChangeArrowheads="1"/>
            </p:cNvSpPr>
            <p:nvPr/>
          </p:nvSpPr>
          <p:spPr bwMode="auto">
            <a:xfrm>
              <a:off x="3686" y="1066"/>
              <a:ext cx="116" cy="11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454" name="Group 62"/>
          <p:cNvGrpSpPr>
            <a:grpSpLocks/>
          </p:cNvGrpSpPr>
          <p:nvPr/>
        </p:nvGrpSpPr>
        <p:grpSpPr bwMode="auto">
          <a:xfrm>
            <a:off x="5486400" y="2514600"/>
            <a:ext cx="822325" cy="2011363"/>
            <a:chOff x="3456" y="1584"/>
            <a:chExt cx="518" cy="1267"/>
          </a:xfrm>
        </p:grpSpPr>
        <p:sp>
          <p:nvSpPr>
            <p:cNvPr id="59424" name="AutoShape 32"/>
            <p:cNvSpPr>
              <a:spLocks noChangeArrowheads="1"/>
            </p:cNvSpPr>
            <p:nvPr/>
          </p:nvSpPr>
          <p:spPr bwMode="auto">
            <a:xfrm>
              <a:off x="3456" y="2678"/>
              <a:ext cx="518" cy="173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dirty="0" err="1"/>
                <a:t>Hello.class</a:t>
              </a:r>
              <a:endParaRPr lang="en-US" sz="1200" dirty="0"/>
            </a:p>
          </p:txBody>
        </p:sp>
        <p:sp>
          <p:nvSpPr>
            <p:cNvPr id="59429" name="AutoShape 37"/>
            <p:cNvSpPr>
              <a:spLocks noChangeArrowheads="1"/>
            </p:cNvSpPr>
            <p:nvPr/>
          </p:nvSpPr>
          <p:spPr bwMode="auto">
            <a:xfrm>
              <a:off x="3686" y="1584"/>
              <a:ext cx="116" cy="1037"/>
            </a:xfrm>
            <a:prstGeom prst="downArrow">
              <a:avLst>
                <a:gd name="adj1" fmla="val 50000"/>
                <a:gd name="adj2" fmla="val 223491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455" name="Group 63"/>
          <p:cNvGrpSpPr>
            <a:grpSpLocks/>
          </p:cNvGrpSpPr>
          <p:nvPr/>
        </p:nvGrpSpPr>
        <p:grpSpPr bwMode="auto">
          <a:xfrm>
            <a:off x="4846638" y="4618038"/>
            <a:ext cx="2193925" cy="731837"/>
            <a:chOff x="3053" y="2909"/>
            <a:chExt cx="1382" cy="461"/>
          </a:xfrm>
        </p:grpSpPr>
        <p:sp>
          <p:nvSpPr>
            <p:cNvPr id="59421" name="Rectangle 29"/>
            <p:cNvSpPr>
              <a:spLocks noChangeArrowheads="1"/>
            </p:cNvSpPr>
            <p:nvPr/>
          </p:nvSpPr>
          <p:spPr bwMode="auto">
            <a:xfrm>
              <a:off x="3053" y="3082"/>
              <a:ext cx="1382" cy="28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Java linker &amp; loader</a:t>
              </a:r>
            </a:p>
          </p:txBody>
        </p:sp>
        <p:sp>
          <p:nvSpPr>
            <p:cNvPr id="59430" name="AutoShape 38"/>
            <p:cNvSpPr>
              <a:spLocks noChangeArrowheads="1"/>
            </p:cNvSpPr>
            <p:nvPr/>
          </p:nvSpPr>
          <p:spPr bwMode="auto">
            <a:xfrm>
              <a:off x="3686" y="2909"/>
              <a:ext cx="116" cy="11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456" name="Group 64"/>
          <p:cNvGrpSpPr>
            <a:grpSpLocks/>
          </p:cNvGrpSpPr>
          <p:nvPr/>
        </p:nvGrpSpPr>
        <p:grpSpPr bwMode="auto">
          <a:xfrm>
            <a:off x="4846638" y="5440363"/>
            <a:ext cx="2193925" cy="731837"/>
            <a:chOff x="3053" y="3427"/>
            <a:chExt cx="1382" cy="461"/>
          </a:xfrm>
        </p:grpSpPr>
        <p:sp>
          <p:nvSpPr>
            <p:cNvPr id="59425" name="Rectangle 33"/>
            <p:cNvSpPr>
              <a:spLocks noChangeArrowheads="1"/>
            </p:cNvSpPr>
            <p:nvPr/>
          </p:nvSpPr>
          <p:spPr bwMode="auto">
            <a:xfrm>
              <a:off x="3053" y="3600"/>
              <a:ext cx="1382" cy="28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Java Virtual Machine</a:t>
              </a:r>
            </a:p>
          </p:txBody>
        </p:sp>
        <p:sp>
          <p:nvSpPr>
            <p:cNvPr id="59431" name="AutoShape 39"/>
            <p:cNvSpPr>
              <a:spLocks noChangeArrowheads="1"/>
            </p:cNvSpPr>
            <p:nvPr/>
          </p:nvSpPr>
          <p:spPr bwMode="auto">
            <a:xfrm>
              <a:off x="3686" y="3427"/>
              <a:ext cx="116" cy="11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44" name="Text Box 52"/>
          <p:cNvSpPr txBox="1">
            <a:spLocks noChangeArrowheads="1"/>
          </p:cNvSpPr>
          <p:nvPr/>
        </p:nvSpPr>
        <p:spPr bwMode="auto">
          <a:xfrm>
            <a:off x="7132638" y="2057400"/>
            <a:ext cx="204414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 err="1">
                <a:latin typeface="Courier New" charset="0"/>
              </a:rPr>
              <a:t>javac</a:t>
            </a:r>
            <a:r>
              <a:rPr lang="en-US" sz="1200" b="1" dirty="0">
                <a:latin typeface="Courier New" charset="0"/>
              </a:rPr>
              <a:t> </a:t>
            </a:r>
            <a:r>
              <a:rPr lang="en-US" sz="1200" b="1" dirty="0" err="1">
                <a:latin typeface="Courier New" charset="0"/>
              </a:rPr>
              <a:t>hello.java</a:t>
            </a:r>
            <a:r>
              <a:rPr lang="en-US" sz="1200" b="1" dirty="0">
                <a:latin typeface="Courier New" charset="0"/>
              </a:rPr>
              <a:t> ...</a:t>
            </a:r>
          </a:p>
        </p:txBody>
      </p:sp>
      <p:sp>
        <p:nvSpPr>
          <p:cNvPr id="59445" name="Text Box 53"/>
          <p:cNvSpPr txBox="1">
            <a:spLocks noChangeArrowheads="1"/>
          </p:cNvSpPr>
          <p:nvPr/>
        </p:nvSpPr>
        <p:spPr bwMode="auto">
          <a:xfrm>
            <a:off x="7123113" y="4983163"/>
            <a:ext cx="14775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java Hello ...</a:t>
            </a:r>
          </a:p>
        </p:txBody>
      </p:sp>
      <p:grpSp>
        <p:nvGrpSpPr>
          <p:cNvPr id="59460" name="Group 68"/>
          <p:cNvGrpSpPr>
            <a:grpSpLocks/>
          </p:cNvGrpSpPr>
          <p:nvPr/>
        </p:nvGrpSpPr>
        <p:grpSpPr bwMode="auto">
          <a:xfrm>
            <a:off x="365125" y="2776538"/>
            <a:ext cx="2446338" cy="469900"/>
            <a:chOff x="230" y="1749"/>
            <a:chExt cx="1541" cy="296"/>
          </a:xfrm>
        </p:grpSpPr>
        <p:sp>
          <p:nvSpPr>
            <p:cNvPr id="59458" name="Text Box 66"/>
            <p:cNvSpPr txBox="1">
              <a:spLocks noChangeArrowheads="1"/>
            </p:cNvSpPr>
            <p:nvPr/>
          </p:nvSpPr>
          <p:spPr bwMode="auto">
            <a:xfrm>
              <a:off x="230" y="1749"/>
              <a:ext cx="947" cy="29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1200" dirty="0">
                  <a:solidFill>
                    <a:srgbClr val="0033CC"/>
                  </a:solidFill>
                </a:rPr>
                <a:t>assembly language</a:t>
              </a:r>
            </a:p>
            <a:p>
              <a:pPr algn="r"/>
              <a:r>
                <a:rPr lang="en-US" sz="1200" dirty="0">
                  <a:solidFill>
                    <a:srgbClr val="0033CC"/>
                  </a:solidFill>
                </a:rPr>
                <a:t>object program</a:t>
              </a:r>
            </a:p>
          </p:txBody>
        </p:sp>
        <p:sp>
          <p:nvSpPr>
            <p:cNvPr id="59459" name="Line 67"/>
            <p:cNvSpPr>
              <a:spLocks noChangeShapeType="1"/>
            </p:cNvSpPr>
            <p:nvPr/>
          </p:nvSpPr>
          <p:spPr bwMode="auto">
            <a:xfrm>
              <a:off x="1177" y="1837"/>
              <a:ext cx="594" cy="0"/>
            </a:xfrm>
            <a:prstGeom prst="line">
              <a:avLst/>
            </a:prstGeom>
            <a:no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" name="Text Box 22"/>
          <p:cNvSpPr txBox="1">
            <a:spLocks noChangeArrowheads="1"/>
          </p:cNvSpPr>
          <p:nvPr/>
        </p:nvSpPr>
        <p:spPr bwMode="auto">
          <a:xfrm>
            <a:off x="914440" y="2057415"/>
            <a:ext cx="118899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317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US" sz="1400" i="1" dirty="0">
                <a:solidFill>
                  <a:srgbClr val="B23C00"/>
                </a:solidFill>
              </a:rPr>
              <a:t>Translation:</a:t>
            </a:r>
          </a:p>
        </p:txBody>
      </p:sp>
      <p:grpSp>
        <p:nvGrpSpPr>
          <p:cNvPr id="49" name="Group 68"/>
          <p:cNvGrpSpPr>
            <a:grpSpLocks/>
          </p:cNvGrpSpPr>
          <p:nvPr/>
        </p:nvGrpSpPr>
        <p:grpSpPr bwMode="auto">
          <a:xfrm>
            <a:off x="657225" y="4251954"/>
            <a:ext cx="2154238" cy="461963"/>
            <a:chOff x="414" y="1749"/>
            <a:chExt cx="1357" cy="291"/>
          </a:xfrm>
        </p:grpSpPr>
        <p:sp>
          <p:nvSpPr>
            <p:cNvPr id="50" name="Text Box 66"/>
            <p:cNvSpPr txBox="1">
              <a:spLocks noChangeArrowheads="1"/>
            </p:cNvSpPr>
            <p:nvPr/>
          </p:nvSpPr>
          <p:spPr bwMode="auto">
            <a:xfrm>
              <a:off x="414" y="1749"/>
              <a:ext cx="763" cy="291"/>
            </a:xfrm>
            <a:prstGeom prst="rect">
              <a:avLst/>
            </a:prstGeom>
            <a:solidFill>
              <a:srgbClr val="FFFFC2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1200" dirty="0">
                  <a:solidFill>
                    <a:srgbClr val="0033CC"/>
                  </a:solidFill>
                </a:rPr>
                <a:t>binary</a:t>
              </a:r>
            </a:p>
            <a:p>
              <a:pPr algn="r"/>
              <a:r>
                <a:rPr lang="en-US" sz="1200" dirty="0">
                  <a:solidFill>
                    <a:srgbClr val="0033CC"/>
                  </a:solidFill>
                </a:rPr>
                <a:t>object program</a:t>
              </a:r>
            </a:p>
          </p:txBody>
        </p:sp>
        <p:sp>
          <p:nvSpPr>
            <p:cNvPr id="51" name="Line 67"/>
            <p:cNvSpPr>
              <a:spLocks noChangeShapeType="1"/>
            </p:cNvSpPr>
            <p:nvPr/>
          </p:nvSpPr>
          <p:spPr bwMode="auto">
            <a:xfrm>
              <a:off x="1177" y="1837"/>
              <a:ext cx="594" cy="0"/>
            </a:xfrm>
            <a:prstGeom prst="line">
              <a:avLst/>
            </a:prstGeom>
            <a:no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52E879A3-F401-3DAD-5B4E-2E21798EFBAB}"/>
              </a:ext>
            </a:extLst>
          </p:cNvPr>
          <p:cNvSpPr/>
          <p:nvPr/>
        </p:nvSpPr>
        <p:spPr bwMode="auto">
          <a:xfrm>
            <a:off x="1868488" y="1783098"/>
            <a:ext cx="2703512" cy="822951"/>
          </a:xfrm>
          <a:prstGeom prst="ellipse">
            <a:avLst/>
          </a:prstGeom>
          <a:noFill/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07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8B86-96D3-D34E-BA1D-97C6D20A7F45}" type="slidenum">
              <a:rPr lang="en-US"/>
              <a:pPr/>
              <a:t>4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Conceptual Design (Version 1)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9438" y="1235075"/>
            <a:ext cx="4297362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B23C00"/>
                </a:solidFill>
              </a:rPr>
              <a:t>Parser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Controls the translation process.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Repeatedly asks the </a:t>
            </a:r>
            <a:r>
              <a:rPr lang="en-US" sz="1600" dirty="0">
                <a:solidFill>
                  <a:schemeClr val="folHlink"/>
                </a:solidFill>
              </a:rPr>
              <a:t>scanner</a:t>
            </a:r>
            <a:r>
              <a:rPr lang="en-US" sz="1600" dirty="0"/>
              <a:t> </a:t>
            </a:r>
            <a:br>
              <a:rPr lang="en-US" sz="1600" dirty="0"/>
            </a:br>
            <a:r>
              <a:rPr lang="en-US" sz="1600" dirty="0"/>
              <a:t>for the next </a:t>
            </a:r>
            <a:r>
              <a:rPr lang="en-US" sz="1600" dirty="0">
                <a:solidFill>
                  <a:schemeClr val="folHlink"/>
                </a:solidFill>
              </a:rPr>
              <a:t>token</a:t>
            </a:r>
            <a:r>
              <a:rPr lang="en-US" sz="1600" dirty="0"/>
              <a:t>.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B23C00"/>
                </a:solidFill>
              </a:rPr>
              <a:t>Scanner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Repeatedly reads characters </a:t>
            </a:r>
            <a:br>
              <a:rPr lang="en-US" sz="1600" dirty="0"/>
            </a:br>
            <a:r>
              <a:rPr lang="en-US" sz="1600" dirty="0"/>
              <a:t>from the source to construct </a:t>
            </a:r>
            <a:br>
              <a:rPr lang="en-US" sz="1600" dirty="0"/>
            </a:br>
            <a:r>
              <a:rPr lang="en-US" sz="1600" dirty="0"/>
              <a:t>tokens for the parser.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B23C00"/>
                </a:solidFill>
              </a:rPr>
              <a:t>Token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A source language element</a:t>
            </a:r>
          </a:p>
          <a:p>
            <a:pPr lvl="2">
              <a:lnSpc>
                <a:spcPct val="80000"/>
              </a:lnSpc>
            </a:pPr>
            <a:r>
              <a:rPr lang="en-US" sz="1400" dirty="0">
                <a:solidFill>
                  <a:schemeClr val="folHlink"/>
                </a:solidFill>
              </a:rPr>
              <a:t>identifier</a:t>
            </a:r>
            <a:r>
              <a:rPr lang="en-US" sz="1400" dirty="0"/>
              <a:t> (e.g., variable name)</a:t>
            </a:r>
          </a:p>
          <a:p>
            <a:pPr lvl="2">
              <a:lnSpc>
                <a:spcPct val="80000"/>
              </a:lnSpc>
            </a:pPr>
            <a:r>
              <a:rPr lang="en-US" sz="1400" dirty="0">
                <a:solidFill>
                  <a:schemeClr val="folHlink"/>
                </a:solidFill>
              </a:rPr>
              <a:t>reserved word </a:t>
            </a:r>
            <a:r>
              <a:rPr lang="en-US" sz="1400" dirty="0"/>
              <a:t>(IF, FOR, etc.)</a:t>
            </a:r>
          </a:p>
          <a:p>
            <a:pPr lvl="2">
              <a:lnSpc>
                <a:spcPct val="80000"/>
              </a:lnSpc>
            </a:pPr>
            <a:r>
              <a:rPr lang="en-US" sz="1400" dirty="0">
                <a:solidFill>
                  <a:schemeClr val="folHlink"/>
                </a:solidFill>
              </a:rPr>
              <a:t>number</a:t>
            </a:r>
          </a:p>
          <a:p>
            <a:pPr lvl="2">
              <a:lnSpc>
                <a:spcPct val="80000"/>
              </a:lnSpc>
            </a:pPr>
            <a:r>
              <a:rPr lang="en-US" sz="1400" dirty="0">
                <a:solidFill>
                  <a:schemeClr val="folHlink"/>
                </a:solidFill>
              </a:rPr>
              <a:t>special symbol</a:t>
            </a:r>
            <a:r>
              <a:rPr lang="en-US" sz="1400" dirty="0"/>
              <a:t> (+ - * / = etc.)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Also reads from the source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B23C00"/>
                </a:solidFill>
              </a:rPr>
              <a:t>Source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source program in a text file</a:t>
            </a:r>
          </a:p>
        </p:txBody>
      </p:sp>
      <p:pic>
        <p:nvPicPr>
          <p:cNvPr id="69638" name="Picture 6" descr="177075 fg01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82763"/>
            <a:ext cx="3840163" cy="330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02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96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96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963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50B-9697-C641-9B90-71FBACD78965}" type="slidenum">
              <a:rPr lang="en-US"/>
              <a:pPr/>
              <a:t>5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Conceptual Design (Version 2)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25"/>
            <a:ext cx="8229600" cy="547687"/>
          </a:xfrm>
        </p:spPr>
        <p:txBody>
          <a:bodyPr/>
          <a:lstStyle/>
          <a:p>
            <a:r>
              <a:rPr lang="en-US" sz="2400" dirty="0"/>
              <a:t>We can architect a </a:t>
            </a:r>
            <a:r>
              <a:rPr lang="en-US" sz="2400" u="sng" dirty="0"/>
              <a:t>compiler</a:t>
            </a:r>
            <a:r>
              <a:rPr lang="en-US" sz="2400" dirty="0"/>
              <a:t> with three major parts:</a:t>
            </a:r>
          </a:p>
        </p:txBody>
      </p:sp>
      <p:pic>
        <p:nvPicPr>
          <p:cNvPr id="74760" name="Picture 8" descr="177075 fg01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550" y="1783098"/>
            <a:ext cx="6948488" cy="423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AF1BD9-4A0D-C340-AAEB-DB1B10A8EB10}"/>
              </a:ext>
            </a:extLst>
          </p:cNvPr>
          <p:cNvSpPr txBox="1"/>
          <p:nvPr/>
        </p:nvSpPr>
        <p:spPr>
          <a:xfrm>
            <a:off x="7098352" y="4426783"/>
            <a:ext cx="1588448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33CC"/>
                </a:solidFill>
              </a:rPr>
              <a:t>Compiler:</a:t>
            </a:r>
          </a:p>
          <a:p>
            <a:r>
              <a:rPr lang="en-US" sz="1200" dirty="0">
                <a:solidFill>
                  <a:srgbClr val="0033CC"/>
                </a:solidFill>
              </a:rPr>
              <a:t>Generates code in a </a:t>
            </a:r>
          </a:p>
          <a:p>
            <a:r>
              <a:rPr lang="en-US" sz="1200" dirty="0">
                <a:solidFill>
                  <a:srgbClr val="0033CC"/>
                </a:solidFill>
              </a:rPr>
              <a:t>low-level language </a:t>
            </a:r>
          </a:p>
          <a:p>
            <a:r>
              <a:rPr lang="en-US" sz="1200" dirty="0">
                <a:solidFill>
                  <a:srgbClr val="0033CC"/>
                </a:solidFill>
              </a:rPr>
              <a:t>such as assembly or machine code.</a:t>
            </a:r>
          </a:p>
        </p:txBody>
      </p:sp>
    </p:spTree>
    <p:extLst>
      <p:ext uri="{BB962C8B-B14F-4D97-AF65-F5344CB8AC3E}">
        <p14:creationId xmlns:p14="http://schemas.microsoft.com/office/powerpoint/2010/main" val="4263138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50B-9697-C641-9B90-71FBACD78965}" type="slidenum">
              <a:rPr lang="en-US"/>
              <a:pPr/>
              <a:t>6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Design (Version 2</a:t>
            </a:r>
            <a:r>
              <a:rPr lang="en-US" i="1" dirty="0"/>
              <a:t>, cont’d</a:t>
            </a:r>
            <a:r>
              <a:rPr lang="en-US" dirty="0"/>
              <a:t>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25"/>
            <a:ext cx="8229600" cy="547687"/>
          </a:xfrm>
        </p:spPr>
        <p:txBody>
          <a:bodyPr/>
          <a:lstStyle/>
          <a:p>
            <a:r>
              <a:rPr lang="en-US" sz="2400" dirty="0"/>
              <a:t>We can architect a </a:t>
            </a:r>
            <a:r>
              <a:rPr lang="en-US" sz="2400" u="sng" dirty="0"/>
              <a:t>converter</a:t>
            </a:r>
            <a:r>
              <a:rPr lang="en-US" sz="2400" dirty="0"/>
              <a:t> with the same parts:</a:t>
            </a:r>
          </a:p>
        </p:txBody>
      </p:sp>
      <p:pic>
        <p:nvPicPr>
          <p:cNvPr id="74760" name="Picture 8" descr="177075 fg01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550" y="1783098"/>
            <a:ext cx="6948488" cy="423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AF1BD9-4A0D-C340-AAEB-DB1B10A8EB10}"/>
              </a:ext>
            </a:extLst>
          </p:cNvPr>
          <p:cNvSpPr txBox="1"/>
          <p:nvPr/>
        </p:nvSpPr>
        <p:spPr>
          <a:xfrm>
            <a:off x="7098352" y="4434829"/>
            <a:ext cx="1663532" cy="15081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33CC"/>
                </a:solidFill>
              </a:rPr>
              <a:t>Converter:</a:t>
            </a:r>
          </a:p>
          <a:p>
            <a:r>
              <a:rPr lang="en-US" sz="1200" dirty="0">
                <a:solidFill>
                  <a:srgbClr val="0033CC"/>
                </a:solidFill>
              </a:rPr>
              <a:t>Generates code in </a:t>
            </a:r>
          </a:p>
          <a:p>
            <a:r>
              <a:rPr lang="en-US" sz="1200" dirty="0">
                <a:solidFill>
                  <a:srgbClr val="0033CC"/>
                </a:solidFill>
              </a:rPr>
              <a:t>another high-level </a:t>
            </a:r>
          </a:p>
          <a:p>
            <a:r>
              <a:rPr lang="en-US" sz="1200" dirty="0">
                <a:solidFill>
                  <a:srgbClr val="0033CC"/>
                </a:solidFill>
              </a:rPr>
              <a:t>language.</a:t>
            </a:r>
          </a:p>
          <a:p>
            <a:r>
              <a:rPr lang="en-US" sz="800" dirty="0">
                <a:solidFill>
                  <a:srgbClr val="0033CC"/>
                </a:solidFill>
              </a:rPr>
              <a:t> </a:t>
            </a:r>
          </a:p>
          <a:p>
            <a:r>
              <a:rPr lang="en-US" sz="1200" dirty="0">
                <a:solidFill>
                  <a:srgbClr val="0033CC"/>
                </a:solidFill>
              </a:rPr>
              <a:t>We’ll need a different </a:t>
            </a:r>
          </a:p>
          <a:p>
            <a:r>
              <a:rPr lang="en-US" sz="1200" dirty="0">
                <a:solidFill>
                  <a:srgbClr val="0033CC"/>
                </a:solidFill>
              </a:rPr>
              <a:t>code generator than</a:t>
            </a:r>
          </a:p>
          <a:p>
            <a:r>
              <a:rPr lang="en-US" sz="1200" dirty="0">
                <a:solidFill>
                  <a:srgbClr val="0033CC"/>
                </a:solidFill>
              </a:rPr>
              <a:t>the one in a compiler.</a:t>
            </a:r>
          </a:p>
        </p:txBody>
      </p:sp>
    </p:spTree>
    <p:extLst>
      <p:ext uri="{BB962C8B-B14F-4D97-AF65-F5344CB8AC3E}">
        <p14:creationId xmlns:p14="http://schemas.microsoft.com/office/powerpoint/2010/main" val="3271712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DDECE-3B93-8E4E-8219-0A301C5AD474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Parts of a Compiler or a Converter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1513" y="1325562"/>
            <a:ext cx="4479925" cy="484660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b="1" dirty="0"/>
              <a:t>Front end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Parser, Scanner, Source, Token</a:t>
            </a:r>
          </a:p>
          <a:p>
            <a:pPr lvl="2">
              <a:lnSpc>
                <a:spcPct val="80000"/>
              </a:lnSpc>
            </a:pPr>
            <a:endParaRPr lang="en-US" sz="1000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800" b="1" dirty="0"/>
              <a:t>Intermediate tier</a:t>
            </a:r>
          </a:p>
          <a:p>
            <a:pPr lvl="3">
              <a:lnSpc>
                <a:spcPct val="80000"/>
              </a:lnSpc>
            </a:pPr>
            <a:endParaRPr lang="en-US" sz="600" dirty="0">
              <a:solidFill>
                <a:srgbClr val="B23C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600" dirty="0">
                <a:solidFill>
                  <a:srgbClr val="B23C00"/>
                </a:solidFill>
              </a:rPr>
              <a:t>Intermediate code </a:t>
            </a:r>
            <a:r>
              <a:rPr lang="en-US" sz="1600" dirty="0"/>
              <a:t>(“</a:t>
            </a:r>
            <a:r>
              <a:rPr lang="en-US" sz="1600" dirty="0" err="1"/>
              <a:t>icode</a:t>
            </a:r>
            <a:r>
              <a:rPr lang="en-US" sz="1600" dirty="0"/>
              <a:t>”)</a:t>
            </a:r>
          </a:p>
          <a:p>
            <a:pPr lvl="2">
              <a:lnSpc>
                <a:spcPct val="80000"/>
              </a:lnSpc>
            </a:pPr>
            <a:r>
              <a:rPr lang="ja-JP" altLang="en-US" sz="1400" dirty="0">
                <a:latin typeface="Arial"/>
              </a:rPr>
              <a:t>“</a:t>
            </a:r>
            <a:r>
              <a:rPr lang="en-US" sz="1400" dirty="0"/>
              <a:t>Predigested</a:t>
            </a:r>
            <a:r>
              <a:rPr lang="ja-JP" altLang="en-US" sz="1400" dirty="0">
                <a:latin typeface="Arial"/>
              </a:rPr>
              <a:t>”</a:t>
            </a:r>
            <a:r>
              <a:rPr lang="en-US" sz="1400" dirty="0"/>
              <a:t> form of the </a:t>
            </a:r>
            <a:br>
              <a:rPr lang="en-US" sz="1400" dirty="0"/>
            </a:br>
            <a:r>
              <a:rPr lang="en-US" sz="1400" dirty="0"/>
              <a:t>source code that the back end </a:t>
            </a:r>
            <a:br>
              <a:rPr lang="en-US" sz="1400" dirty="0"/>
            </a:br>
            <a:r>
              <a:rPr lang="en-US" sz="1400" dirty="0"/>
              <a:t>can process efficiently.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Example: parse trees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AKA </a:t>
            </a:r>
            <a:r>
              <a:rPr lang="en-US" sz="1400" dirty="0">
                <a:solidFill>
                  <a:srgbClr val="B23C00"/>
                </a:solidFill>
              </a:rPr>
              <a:t>intermediate representation </a:t>
            </a:r>
            <a:r>
              <a:rPr lang="en-US" sz="1400" dirty="0"/>
              <a:t>(IR)</a:t>
            </a:r>
          </a:p>
          <a:p>
            <a:pPr lvl="4">
              <a:lnSpc>
                <a:spcPct val="80000"/>
              </a:lnSpc>
            </a:pPr>
            <a:endParaRPr lang="en-US" sz="600" dirty="0"/>
          </a:p>
          <a:p>
            <a:pPr lvl="1">
              <a:lnSpc>
                <a:spcPct val="80000"/>
              </a:lnSpc>
            </a:pPr>
            <a:r>
              <a:rPr lang="en-US" sz="1600" dirty="0">
                <a:solidFill>
                  <a:srgbClr val="B23C00"/>
                </a:solidFill>
              </a:rPr>
              <a:t>Symbol table </a:t>
            </a:r>
            <a:r>
              <a:rPr lang="en-US" sz="1600" dirty="0"/>
              <a:t>(“</a:t>
            </a:r>
            <a:r>
              <a:rPr lang="en-US" sz="1600" dirty="0" err="1"/>
              <a:t>symtab</a:t>
            </a:r>
            <a:r>
              <a:rPr lang="en-US" sz="1600" dirty="0"/>
              <a:t>”)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Stores information about the symbols (such as the identifiers) contained in the source program.</a:t>
            </a:r>
          </a:p>
          <a:p>
            <a:pPr lvl="2">
              <a:lnSpc>
                <a:spcPct val="90000"/>
              </a:lnSpc>
            </a:pPr>
            <a:endParaRPr lang="en-US" sz="1000" dirty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 b="1" dirty="0"/>
              <a:t>Back end</a:t>
            </a:r>
          </a:p>
          <a:p>
            <a:pPr lvl="3">
              <a:lnSpc>
                <a:spcPct val="90000"/>
              </a:lnSpc>
            </a:pPr>
            <a:endParaRPr lang="en-US" sz="600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600" dirty="0">
                <a:solidFill>
                  <a:srgbClr val="B23C00"/>
                </a:solidFill>
              </a:rPr>
              <a:t>Code generator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Processes the </a:t>
            </a:r>
            <a:r>
              <a:rPr lang="en-US" sz="1400" dirty="0" err="1"/>
              <a:t>icode</a:t>
            </a:r>
            <a:r>
              <a:rPr lang="en-US" sz="1400" dirty="0"/>
              <a:t> and the </a:t>
            </a:r>
            <a:r>
              <a:rPr lang="en-US" sz="1400" dirty="0" err="1"/>
              <a:t>symtab</a:t>
            </a:r>
            <a:r>
              <a:rPr lang="en-US" sz="1400" dirty="0"/>
              <a:t> in order to generate the object code</a:t>
            </a:r>
          </a:p>
          <a:p>
            <a:pPr lvl="3">
              <a:lnSpc>
                <a:spcPct val="90000"/>
              </a:lnSpc>
            </a:pPr>
            <a:r>
              <a:rPr lang="en-US" sz="1000" dirty="0"/>
              <a:t>Compiler: assembly or machine code </a:t>
            </a:r>
          </a:p>
          <a:p>
            <a:pPr lvl="3">
              <a:lnSpc>
                <a:spcPct val="90000"/>
              </a:lnSpc>
            </a:pPr>
            <a:r>
              <a:rPr lang="en-US" sz="1000" dirty="0"/>
              <a:t>Converter: another high-level language</a:t>
            </a:r>
            <a:endParaRPr lang="en-US" sz="1400" dirty="0"/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457245" y="4217792"/>
            <a:ext cx="3384550" cy="1631216"/>
          </a:xfrm>
          <a:prstGeom prst="rect">
            <a:avLst/>
          </a:prstGeom>
          <a:solidFill>
            <a:srgbClr val="FFFFC2"/>
          </a:solidFill>
          <a:ln w="31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Only the front end needs to be source </a:t>
            </a:r>
            <a:r>
              <a:rPr lang="en-US" sz="1800" u="sng" dirty="0">
                <a:solidFill>
                  <a:srgbClr val="0033CC"/>
                </a:solidFill>
              </a:rPr>
              <a:t>language-specific</a:t>
            </a:r>
            <a:r>
              <a:rPr lang="en-US" sz="1800" dirty="0">
                <a:solidFill>
                  <a:srgbClr val="0033CC"/>
                </a:solidFill>
              </a:rPr>
              <a:t>.</a:t>
            </a:r>
          </a:p>
          <a:p>
            <a:endParaRPr lang="en-US" sz="1000" dirty="0">
              <a:solidFill>
                <a:srgbClr val="0033CC"/>
              </a:solidFill>
            </a:endParaRPr>
          </a:p>
          <a:p>
            <a:r>
              <a:rPr lang="en-US" sz="1800" dirty="0">
                <a:solidFill>
                  <a:srgbClr val="0033CC"/>
                </a:solidFill>
              </a:rPr>
              <a:t>The intermediate tier and </a:t>
            </a:r>
            <a:br>
              <a:rPr lang="en-US" sz="1800" dirty="0">
                <a:solidFill>
                  <a:srgbClr val="0033CC"/>
                </a:solidFill>
              </a:rPr>
            </a:br>
            <a:r>
              <a:rPr lang="en-US" sz="1800" dirty="0">
                <a:solidFill>
                  <a:srgbClr val="0033CC"/>
                </a:solidFill>
              </a:rPr>
              <a:t>the back end can be source </a:t>
            </a:r>
            <a:br>
              <a:rPr lang="en-US" sz="1800" dirty="0">
                <a:solidFill>
                  <a:srgbClr val="0033CC"/>
                </a:solidFill>
              </a:rPr>
            </a:br>
            <a:r>
              <a:rPr lang="en-US" sz="1800" u="sng" dirty="0">
                <a:solidFill>
                  <a:srgbClr val="0033CC"/>
                </a:solidFill>
              </a:rPr>
              <a:t>language-independent</a:t>
            </a:r>
            <a:r>
              <a:rPr lang="en-US" sz="1800" dirty="0">
                <a:solidFill>
                  <a:srgbClr val="0033CC"/>
                </a:solidFill>
              </a:rPr>
              <a:t>!</a:t>
            </a:r>
          </a:p>
        </p:txBody>
      </p:sp>
      <p:pic>
        <p:nvPicPr>
          <p:cNvPr id="75784" name="Picture 8" descr="177075 fg01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28" y="1325903"/>
            <a:ext cx="4297633" cy="26175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37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5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57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57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577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577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577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577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B079-4F1D-584B-A38E-3038D3BD2C86}" type="slidenum">
              <a:rPr lang="en-US"/>
              <a:pPr/>
              <a:t>8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about Interpreters?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interpreter </a:t>
            </a:r>
            <a:r>
              <a:rPr lang="en-US" dirty="0">
                <a:solidFill>
                  <a:srgbClr val="B23C00"/>
                </a:solidFill>
              </a:rPr>
              <a:t>executes</a:t>
            </a:r>
            <a:r>
              <a:rPr lang="en-US" dirty="0"/>
              <a:t> (or: </a:t>
            </a:r>
            <a:r>
              <a:rPr lang="en-US" dirty="0">
                <a:solidFill>
                  <a:srgbClr val="B23C00"/>
                </a:solidFill>
              </a:rPr>
              <a:t>runs</a:t>
            </a:r>
            <a:r>
              <a:rPr lang="en-US" dirty="0"/>
              <a:t>)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 source program instead of generating object code.</a:t>
            </a:r>
          </a:p>
          <a:p>
            <a:pPr lvl="5"/>
            <a:endParaRPr lang="en-US" dirty="0"/>
          </a:p>
          <a:p>
            <a:r>
              <a:rPr lang="en-US" dirty="0"/>
              <a:t>It executes a source program using </a:t>
            </a:r>
            <a:br>
              <a:rPr lang="en-US" dirty="0"/>
            </a:br>
            <a:r>
              <a:rPr lang="en-US" dirty="0"/>
              <a:t>the intermediate code and the symbol table.</a:t>
            </a:r>
          </a:p>
        </p:txBody>
      </p:sp>
    </p:spTree>
    <p:extLst>
      <p:ext uri="{BB962C8B-B14F-4D97-AF65-F5344CB8AC3E}">
        <p14:creationId xmlns:p14="http://schemas.microsoft.com/office/powerpoint/2010/main" val="3171540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4BA0E-B20A-D240-917E-EF5E526C85F7}" type="slidenum">
              <a:rPr lang="en-US"/>
              <a:pPr/>
              <a:t>9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Conceptual Design (Version 3)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40658"/>
            <a:ext cx="8229600" cy="82295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A compiler, converter, and interpreter can all use the </a:t>
            </a:r>
            <a:r>
              <a:rPr lang="en-US" u="sng" dirty="0"/>
              <a:t>same front end and intermediate tier</a:t>
            </a:r>
            <a:r>
              <a:rPr lang="en-US" dirty="0"/>
              <a:t>.</a:t>
            </a:r>
          </a:p>
        </p:txBody>
      </p:sp>
      <p:pic>
        <p:nvPicPr>
          <p:cNvPr id="77829" name="Picture 5" descr="177075 fg01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70" y="1234464"/>
            <a:ext cx="685800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064B4C-EF7C-3A45-9FDE-0F7D6AC8B790}"/>
              </a:ext>
            </a:extLst>
          </p:cNvPr>
          <p:cNvSpPr txBox="1"/>
          <p:nvPr/>
        </p:nvSpPr>
        <p:spPr>
          <a:xfrm>
            <a:off x="7406609" y="1916477"/>
            <a:ext cx="1133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Interpreter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4E614C-A777-1947-900E-3A5B65C83451}"/>
              </a:ext>
            </a:extLst>
          </p:cNvPr>
          <p:cNvSpPr txBox="1"/>
          <p:nvPr/>
        </p:nvSpPr>
        <p:spPr>
          <a:xfrm>
            <a:off x="7744615" y="3317264"/>
            <a:ext cx="12442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Compiler or</a:t>
            </a:r>
          </a:p>
          <a:p>
            <a:r>
              <a:rPr lang="en-US" dirty="0">
                <a:solidFill>
                  <a:srgbClr val="0033CC"/>
                </a:solidFill>
              </a:rPr>
              <a:t>converter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10747094-3671-294C-A069-2F868E093C5D}"/>
              </a:ext>
            </a:extLst>
          </p:cNvPr>
          <p:cNvSpPr/>
          <p:nvPr/>
        </p:nvSpPr>
        <p:spPr bwMode="auto">
          <a:xfrm>
            <a:off x="7381481" y="2606049"/>
            <a:ext cx="390884" cy="1920219"/>
          </a:xfrm>
          <a:prstGeom prst="rightBrace">
            <a:avLst>
              <a:gd name="adj1" fmla="val 8333"/>
              <a:gd name="adj2" fmla="val 50345"/>
            </a:avLst>
          </a:prstGeom>
          <a:noFill/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045084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27038</TotalTime>
  <Words>1586</Words>
  <Application>Microsoft Macintosh PowerPoint</Application>
  <PresentationFormat>On-screen Show (4:3)</PresentationFormat>
  <Paragraphs>279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Courier New</vt:lpstr>
      <vt:lpstr>Times New Roman</vt:lpstr>
      <vt:lpstr>Wingdings</vt:lpstr>
      <vt:lpstr>Quadrant</vt:lpstr>
      <vt:lpstr>CS 153: Concepts of Compiler Design August 27 Class Meeting</vt:lpstr>
      <vt:lpstr>Review: It’s All about Translation</vt:lpstr>
      <vt:lpstr>Overview of the Compilation Process</vt:lpstr>
      <vt:lpstr>Conceptual Design (Version 1)</vt:lpstr>
      <vt:lpstr>Conceptual Design (Version 2)</vt:lpstr>
      <vt:lpstr>Conceptual Design (Version 2, cont’d)</vt:lpstr>
      <vt:lpstr>Major Parts of a Compiler or a Converter</vt:lpstr>
      <vt:lpstr>What about Interpreters?</vt:lpstr>
      <vt:lpstr>Conceptual Design (Version 3)</vt:lpstr>
      <vt:lpstr>Comparing Compilers and Interpreters</vt:lpstr>
      <vt:lpstr>Comparing Compilers and Interpreters, cont’d</vt:lpstr>
      <vt:lpstr>Comparing Compilers and Interpreters, cont’d</vt:lpstr>
      <vt:lpstr>PowerPoint Presentation</vt:lpstr>
      <vt:lpstr>Three Java Packages</vt:lpstr>
      <vt:lpstr>Pascal Tokens</vt:lpstr>
      <vt:lpstr>Syntax Diagrams</vt:lpstr>
      <vt:lpstr>The Scanner Extracts Tokens</vt:lpstr>
      <vt:lpstr>How to Scan for Tokens</vt:lpstr>
      <vt:lpstr>How to Scan for Tokens, cont’d</vt:lpstr>
      <vt:lpstr>How to Scan for Tokens, cont’d</vt:lpstr>
      <vt:lpstr>How to Scan for Tokens, cont’d</vt:lpstr>
      <vt:lpstr>Basic Scanning Algorithm</vt:lpstr>
      <vt:lpstr>Basic Scanning Algorithm, cont’d</vt:lpstr>
      <vt:lpstr>Test the Scanner</vt:lpstr>
      <vt:lpstr>Test the Scanner, cont’d</vt:lpstr>
      <vt:lpstr>Current Character vs. Next Character</vt:lpstr>
      <vt:lpstr>Consume Characters and Tokens</vt:lpstr>
      <vt:lpstr>Reminder: By Wednesday, August 28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309</cp:revision>
  <dcterms:created xsi:type="dcterms:W3CDTF">2008-01-12T03:52:55Z</dcterms:created>
  <dcterms:modified xsi:type="dcterms:W3CDTF">2024-08-28T06:05:04Z</dcterms:modified>
</cp:coreProperties>
</file>