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4" r:id="rId3"/>
    <p:sldId id="355" r:id="rId4"/>
    <p:sldId id="356" r:id="rId5"/>
    <p:sldId id="357" r:id="rId6"/>
    <p:sldId id="359" r:id="rId7"/>
    <p:sldId id="360" r:id="rId8"/>
    <p:sldId id="361" r:id="rId9"/>
    <p:sldId id="358" r:id="rId10"/>
    <p:sldId id="363" r:id="rId11"/>
    <p:sldId id="362" r:id="rId12"/>
    <p:sldId id="364" r:id="rId13"/>
    <p:sldId id="3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7FFFF"/>
    <a:srgbClr val="8F0000"/>
    <a:srgbClr val="008000"/>
    <a:srgbClr val="945200"/>
    <a:srgbClr val="FF9300"/>
    <a:srgbClr val="CC99FF"/>
    <a:srgbClr val="D883FF"/>
    <a:srgbClr val="DEF0F2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1" autoAdjust="0"/>
    <p:restoredTop sz="95153" autoAdjust="0"/>
  </p:normalViewPr>
  <p:slideViewPr>
    <p:cSldViewPr>
      <p:cViewPr varScale="1">
        <p:scale>
          <a:sx n="86" d="100"/>
          <a:sy n="86" d="100"/>
        </p:scale>
        <p:origin x="10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3" d="100"/>
        <a:sy n="183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8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985872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November 27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  <p:pic>
        <p:nvPicPr>
          <p:cNvPr id="2" name="Picture 1" descr="A group of blue and yellow dots&#10;&#10;Description automatically generated">
            <a:extLst>
              <a:ext uri="{FF2B5EF4-FFF2-40B4-BE49-F238E27FC236}">
                <a16:creationId xmlns:a16="http://schemas.microsoft.com/office/drawing/2014/main" id="{10CAA082-A84C-3126-7E7B-617D3886937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6272792"/>
            <a:ext cx="457240" cy="3933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</a:t>
            </a:r>
            <a:br>
              <a:rPr lang="en-US" sz="3200" dirty="0"/>
            </a:br>
            <a:r>
              <a:rPr lang="en-US" sz="3200" dirty="0"/>
              <a:t>Concepts of Compiler Design</a:t>
            </a:r>
            <a:br>
              <a:rPr lang="en-US" sz="3600" dirty="0"/>
            </a:br>
            <a:r>
              <a:rPr lang="en-US" sz="2400" dirty="0"/>
              <a:t>November 27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3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 descr="A group of blue and yellow dots&#10;&#10;Description automatically generated">
            <a:extLst>
              <a:ext uri="{FF2B5EF4-FFF2-40B4-BE49-F238E27FC236}">
                <a16:creationId xmlns:a16="http://schemas.microsoft.com/office/drawing/2014/main" id="{1E7066FD-95A7-DA06-237A-C3E9CD14E2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40" y="4606925"/>
            <a:ext cx="1181100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E3C5-25C7-CD7D-8E2D-11A7CF65B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A9E6D-3B73-7649-C414-B1368D1AA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IBM 1401 has three index registers, X1, X2, and X3 which hold integer values.</a:t>
            </a:r>
          </a:p>
          <a:p>
            <a:pPr lvl="4"/>
            <a:endParaRPr lang="en-US" dirty="0"/>
          </a:p>
          <a:p>
            <a:r>
              <a:rPr lang="en-US" dirty="0"/>
              <a:t>An address can be indexed.</a:t>
            </a:r>
          </a:p>
          <a:p>
            <a:pPr lvl="1"/>
            <a:r>
              <a:rPr lang="en-US" dirty="0"/>
              <a:t>Example subtract instruction: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ALPHA,X1,BETA</a:t>
            </a:r>
            <a:b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After loading the address of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ALPHA</a:t>
            </a:r>
            <a:r>
              <a:rPr lang="en-US" dirty="0"/>
              <a:t> into the </a:t>
            </a:r>
            <a:br>
              <a:rPr lang="en-US" dirty="0"/>
            </a:br>
            <a:r>
              <a:rPr lang="en-US" dirty="0"/>
              <a:t>A register, add the value of index register X1 </a:t>
            </a:r>
            <a:br>
              <a:rPr lang="en-US" dirty="0"/>
            </a:br>
            <a:r>
              <a:rPr lang="en-US" dirty="0"/>
              <a:t>to the address.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0263B-0D5D-F3A8-178E-18DDAEE48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63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B415-9819-51D3-6E02-1A7054A2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7095F-6FE8-8B64-9521-B4100B6EE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067145"/>
          </a:xfrm>
        </p:spPr>
        <p:txBody>
          <a:bodyPr/>
          <a:lstStyle/>
          <a:p>
            <a:r>
              <a:rPr lang="en-US" dirty="0"/>
              <a:t>Create a software stack.</a:t>
            </a:r>
          </a:p>
          <a:p>
            <a:pPr lvl="1"/>
            <a:r>
              <a:rPr lang="en-US" dirty="0"/>
              <a:t>Use one of the index registers such as X2 as the pointer to the base of the stack frame.</a:t>
            </a:r>
          </a:p>
          <a:p>
            <a:pPr lvl="1"/>
            <a:r>
              <a:rPr lang="en-US" dirty="0"/>
              <a:t>Then index each local variable of a recursive function by X2. </a:t>
            </a:r>
          </a:p>
          <a:p>
            <a:pPr lvl="4"/>
            <a:endParaRPr lang="en-US" dirty="0"/>
          </a:p>
          <a:p>
            <a:r>
              <a:rPr lang="en-US" dirty="0"/>
              <a:t>Recursive functions will therefore execute slower due to indexing its local variables.</a:t>
            </a:r>
          </a:p>
          <a:p>
            <a:pPr lvl="1"/>
            <a:r>
              <a:rPr lang="en-US" dirty="0"/>
              <a:t>Make recursion an option for a function in the C language.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A457E-1331-FEEB-46C8-60E998DA4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6D3656-AA82-A176-9ADE-BD36F9882C30}"/>
              </a:ext>
            </a:extLst>
          </p:cNvPr>
          <p:cNvSpPr txBox="1"/>
          <p:nvPr/>
        </p:nvSpPr>
        <p:spPr>
          <a:xfrm>
            <a:off x="2325231" y="5550097"/>
            <a:ext cx="449353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recursive int function foo()</a:t>
            </a:r>
          </a:p>
        </p:txBody>
      </p:sp>
    </p:spTree>
    <p:extLst>
      <p:ext uri="{BB962C8B-B14F-4D97-AF65-F5344CB8AC3E}">
        <p14:creationId xmlns:p14="http://schemas.microsoft.com/office/powerpoint/2010/main" val="2279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13E27-9A3E-208C-DA22-3C055043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544BE-DCB6-988A-E587-D2703A3E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a heap at the far end of memory.</a:t>
            </a:r>
          </a:p>
          <a:p>
            <a:pPr lvl="1"/>
            <a:r>
              <a:rPr lang="en-US" dirty="0"/>
              <a:t>Use one of the index registers such as X3 </a:t>
            </a:r>
            <a:br>
              <a:rPr lang="en-US" dirty="0"/>
            </a:br>
            <a:r>
              <a:rPr lang="en-US" dirty="0"/>
              <a:t>to point to the heap limit.</a:t>
            </a:r>
          </a:p>
          <a:p>
            <a:pPr lvl="1"/>
            <a:r>
              <a:rPr lang="en-US" dirty="0"/>
              <a:t>Allocate new memory at the end of the heap </a:t>
            </a:r>
            <a:br>
              <a:rPr lang="en-US" dirty="0"/>
            </a:br>
            <a:r>
              <a:rPr lang="en-US" dirty="0"/>
              <a:t>and then adjust X3.</a:t>
            </a:r>
          </a:p>
          <a:p>
            <a:pPr lvl="4"/>
            <a:endParaRPr lang="en-US" dirty="0"/>
          </a:p>
          <a:p>
            <a:r>
              <a:rPr lang="en-US" dirty="0"/>
              <a:t>No automatic garbage collection</a:t>
            </a:r>
          </a:p>
          <a:p>
            <a:pPr lvl="1"/>
            <a:r>
              <a:rPr lang="en-US" dirty="0"/>
              <a:t>Use “mark” and “release”.</a:t>
            </a:r>
          </a:p>
          <a:p>
            <a:pPr lvl="1"/>
            <a:r>
              <a:rPr lang="en-US" dirty="0"/>
              <a:t>Mark the current value of X3 by saving it.</a:t>
            </a:r>
          </a:p>
          <a:p>
            <a:pPr lvl="1"/>
            <a:r>
              <a:rPr lang="en-US" dirty="0"/>
              <a:t>Release memory by restoring X3 to a saved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A494B-0CF1-DC46-3EB1-0349F7ED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1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E12E8-6620-32F3-41FA-CB68A47CE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90599-8DAF-D9E6-540D-CE9D02B65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B3423-4D89-70AC-621D-70DE734CD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3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72A0-2FAD-801F-02B4-1A824EBB2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Construction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390A4-A515-B588-7CD7-6D1FE5B1B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 a compiler for a C-like language.</a:t>
            </a:r>
          </a:p>
          <a:p>
            <a:pPr lvl="4"/>
            <a:endParaRPr lang="en-US" dirty="0"/>
          </a:p>
          <a:p>
            <a:r>
              <a:rPr lang="en-US" dirty="0"/>
              <a:t>It’s a cross-compiler.</a:t>
            </a:r>
          </a:p>
          <a:p>
            <a:pPr lvl="1"/>
            <a:r>
              <a:rPr lang="en-US" dirty="0"/>
              <a:t>Runs on the Mac or on Windows.</a:t>
            </a:r>
          </a:p>
          <a:p>
            <a:pPr lvl="1"/>
            <a:r>
              <a:rPr lang="en-US" dirty="0"/>
              <a:t>Generates Autocoder assembly language for the IBM 1401.</a:t>
            </a:r>
          </a:p>
          <a:p>
            <a:pPr lvl="1"/>
            <a:r>
              <a:rPr lang="en-US" dirty="0"/>
              <a:t>Assemble and run the program on the IBM 1401.</a:t>
            </a:r>
          </a:p>
          <a:p>
            <a:pPr lvl="4"/>
            <a:endParaRPr lang="en-US" dirty="0"/>
          </a:p>
          <a:p>
            <a:r>
              <a:rPr lang="en-US" dirty="0"/>
              <a:t>Every compiler has unique challenges due to the target machine’s architecture and instruction set.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9083D-E77E-1125-CFB4-746F5E5B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D902-86D1-14EB-8ABD-40BC2F1A1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A094F-6D59-8CA2-F791-C04295D9D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IBM 1401 computer was designed and released in the late 1950s.</a:t>
            </a:r>
          </a:p>
          <a:p>
            <a:pPr lvl="4"/>
            <a:endParaRPr lang="en-US" dirty="0"/>
          </a:p>
          <a:p>
            <a:r>
              <a:rPr lang="en-US" dirty="0"/>
              <a:t>Simple but ancient machine architecture.</a:t>
            </a:r>
          </a:p>
          <a:p>
            <a:pPr lvl="1"/>
            <a:r>
              <a:rPr lang="en-US" dirty="0"/>
              <a:t>Up to 16K of memory.</a:t>
            </a:r>
          </a:p>
          <a:p>
            <a:pPr lvl="1"/>
            <a:r>
              <a:rPr lang="en-US" dirty="0"/>
              <a:t>Character-based.</a:t>
            </a:r>
          </a:p>
          <a:p>
            <a:pPr lvl="1"/>
            <a:r>
              <a:rPr lang="en-US" dirty="0"/>
              <a:t>Variable-length words.</a:t>
            </a:r>
          </a:p>
          <a:p>
            <a:pPr lvl="1"/>
            <a:r>
              <a:rPr lang="en-US" dirty="0"/>
              <a:t>Addresses point to the low-order end of words.</a:t>
            </a:r>
          </a:p>
          <a:p>
            <a:pPr lvl="1"/>
            <a:r>
              <a:rPr lang="en-US" dirty="0"/>
              <a:t>The high-order byte has a “word mark” bit set.</a:t>
            </a:r>
          </a:p>
          <a:p>
            <a:pPr lvl="1"/>
            <a:r>
              <a:rPr lang="en-US" dirty="0"/>
              <a:t>Two address registers, A and B.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CB104-0093-66C2-3DDC-D49D3D06B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3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B6992-B1D8-B99F-C7E1-3D8A784C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8E4C0-F6F4-E03B-FA59-0116C6B9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Operations are performed on operands in memory that are addressed by the A and B registers.</a:t>
            </a:r>
          </a:p>
          <a:p>
            <a:pPr lvl="3"/>
            <a:endParaRPr lang="en-US" dirty="0"/>
          </a:p>
          <a:p>
            <a:r>
              <a:rPr lang="en-US" dirty="0"/>
              <a:t>Let (A) and (B) represent the memory locations pointed to by the A and B registers, respectively. Examples:</a:t>
            </a:r>
          </a:p>
          <a:p>
            <a:pPr lvl="1"/>
            <a:r>
              <a:rPr lang="en-US" dirty="0"/>
              <a:t>Add instruction: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ALPHA,BETA</a:t>
            </a:r>
          </a:p>
          <a:p>
            <a:pPr lvl="2"/>
            <a:r>
              <a:rPr lang="en-US" dirty="0"/>
              <a:t>Load the address of 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ALPHA</a:t>
            </a:r>
            <a:r>
              <a:rPr lang="en-US" dirty="0"/>
              <a:t> into the A register.</a:t>
            </a:r>
          </a:p>
          <a:p>
            <a:pPr lvl="2"/>
            <a:r>
              <a:rPr lang="en-US" dirty="0"/>
              <a:t>Load the address of 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BETA</a:t>
            </a:r>
            <a:r>
              <a:rPr lang="en-US" dirty="0"/>
              <a:t> into the B register.</a:t>
            </a:r>
          </a:p>
          <a:p>
            <a:pPr lvl="2"/>
            <a:r>
              <a:rPr lang="en-US" dirty="0"/>
              <a:t>(B) = (A) + (B): i.e., 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BETA = ALPHA + BETA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03C85-0380-79EC-838E-46C657A23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9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19770-1D00-FE5D-962A-16B919862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Character-Based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F4D54-C79C-B4B9-C8D8-C7426ED96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byte represents a single character </a:t>
            </a:r>
            <a:br>
              <a:rPr lang="en-US" dirty="0"/>
            </a:br>
            <a:r>
              <a:rPr lang="en-US" dirty="0"/>
              <a:t>(letter, digit, special character)</a:t>
            </a:r>
          </a:p>
          <a:p>
            <a:pPr lvl="1"/>
            <a:r>
              <a:rPr lang="en-US" dirty="0"/>
              <a:t>6 bits for the character</a:t>
            </a:r>
          </a:p>
          <a:p>
            <a:pPr lvl="1"/>
            <a:r>
              <a:rPr lang="en-US" dirty="0"/>
              <a:t>1 bit for the work mark</a:t>
            </a:r>
          </a:p>
          <a:p>
            <a:pPr lvl="1"/>
            <a:r>
              <a:rPr lang="en-US" dirty="0"/>
              <a:t>1 parity bit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BCD</a:t>
            </a:r>
            <a:r>
              <a:rPr lang="en-US" dirty="0"/>
              <a:t>: binary-coded decimal</a:t>
            </a:r>
          </a:p>
          <a:p>
            <a:pPr lvl="1"/>
            <a:r>
              <a:rPr lang="en-US" dirty="0"/>
              <a:t>Each byte can contain a single decimal digit 0 – 9</a:t>
            </a:r>
          </a:p>
          <a:p>
            <a:pPr lvl="1"/>
            <a:r>
              <a:rPr lang="en-US" dirty="0"/>
              <a:t>Numbers can be arbitrarily long.</a:t>
            </a:r>
          </a:p>
          <a:p>
            <a:pPr lvl="1"/>
            <a:r>
              <a:rPr lang="en-US" dirty="0"/>
              <a:t>Integer arithmetic only. Floating-point done with library routines.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CE2A75-DA6D-89C8-7AC6-97BA8069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8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7956B-9EB2-FD7A-A54D-426101B8C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Temporary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67EBA-0348-5AE3-AC5A-0AB830793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runtime stack.</a:t>
            </a:r>
          </a:p>
          <a:p>
            <a:pPr lvl="4"/>
            <a:endParaRPr lang="en-US" dirty="0"/>
          </a:p>
          <a:p>
            <a:r>
              <a:rPr lang="en-US" dirty="0"/>
              <a:t>Perform arithmetic operations with temporary variables.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 = 3*x + y - z</a:t>
            </a:r>
            <a:b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Evaluate 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162EA-A5BC-3CAF-646E-A5CE3B8F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39F923-6683-4A76-BFD1-702F3E36EC7E}"/>
              </a:ext>
            </a:extLst>
          </p:cNvPr>
          <p:cNvSpPr txBox="1"/>
          <p:nvPr/>
        </p:nvSpPr>
        <p:spPr>
          <a:xfrm>
            <a:off x="3291854" y="3510605"/>
            <a:ext cx="2031325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t1 = 3*x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t2 = t1 + y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  = t2 - z </a:t>
            </a:r>
          </a:p>
        </p:txBody>
      </p:sp>
    </p:spTree>
    <p:extLst>
      <p:ext uri="{BB962C8B-B14F-4D97-AF65-F5344CB8AC3E}">
        <p14:creationId xmlns:p14="http://schemas.microsoft.com/office/powerpoint/2010/main" val="250472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4A952-572B-4504-44B5-E453AD4B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Temporary Variables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D99F0-E80B-52C6-A718-AA493FA8D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want to keep generating more temporaries while parsing different expressions.</a:t>
            </a:r>
          </a:p>
          <a:p>
            <a:pPr lvl="4"/>
            <a:endParaRPr lang="en-US" dirty="0"/>
          </a:p>
          <a:p>
            <a:r>
              <a:rPr lang="en-US" dirty="0"/>
              <a:t>Temporaries can be different sizes depending on the results of operations.</a:t>
            </a:r>
          </a:p>
          <a:p>
            <a:pPr lvl="1"/>
            <a:r>
              <a:rPr lang="en-US" dirty="0"/>
              <a:t>Example: The length of a sum of two operands </a:t>
            </a:r>
            <a:br>
              <a:rPr lang="en-US" dirty="0"/>
            </a:br>
            <a:r>
              <a:rPr lang="en-US" dirty="0"/>
              <a:t>is 1 + the length of the longer operand.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49DA8-21AB-C085-8121-19896791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02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0FA91-F963-01E1-DE2F-A8C21EB6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 Pool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1C415-5C7A-CD89-C665-FD9C22131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a pool of temporary variables.</a:t>
            </a:r>
          </a:p>
          <a:p>
            <a:pPr lvl="4"/>
            <a:endParaRPr lang="en-US" dirty="0"/>
          </a:p>
          <a:p>
            <a:r>
              <a:rPr lang="en-US" dirty="0"/>
              <a:t>If a temporary of a certain length is needed:</a:t>
            </a:r>
          </a:p>
          <a:p>
            <a:pPr lvl="1"/>
            <a:r>
              <a:rPr lang="en-US" dirty="0"/>
              <a:t>First check the temp pool. If a temporary of the desired length is available, take it out of the pool and use it.</a:t>
            </a:r>
          </a:p>
          <a:p>
            <a:pPr lvl="1"/>
            <a:r>
              <a:rPr lang="en-US" dirty="0"/>
              <a:t>If one is not available, create a new temporary of the desired length.</a:t>
            </a:r>
          </a:p>
          <a:p>
            <a:pPr lvl="1"/>
            <a:r>
              <a:rPr lang="en-US" dirty="0"/>
              <a:t>When a temporary is no longer needed, put it into the pool.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C38E7-C72A-8295-2496-A9990EBF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18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F132F-0D7B-1177-3BC2-E594E04A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A08C0-342C-F53B-71A3-8B126EC73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 language allows nested scopes.</a:t>
            </a:r>
          </a:p>
          <a:p>
            <a:pPr lvl="1"/>
            <a:r>
              <a:rPr lang="en-US" dirty="0"/>
              <a:t>Override global 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by local 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One solution: </a:t>
            </a:r>
            <a:br>
              <a:rPr lang="en-US" dirty="0"/>
            </a:br>
            <a:r>
              <a:rPr lang="en-US" dirty="0"/>
              <a:t>Don’t allow variable names to be reused.</a:t>
            </a:r>
          </a:p>
          <a:p>
            <a:pPr lvl="4"/>
            <a:endParaRPr lang="en-US" dirty="0"/>
          </a:p>
          <a:p>
            <a:r>
              <a:rPr lang="en-US" dirty="0"/>
              <a:t>Another solution: </a:t>
            </a:r>
            <a:br>
              <a:rPr lang="en-US" dirty="0"/>
            </a:br>
            <a:r>
              <a:rPr lang="en-US" dirty="0"/>
              <a:t>Randomly rename all variables.</a:t>
            </a:r>
          </a:p>
          <a:p>
            <a:pPr lvl="1"/>
            <a:r>
              <a:rPr lang="en-US" dirty="0"/>
              <a:t>Example: Source program variables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can become assembly variables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V1253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V9284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56760-7E83-6FBA-B73C-77733CBF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7860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46170</TotalTime>
  <Words>752</Words>
  <Application>Microsoft Macintosh PowerPoint</Application>
  <PresentationFormat>On-screen Show (4:3)</PresentationFormat>
  <Paragraphs>105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Courier New</vt:lpstr>
      <vt:lpstr>Times New Roman</vt:lpstr>
      <vt:lpstr>Wingdings</vt:lpstr>
      <vt:lpstr>Quadrant</vt:lpstr>
      <vt:lpstr>CS 153 Concepts of Compiler Design November 27 Class Meeting</vt:lpstr>
      <vt:lpstr>Compiler Construction Case Study</vt:lpstr>
      <vt:lpstr>Challenges</vt:lpstr>
      <vt:lpstr>Instruction Set</vt:lpstr>
      <vt:lpstr>Character-Based</vt:lpstr>
      <vt:lpstr>Temporary Variables</vt:lpstr>
      <vt:lpstr>Temporary Variables, cont’d</vt:lpstr>
      <vt:lpstr>Temp Pool</vt:lpstr>
      <vt:lpstr>Scoping</vt:lpstr>
      <vt:lpstr>Index Registers</vt:lpstr>
      <vt:lpstr>Recursion</vt:lpstr>
      <vt:lpstr>Dynamic Memory Allocation</vt:lpstr>
      <vt:lpstr>Demo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731</cp:revision>
  <cp:lastPrinted>2020-10-22T17:09:30Z</cp:lastPrinted>
  <dcterms:created xsi:type="dcterms:W3CDTF">2008-01-12T03:52:55Z</dcterms:created>
  <dcterms:modified xsi:type="dcterms:W3CDTF">2023-11-28T00:26:24Z</dcterms:modified>
</cp:coreProperties>
</file>