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4" r:id="rId3"/>
    <p:sldId id="355" r:id="rId4"/>
    <p:sldId id="356" r:id="rId5"/>
    <p:sldId id="357" r:id="rId6"/>
    <p:sldId id="367" r:id="rId7"/>
    <p:sldId id="358" r:id="rId8"/>
    <p:sldId id="359" r:id="rId9"/>
    <p:sldId id="364" r:id="rId10"/>
    <p:sldId id="370" r:id="rId11"/>
    <p:sldId id="360" r:id="rId12"/>
    <p:sldId id="361" r:id="rId13"/>
    <p:sldId id="362" r:id="rId14"/>
    <p:sldId id="363" r:id="rId15"/>
    <p:sldId id="366" r:id="rId16"/>
    <p:sldId id="368" r:id="rId17"/>
    <p:sldId id="369" r:id="rId18"/>
    <p:sldId id="365" r:id="rId19"/>
    <p:sldId id="299" r:id="rId20"/>
    <p:sldId id="260" r:id="rId21"/>
    <p:sldId id="261" r:id="rId22"/>
    <p:sldId id="262" r:id="rId23"/>
    <p:sldId id="277" r:id="rId24"/>
    <p:sldId id="278" r:id="rId25"/>
    <p:sldId id="280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7FFFF"/>
    <a:srgbClr val="8F0000"/>
    <a:srgbClr val="008000"/>
    <a:srgbClr val="945200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6" autoAdjust="0"/>
    <p:restoredTop sz="95154" autoAdjust="0"/>
  </p:normalViewPr>
  <p:slideViewPr>
    <p:cSldViewPr>
      <p:cViewPr varScale="1">
        <p:scale>
          <a:sx n="142" d="100"/>
          <a:sy n="142" d="100"/>
        </p:scale>
        <p:origin x="9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3" d="100"/>
        <a:sy n="183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7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985872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2" name="Picture 1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10CAA082-A84C-3126-7E7B-617D388693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272792"/>
            <a:ext cx="457240" cy="393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javacc.github.io/javacc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November 20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1E7066FD-95A7-DA06-237A-C3E9CD14E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40" y="4606925"/>
            <a:ext cx="1181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3E67-719F-735D-6340-D5DBCC4D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FORTRAN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E43C-A3C7-6E94-4DFD-727FA8C57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55637"/>
          </a:xfrm>
        </p:spPr>
        <p:txBody>
          <a:bodyPr/>
          <a:lstStyle/>
          <a:p>
            <a:r>
              <a:rPr lang="en-US" dirty="0"/>
              <a:t>Which is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8B7C1-8ED1-59D5-5E77-C77885E5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E3CEC-37FD-AA16-7A10-DBE5B3BACA3C}"/>
              </a:ext>
            </a:extLst>
          </p:cNvPr>
          <p:cNvSpPr txBox="1"/>
          <p:nvPr/>
        </p:nvSpPr>
        <p:spPr>
          <a:xfrm>
            <a:off x="2868648" y="1965976"/>
            <a:ext cx="340670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10 I = 1, 50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440C0-9750-95CC-9096-3085590B410F}"/>
              </a:ext>
            </a:extLst>
          </p:cNvPr>
          <p:cNvSpPr txBox="1"/>
          <p:nvPr/>
        </p:nvSpPr>
        <p:spPr>
          <a:xfrm>
            <a:off x="3405655" y="2808971"/>
            <a:ext cx="233269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DO10I=1,50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F2780B-3912-C9FF-D2CF-CCCC39F63602}"/>
              </a:ext>
            </a:extLst>
          </p:cNvPr>
          <p:cNvSpPr txBox="1"/>
          <p:nvPr/>
        </p:nvSpPr>
        <p:spPr>
          <a:xfrm>
            <a:off x="3405655" y="3644025"/>
            <a:ext cx="233269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DO10I=1.50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662D1-AEE6-AC99-8E47-FAD399B78F8F}"/>
              </a:ext>
            </a:extLst>
          </p:cNvPr>
          <p:cNvSpPr txBox="1"/>
          <p:nvPr/>
        </p:nvSpPr>
        <p:spPr>
          <a:xfrm>
            <a:off x="3190852" y="4494313"/>
            <a:ext cx="276229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DO10I = 1.50</a:t>
            </a:r>
          </a:p>
        </p:txBody>
      </p:sp>
    </p:spTree>
    <p:extLst>
      <p:ext uri="{BB962C8B-B14F-4D97-AF65-F5344CB8AC3E}">
        <p14:creationId xmlns:p14="http://schemas.microsoft.com/office/powerpoint/2010/main" val="11022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0772-30E6-208A-193D-C578EBB8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FOLLOW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D5304-CDF9-2DC9-BF24-E4EC85E10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Table-driven parsers (such as a bottom-up shift-reduce parser) need to compute FIRST and FOLLOW sets.</a:t>
            </a:r>
          </a:p>
          <a:p>
            <a:pPr lvl="4"/>
            <a:endParaRPr lang="en-US" dirty="0"/>
          </a:p>
          <a:p>
            <a:r>
              <a:rPr lang="en-US" dirty="0"/>
              <a:t>A top-down recursive descent parser doesn’t </a:t>
            </a:r>
            <a:br>
              <a:rPr lang="en-US" dirty="0"/>
            </a:br>
            <a:r>
              <a:rPr lang="en-US" dirty="0"/>
              <a:t>need to explicitly compute these sets. </a:t>
            </a:r>
          </a:p>
          <a:p>
            <a:pPr lvl="1"/>
            <a:r>
              <a:rPr lang="en-US" dirty="0"/>
              <a:t>They are used implicitly.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89A04-2AFB-15EC-6F7F-DC255945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CDCC2-CD1E-4A23-9C2A-E1D19EA1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FOLLOW Sets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9FDC-EA45-FD1F-A996-D13F5CCB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682234"/>
          </a:xfrm>
        </p:spPr>
        <p:txBody>
          <a:bodyPr/>
          <a:lstStyle/>
          <a:p>
            <a:r>
              <a:rPr lang="en-US" dirty="0"/>
              <a:t>Given a grammar, the FIRST set contains the tokens that determine which rule to apply.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 our Pascal compiler, the set of tokens that include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are the first tokens of the rules for statements, and each of these tokens tell the parser which statement it’s about to parse.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A6DF8-3935-2369-9731-ACFFB651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CDD904-EA57-5477-1A82-75D8DB466211}"/>
              </a:ext>
            </a:extLst>
          </p:cNvPr>
          <p:cNvSpPr txBox="1"/>
          <p:nvPr/>
        </p:nvSpPr>
        <p:spPr>
          <a:xfrm>
            <a:off x="715014" y="4264849"/>
            <a:ext cx="771397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 :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expression THEN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ELSE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)? ;</a:t>
            </a:r>
          </a:p>
          <a:p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expression OF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caseBranchList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END ;</a:t>
            </a:r>
          </a:p>
          <a:p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UNTIL expression ;</a:t>
            </a:r>
          </a:p>
          <a:p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expression DO statement ;</a:t>
            </a:r>
          </a:p>
          <a:p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forStatement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variable ':=' expression 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( TO | DOWNTO ) expression DO statement 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BE26F0-F819-F68B-88E9-1B8E6FC9220D}"/>
              </a:ext>
            </a:extLst>
          </p:cNvPr>
          <p:cNvSpPr txBox="1"/>
          <p:nvPr/>
        </p:nvSpPr>
        <p:spPr>
          <a:xfrm>
            <a:off x="7223731" y="4095572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2188738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30FD-798A-E6E2-11F9-2B146263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FOLLOW Sets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C93BA-F935-9BA5-15B6-A4A22ED4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 set of a grammar rule is the tokens that can follow a derivation from the rule.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 our Pascal compiler, the parser implicitly used the FOLLOW set of a statement rule to determine whether the statement in the source ended correctly.</a:t>
            </a:r>
          </a:p>
          <a:p>
            <a:pPr marL="2286000" lvl="5" indent="0">
              <a:buNone/>
            </a:pPr>
            <a:endParaRPr lang="en-US" dirty="0"/>
          </a:p>
          <a:p>
            <a:pPr lvl="1"/>
            <a:r>
              <a:rPr lang="en-US" dirty="0"/>
              <a:t>During a recovery from a syntax error, the FOLLOW tokens enables the parser to resynchronize and then resume parsing.</a:t>
            </a:r>
          </a:p>
          <a:p>
            <a:pPr lvl="4"/>
            <a:endParaRPr lang="en-US" dirty="0"/>
          </a:p>
          <a:p>
            <a:r>
              <a:rPr lang="en-US" dirty="0"/>
              <a:t>There are algorithms to compute FIRST and FOLLOW sets if they are explicitly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1C766-6F7F-3496-54A0-395CF31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05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7F62-C440-771B-2C31-B5C5277A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Intermediate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DD4DD-1805-B63E-CD89-94D78D9CB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There are other formats besides parse trees for the intermediate representation generated by the parser.</a:t>
            </a:r>
          </a:p>
          <a:p>
            <a:pPr lvl="4"/>
            <a:endParaRPr lang="en-US" dirty="0"/>
          </a:p>
          <a:p>
            <a:r>
              <a:rPr lang="en-US" dirty="0"/>
              <a:t>A common format is </a:t>
            </a:r>
            <a:r>
              <a:rPr lang="en-US" dirty="0">
                <a:solidFill>
                  <a:srgbClr val="C00000"/>
                </a:solidFill>
              </a:rPr>
              <a:t>three-address code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0796C-D02E-8EBD-0AA9-627E6E27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8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FDBF-8778-31DC-8C42-FFCC8BC9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F769D-DB3B-82CB-0F13-FF3D5743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During the first pass, the parser translates the expression in the source program: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three-address code as the intermediate representation: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r>
              <a:rPr lang="en-US" dirty="0"/>
              <a:t> are temporaries.</a:t>
            </a:r>
          </a:p>
          <a:p>
            <a:pPr lvl="4"/>
            <a:endParaRPr lang="en-US" dirty="0"/>
          </a:p>
          <a:p>
            <a:r>
              <a:rPr lang="en-US" dirty="0"/>
              <a:t>During the code-generation pass,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  <a:r>
              <a:rPr lang="en-US" dirty="0"/>
              <a:t> are mapped to registers or memory locations.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C6AA8-143F-4637-E5E5-D217D748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EBB28C-286A-03A5-980A-67D80FE573A4}"/>
              </a:ext>
            </a:extLst>
          </p:cNvPr>
          <p:cNvSpPr txBox="1"/>
          <p:nvPr/>
        </p:nvSpPr>
        <p:spPr>
          <a:xfrm>
            <a:off x="3583588" y="2236717"/>
            <a:ext cx="19768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2*a + (b – 3)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7F9AF-F751-F459-40F8-0AF57EE2F4CD}"/>
              </a:ext>
            </a:extLst>
          </p:cNvPr>
          <p:cNvSpPr txBox="1"/>
          <p:nvPr/>
        </p:nvSpPr>
        <p:spPr>
          <a:xfrm>
            <a:off x="3739078" y="3429000"/>
            <a:ext cx="1665841" cy="830997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t1 = 2 * 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t2 = b –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t3 = t1 + t2</a:t>
            </a:r>
          </a:p>
        </p:txBody>
      </p:sp>
    </p:spTree>
    <p:extLst>
      <p:ext uri="{BB962C8B-B14F-4D97-AF65-F5344CB8AC3E}">
        <p14:creationId xmlns:p14="http://schemas.microsoft.com/office/powerpoint/2010/main" val="2134850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C9F3-5E34-BC6B-5521-16BA15A0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8D96-17CA-AF1B-72A3-75288C34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Techniques to derive information about the </a:t>
            </a:r>
            <a:br>
              <a:rPr lang="en-US" dirty="0"/>
            </a:br>
            <a:r>
              <a:rPr lang="en-US" u="sng" dirty="0"/>
              <a:t>flow of data</a:t>
            </a:r>
            <a:r>
              <a:rPr lang="en-US" dirty="0"/>
              <a:t> along runtime execution paths.</a:t>
            </a:r>
          </a:p>
          <a:p>
            <a:pPr lvl="4"/>
            <a:endParaRPr lang="en-US" dirty="0"/>
          </a:p>
          <a:p>
            <a:r>
              <a:rPr lang="en-US" dirty="0"/>
              <a:t>Analysis needed to </a:t>
            </a:r>
            <a:r>
              <a:rPr lang="en-US" u="sng" dirty="0"/>
              <a:t>generate optimized code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View program execution as a series of </a:t>
            </a:r>
            <a:br>
              <a:rPr lang="en-US" dirty="0"/>
            </a:br>
            <a:r>
              <a:rPr lang="en-US" u="sng" dirty="0"/>
              <a:t>state transformations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program’s runtime </a:t>
            </a:r>
            <a:r>
              <a:rPr lang="en-US" u="sng" dirty="0"/>
              <a:t>state</a:t>
            </a:r>
            <a:r>
              <a:rPr lang="en-US" dirty="0"/>
              <a:t> is characterized </a:t>
            </a:r>
            <a:br>
              <a:rPr lang="en-US" dirty="0"/>
            </a:br>
            <a:r>
              <a:rPr lang="en-US" dirty="0"/>
              <a:t>by the values of its variables.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BD8D8-400D-703C-B6EA-3EB14003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35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10AE-55F5-D280-1394-EDD703E7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Analysis</a:t>
            </a:r>
            <a:r>
              <a:rPr lang="en-US" i="1" dirty="0"/>
              <a:t>, cont’d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2B9CA46-ECB0-0C08-9D07-3B2B70C54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023361" cy="4835525"/>
          </a:xfrm>
        </p:spPr>
        <p:txBody>
          <a:bodyPr/>
          <a:lstStyle/>
          <a:p>
            <a:r>
              <a:rPr lang="en-US" dirty="0"/>
              <a:t>Break a program into </a:t>
            </a:r>
            <a:r>
              <a:rPr lang="en-US" u="sng" dirty="0"/>
              <a:t>basic blocks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Code sequences with no branches in or out of the sequence.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What is the program state before entering</a:t>
            </a:r>
            <a:br>
              <a:rPr lang="en-US" dirty="0"/>
            </a:br>
            <a:r>
              <a:rPr lang="en-US" dirty="0"/>
              <a:t>and after leaving a basic block?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D9DAE-1BBC-4ADF-D15C-634B2518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DB5ABE25-023B-3571-BABF-C02C10EEF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17" y="1234464"/>
            <a:ext cx="3931877" cy="486803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79836F3-3C82-4ABA-DB87-2B708C0C3BC2}"/>
              </a:ext>
            </a:extLst>
          </p:cNvPr>
          <p:cNvSpPr txBox="1"/>
          <p:nvPr/>
        </p:nvSpPr>
        <p:spPr>
          <a:xfrm>
            <a:off x="5943585" y="6154449"/>
            <a:ext cx="228597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Compilers: Principles, Techniques, &amp; Tools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Aho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Lam, Sethi, and Ullman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 Addison-Wesley, 2007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0-321-486681-1</a:t>
            </a:r>
          </a:p>
        </p:txBody>
      </p:sp>
    </p:spTree>
    <p:extLst>
      <p:ext uri="{BB962C8B-B14F-4D97-AF65-F5344CB8AC3E}">
        <p14:creationId xmlns:p14="http://schemas.microsoft.com/office/powerpoint/2010/main" val="268066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5C31-A014-B20D-27A6-F6B20B60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JavaCC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879F-DE49-D8A6-2C67-C5F22503A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“Java Compiler Compiler (</a:t>
            </a:r>
            <a:r>
              <a:rPr lang="en-US" dirty="0" err="1">
                <a:solidFill>
                  <a:srgbClr val="0033CC"/>
                </a:solidFill>
              </a:rPr>
              <a:t>JavaCC</a:t>
            </a:r>
            <a:r>
              <a:rPr lang="en-US" dirty="0"/>
              <a:t>) is the most popular parser generator for use with Java applications.”</a:t>
            </a:r>
          </a:p>
          <a:p>
            <a:pPr lvl="4"/>
            <a:endParaRPr lang="en-US" dirty="0"/>
          </a:p>
          <a:p>
            <a:r>
              <a:rPr lang="en-US" dirty="0"/>
              <a:t>Reads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jj</a:t>
            </a:r>
            <a:r>
              <a:rPr lang="en-US" dirty="0"/>
              <a:t> grammar file and generates a top-down recursive descent LL(1) parser written in the Java language.</a:t>
            </a:r>
          </a:p>
          <a:p>
            <a:pPr lvl="1"/>
            <a:r>
              <a:rPr lang="en-US" dirty="0"/>
              <a:t>The generated parser includes visit methods.</a:t>
            </a:r>
          </a:p>
          <a:p>
            <a:pPr lvl="4"/>
            <a:endParaRPr lang="en-US" dirty="0"/>
          </a:p>
          <a:p>
            <a:r>
              <a:rPr lang="en-US" dirty="0"/>
              <a:t>Includes </a:t>
            </a:r>
            <a:r>
              <a:rPr lang="en-US" dirty="0" err="1">
                <a:solidFill>
                  <a:srgbClr val="0033CC"/>
                </a:solidFill>
              </a:rPr>
              <a:t>JJTree</a:t>
            </a:r>
            <a:r>
              <a:rPr lang="en-US" dirty="0"/>
              <a:t>, a powerful tree-building preprocessor.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CBF53-6D13-0EBB-8935-E45630B8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FE44D6-42EE-DE48-B232-0E323BE23DE6}"/>
              </a:ext>
            </a:extLst>
          </p:cNvPr>
          <p:cNvSpPr txBox="1"/>
          <p:nvPr/>
        </p:nvSpPr>
        <p:spPr>
          <a:xfrm>
            <a:off x="3291854" y="2240293"/>
            <a:ext cx="296908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https://javacc.github.io/javacc/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837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A862-9285-8F48-8F5A-E3218B771193}" type="slidenum">
              <a:rPr lang="en-US"/>
              <a:pPr/>
              <a:t>19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JJTree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6" y="1295401"/>
            <a:ext cx="8504508" cy="2133600"/>
          </a:xfrm>
        </p:spPr>
        <p:txBody>
          <a:bodyPr/>
          <a:lstStyle/>
          <a:p>
            <a:r>
              <a:rPr lang="en-US" sz="2400" dirty="0" err="1"/>
              <a:t>JJTree</a:t>
            </a:r>
            <a:r>
              <a:rPr lang="en-US" sz="2400" dirty="0"/>
              <a:t> </a:t>
            </a:r>
            <a:r>
              <a:rPr lang="en-US" sz="2400" u="sng" dirty="0"/>
              <a:t>augments</a:t>
            </a:r>
            <a:r>
              <a:rPr lang="en-US" sz="2400" dirty="0"/>
              <a:t> a </a:t>
            </a:r>
            <a:r>
              <a:rPr lang="en-US" sz="2400" dirty="0" err="1"/>
              <a:t>JavaCC</a:t>
            </a:r>
            <a:r>
              <a:rPr lang="en-US" sz="2400" dirty="0"/>
              <a:t> grammar </a:t>
            </a:r>
            <a:br>
              <a:rPr lang="en-US" sz="2400" dirty="0">
                <a:solidFill>
                  <a:srgbClr val="B23C00"/>
                </a:solidFill>
              </a:rPr>
            </a:br>
            <a:r>
              <a:rPr lang="en-US" sz="2400" dirty="0"/>
              <a:t>by inserting tree-building code.</a:t>
            </a:r>
          </a:p>
          <a:p>
            <a:pPr lvl="1"/>
            <a:r>
              <a:rPr lang="en-US" sz="2000" dirty="0"/>
              <a:t>When a parser is generated from the augmented grammar, and ...</a:t>
            </a:r>
          </a:p>
          <a:p>
            <a:pPr lvl="1"/>
            <a:r>
              <a:rPr lang="en-US" sz="2000" dirty="0"/>
              <a:t>The generated parser is executed against a source program …</a:t>
            </a:r>
          </a:p>
          <a:p>
            <a:pPr lvl="1"/>
            <a:r>
              <a:rPr lang="en-US" sz="2000" dirty="0"/>
              <a:t>An AST (abstract syntax tree) is created.</a:t>
            </a:r>
          </a:p>
        </p:txBody>
      </p:sp>
      <p:sp>
        <p:nvSpPr>
          <p:cNvPr id="528388" name="AutoShape 4"/>
          <p:cNvSpPr>
            <a:spLocks noChangeArrowheads="1"/>
          </p:cNvSpPr>
          <p:nvPr/>
        </p:nvSpPr>
        <p:spPr bwMode="auto">
          <a:xfrm>
            <a:off x="365125" y="3884928"/>
            <a:ext cx="549275" cy="641350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urier New" charset="0"/>
              </a:rPr>
              <a:t>.jjt</a:t>
            </a:r>
          </a:p>
        </p:txBody>
      </p:sp>
      <p:grpSp>
        <p:nvGrpSpPr>
          <p:cNvPr id="528419" name="Group 35"/>
          <p:cNvGrpSpPr>
            <a:grpSpLocks/>
          </p:cNvGrpSpPr>
          <p:nvPr/>
        </p:nvGrpSpPr>
        <p:grpSpPr bwMode="auto">
          <a:xfrm>
            <a:off x="1004888" y="3794441"/>
            <a:ext cx="1279525" cy="823912"/>
            <a:chOff x="806" y="3139"/>
            <a:chExt cx="806" cy="519"/>
          </a:xfrm>
        </p:grpSpPr>
        <p:sp>
          <p:nvSpPr>
            <p:cNvPr id="528390" name="AutoShape 6"/>
            <p:cNvSpPr>
              <a:spLocks noChangeArrowheads="1"/>
            </p:cNvSpPr>
            <p:nvPr/>
          </p:nvSpPr>
          <p:spPr bwMode="auto">
            <a:xfrm>
              <a:off x="1094" y="3139"/>
              <a:ext cx="518" cy="519"/>
            </a:xfrm>
            <a:prstGeom prst="octagon">
              <a:avLst>
                <a:gd name="adj" fmla="val 2928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JJTree</a:t>
              </a:r>
            </a:p>
          </p:txBody>
        </p:sp>
        <p:sp>
          <p:nvSpPr>
            <p:cNvPr id="528412" name="Line 28"/>
            <p:cNvSpPr>
              <a:spLocks noChangeShapeType="1"/>
            </p:cNvSpPr>
            <p:nvPr/>
          </p:nvSpPr>
          <p:spPr bwMode="auto">
            <a:xfrm>
              <a:off x="806" y="3369"/>
              <a:ext cx="2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8421" name="Group 37"/>
          <p:cNvGrpSpPr>
            <a:grpSpLocks/>
          </p:cNvGrpSpPr>
          <p:nvPr/>
        </p:nvGrpSpPr>
        <p:grpSpPr bwMode="auto">
          <a:xfrm>
            <a:off x="2195513" y="5167628"/>
            <a:ext cx="1371600" cy="822325"/>
            <a:chOff x="2419" y="3139"/>
            <a:chExt cx="864" cy="518"/>
          </a:xfrm>
        </p:grpSpPr>
        <p:sp>
          <p:nvSpPr>
            <p:cNvPr id="528397" name="AutoShape 13"/>
            <p:cNvSpPr>
              <a:spLocks noChangeArrowheads="1"/>
            </p:cNvSpPr>
            <p:nvPr/>
          </p:nvSpPr>
          <p:spPr bwMode="auto">
            <a:xfrm>
              <a:off x="2707" y="3139"/>
              <a:ext cx="576" cy="518"/>
            </a:xfrm>
            <a:prstGeom prst="hexagon">
              <a:avLst>
                <a:gd name="adj" fmla="val 27799"/>
                <a:gd name="vf" fmla="val 11547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javacc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28414" name="Line 30"/>
            <p:cNvSpPr>
              <a:spLocks noChangeShapeType="1"/>
            </p:cNvSpPr>
            <p:nvPr/>
          </p:nvSpPr>
          <p:spPr bwMode="auto">
            <a:xfrm>
              <a:off x="2419" y="3369"/>
              <a:ext cx="2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8422" name="Group 38"/>
          <p:cNvGrpSpPr>
            <a:grpSpLocks/>
          </p:cNvGrpSpPr>
          <p:nvPr/>
        </p:nvGrpSpPr>
        <p:grpSpPr bwMode="auto">
          <a:xfrm>
            <a:off x="5392738" y="3788091"/>
            <a:ext cx="1736725" cy="822325"/>
            <a:chOff x="3341" y="3139"/>
            <a:chExt cx="1094" cy="518"/>
          </a:xfrm>
        </p:grpSpPr>
        <p:sp>
          <p:nvSpPr>
            <p:cNvPr id="528399" name="AutoShape 15"/>
            <p:cNvSpPr>
              <a:spLocks noChangeArrowheads="1"/>
            </p:cNvSpPr>
            <p:nvPr/>
          </p:nvSpPr>
          <p:spPr bwMode="auto">
            <a:xfrm>
              <a:off x="3629" y="3139"/>
              <a:ext cx="806" cy="518"/>
            </a:xfrm>
            <a:prstGeom prst="pentagon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Generated</a:t>
              </a:r>
            </a:p>
            <a:p>
              <a:pPr algn="ctr"/>
              <a:r>
                <a:rPr lang="en-US" dirty="0"/>
                <a:t>Parser</a:t>
              </a:r>
            </a:p>
          </p:txBody>
        </p:sp>
        <p:sp>
          <p:nvSpPr>
            <p:cNvPr id="528415" name="Line 31"/>
            <p:cNvSpPr>
              <a:spLocks noChangeShapeType="1"/>
            </p:cNvSpPr>
            <p:nvPr/>
          </p:nvSpPr>
          <p:spPr bwMode="auto">
            <a:xfrm>
              <a:off x="3341" y="3369"/>
              <a:ext cx="2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8443" name="Group 59"/>
          <p:cNvGrpSpPr>
            <a:grpSpLocks/>
          </p:cNvGrpSpPr>
          <p:nvPr/>
        </p:nvGrpSpPr>
        <p:grpSpPr bwMode="auto">
          <a:xfrm>
            <a:off x="6035675" y="4710428"/>
            <a:ext cx="914400" cy="1189038"/>
            <a:chOff x="3802" y="3082"/>
            <a:chExt cx="576" cy="749"/>
          </a:xfrm>
        </p:grpSpPr>
        <p:sp>
          <p:nvSpPr>
            <p:cNvPr id="528393" name="AutoShape 9"/>
            <p:cNvSpPr>
              <a:spLocks noChangeArrowheads="1"/>
            </p:cNvSpPr>
            <p:nvPr/>
          </p:nvSpPr>
          <p:spPr bwMode="auto">
            <a:xfrm>
              <a:off x="3802" y="3427"/>
              <a:ext cx="576" cy="404"/>
            </a:xfrm>
            <a:prstGeom prst="foldedCorner">
              <a:avLst>
                <a:gd name="adj" fmla="val 125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source</a:t>
              </a:r>
            </a:p>
            <a:p>
              <a:pPr algn="ctr"/>
              <a:r>
                <a:rPr lang="en-US"/>
                <a:t>program</a:t>
              </a:r>
            </a:p>
          </p:txBody>
        </p:sp>
        <p:sp>
          <p:nvSpPr>
            <p:cNvPr id="528417" name="Line 33"/>
            <p:cNvSpPr>
              <a:spLocks noChangeShapeType="1"/>
            </p:cNvSpPr>
            <p:nvPr/>
          </p:nvSpPr>
          <p:spPr bwMode="auto">
            <a:xfrm flipH="1" flipV="1">
              <a:off x="4090" y="3082"/>
              <a:ext cx="1" cy="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8424" name="Group 40"/>
          <p:cNvGrpSpPr>
            <a:grpSpLocks/>
          </p:cNvGrpSpPr>
          <p:nvPr/>
        </p:nvGrpSpPr>
        <p:grpSpPr bwMode="auto">
          <a:xfrm>
            <a:off x="7221538" y="3788091"/>
            <a:ext cx="1463675" cy="922337"/>
            <a:chOff x="4493" y="3139"/>
            <a:chExt cx="922" cy="581"/>
          </a:xfrm>
        </p:grpSpPr>
        <p:grpSp>
          <p:nvGrpSpPr>
            <p:cNvPr id="528411" name="Group 27"/>
            <p:cNvGrpSpPr>
              <a:grpSpLocks/>
            </p:cNvGrpSpPr>
            <p:nvPr/>
          </p:nvGrpSpPr>
          <p:grpSpPr bwMode="auto">
            <a:xfrm>
              <a:off x="4781" y="3139"/>
              <a:ext cx="634" cy="576"/>
              <a:chOff x="4550" y="3024"/>
              <a:chExt cx="634" cy="576"/>
            </a:xfrm>
          </p:grpSpPr>
          <p:sp>
            <p:nvSpPr>
              <p:cNvPr id="528402" name="Oval 18"/>
              <p:cNvSpPr>
                <a:spLocks noChangeArrowheads="1"/>
              </p:cNvSpPr>
              <p:nvPr/>
            </p:nvSpPr>
            <p:spPr bwMode="auto">
              <a:xfrm>
                <a:off x="4723" y="3024"/>
                <a:ext cx="173" cy="11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403" name="Oval 19"/>
              <p:cNvSpPr>
                <a:spLocks noChangeArrowheads="1"/>
              </p:cNvSpPr>
              <p:nvPr/>
            </p:nvSpPr>
            <p:spPr bwMode="auto">
              <a:xfrm>
                <a:off x="4550" y="3254"/>
                <a:ext cx="173" cy="11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404" name="Oval 20"/>
              <p:cNvSpPr>
                <a:spLocks noChangeArrowheads="1"/>
              </p:cNvSpPr>
              <p:nvPr/>
            </p:nvSpPr>
            <p:spPr bwMode="auto">
              <a:xfrm>
                <a:off x="4896" y="3254"/>
                <a:ext cx="173" cy="11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405" name="Oval 21"/>
              <p:cNvSpPr>
                <a:spLocks noChangeArrowheads="1"/>
              </p:cNvSpPr>
              <p:nvPr/>
            </p:nvSpPr>
            <p:spPr bwMode="auto">
              <a:xfrm>
                <a:off x="4781" y="3485"/>
                <a:ext cx="173" cy="11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406" name="Oval 22"/>
              <p:cNvSpPr>
                <a:spLocks noChangeArrowheads="1"/>
              </p:cNvSpPr>
              <p:nvPr/>
            </p:nvSpPr>
            <p:spPr bwMode="auto">
              <a:xfrm>
                <a:off x="5011" y="3485"/>
                <a:ext cx="173" cy="11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407" name="Line 23"/>
              <p:cNvSpPr>
                <a:spLocks noChangeShapeType="1"/>
              </p:cNvSpPr>
              <p:nvPr/>
            </p:nvSpPr>
            <p:spPr bwMode="auto">
              <a:xfrm flipH="1">
                <a:off x="4666" y="3139"/>
                <a:ext cx="115" cy="11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408" name="Line 24"/>
              <p:cNvSpPr>
                <a:spLocks noChangeShapeType="1"/>
              </p:cNvSpPr>
              <p:nvPr/>
            </p:nvSpPr>
            <p:spPr bwMode="auto">
              <a:xfrm>
                <a:off x="4838" y="3139"/>
                <a:ext cx="116" cy="11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409" name="Line 25"/>
              <p:cNvSpPr>
                <a:spLocks noChangeShapeType="1"/>
              </p:cNvSpPr>
              <p:nvPr/>
            </p:nvSpPr>
            <p:spPr bwMode="auto">
              <a:xfrm flipH="1">
                <a:off x="4896" y="3370"/>
                <a:ext cx="58" cy="11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410" name="Line 26"/>
              <p:cNvSpPr>
                <a:spLocks noChangeShapeType="1"/>
              </p:cNvSpPr>
              <p:nvPr/>
            </p:nvSpPr>
            <p:spPr bwMode="auto">
              <a:xfrm>
                <a:off x="5011" y="3370"/>
                <a:ext cx="58" cy="11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8416" name="Line 32"/>
            <p:cNvSpPr>
              <a:spLocks noChangeShapeType="1"/>
            </p:cNvSpPr>
            <p:nvPr/>
          </p:nvSpPr>
          <p:spPr bwMode="auto">
            <a:xfrm>
              <a:off x="4493" y="3369"/>
              <a:ext cx="2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18" name="Text Box 34"/>
            <p:cNvSpPr txBox="1">
              <a:spLocks noChangeArrowheads="1"/>
            </p:cNvSpPr>
            <p:nvPr/>
          </p:nvSpPr>
          <p:spPr bwMode="auto">
            <a:xfrm>
              <a:off x="4666" y="3528"/>
              <a:ext cx="3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AST</a:t>
              </a:r>
            </a:p>
          </p:txBody>
        </p:sp>
      </p:grpSp>
      <p:grpSp>
        <p:nvGrpSpPr>
          <p:cNvPr id="528436" name="Group 52"/>
          <p:cNvGrpSpPr>
            <a:grpSpLocks/>
          </p:cNvGrpSpPr>
          <p:nvPr/>
        </p:nvGrpSpPr>
        <p:grpSpPr bwMode="auto">
          <a:xfrm>
            <a:off x="3932238" y="3789678"/>
            <a:ext cx="1277937" cy="822325"/>
            <a:chOff x="2592" y="2968"/>
            <a:chExt cx="805" cy="518"/>
          </a:xfrm>
        </p:grpSpPr>
        <p:sp>
          <p:nvSpPr>
            <p:cNvPr id="528433" name="AutoShape 49"/>
            <p:cNvSpPr>
              <a:spLocks noChangeArrowheads="1"/>
            </p:cNvSpPr>
            <p:nvPr/>
          </p:nvSpPr>
          <p:spPr bwMode="auto">
            <a:xfrm>
              <a:off x="2879" y="2968"/>
              <a:ext cx="518" cy="518"/>
            </a:xfrm>
            <a:prstGeom prst="plus">
              <a:avLst>
                <a:gd name="adj" fmla="val 25000"/>
              </a:avLst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javac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28435" name="Line 51"/>
            <p:cNvSpPr>
              <a:spLocks noChangeShapeType="1"/>
            </p:cNvSpPr>
            <p:nvPr/>
          </p:nvSpPr>
          <p:spPr bwMode="auto">
            <a:xfrm>
              <a:off x="2592" y="3198"/>
              <a:ext cx="2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8442" name="Group 58"/>
          <p:cNvGrpSpPr>
            <a:grpSpLocks/>
          </p:cNvGrpSpPr>
          <p:nvPr/>
        </p:nvGrpSpPr>
        <p:grpSpPr bwMode="auto">
          <a:xfrm>
            <a:off x="1554163" y="4710428"/>
            <a:ext cx="549275" cy="1189038"/>
            <a:chOff x="979" y="3082"/>
            <a:chExt cx="346" cy="749"/>
          </a:xfrm>
        </p:grpSpPr>
        <p:sp>
          <p:nvSpPr>
            <p:cNvPr id="528391" name="AutoShape 7"/>
            <p:cNvSpPr>
              <a:spLocks noChangeArrowheads="1"/>
            </p:cNvSpPr>
            <p:nvPr/>
          </p:nvSpPr>
          <p:spPr bwMode="auto">
            <a:xfrm>
              <a:off x="979" y="3427"/>
              <a:ext cx="346" cy="404"/>
            </a:xfrm>
            <a:prstGeom prst="foldedCorner">
              <a:avLst>
                <a:gd name="adj" fmla="val 125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charset="0"/>
                </a:rPr>
                <a:t>.jj</a:t>
              </a:r>
            </a:p>
          </p:txBody>
        </p:sp>
        <p:sp>
          <p:nvSpPr>
            <p:cNvPr id="528438" name="Line 54"/>
            <p:cNvSpPr>
              <a:spLocks noChangeShapeType="1"/>
            </p:cNvSpPr>
            <p:nvPr/>
          </p:nvSpPr>
          <p:spPr bwMode="auto">
            <a:xfrm>
              <a:off x="1152" y="3082"/>
              <a:ext cx="0" cy="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8441" name="Group 57"/>
          <p:cNvGrpSpPr>
            <a:grpSpLocks/>
          </p:cNvGrpSpPr>
          <p:nvPr/>
        </p:nvGrpSpPr>
        <p:grpSpPr bwMode="auto">
          <a:xfrm>
            <a:off x="2743200" y="3611878"/>
            <a:ext cx="914400" cy="1463675"/>
            <a:chOff x="1728" y="2390"/>
            <a:chExt cx="576" cy="922"/>
          </a:xfrm>
        </p:grpSpPr>
        <p:grpSp>
          <p:nvGrpSpPr>
            <p:cNvPr id="528431" name="Group 47"/>
            <p:cNvGrpSpPr>
              <a:grpSpLocks/>
            </p:cNvGrpSpPr>
            <p:nvPr/>
          </p:nvGrpSpPr>
          <p:grpSpPr bwMode="auto">
            <a:xfrm>
              <a:off x="1728" y="2390"/>
              <a:ext cx="576" cy="633"/>
              <a:chOff x="2304" y="2333"/>
              <a:chExt cx="576" cy="633"/>
            </a:xfrm>
          </p:grpSpPr>
          <p:sp>
            <p:nvSpPr>
              <p:cNvPr id="528430" name="AutoShape 46"/>
              <p:cNvSpPr>
                <a:spLocks noChangeArrowheads="1"/>
              </p:cNvSpPr>
              <p:nvPr/>
            </p:nvSpPr>
            <p:spPr bwMode="auto">
              <a:xfrm>
                <a:off x="2419" y="2333"/>
                <a:ext cx="461" cy="403"/>
              </a:xfrm>
              <a:prstGeom prst="foldedCorner">
                <a:avLst>
                  <a:gd name="adj" fmla="val 125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528429" name="AutoShape 45"/>
              <p:cNvSpPr>
                <a:spLocks noChangeArrowheads="1"/>
              </p:cNvSpPr>
              <p:nvPr/>
            </p:nvSpPr>
            <p:spPr bwMode="auto">
              <a:xfrm>
                <a:off x="2362" y="2448"/>
                <a:ext cx="461" cy="403"/>
              </a:xfrm>
              <a:prstGeom prst="foldedCorner">
                <a:avLst>
                  <a:gd name="adj" fmla="val 125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528427" name="AutoShape 43"/>
              <p:cNvSpPr>
                <a:spLocks noChangeArrowheads="1"/>
              </p:cNvSpPr>
              <p:nvPr/>
            </p:nvSpPr>
            <p:spPr bwMode="auto">
              <a:xfrm>
                <a:off x="2304" y="2563"/>
                <a:ext cx="461" cy="403"/>
              </a:xfrm>
              <a:prstGeom prst="foldedCorner">
                <a:avLst>
                  <a:gd name="adj" fmla="val 125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>
                    <a:latin typeface="Courier New" charset="0"/>
                  </a:rPr>
                  <a:t>.java</a:t>
                </a:r>
              </a:p>
            </p:txBody>
          </p:sp>
        </p:grpSp>
        <p:sp>
          <p:nvSpPr>
            <p:cNvPr id="528439" name="Line 55"/>
            <p:cNvSpPr>
              <a:spLocks noChangeShapeType="1"/>
            </p:cNvSpPr>
            <p:nvPr/>
          </p:nvSpPr>
          <p:spPr bwMode="auto">
            <a:xfrm flipV="1">
              <a:off x="1958" y="3082"/>
              <a:ext cx="0" cy="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04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uiExpand="1" build="p" bldLvl="2"/>
      <p:bldP spid="5283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72A0-2FAD-801F-02B4-1A824EBB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Construction Formalities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90A4-A515-B588-7CD7-6D1FE5B1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formal terms for concepts that </a:t>
            </a:r>
            <a:br>
              <a:rPr lang="en-US" dirty="0"/>
            </a:br>
            <a:r>
              <a:rPr lang="en-US" dirty="0"/>
              <a:t>we covered during the semester:</a:t>
            </a:r>
          </a:p>
          <a:p>
            <a:pPr lvl="1"/>
            <a:r>
              <a:rPr lang="en-US" dirty="0"/>
              <a:t>syntax-directed translation</a:t>
            </a:r>
          </a:p>
          <a:p>
            <a:pPr lvl="1"/>
            <a:r>
              <a:rPr lang="en-US" dirty="0"/>
              <a:t>attribute grammars</a:t>
            </a:r>
          </a:p>
          <a:p>
            <a:pPr lvl="1"/>
            <a:r>
              <a:rPr lang="en-US" dirty="0"/>
              <a:t>LL(1) parser</a:t>
            </a:r>
          </a:p>
          <a:p>
            <a:pPr lvl="1"/>
            <a:r>
              <a:rPr lang="en-US" dirty="0"/>
              <a:t>LR(0) parser and other bottom-up parsers</a:t>
            </a:r>
          </a:p>
          <a:p>
            <a:pPr lvl="1"/>
            <a:r>
              <a:rPr lang="en-US" dirty="0"/>
              <a:t>FIRST and FOLLOW sets</a:t>
            </a:r>
          </a:p>
          <a:p>
            <a:pPr lvl="1"/>
            <a:r>
              <a:rPr lang="en-US" dirty="0"/>
              <a:t>Data-flow analysis for code optimization</a:t>
            </a:r>
          </a:p>
          <a:p>
            <a:pPr lvl="4"/>
            <a:endParaRPr lang="en-US" dirty="0"/>
          </a:p>
          <a:p>
            <a:r>
              <a:rPr lang="en-US" dirty="0"/>
              <a:t>Alternate intermediate representations</a:t>
            </a:r>
          </a:p>
          <a:p>
            <a:r>
              <a:rPr lang="en-US" dirty="0" err="1"/>
              <a:t>JavaCC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9083D-E77E-1125-CFB4-746F5E5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6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2FD3-1604-A44F-9EBC-93E064113804}" type="slidenum">
              <a:rPr lang="en-US"/>
              <a:pPr/>
              <a:t>20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JavaCC Parser Specification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1"/>
            <a:ext cx="8778144" cy="2682233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JavaCC</a:t>
            </a:r>
            <a:r>
              <a:rPr lang="en-US" dirty="0"/>
              <a:t> regular expressions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specify tokens.</a:t>
            </a:r>
          </a:p>
          <a:p>
            <a:r>
              <a:rPr lang="en-US" dirty="0"/>
              <a:t>Use EBNF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specify </a:t>
            </a:r>
            <a:r>
              <a:rPr lang="en-US" dirty="0" err="1"/>
              <a:t>JavaCC</a:t>
            </a:r>
            <a:r>
              <a:rPr lang="en-US" dirty="0"/>
              <a:t> production rules.</a:t>
            </a:r>
          </a:p>
          <a:p>
            <a:pPr lvl="4"/>
            <a:endParaRPr lang="en-US" dirty="0"/>
          </a:p>
          <a:p>
            <a:r>
              <a:rPr lang="en-US" dirty="0"/>
              <a:t>Phone number example.</a:t>
            </a:r>
          </a:p>
          <a:p>
            <a:pPr lvl="1"/>
            <a:r>
              <a:rPr lang="en-US" dirty="0"/>
              <a:t>Example phone number: </a:t>
            </a:r>
            <a:r>
              <a:rPr lang="en-US" dirty="0">
                <a:solidFill>
                  <a:srgbClr val="0033CC"/>
                </a:solidFill>
              </a:rPr>
              <a:t>408-123-4567</a:t>
            </a:r>
          </a:p>
          <a:p>
            <a:pPr lvl="1"/>
            <a:r>
              <a:rPr lang="en-US" dirty="0"/>
              <a:t>EBNF:</a:t>
            </a:r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182928" y="3977634"/>
            <a:ext cx="8819204" cy="140038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srgbClr val="0033CC"/>
                </a:solidFill>
                <a:latin typeface="Courier New" charset="0"/>
              </a:rPr>
              <a:t>&lt;digit&gt;        ::= 0|1|2|3|4|5|6|7|8|9</a:t>
            </a:r>
          </a:p>
          <a:p>
            <a:r>
              <a:rPr lang="en-US" sz="1700" b="1" dirty="0">
                <a:solidFill>
                  <a:srgbClr val="0033CC"/>
                </a:solidFill>
                <a:latin typeface="Courier New" charset="0"/>
              </a:rPr>
              <a:t>&lt;three digits&gt; ::= &lt;digit&gt; &lt;digit&gt; &lt;digit&gt;</a:t>
            </a:r>
          </a:p>
          <a:p>
            <a:r>
              <a:rPr lang="en-US" sz="1700" b="1" dirty="0">
                <a:solidFill>
                  <a:srgbClr val="0033CC"/>
                </a:solidFill>
                <a:latin typeface="Courier New" charset="0"/>
              </a:rPr>
              <a:t>&lt;four digits&gt;  ::= &lt;digit&gt; &lt;digit&gt; &lt;digit&gt; &lt;digit&gt;</a:t>
            </a:r>
          </a:p>
          <a:p>
            <a:endParaRPr lang="en-US" sz="17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700" b="1" dirty="0">
                <a:solidFill>
                  <a:schemeClr val="folHlink"/>
                </a:solidFill>
                <a:latin typeface="Courier New" charset="0"/>
              </a:rPr>
              <a:t>&lt;phone number&gt; ::= &lt;three digits&gt; - &lt;three digits&gt; - &lt;four digits&gt;</a:t>
            </a:r>
          </a:p>
        </p:txBody>
      </p:sp>
    </p:spTree>
    <p:extLst>
      <p:ext uri="{BB962C8B-B14F-4D97-AF65-F5344CB8AC3E}">
        <p14:creationId xmlns:p14="http://schemas.microsoft.com/office/powerpoint/2010/main" val="229393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E9B5-BB9A-5141-B33B-8B88392F3A8B}" type="slidenum">
              <a:rPr lang="en-US"/>
              <a:pPr/>
              <a:t>21</a:t>
            </a:fld>
            <a:endParaRPr lang="en-US"/>
          </a:p>
        </p:txBody>
      </p:sp>
      <p:sp>
        <p:nvSpPr>
          <p:cNvPr id="504842" name="Oval 10"/>
          <p:cNvSpPr>
            <a:spLocks noChangeArrowheads="1"/>
          </p:cNvSpPr>
          <p:nvPr/>
        </p:nvSpPr>
        <p:spPr bwMode="auto">
          <a:xfrm>
            <a:off x="3748269" y="5299996"/>
            <a:ext cx="92075" cy="904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JavaCC</a:t>
            </a:r>
            <a:r>
              <a:rPr lang="en-US" dirty="0"/>
              <a:t> Parser Specification</a:t>
            </a:r>
            <a:r>
              <a:rPr lang="en-US" i="1" dirty="0"/>
              <a:t>, cont’d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 lvl="1"/>
            <a:r>
              <a:rPr lang="en-US" sz="2800" dirty="0"/>
              <a:t>EBNF</a:t>
            </a:r>
            <a:r>
              <a:rPr lang="en-US" dirty="0"/>
              <a:t>:</a:t>
            </a:r>
          </a:p>
        </p:txBody>
      </p:sp>
      <p:sp>
        <p:nvSpPr>
          <p:cNvPr id="504837" name="Rectangle 5"/>
          <p:cNvSpPr>
            <a:spLocks noChangeArrowheads="1"/>
          </p:cNvSpPr>
          <p:nvPr/>
        </p:nvSpPr>
        <p:spPr bwMode="auto">
          <a:xfrm>
            <a:off x="457200" y="312420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 dirty="0" err="1"/>
              <a:t>JavaCC</a:t>
            </a:r>
            <a:r>
              <a:rPr lang="en-US" sz="2000" dirty="0"/>
              <a:t>: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1016181" y="3726784"/>
            <a:ext cx="7396163" cy="2536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TOKEN :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&lt;FOUR_DIGITS  : (&lt;DIGITS&gt;){4}&gt;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| &lt;THREE_DIGITS : (&lt;DIGITS&gt;){3}&gt;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| &lt;#DIGITS : ["0"-"9"]&gt;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}</a:t>
            </a:r>
          </a:p>
          <a:p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void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PhoneNumber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() : {} 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{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&lt;THREE_DIGITS&gt; "-" &lt;THREE_DIGITS&gt; "-" &lt;FOUR_DIGITS&gt; &lt;EOF&gt;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}</a:t>
            </a:r>
          </a:p>
        </p:txBody>
      </p:sp>
      <p:sp>
        <p:nvSpPr>
          <p:cNvPr id="504839" name="Text Box 7"/>
          <p:cNvSpPr txBox="1">
            <a:spLocks noChangeArrowheads="1"/>
          </p:cNvSpPr>
          <p:nvPr/>
        </p:nvSpPr>
        <p:spPr bwMode="auto">
          <a:xfrm>
            <a:off x="5497694" y="4058571"/>
            <a:ext cx="2032000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Token specifications</a:t>
            </a:r>
          </a:p>
        </p:txBody>
      </p:sp>
      <p:sp>
        <p:nvSpPr>
          <p:cNvPr id="504840" name="Text Box 8"/>
          <p:cNvSpPr txBox="1">
            <a:spLocks noChangeArrowheads="1"/>
          </p:cNvSpPr>
          <p:nvPr/>
        </p:nvSpPr>
        <p:spPr bwMode="auto">
          <a:xfrm>
            <a:off x="4126094" y="5247609"/>
            <a:ext cx="155892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Production rule</a:t>
            </a:r>
          </a:p>
        </p:txBody>
      </p:sp>
      <p:grpSp>
        <p:nvGrpSpPr>
          <p:cNvPr id="504846" name="Group 14"/>
          <p:cNvGrpSpPr>
            <a:grpSpLocks/>
          </p:cNvGrpSpPr>
          <p:nvPr/>
        </p:nvGrpSpPr>
        <p:grpSpPr bwMode="auto">
          <a:xfrm>
            <a:off x="3794306" y="4728496"/>
            <a:ext cx="3590925" cy="663575"/>
            <a:chOff x="2268" y="2985"/>
            <a:chExt cx="2262" cy="4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04841" name="Text Box 9"/>
            <p:cNvSpPr txBox="1">
              <a:spLocks noChangeArrowheads="1"/>
            </p:cNvSpPr>
            <p:nvPr/>
          </p:nvSpPr>
          <p:spPr bwMode="auto">
            <a:xfrm>
              <a:off x="2592" y="2985"/>
              <a:ext cx="1938" cy="218"/>
            </a:xfrm>
            <a:prstGeom prst="rect">
              <a:avLst/>
            </a:prstGeom>
            <a:grpFill/>
            <a:ln w="9525">
              <a:solidFill>
                <a:srgbClr val="33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336600"/>
                  </a:solidFill>
                </a:rPr>
                <a:t>Java statements can go in here!</a:t>
              </a:r>
            </a:p>
          </p:txBody>
        </p:sp>
        <p:cxnSp>
          <p:nvCxnSpPr>
            <p:cNvPr id="504844" name="AutoShape 12"/>
            <p:cNvCxnSpPr>
              <a:cxnSpLocks noChangeShapeType="1"/>
              <a:stCxn id="504841" idx="1"/>
              <a:endCxn id="504842" idx="0"/>
            </p:cNvCxnSpPr>
            <p:nvPr/>
          </p:nvCxnSpPr>
          <p:spPr bwMode="auto">
            <a:xfrm rot="10800000" flipV="1">
              <a:off x="2268" y="3094"/>
              <a:ext cx="324" cy="309"/>
            </a:xfrm>
            <a:prstGeom prst="curvedConnector2">
              <a:avLst/>
            </a:prstGeom>
            <a:grpFill/>
            <a:ln w="9525">
              <a:solidFill>
                <a:srgbClr val="3366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04845" name="Text Box 13"/>
          <p:cNvSpPr txBox="1">
            <a:spLocks noChangeArrowheads="1"/>
          </p:cNvSpPr>
          <p:nvPr/>
        </p:nvSpPr>
        <p:spPr bwMode="auto">
          <a:xfrm>
            <a:off x="182928" y="1754300"/>
            <a:ext cx="8819204" cy="14003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srgbClr val="0033CC"/>
                </a:solidFill>
                <a:latin typeface="Courier New" charset="0"/>
              </a:rPr>
              <a:t>&lt;digit&gt;        ::= 0|1|2|3|4|5|6|7|8|9</a:t>
            </a:r>
          </a:p>
          <a:p>
            <a:r>
              <a:rPr lang="en-US" sz="1700" b="1" dirty="0">
                <a:solidFill>
                  <a:srgbClr val="0033CC"/>
                </a:solidFill>
                <a:latin typeface="Courier New" charset="0"/>
              </a:rPr>
              <a:t>&lt;three digits&gt; ::= &lt;digit&gt; &lt;digit&gt; &lt;digit&gt;</a:t>
            </a:r>
          </a:p>
          <a:p>
            <a:r>
              <a:rPr lang="en-US" sz="1700" b="1" dirty="0">
                <a:solidFill>
                  <a:srgbClr val="0033CC"/>
                </a:solidFill>
                <a:latin typeface="Courier New" charset="0"/>
              </a:rPr>
              <a:t>&lt;four digits&gt;  ::= &lt;digit&gt; &lt;digit&gt; &lt;digit&gt; &lt;digit&gt;</a:t>
            </a:r>
          </a:p>
          <a:p>
            <a:endParaRPr lang="en-US" sz="17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700" b="1" dirty="0">
                <a:solidFill>
                  <a:schemeClr val="folHlink"/>
                </a:solidFill>
                <a:latin typeface="Courier New" charset="0"/>
              </a:rPr>
              <a:t>&lt;phone number&gt; ::= &lt;three digits&gt; - &lt;three digits&gt; - &lt;four digits&gt;</a:t>
            </a:r>
          </a:p>
        </p:txBody>
      </p:sp>
      <p:sp>
        <p:nvSpPr>
          <p:cNvPr id="504848" name="Text Box 16"/>
          <p:cNvSpPr txBox="1">
            <a:spLocks noChangeArrowheads="1"/>
          </p:cNvSpPr>
          <p:nvPr/>
        </p:nvSpPr>
        <p:spPr bwMode="auto">
          <a:xfrm>
            <a:off x="1651181" y="5979446"/>
            <a:ext cx="784225" cy="284163"/>
          </a:xfrm>
          <a:prstGeom prst="rect">
            <a:avLst/>
          </a:prstGeom>
          <a:solidFill>
            <a:srgbClr val="FFFFC2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Terminal</a:t>
            </a:r>
          </a:p>
        </p:txBody>
      </p:sp>
      <p:sp>
        <p:nvSpPr>
          <p:cNvPr id="504849" name="Text Box 17"/>
          <p:cNvSpPr txBox="1">
            <a:spLocks noChangeArrowheads="1"/>
          </p:cNvSpPr>
          <p:nvPr/>
        </p:nvSpPr>
        <p:spPr bwMode="auto">
          <a:xfrm>
            <a:off x="4164194" y="5979446"/>
            <a:ext cx="784225" cy="284163"/>
          </a:xfrm>
          <a:prstGeom prst="rect">
            <a:avLst/>
          </a:prstGeom>
          <a:solidFill>
            <a:srgbClr val="FFFFC2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Terminal</a:t>
            </a:r>
          </a:p>
        </p:txBody>
      </p:sp>
      <p:sp>
        <p:nvSpPr>
          <p:cNvPr id="504850" name="Text Box 18"/>
          <p:cNvSpPr txBox="1">
            <a:spLocks noChangeArrowheads="1"/>
          </p:cNvSpPr>
          <p:nvPr/>
        </p:nvSpPr>
        <p:spPr bwMode="auto">
          <a:xfrm>
            <a:off x="5405619" y="5979446"/>
            <a:ext cx="606425" cy="284163"/>
          </a:xfrm>
          <a:prstGeom prst="rect">
            <a:avLst/>
          </a:prstGeom>
          <a:solidFill>
            <a:srgbClr val="FFFFC2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Literal</a:t>
            </a:r>
          </a:p>
        </p:txBody>
      </p:sp>
      <p:sp>
        <p:nvSpPr>
          <p:cNvPr id="504851" name="Text Box 19"/>
          <p:cNvSpPr txBox="1">
            <a:spLocks noChangeArrowheads="1"/>
          </p:cNvSpPr>
          <p:nvPr/>
        </p:nvSpPr>
        <p:spPr bwMode="auto">
          <a:xfrm>
            <a:off x="3062469" y="5979446"/>
            <a:ext cx="606425" cy="284163"/>
          </a:xfrm>
          <a:prstGeom prst="rect">
            <a:avLst/>
          </a:prstGeom>
          <a:solidFill>
            <a:srgbClr val="FFFFC2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Literal</a:t>
            </a:r>
          </a:p>
        </p:txBody>
      </p:sp>
      <p:sp>
        <p:nvSpPr>
          <p:cNvPr id="504852" name="Text Box 20"/>
          <p:cNvSpPr txBox="1">
            <a:spLocks noChangeArrowheads="1"/>
          </p:cNvSpPr>
          <p:nvPr/>
        </p:nvSpPr>
        <p:spPr bwMode="auto">
          <a:xfrm>
            <a:off x="6412094" y="5979446"/>
            <a:ext cx="784225" cy="284163"/>
          </a:xfrm>
          <a:prstGeom prst="rect">
            <a:avLst/>
          </a:prstGeom>
          <a:solidFill>
            <a:srgbClr val="FFFFC2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Terminal</a:t>
            </a:r>
          </a:p>
        </p:txBody>
      </p:sp>
      <p:sp>
        <p:nvSpPr>
          <p:cNvPr id="504853" name="Text Box 21"/>
          <p:cNvSpPr txBox="1">
            <a:spLocks noChangeArrowheads="1"/>
          </p:cNvSpPr>
          <p:nvPr/>
        </p:nvSpPr>
        <p:spPr bwMode="auto">
          <a:xfrm>
            <a:off x="7601131" y="5979446"/>
            <a:ext cx="784225" cy="284163"/>
          </a:xfrm>
          <a:prstGeom prst="rect">
            <a:avLst/>
          </a:prstGeom>
          <a:solidFill>
            <a:srgbClr val="FFFFC2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Terminal</a:t>
            </a:r>
          </a:p>
        </p:txBody>
      </p:sp>
      <p:sp>
        <p:nvSpPr>
          <p:cNvPr id="504854" name="Text Box 22"/>
          <p:cNvSpPr txBox="1">
            <a:spLocks noChangeArrowheads="1"/>
          </p:cNvSpPr>
          <p:nvPr/>
        </p:nvSpPr>
        <p:spPr bwMode="auto">
          <a:xfrm>
            <a:off x="1925819" y="4963446"/>
            <a:ext cx="1011237" cy="284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336600"/>
                </a:solidFill>
              </a:rPr>
              <a:t>Nonterminal</a:t>
            </a:r>
          </a:p>
        </p:txBody>
      </p:sp>
    </p:spTree>
    <p:extLst>
      <p:ext uri="{BB962C8B-B14F-4D97-AF65-F5344CB8AC3E}">
        <p14:creationId xmlns:p14="http://schemas.microsoft.com/office/powerpoint/2010/main" val="402199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4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4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4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4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4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4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4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48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9" grpId="0" animBg="1"/>
      <p:bldP spid="504840" grpId="0" animBg="1"/>
      <p:bldP spid="504848" grpId="0" animBg="1"/>
      <p:bldP spid="504849" grpId="0" animBg="1"/>
      <p:bldP spid="504850" grpId="0" animBg="1"/>
      <p:bldP spid="504851" grpId="0" animBg="1"/>
      <p:bldP spid="504852" grpId="0" animBg="1"/>
      <p:bldP spid="504853" grpId="0" animBg="1"/>
      <p:bldP spid="5048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1540-CDA3-0E4C-ACCE-9E355082459E}" type="slidenum">
              <a:rPr lang="en-US"/>
              <a:pPr/>
              <a:t>22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JavaCC Production Rule Methods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295400"/>
            <a:ext cx="8504237" cy="1219200"/>
          </a:xfrm>
        </p:spPr>
        <p:txBody>
          <a:bodyPr/>
          <a:lstStyle/>
          <a:p>
            <a:r>
              <a:rPr lang="en-US" sz="2400" dirty="0" err="1"/>
              <a:t>JavaCC</a:t>
            </a:r>
            <a:r>
              <a:rPr lang="en-US" sz="2400" dirty="0"/>
              <a:t> generates a top-down recursive-descent parser.</a:t>
            </a:r>
          </a:p>
          <a:p>
            <a:pPr lvl="1"/>
            <a:r>
              <a:rPr lang="en-US" sz="2000" dirty="0"/>
              <a:t>Each production rule becomes a Java method of the parser class.</a:t>
            </a:r>
          </a:p>
          <a:p>
            <a:pPr lvl="1"/>
            <a:r>
              <a:rPr lang="en-US" sz="2000" dirty="0"/>
              <a:t>You can pass parameters to the methods.</a:t>
            </a:r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985838" y="2606675"/>
            <a:ext cx="7151687" cy="35147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void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PhoneNumber</a:t>
            </a:r>
            <a:r>
              <a:rPr lang="en-US" b="1" dirty="0">
                <a:latin typeface="Courier New" charset="0"/>
              </a:rPr>
              <a:t>() : {</a:t>
            </a: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 err="1">
                <a:solidFill>
                  <a:srgbClr val="336600"/>
                </a:solidFill>
                <a:latin typeface="Courier New" charset="0"/>
              </a:rPr>
              <a:t>StringBuffer</a:t>
            </a:r>
            <a:r>
              <a:rPr lang="en-US" b="1" dirty="0">
                <a:solidFill>
                  <a:srgbClr val="3366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sb</a:t>
            </a:r>
            <a:r>
              <a:rPr lang="en-US" b="1" dirty="0">
                <a:solidFill>
                  <a:srgbClr val="336600"/>
                </a:solidFill>
                <a:latin typeface="Courier New" charset="0"/>
              </a:rPr>
              <a:t> = new </a:t>
            </a:r>
            <a:r>
              <a:rPr lang="en-US" b="1" dirty="0" err="1">
                <a:solidFill>
                  <a:srgbClr val="336600"/>
                </a:solidFill>
                <a:latin typeface="Courier New" charset="0"/>
              </a:rPr>
              <a:t>StringBuffer</a:t>
            </a:r>
            <a:r>
              <a:rPr lang="en-US" b="1" dirty="0">
                <a:solidFill>
                  <a:srgbClr val="336600"/>
                </a:solidFill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 err="1">
                <a:latin typeface="Courier New" charset="0"/>
              </a:rPr>
              <a:t>AreaCode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sb</a:t>
            </a:r>
            <a:r>
              <a:rPr lang="en-US" b="1" dirty="0">
                <a:latin typeface="Courier New" charset="0"/>
              </a:rPr>
              <a:t>) "-" </a:t>
            </a:r>
          </a:p>
          <a:p>
            <a:r>
              <a:rPr lang="en-US" b="1" dirty="0">
                <a:latin typeface="Courier New" charset="0"/>
              </a:rPr>
              <a:t>  &lt;THREE_DIGITS&gt; {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sb</a:t>
            </a:r>
            <a:r>
              <a:rPr lang="en-US" b="1" dirty="0" err="1">
                <a:latin typeface="Courier New" charset="0"/>
              </a:rPr>
              <a:t>.append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token.image</a:t>
            </a:r>
            <a:r>
              <a:rPr lang="en-US" b="1" dirty="0">
                <a:latin typeface="Courier New" charset="0"/>
              </a:rPr>
              <a:t>);} "-" </a:t>
            </a:r>
          </a:p>
          <a:p>
            <a:r>
              <a:rPr lang="en-US" b="1" dirty="0">
                <a:latin typeface="Courier New" charset="0"/>
              </a:rPr>
              <a:t>  &lt;FOUR_DIGITS&gt;  {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sb</a:t>
            </a:r>
            <a:r>
              <a:rPr lang="en-US" b="1" dirty="0" err="1">
                <a:latin typeface="Courier New" charset="0"/>
              </a:rPr>
              <a:t>.append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token.image</a:t>
            </a:r>
            <a:r>
              <a:rPr lang="en-US" b="1" dirty="0">
                <a:latin typeface="Courier New" charset="0"/>
              </a:rPr>
              <a:t>);}</a:t>
            </a:r>
          </a:p>
          <a:p>
            <a:r>
              <a:rPr lang="en-US" b="1" dirty="0">
                <a:latin typeface="Courier New" charset="0"/>
              </a:rPr>
              <a:t>  &lt;EOF&gt; {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("Number: " +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sb</a:t>
            </a:r>
            <a:r>
              <a:rPr lang="en-US" b="1" dirty="0" err="1">
                <a:latin typeface="Courier New" charset="0"/>
              </a:rPr>
              <a:t>.toString</a:t>
            </a:r>
            <a:r>
              <a:rPr lang="en-US" b="1" dirty="0">
                <a:latin typeface="Courier New" charset="0"/>
              </a:rPr>
              <a:t>());}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void </a:t>
            </a:r>
            <a:r>
              <a:rPr lang="en-US" b="1" dirty="0" err="1">
                <a:latin typeface="Courier New" charset="0"/>
              </a:rPr>
              <a:t>AreaCode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StringBuffer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buf</a:t>
            </a:r>
            <a:r>
              <a:rPr lang="en-US" b="1" dirty="0">
                <a:latin typeface="Courier New" charset="0"/>
              </a:rPr>
              <a:t>) : {}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&lt;THREE_DIGITS&gt; {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buf</a:t>
            </a:r>
            <a:r>
              <a:rPr lang="en-US" b="1" dirty="0" err="1">
                <a:latin typeface="Courier New" charset="0"/>
              </a:rPr>
              <a:t>.append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token.image</a:t>
            </a:r>
            <a:r>
              <a:rPr lang="en-US" b="1" dirty="0">
                <a:latin typeface="Courier New" charset="0"/>
              </a:rPr>
              <a:t>);}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5943600" y="2879725"/>
            <a:ext cx="1630363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00"/>
                </a:solidFill>
              </a:rPr>
              <a:t>Java statement.</a:t>
            </a:r>
          </a:p>
        </p:txBody>
      </p:sp>
      <p:sp>
        <p:nvSpPr>
          <p:cNvPr id="505863" name="Text Box 7"/>
          <p:cNvSpPr txBox="1">
            <a:spLocks noChangeArrowheads="1"/>
          </p:cNvSpPr>
          <p:nvPr/>
        </p:nvSpPr>
        <p:spPr bwMode="auto">
          <a:xfrm>
            <a:off x="3840163" y="3521075"/>
            <a:ext cx="167322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00"/>
                </a:solidFill>
              </a:rPr>
              <a:t>Syntactic action.</a:t>
            </a:r>
          </a:p>
        </p:txBody>
      </p:sp>
    </p:spTree>
    <p:extLst>
      <p:ext uri="{BB962C8B-B14F-4D97-AF65-F5344CB8AC3E}">
        <p14:creationId xmlns:p14="http://schemas.microsoft.com/office/powerpoint/2010/main" val="189449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5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5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5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58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58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58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1" grpId="0" animBg="1"/>
      <p:bldP spid="5058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001-0E09-984D-B273-5522F6C0E3A7}" type="slidenum">
              <a:rPr lang="en-US"/>
              <a:pPr/>
              <a:t>23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Simple Calculator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771525" y="1404938"/>
            <a:ext cx="7640638" cy="4492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Expression</a:t>
            </a:r>
            <a:r>
              <a:rPr lang="en-US" b="1" dirty="0">
                <a:latin typeface="Courier New" charset="0"/>
              </a:rPr>
              <a:t>() : {}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{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("EXPRESSION STARTS");}</a:t>
            </a: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Operator</a:t>
            </a:r>
            <a:r>
              <a:rPr lang="en-US" b="1" dirty="0">
                <a:latin typeface="Courier New" charset="0"/>
              </a:rPr>
              <a:t>()</a:t>
            </a:r>
          </a:p>
          <a:p>
            <a:r>
              <a:rPr lang="en-US" b="1" dirty="0">
                <a:latin typeface="Courier New" charset="0"/>
              </a:rPr>
              <a:t>  {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("EXPRESSION ENDS");}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Operator</a:t>
            </a:r>
            <a:r>
              <a:rPr lang="en-US" b="1" dirty="0">
                <a:latin typeface="Courier New" charset="0"/>
              </a:rPr>
              <a:t>() : {}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Operand</a:t>
            </a:r>
            <a:r>
              <a:rPr lang="en-US" b="1" dirty="0">
                <a:latin typeface="Courier New" charset="0"/>
              </a:rPr>
              <a:t>() </a:t>
            </a:r>
          </a:p>
          <a:p>
            <a:r>
              <a:rPr lang="en-US" b="1" dirty="0">
                <a:latin typeface="Courier New" charset="0"/>
              </a:rPr>
              <a:t>  "+" {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("Operator: " + </a:t>
            </a:r>
            <a:r>
              <a:rPr lang="en-US" b="1" dirty="0" err="1">
                <a:latin typeface="Courier New" charset="0"/>
              </a:rPr>
              <a:t>tokenImage</a:t>
            </a:r>
            <a:r>
              <a:rPr lang="en-US" b="1" dirty="0">
                <a:latin typeface="Courier New" charset="0"/>
              </a:rPr>
              <a:t>[PLUS]);} </a:t>
            </a: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Operand</a:t>
            </a:r>
            <a:r>
              <a:rPr lang="en-US" b="1" dirty="0">
                <a:latin typeface="Courier New" charset="0"/>
              </a:rPr>
              <a:t>()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Operand</a:t>
            </a:r>
            <a:r>
              <a:rPr lang="en-US" b="1" dirty="0">
                <a:latin typeface="Courier New" charset="0"/>
              </a:rPr>
              <a:t>() : {Token t;}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t=&lt;DIGITS&gt; {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("Operand: " + </a:t>
            </a:r>
            <a:r>
              <a:rPr lang="en-US" b="1" dirty="0" err="1">
                <a:latin typeface="Courier New" charset="0"/>
              </a:rPr>
              <a:t>t.image</a:t>
            </a:r>
            <a:r>
              <a:rPr lang="en-US" b="1" dirty="0">
                <a:latin typeface="Courier New" charset="0"/>
              </a:rPr>
              <a:t>);}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6719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AB5F-7E23-604D-AF42-24D4F7868568}" type="slidenum">
              <a:rPr lang="en-US"/>
              <a:pPr/>
              <a:t>24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 Simple AST</a:t>
            </a: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5418138" y="1245216"/>
            <a:ext cx="3299301" cy="375487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SimpleNode</a:t>
            </a:r>
            <a:r>
              <a:rPr lang="en-US" sz="1400" b="1" dirty="0">
                <a:latin typeface="Courier New" charset="0"/>
              </a:rPr>
              <a:t> Expression() : {}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Operator()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{return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jjtThis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;}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void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Operator</a:t>
            </a:r>
            <a:r>
              <a:rPr lang="en-US" sz="1400" b="1" dirty="0">
                <a:latin typeface="Courier New" charset="0"/>
              </a:rPr>
              <a:t>() : {} </a:t>
            </a:r>
          </a:p>
          <a:p>
            <a:r>
              <a:rPr lang="en-US" sz="1400" b="1" dirty="0">
                <a:latin typeface="Courier New" charset="0"/>
              </a:rPr>
              <a:t>{ </a:t>
            </a:r>
          </a:p>
          <a:p>
            <a:r>
              <a:rPr lang="en-US" sz="1400" b="1" dirty="0">
                <a:latin typeface="Courier New" charset="0"/>
              </a:rPr>
              <a:t>  Operand() "+" Operand()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void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Operand</a:t>
            </a:r>
            <a:r>
              <a:rPr lang="en-US" sz="1400" b="1" dirty="0">
                <a:latin typeface="Courier New" charset="0"/>
              </a:rPr>
              <a:t>() : {} </a:t>
            </a:r>
          </a:p>
          <a:p>
            <a:r>
              <a:rPr lang="en-US" sz="1400" b="1" dirty="0">
                <a:latin typeface="Courier New" charset="0"/>
              </a:rPr>
              <a:t>{ </a:t>
            </a:r>
          </a:p>
          <a:p>
            <a:r>
              <a:rPr lang="en-US" sz="1400" b="1" dirty="0">
                <a:latin typeface="Courier New" charset="0"/>
              </a:rPr>
              <a:t>  &lt;DIGITS&gt; 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365125" y="1235075"/>
            <a:ext cx="4651375" cy="498475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PARSER_BEGIN(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Calculator</a:t>
            </a:r>
            <a:r>
              <a:rPr lang="en-US" sz="1400" b="1" dirty="0">
                <a:latin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</a:rPr>
              <a:t>import </a:t>
            </a:r>
            <a:r>
              <a:rPr lang="en-US" sz="1400" b="1" dirty="0" err="1">
                <a:latin typeface="Courier New" charset="0"/>
              </a:rPr>
              <a:t>java.io</a:t>
            </a:r>
            <a:r>
              <a:rPr lang="en-US" sz="1400" b="1" dirty="0">
                <a:latin typeface="Courier New" charset="0"/>
              </a:rPr>
              <a:t>.*;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public class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Calculator</a:t>
            </a:r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public static void main(String[] </a:t>
            </a:r>
            <a:r>
              <a:rPr lang="en-US" sz="1400" b="1" dirty="0" err="1">
                <a:latin typeface="Courier New" charset="0"/>
              </a:rPr>
              <a:t>args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  {</a:t>
            </a:r>
          </a:p>
          <a:p>
            <a:r>
              <a:rPr lang="en-US" sz="1400" b="1" dirty="0">
                <a:latin typeface="Courier New" charset="0"/>
              </a:rPr>
              <a:t>    Reader </a:t>
            </a:r>
            <a:r>
              <a:rPr lang="en-US" sz="1400" b="1" dirty="0" err="1">
                <a:latin typeface="Courier New" charset="0"/>
              </a:rPr>
              <a:t>sr</a:t>
            </a:r>
            <a:r>
              <a:rPr lang="en-US" sz="1400" b="1" dirty="0">
                <a:latin typeface="Courier New" charset="0"/>
              </a:rPr>
              <a:t> = new </a:t>
            </a:r>
            <a:r>
              <a:rPr lang="en-US" sz="1400" b="1" dirty="0" err="1">
                <a:latin typeface="Courier New" charset="0"/>
              </a:rPr>
              <a:t>StringReader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args</a:t>
            </a:r>
            <a:r>
              <a:rPr lang="en-US" sz="1400" b="1" dirty="0">
                <a:latin typeface="Courier New" charset="0"/>
              </a:rPr>
              <a:t>[0]);</a:t>
            </a:r>
          </a:p>
          <a:p>
            <a:r>
              <a:rPr lang="en-US" sz="1400" b="1" dirty="0">
                <a:latin typeface="Courier New" charset="0"/>
              </a:rPr>
              <a:t>    Calculator </a:t>
            </a:r>
            <a:r>
              <a:rPr lang="en-US" sz="1400" b="1" dirty="0" err="1">
                <a:latin typeface="Courier New" charset="0"/>
              </a:rPr>
              <a:t>calc</a:t>
            </a:r>
            <a:r>
              <a:rPr lang="en-US" sz="1400" b="1" dirty="0">
                <a:latin typeface="Courier New" charset="0"/>
              </a:rPr>
              <a:t> = new Calculator(</a:t>
            </a:r>
            <a:r>
              <a:rPr lang="en-US" sz="1400" b="1" dirty="0" err="1">
                <a:latin typeface="Courier New" charset="0"/>
              </a:rPr>
              <a:t>sr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try {</a:t>
            </a:r>
          </a:p>
          <a:p>
            <a:r>
              <a:rPr lang="en-US" sz="1400" b="1" dirty="0">
                <a:latin typeface="Courier New" charset="0"/>
              </a:rPr>
              <a:t>  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SimpleNode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node =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calc.Expression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();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node.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dump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("&gt;");</a:t>
            </a:r>
          </a:p>
          <a:p>
            <a:r>
              <a:rPr lang="en-US" sz="1400" b="1" dirty="0">
                <a:latin typeface="Courier New" charset="0"/>
              </a:rPr>
              <a:t>    } </a:t>
            </a:r>
          </a:p>
          <a:p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catch (</a:t>
            </a:r>
            <a:r>
              <a:rPr lang="en-US" sz="1400" b="1" dirty="0" err="1">
                <a:latin typeface="Courier New" charset="0"/>
              </a:rPr>
              <a:t>ParseException</a:t>
            </a:r>
            <a:r>
              <a:rPr lang="en-US" sz="1400" b="1" dirty="0">
                <a:latin typeface="Courier New" charset="0"/>
              </a:rPr>
              <a:t> ex) {</a:t>
            </a:r>
          </a:p>
          <a:p>
            <a:r>
              <a:rPr lang="en-US" sz="1400" b="1" dirty="0">
                <a:latin typeface="Courier New" charset="0"/>
              </a:rPr>
              <a:t>      </a:t>
            </a:r>
            <a:r>
              <a:rPr lang="en-US" sz="1400" b="1" dirty="0" err="1">
                <a:latin typeface="Courier New" charset="0"/>
              </a:rPr>
              <a:t>ex.printStackTrace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r>
              <a:rPr lang="en-US" sz="1400" b="1" dirty="0">
                <a:latin typeface="Courier New" charset="0"/>
              </a:rPr>
              <a:t>PARSER_END(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Calculator</a:t>
            </a:r>
            <a:r>
              <a:rPr lang="en-US" sz="1400" b="1" dirty="0">
                <a:latin typeface="Courier New" charset="0"/>
              </a:rPr>
              <a:t>)</a:t>
            </a:r>
          </a:p>
        </p:txBody>
      </p:sp>
      <p:sp>
        <p:nvSpPr>
          <p:cNvPr id="530438" name="Line 6"/>
          <p:cNvSpPr>
            <a:spLocks noChangeShapeType="1"/>
          </p:cNvSpPr>
          <p:nvPr/>
        </p:nvSpPr>
        <p:spPr bwMode="auto">
          <a:xfrm>
            <a:off x="5212073" y="1325563"/>
            <a:ext cx="0" cy="47551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439" name="Text Box 7"/>
          <p:cNvSpPr txBox="1">
            <a:spLocks noChangeArrowheads="1"/>
          </p:cNvSpPr>
          <p:nvPr/>
        </p:nvSpPr>
        <p:spPr bwMode="auto">
          <a:xfrm>
            <a:off x="6581876" y="2174268"/>
            <a:ext cx="192200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jjtThis</a:t>
            </a:r>
            <a:r>
              <a:rPr lang="en-US" sz="1400" dirty="0">
                <a:solidFill>
                  <a:srgbClr val="0033CC"/>
                </a:solidFill>
              </a:rPr>
              <a:t> represents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the current AST node.</a:t>
            </a:r>
          </a:p>
        </p:txBody>
      </p:sp>
      <p:sp>
        <p:nvSpPr>
          <p:cNvPr id="530440" name="Text Box 8"/>
          <p:cNvSpPr txBox="1">
            <a:spLocks noChangeArrowheads="1"/>
          </p:cNvSpPr>
          <p:nvPr/>
        </p:nvSpPr>
        <p:spPr bwMode="auto">
          <a:xfrm>
            <a:off x="1096963" y="4094487"/>
            <a:ext cx="162409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dump()</a:t>
            </a:r>
            <a:r>
              <a:rPr lang="en-US" sz="1400">
                <a:solidFill>
                  <a:srgbClr val="0033CC"/>
                </a:solidFill>
              </a:rPr>
              <a:t> is the</a:t>
            </a:r>
          </a:p>
          <a:p>
            <a:r>
              <a:rPr lang="en-US" sz="1400">
                <a:solidFill>
                  <a:srgbClr val="0033CC"/>
                </a:solidFill>
              </a:rPr>
              <a:t>AST print method.</a:t>
            </a:r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3017537" y="3886195"/>
            <a:ext cx="171207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SimpleNode</a:t>
            </a:r>
          </a:p>
          <a:p>
            <a:r>
              <a:rPr lang="en-US" sz="1400">
                <a:solidFill>
                  <a:srgbClr val="0033CC"/>
                </a:solidFill>
              </a:rPr>
              <a:t>implements the</a:t>
            </a:r>
          </a:p>
          <a:p>
            <a:r>
              <a:rPr lang="en-US" sz="1400">
                <a:solidFill>
                  <a:srgbClr val="0033CC"/>
                </a:solidFill>
              </a:rPr>
              <a:t>JJTree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Node</a:t>
            </a:r>
            <a:r>
              <a:rPr lang="en-US" sz="1400">
                <a:solidFill>
                  <a:srgbClr val="0033CC"/>
                </a:solidFill>
              </a:rPr>
              <a:t> class.</a:t>
            </a:r>
          </a:p>
        </p:txBody>
      </p:sp>
    </p:spTree>
    <p:extLst>
      <p:ext uri="{BB962C8B-B14F-4D97-AF65-F5344CB8AC3E}">
        <p14:creationId xmlns:p14="http://schemas.microsoft.com/office/powerpoint/2010/main" val="355776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 animBg="1"/>
      <p:bldP spid="530437" grpId="0" animBg="1"/>
      <p:bldP spid="530439" grpId="0" animBg="1"/>
      <p:bldP spid="530440" grpId="0" animBg="1"/>
      <p:bldP spid="5304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5C8B-46A7-8548-ABE7-3F71491BD2F2}" type="slidenum">
              <a:rPr lang="en-US"/>
              <a:pPr/>
              <a:t>25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Operating Calculator</a:t>
            </a: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898480" y="1243934"/>
            <a:ext cx="7788275" cy="50196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urier New" charset="0"/>
              </a:rPr>
              <a:t>SimpleNode</a:t>
            </a:r>
            <a:r>
              <a:rPr lang="en-US" sz="1500" b="1" dirty="0">
                <a:latin typeface="Courier New" charset="0"/>
              </a:rPr>
              <a:t>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Expression</a:t>
            </a:r>
            <a:r>
              <a:rPr lang="en-US" sz="1500" b="1" dirty="0">
                <a:latin typeface="Courier New" charset="0"/>
              </a:rPr>
              <a:t>() : {} </a:t>
            </a:r>
          </a:p>
          <a:p>
            <a:r>
              <a:rPr lang="en-US" sz="1500" b="1" dirty="0">
                <a:latin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</a:rPr>
              <a:t> 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Operator</a:t>
            </a:r>
            <a:r>
              <a:rPr lang="en-US" sz="1500" b="1" dirty="0">
                <a:latin typeface="Courier New" charset="0"/>
              </a:rPr>
              <a:t>()</a:t>
            </a:r>
          </a:p>
          <a:p>
            <a:r>
              <a:rPr lang="en-US" sz="1500" b="1" dirty="0">
                <a:latin typeface="Courier New" charset="0"/>
              </a:rPr>
              <a:t>  {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  <a:r>
              <a:rPr lang="en-US" dirty="0"/>
              <a:t> </a:t>
            </a:r>
            <a:r>
              <a:rPr lang="en-US" b="1" dirty="0" err="1">
                <a:latin typeface="Courier New" charset="0"/>
              </a:rPr>
              <a:t>SimpleNode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operator</a:t>
            </a:r>
            <a:r>
              <a:rPr lang="en-US" b="1" dirty="0">
                <a:latin typeface="Courier New" charset="0"/>
              </a:rPr>
              <a:t> = (</a:t>
            </a:r>
            <a:r>
              <a:rPr lang="en-US" b="1" dirty="0" err="1">
                <a:latin typeface="Courier New" charset="0"/>
              </a:rPr>
              <a:t>SimpleNode</a:t>
            </a:r>
            <a:r>
              <a:rPr lang="en-US" b="1" dirty="0">
                <a:latin typeface="Courier New" charset="0"/>
              </a:rPr>
              <a:t>)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jjtThis.jjtGetChild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(0)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SimpleNode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first</a:t>
            </a:r>
            <a:r>
              <a:rPr lang="en-US" b="1" dirty="0">
                <a:latin typeface="Courier New" charset="0"/>
              </a:rPr>
              <a:t> = (</a:t>
            </a:r>
            <a:r>
              <a:rPr lang="en-US" b="1" dirty="0" err="1">
                <a:latin typeface="Courier New" charset="0"/>
              </a:rPr>
              <a:t>SimpleNode</a:t>
            </a:r>
            <a:r>
              <a:rPr lang="en-US" b="1" dirty="0">
                <a:latin typeface="Courier New" charset="0"/>
              </a:rPr>
              <a:t>)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operator.jjtGetChild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(0)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firstValue</a:t>
            </a:r>
            <a:r>
              <a:rPr lang="en-US" b="1" dirty="0">
                <a:latin typeface="Courier New" charset="0"/>
              </a:rPr>
              <a:t> = (Integer) </a:t>
            </a:r>
            <a:r>
              <a:rPr lang="en-US" b="1" dirty="0" err="1">
                <a:latin typeface="Courier New" charset="0"/>
              </a:rPr>
              <a:t>first.jjtGetValue</a:t>
            </a:r>
            <a:r>
              <a:rPr lang="en-US" b="1" dirty="0">
                <a:latin typeface="Courier New" charset="0"/>
              </a:rPr>
              <a:t>();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SimpleNode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second</a:t>
            </a:r>
            <a:r>
              <a:rPr lang="en-US" b="1" dirty="0">
                <a:latin typeface="Courier New" charset="0"/>
              </a:rPr>
              <a:t> = (</a:t>
            </a:r>
            <a:r>
              <a:rPr lang="en-US" b="1" dirty="0" err="1">
                <a:latin typeface="Courier New" charset="0"/>
              </a:rPr>
              <a:t>SimpleNode</a:t>
            </a:r>
            <a:r>
              <a:rPr lang="en-US" b="1" dirty="0">
                <a:latin typeface="Courier New" charset="0"/>
              </a:rPr>
              <a:t>)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operator.jjtGetChild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(1)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secondValue</a:t>
            </a:r>
            <a:r>
              <a:rPr lang="en-US" b="1" dirty="0">
                <a:latin typeface="Courier New" charset="0"/>
              </a:rPr>
              <a:t> = (Integer) </a:t>
            </a:r>
            <a:r>
              <a:rPr lang="en-US" b="1" dirty="0" err="1">
                <a:latin typeface="Courier New" charset="0"/>
              </a:rPr>
              <a:t>second.jjtGetValue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  <a:r>
              <a:rPr lang="en-US" b="1" dirty="0">
                <a:latin typeface="Courier New" charset="0"/>
              </a:rPr>
              <a:t>if (((String) </a:t>
            </a:r>
            <a:r>
              <a:rPr lang="en-US" b="1" dirty="0" err="1">
                <a:latin typeface="Courier New" charset="0"/>
              </a:rPr>
              <a:t>operator.jjtGetValue</a:t>
            </a:r>
            <a:r>
              <a:rPr lang="en-US" b="1" dirty="0">
                <a:latin typeface="Courier New" charset="0"/>
              </a:rPr>
              <a:t>()).equals("+")) {</a:t>
            </a:r>
          </a:p>
          <a:p>
            <a:r>
              <a:rPr lang="en-US" sz="1500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jjtThis.jjtSetValue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firstValue</a:t>
            </a:r>
            <a:r>
              <a:rPr lang="en-US" b="1" dirty="0">
                <a:latin typeface="Courier New" charset="0"/>
              </a:rPr>
              <a:t> + </a:t>
            </a:r>
            <a:r>
              <a:rPr lang="en-US" b="1" dirty="0" err="1">
                <a:latin typeface="Courier New" charset="0"/>
              </a:rPr>
              <a:t>secondValue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</a:rPr>
              <a:t>    } </a:t>
            </a:r>
          </a:p>
          <a:p>
            <a:r>
              <a:rPr lang="en-US" sz="1500" b="1" dirty="0">
                <a:latin typeface="Courier New" charset="0"/>
              </a:rPr>
              <a:t>    else {</a:t>
            </a:r>
          </a:p>
          <a:p>
            <a:r>
              <a:rPr lang="en-US" sz="1500" b="1" dirty="0">
                <a:latin typeface="Courier New" charset="0"/>
              </a:rPr>
              <a:t>      </a:t>
            </a:r>
            <a:r>
              <a:rPr lang="en-US" sz="1500" b="1" dirty="0" err="1">
                <a:latin typeface="Courier New" charset="0"/>
              </a:rPr>
              <a:t>System.out.println</a:t>
            </a:r>
            <a:r>
              <a:rPr lang="en-US" sz="1500" b="1" dirty="0">
                <a:latin typeface="Courier New" charset="0"/>
              </a:rPr>
              <a:t>("Unknown operator");</a:t>
            </a:r>
          </a:p>
          <a:p>
            <a:r>
              <a:rPr lang="en-US" sz="1500" b="1" dirty="0">
                <a:latin typeface="Courier New" charset="0"/>
              </a:rPr>
              <a:t>    }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</a:p>
          <a:p>
            <a:r>
              <a:rPr lang="en-US" sz="1500" b="1" dirty="0">
                <a:latin typeface="Courier New" charset="0"/>
              </a:rPr>
              <a:t>    return </a:t>
            </a:r>
            <a:r>
              <a:rPr lang="en-US" sz="1500" b="1" dirty="0" err="1">
                <a:latin typeface="Courier New" charset="0"/>
              </a:rPr>
              <a:t>jjtThis</a:t>
            </a:r>
            <a:r>
              <a:rPr lang="en-US" sz="1500" b="1" dirty="0">
                <a:latin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</a:rPr>
              <a:t>  }</a:t>
            </a:r>
          </a:p>
          <a:p>
            <a:r>
              <a:rPr lang="en-US" sz="1500" b="1" dirty="0">
                <a:latin typeface="Courier New" charset="0"/>
              </a:rPr>
              <a:t>}</a:t>
            </a:r>
          </a:p>
        </p:txBody>
      </p:sp>
      <p:sp>
        <p:nvSpPr>
          <p:cNvPr id="531462" name="Text Box 6"/>
          <p:cNvSpPr txBox="1">
            <a:spLocks noChangeArrowheads="1"/>
          </p:cNvSpPr>
          <p:nvPr/>
        </p:nvSpPr>
        <p:spPr bwMode="auto">
          <a:xfrm>
            <a:off x="7498048" y="3429000"/>
            <a:ext cx="1210588" cy="30777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Second child</a:t>
            </a:r>
          </a:p>
        </p:txBody>
      </p:sp>
      <p:sp>
        <p:nvSpPr>
          <p:cNvPr id="531463" name="Text Box 7"/>
          <p:cNvSpPr txBox="1">
            <a:spLocks noChangeArrowheads="1"/>
          </p:cNvSpPr>
          <p:nvPr/>
        </p:nvSpPr>
        <p:spPr bwMode="auto">
          <a:xfrm>
            <a:off x="7223731" y="2697488"/>
            <a:ext cx="950901" cy="30777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First child</a:t>
            </a:r>
          </a:p>
        </p:txBody>
      </p:sp>
    </p:spTree>
    <p:extLst>
      <p:ext uri="{BB962C8B-B14F-4D97-AF65-F5344CB8AC3E}">
        <p14:creationId xmlns:p14="http://schemas.microsoft.com/office/powerpoint/2010/main" val="218740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1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1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1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1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14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14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146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146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146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146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62" grpId="0" animBg="1"/>
      <p:bldP spid="53146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741D4-2AEF-C04D-B754-2B3706BE47EA}" type="slidenum">
              <a:rPr lang="en-US"/>
              <a:pPr/>
              <a:t>26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Calculator and the Visitor Design Pattern</a:t>
            </a:r>
            <a:endParaRPr lang="en-US" i="1"/>
          </a:p>
        </p:txBody>
      </p:sp>
      <p:sp>
        <p:nvSpPr>
          <p:cNvPr id="564227" name="Text Box 3"/>
          <p:cNvSpPr txBox="1">
            <a:spLocks noChangeArrowheads="1"/>
          </p:cNvSpPr>
          <p:nvPr/>
        </p:nvSpPr>
        <p:spPr bwMode="auto">
          <a:xfrm>
            <a:off x="307451" y="1308100"/>
            <a:ext cx="7310437" cy="47720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class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CalculatorVisitorAdapter</a:t>
            </a:r>
            <a:r>
              <a:rPr lang="en-US" sz="1400" b="1" dirty="0">
                <a:latin typeface="Courier New" charset="0"/>
              </a:rPr>
              <a:t> implements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CalculatorVisitor</a:t>
            </a:r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public Object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visit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SimpleNode</a:t>
            </a:r>
            <a:r>
              <a:rPr lang="en-US" sz="1400" b="1" dirty="0">
                <a:latin typeface="Courier New" charset="0"/>
              </a:rPr>
              <a:t> node, Object data)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return </a:t>
            </a:r>
            <a:r>
              <a:rPr lang="en-US" sz="1400" b="1" dirty="0" err="1">
                <a:latin typeface="Courier New" charset="0"/>
              </a:rPr>
              <a:t>node.childrenAccept</a:t>
            </a:r>
            <a:r>
              <a:rPr lang="en-US" sz="1400" b="1" dirty="0">
                <a:latin typeface="Courier New" charset="0"/>
              </a:rPr>
              <a:t>(this, data);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public Object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visit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ASTExpression</a:t>
            </a:r>
            <a:r>
              <a:rPr lang="en-US" sz="1400" b="1" dirty="0">
                <a:latin typeface="Courier New" charset="0"/>
              </a:rPr>
              <a:t> node, Object data)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return </a:t>
            </a:r>
            <a:r>
              <a:rPr lang="en-US" sz="1400" b="1" dirty="0" err="1">
                <a:latin typeface="Courier New" charset="0"/>
              </a:rPr>
              <a:t>node.childrenAccept</a:t>
            </a:r>
            <a:r>
              <a:rPr lang="en-US" sz="1400" b="1" dirty="0">
                <a:latin typeface="Courier New" charset="0"/>
              </a:rPr>
              <a:t>(this, data);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public Object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visit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ASTOperator</a:t>
            </a:r>
            <a:r>
              <a:rPr lang="en-US" sz="1400" b="1" dirty="0">
                <a:latin typeface="Courier New" charset="0"/>
              </a:rPr>
              <a:t> node, Object data)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return </a:t>
            </a:r>
            <a:r>
              <a:rPr lang="en-US" sz="1400" b="1" dirty="0" err="1">
                <a:latin typeface="Courier New" charset="0"/>
              </a:rPr>
              <a:t>node.childrenAccept</a:t>
            </a:r>
            <a:r>
              <a:rPr lang="en-US" sz="1400" b="1" dirty="0">
                <a:latin typeface="Courier New" charset="0"/>
              </a:rPr>
              <a:t>(this, data);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public Object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visit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ASTOperand</a:t>
            </a:r>
            <a:r>
              <a:rPr lang="en-US" sz="1400" b="1" dirty="0">
                <a:latin typeface="Courier New" charset="0"/>
              </a:rPr>
              <a:t> node, Object data)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return </a:t>
            </a:r>
            <a:r>
              <a:rPr lang="en-US" sz="1400" b="1" dirty="0" err="1">
                <a:latin typeface="Courier New" charset="0"/>
              </a:rPr>
              <a:t>node.childrenAccept</a:t>
            </a:r>
            <a:r>
              <a:rPr lang="en-US" sz="1400" b="1" dirty="0">
                <a:latin typeface="Courier New" charset="0"/>
              </a:rPr>
              <a:t>(this, data);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6432612" y="3611878"/>
            <a:ext cx="2254143" cy="203132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</a:t>
            </a:r>
            <a:r>
              <a:rPr lang="en-US" sz="1400" u="sng" dirty="0">
                <a:solidFill>
                  <a:srgbClr val="0033CC"/>
                </a:solidFill>
              </a:rPr>
              <a:t>default action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when visiting each type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tree node is to </a:t>
            </a:r>
            <a:r>
              <a:rPr lang="en-US" sz="1400" u="sng" dirty="0">
                <a:solidFill>
                  <a:srgbClr val="0033CC"/>
                </a:solidFill>
              </a:rPr>
              <a:t>tell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</a:p>
          <a:p>
            <a:r>
              <a:rPr lang="en-US" sz="1400" u="sng" dirty="0">
                <a:solidFill>
                  <a:srgbClr val="0033CC"/>
                </a:solidFill>
              </a:rPr>
              <a:t>each of the node</a:t>
            </a:r>
            <a:r>
              <a:rPr lang="en-US" sz="1400" u="sng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sz="1400" u="sng" dirty="0">
                <a:solidFill>
                  <a:srgbClr val="0033CC"/>
                </a:solidFill>
              </a:rPr>
              <a:t>s </a:t>
            </a:r>
          </a:p>
          <a:p>
            <a:r>
              <a:rPr lang="en-US" sz="1400" u="sng" dirty="0">
                <a:solidFill>
                  <a:srgbClr val="0033CC"/>
                </a:solidFill>
              </a:rPr>
              <a:t>children to accept the </a:t>
            </a:r>
          </a:p>
          <a:p>
            <a:r>
              <a:rPr lang="en-US" sz="1400" u="sng" dirty="0">
                <a:solidFill>
                  <a:srgbClr val="0033CC"/>
                </a:solidFill>
              </a:rPr>
              <a:t>visitor</a:t>
            </a:r>
            <a:r>
              <a:rPr lang="en-US" sz="1400" dirty="0">
                <a:solidFill>
                  <a:srgbClr val="0033CC"/>
                </a:solidFill>
              </a:rPr>
              <a:t>. (In other words,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recursively walk down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tree.) This action can be </a:t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u="sng" dirty="0">
                <a:solidFill>
                  <a:srgbClr val="0033CC"/>
                </a:solidFill>
              </a:rPr>
              <a:t>overridden by subclasses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6433613" y="1665613"/>
            <a:ext cx="2117887" cy="738664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0033CC"/>
                </a:solidFill>
              </a:rPr>
              <a:t>JJTree</a:t>
            </a:r>
            <a:r>
              <a:rPr lang="en-US" sz="1400" dirty="0">
                <a:solidFill>
                  <a:srgbClr val="0033CC"/>
                </a:solidFill>
              </a:rPr>
              <a:t> generates the </a:t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CalculatorVisitor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</a:t>
            </a:r>
            <a:br>
              <a:rPr lang="en-US" sz="14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400" dirty="0">
                <a:solidFill>
                  <a:srgbClr val="0033CC"/>
                </a:solidFill>
              </a:rPr>
              <a:t>interface.</a:t>
            </a:r>
          </a:p>
        </p:txBody>
      </p:sp>
      <p:sp>
        <p:nvSpPr>
          <p:cNvPr id="564230" name="Text Box 6"/>
          <p:cNvSpPr txBox="1">
            <a:spLocks noChangeArrowheads="1"/>
          </p:cNvSpPr>
          <p:nvPr/>
        </p:nvSpPr>
        <p:spPr bwMode="auto">
          <a:xfrm>
            <a:off x="6433613" y="2592703"/>
            <a:ext cx="2055371" cy="738664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One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visit()</a:t>
            </a:r>
            <a:r>
              <a:rPr lang="en-US" sz="1400">
                <a:solidFill>
                  <a:srgbClr val="0033CC"/>
                </a:solidFill>
              </a:rPr>
              <a:t> method</a:t>
            </a:r>
          </a:p>
          <a:p>
            <a:r>
              <a:rPr lang="en-US" sz="1400">
                <a:solidFill>
                  <a:srgbClr val="0033CC"/>
                </a:solidFill>
              </a:rPr>
              <a:t>for each tree node type</a:t>
            </a:r>
          </a:p>
          <a:p>
            <a:r>
              <a:rPr lang="en-US" sz="1400">
                <a:solidFill>
                  <a:srgbClr val="0033CC"/>
                </a:solidFill>
              </a:rPr>
              <a:t>that can accept visitors.</a:t>
            </a:r>
          </a:p>
        </p:txBody>
      </p:sp>
    </p:spTree>
    <p:extLst>
      <p:ext uri="{BB962C8B-B14F-4D97-AF65-F5344CB8AC3E}">
        <p14:creationId xmlns:p14="http://schemas.microsoft.com/office/powerpoint/2010/main" val="53889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18A2-50B6-A145-A30E-694757E862B3}" type="slidenum">
              <a:rPr lang="en-US"/>
              <a:pPr/>
              <a:t>27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Calculator and the Visitor Design Pattern, </a:t>
            </a:r>
            <a:r>
              <a:rPr lang="en-US" sz="2800" i="1" dirty="0"/>
              <a:t>cont</a:t>
            </a:r>
            <a:r>
              <a:rPr lang="en-US" sz="2800" i="1" dirty="0">
                <a:latin typeface="Arial"/>
              </a:rPr>
              <a:t>’</a:t>
            </a:r>
            <a:r>
              <a:rPr lang="en-US" sz="2800" i="1" dirty="0"/>
              <a:t>d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8275"/>
            <a:ext cx="8229600" cy="219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SumVisitor</a:t>
            </a:r>
            <a:r>
              <a:rPr lang="en-US" sz="2000" dirty="0" err="1">
                <a:latin typeface="Arial"/>
              </a:rPr>
              <a:t>’</a:t>
            </a:r>
            <a:r>
              <a:rPr lang="en-US" sz="2000" dirty="0" err="1"/>
              <a:t>s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visit()</a:t>
            </a:r>
            <a:r>
              <a:rPr lang="en-US" sz="2000" dirty="0"/>
              <a:t> method is called whenever the tree node is an </a:t>
            </a:r>
            <a:r>
              <a:rPr lang="en-US" sz="2000" b="1" dirty="0" err="1">
                <a:solidFill>
                  <a:schemeClr val="folHlink"/>
                </a:solidFill>
                <a:latin typeface="Courier New" charset="0"/>
              </a:rPr>
              <a:t>ASTOperand</a:t>
            </a:r>
            <a:r>
              <a:rPr lang="en-US" sz="2000" dirty="0"/>
              <a:t> (i.e., an </a:t>
            </a:r>
            <a:r>
              <a:rPr lang="en-US" sz="2000" b="1" dirty="0" err="1">
                <a:solidFill>
                  <a:schemeClr val="folHlink"/>
                </a:solidFill>
                <a:latin typeface="Courier New" charset="0"/>
              </a:rPr>
              <a:t>ASTOperand</a:t>
            </a:r>
            <a:r>
              <a:rPr lang="en-US" sz="2000" dirty="0"/>
              <a:t> node is being visited).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SumVisitor</a:t>
            </a:r>
            <a:r>
              <a:rPr lang="en-US" sz="1800" dirty="0"/>
              <a:t> object simply adds the value stored </a:t>
            </a:r>
            <a:br>
              <a:rPr lang="en-US" sz="1800" dirty="0"/>
            </a:br>
            <a:r>
              <a:rPr lang="en-US" sz="1800" dirty="0"/>
              <a:t>in the operand node to its running sum 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Then it performs the </a:t>
            </a:r>
            <a:r>
              <a:rPr lang="en-US" sz="1800" u="sng" dirty="0"/>
              <a:t>default action</a:t>
            </a:r>
            <a:r>
              <a:rPr lang="en-US" sz="1800" dirty="0">
                <a:solidFill>
                  <a:srgbClr val="B23C00"/>
                </a:solidFill>
              </a:rPr>
              <a:t> </a:t>
            </a:r>
            <a:r>
              <a:rPr lang="en-US" sz="1800" dirty="0"/>
              <a:t>for any children.</a:t>
            </a:r>
          </a:p>
          <a:p>
            <a:pPr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SumVisitor</a:t>
            </a:r>
            <a:r>
              <a:rPr lang="en-US" sz="2000" dirty="0"/>
              <a:t> is a subclass of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CalculatorVisitorAdaptor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adaptor implements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visit()</a:t>
            </a:r>
            <a:r>
              <a:rPr lang="en-US" sz="1800" dirty="0"/>
              <a:t> methods for the other node types.</a:t>
            </a:r>
          </a:p>
        </p:txBody>
      </p:sp>
      <p:sp>
        <p:nvSpPr>
          <p:cNvPr id="563204" name="Text Box 4"/>
          <p:cNvSpPr txBox="1">
            <a:spLocks noChangeArrowheads="1"/>
          </p:cNvSpPr>
          <p:nvPr/>
        </p:nvSpPr>
        <p:spPr bwMode="auto">
          <a:xfrm>
            <a:off x="985838" y="1257300"/>
            <a:ext cx="7151687" cy="25368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SumVisitor</a:t>
            </a:r>
            <a:r>
              <a:rPr lang="en-US" b="1" dirty="0">
                <a:latin typeface="Courier New" charset="0"/>
              </a:rPr>
              <a:t> extends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CalculatorVisitorAdapter</a:t>
            </a:r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public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sum = 0;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public Object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visit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ASTOperand</a:t>
            </a:r>
            <a:r>
              <a:rPr lang="en-US" b="1" dirty="0">
                <a:latin typeface="Courier New" charset="0"/>
              </a:rPr>
              <a:t> operand, Object data) </a:t>
            </a:r>
          </a:p>
          <a:p>
            <a:r>
              <a:rPr lang="en-US" b="1" dirty="0">
                <a:latin typeface="Courier New" charset="0"/>
              </a:rPr>
              <a:t>    {</a:t>
            </a:r>
          </a:p>
          <a:p>
            <a:r>
              <a:rPr lang="en-US" b="1" dirty="0">
                <a:latin typeface="Courier New" charset="0"/>
              </a:rPr>
              <a:t>        sum += (Integer)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operand.jjtGetValue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    return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super.visit</a:t>
            </a:r>
            <a:r>
              <a:rPr lang="en-US" b="1" dirty="0">
                <a:latin typeface="Courier New" charset="0"/>
              </a:rPr>
              <a:t>(operand, data);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1920269" y="3362975"/>
            <a:ext cx="444865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33CC"/>
                </a:solidFill>
              </a:rPr>
              <a:t>After summing, do the default action 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super.visit</a:t>
            </a:r>
            <a:r>
              <a:rPr lang="en-US" sz="1400" dirty="0">
                <a:solidFill>
                  <a:srgbClr val="0033CC"/>
                </a:solidFill>
              </a:rPr>
              <a:t>) </a:t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dirty="0">
                <a:solidFill>
                  <a:srgbClr val="0033CC"/>
                </a:solidFill>
              </a:rPr>
              <a:t>for any children. (This is a </a:t>
            </a:r>
            <a:r>
              <a:rPr lang="en-US" sz="1400" u="sng" dirty="0">
                <a:solidFill>
                  <a:srgbClr val="0033CC"/>
                </a:solidFill>
              </a:rPr>
              <a:t>preorder traversal</a:t>
            </a:r>
            <a:r>
              <a:rPr lang="en-US" sz="1400" dirty="0">
                <a:solidFill>
                  <a:srgbClr val="0033CC"/>
                </a:solidFill>
              </a:rPr>
              <a:t>.)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4248596" y="1744696"/>
            <a:ext cx="282962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33CC"/>
                </a:solidFill>
              </a:rPr>
              <a:t>Only override the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visit</a:t>
            </a:r>
            <a:r>
              <a:rPr lang="en-US" sz="1400">
                <a:solidFill>
                  <a:srgbClr val="0033CC"/>
                </a:solidFill>
              </a:rPr>
              <a:t> method </a:t>
            </a:r>
          </a:p>
          <a:p>
            <a:pPr algn="ctr"/>
            <a:r>
              <a:rPr lang="en-US" sz="1400">
                <a:solidFill>
                  <a:srgbClr val="0033CC"/>
                </a:solidFill>
              </a:rPr>
              <a:t>of the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ASTOperand</a:t>
            </a:r>
            <a:r>
              <a:rPr lang="en-US" sz="1400">
                <a:solidFill>
                  <a:srgbClr val="0033CC"/>
                </a:solidFill>
              </a:rPr>
              <a:t> node.</a:t>
            </a:r>
          </a:p>
        </p:txBody>
      </p:sp>
    </p:spTree>
    <p:extLst>
      <p:ext uri="{BB962C8B-B14F-4D97-AF65-F5344CB8AC3E}">
        <p14:creationId xmlns:p14="http://schemas.microsoft.com/office/powerpoint/2010/main" val="14675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uiExpand="1" build="p" bldLvl="2"/>
      <p:bldP spid="563205" grpId="0" uiExpand="1" animBg="1"/>
      <p:bldP spid="5632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104DB-2A67-AD8F-4729-9970CB97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Syntax-Directed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A905-F241-23A5-31EC-64E1234A9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Syntax-directed translation </a:t>
            </a:r>
            <a:r>
              <a:rPr lang="en-US" dirty="0"/>
              <a:t>is done by </a:t>
            </a:r>
            <a:br>
              <a:rPr lang="en-US" dirty="0"/>
            </a:br>
            <a:r>
              <a:rPr lang="en-US" dirty="0"/>
              <a:t>attaching </a:t>
            </a:r>
            <a:r>
              <a:rPr lang="en-US" u="sng" dirty="0"/>
              <a:t>rules or program fragments </a:t>
            </a:r>
            <a:br>
              <a:rPr lang="en-US" dirty="0"/>
            </a:br>
            <a:r>
              <a:rPr lang="en-US" dirty="0"/>
              <a:t>to the production rules of a grammar.</a:t>
            </a:r>
          </a:p>
          <a:p>
            <a:pPr lvl="1"/>
            <a:r>
              <a:rPr lang="en-US" dirty="0"/>
              <a:t>Examples: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DE189-0B55-C848-4A49-0D3CE192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D88993-FE81-A9A2-99D8-7D4C5B778CC8}"/>
              </a:ext>
            </a:extLst>
          </p:cNvPr>
          <p:cNvSpPr txBox="1"/>
          <p:nvPr/>
        </p:nvSpPr>
        <p:spPr>
          <a:xfrm>
            <a:off x="457200" y="3425402"/>
            <a:ext cx="823975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[0-9]+\.?|[0-9]*\.[0-9]+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"%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&amp;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yylval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return NUMBER; 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4CE341-D3AD-2254-F302-E88F70D2DF2C}"/>
              </a:ext>
            </a:extLst>
          </p:cNvPr>
          <p:cNvSpPr txBox="1"/>
          <p:nvPr/>
        </p:nvSpPr>
        <p:spPr>
          <a:xfrm>
            <a:off x="457200" y="4089558"/>
            <a:ext cx="566212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exprlist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/* empty list */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exprlist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'\n'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exprlist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expr '\n'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("\t= %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\n", $2);}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314CEF-9CD2-30D5-7EEA-FA2449F1029C}"/>
              </a:ext>
            </a:extLst>
          </p:cNvPr>
          <p:cNvSpPr txBox="1"/>
          <p:nvPr/>
        </p:nvSpPr>
        <p:spPr>
          <a:xfrm>
            <a:off x="7923553" y="3154683"/>
            <a:ext cx="6511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FA714C-757C-BE32-F5D2-C6E6FF022FB2}"/>
              </a:ext>
            </a:extLst>
          </p:cNvPr>
          <p:cNvSpPr txBox="1"/>
          <p:nvPr/>
        </p:nvSpPr>
        <p:spPr>
          <a:xfrm>
            <a:off x="5234737" y="3920281"/>
            <a:ext cx="7088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calc.y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CA8BB-6766-BB00-926A-FDEA5C56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EB521-5204-850E-2C44-AB262C84E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05184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attribute grammar </a:t>
            </a:r>
            <a:r>
              <a:rPr lang="en-US" dirty="0"/>
              <a:t>attaches </a:t>
            </a:r>
            <a:br>
              <a:rPr lang="en-US" dirty="0"/>
            </a:br>
            <a:r>
              <a:rPr lang="en-US" u="sng" dirty="0"/>
              <a:t>attribute definitions</a:t>
            </a:r>
            <a:r>
              <a:rPr lang="en-US" dirty="0"/>
              <a:t> to the </a:t>
            </a:r>
            <a:br>
              <a:rPr lang="en-US" dirty="0"/>
            </a:br>
            <a:r>
              <a:rPr lang="en-US" dirty="0"/>
              <a:t>production rules.</a:t>
            </a:r>
          </a:p>
          <a:p>
            <a:pPr lvl="4"/>
            <a:endParaRPr lang="en-US" dirty="0"/>
          </a:p>
          <a:p>
            <a:r>
              <a:rPr lang="en-US" dirty="0"/>
              <a:t>If the intermediate representation is parse trees, then these attributes are fields added to the tree nodes.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B7553-45AA-9676-6E64-FCD52CCB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F8ADF-F939-8F9D-C8BE-79D174C82291}"/>
              </a:ext>
            </a:extLst>
          </p:cNvPr>
          <p:cNvSpPr txBox="1"/>
          <p:nvPr/>
        </p:nvSpPr>
        <p:spPr>
          <a:xfrm>
            <a:off x="352586" y="4947322"/>
            <a:ext cx="843882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 locals 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entry = null ] 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variableIdentifier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modifier*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D681CE-A2B4-886D-522E-4EE95ACF8014}"/>
              </a:ext>
            </a:extLst>
          </p:cNvPr>
          <p:cNvSpPr txBox="1"/>
          <p:nvPr/>
        </p:nvSpPr>
        <p:spPr>
          <a:xfrm>
            <a:off x="7535726" y="4669210"/>
            <a:ext cx="10839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Pascal.g4</a:t>
            </a:r>
          </a:p>
        </p:txBody>
      </p:sp>
    </p:spTree>
    <p:extLst>
      <p:ext uri="{BB962C8B-B14F-4D97-AF65-F5344CB8AC3E}">
        <p14:creationId xmlns:p14="http://schemas.microsoft.com/office/powerpoint/2010/main" val="12697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EBB4-319F-1557-E3AA-1E13A709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F228D-3F6E-35F8-C5A7-B98974832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70941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LL(1)</a:t>
            </a:r>
            <a:r>
              <a:rPr lang="en-US" dirty="0"/>
              <a:t> parser scans its input from </a:t>
            </a:r>
            <a:r>
              <a:rPr lang="en-US" u="sng" dirty="0">
                <a:solidFill>
                  <a:srgbClr val="C00000"/>
                </a:solidFill>
              </a:rPr>
              <a:t>l</a:t>
            </a:r>
            <a:r>
              <a:rPr lang="en-US" dirty="0"/>
              <a:t>eft to right and constructs a </a:t>
            </a:r>
            <a:r>
              <a:rPr lang="en-US" u="sng" dirty="0">
                <a:solidFill>
                  <a:srgbClr val="C00000"/>
                </a:solidFill>
              </a:rPr>
              <a:t>l</a:t>
            </a:r>
            <a:r>
              <a:rPr lang="en-US" dirty="0"/>
              <a:t>eftmost derivation with </a:t>
            </a:r>
            <a:r>
              <a:rPr lang="en-US" u="sng" dirty="0">
                <a:solidFill>
                  <a:srgbClr val="C00000"/>
                </a:solidFill>
              </a:rPr>
              <a:t>1</a:t>
            </a:r>
            <a:r>
              <a:rPr lang="en-US" dirty="0"/>
              <a:t> lookahead symbol.</a:t>
            </a:r>
          </a:p>
          <a:p>
            <a:pPr lvl="1"/>
            <a:r>
              <a:rPr lang="en-US" dirty="0"/>
              <a:t>For top-down recursive descent parsers.</a:t>
            </a:r>
          </a:p>
          <a:p>
            <a:pPr lvl="4"/>
            <a:endParaRPr lang="en-US" dirty="0"/>
          </a:p>
          <a:p>
            <a:r>
              <a:rPr lang="en-US" dirty="0"/>
              <a:t>By looking ahead one token at the beginning of a statement, our top-down recursive descent parser for Pascal can determine what statement it will parse next.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35573-EA36-08CC-0734-E6FF0DD5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5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4230-D07B-EE71-41A1-6BFB9A54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LL(1) Parser,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E5FE6-BFE5-1224-7AA7-DC7FF7A5B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584966"/>
          </a:xfrm>
        </p:spPr>
        <p:txBody>
          <a:bodyPr/>
          <a:lstStyle/>
          <a:p>
            <a:r>
              <a:rPr lang="en-US" dirty="0"/>
              <a:t>A leftmost derivation of the statement</a:t>
            </a:r>
            <a:br>
              <a:rPr lang="en-US" dirty="0"/>
            </a:br>
            <a:br>
              <a:rPr lang="en-US" dirty="0"/>
            </a:br>
            <a:br>
              <a:rPr lang="en-US" sz="1000" dirty="0"/>
            </a:br>
            <a:r>
              <a:rPr lang="en-US" dirty="0"/>
              <a:t>by an LL(1) parser: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9776E-9222-ED83-0B55-396A4134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52083C-649E-ABBB-3D35-F0559FAE3A2D}"/>
              </a:ext>
            </a:extLst>
          </p:cNvPr>
          <p:cNvSpPr txBox="1"/>
          <p:nvPr/>
        </p:nvSpPr>
        <p:spPr>
          <a:xfrm>
            <a:off x="2017454" y="1874537"/>
            <a:ext cx="510909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a = b THEN c := d ELSE e := f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44580D-10A7-55E0-7093-D110E7CA3095}"/>
              </a:ext>
            </a:extLst>
          </p:cNvPr>
          <p:cNvSpPr txBox="1"/>
          <p:nvPr/>
        </p:nvSpPr>
        <p:spPr>
          <a:xfrm>
            <a:off x="684235" y="3002456"/>
            <a:ext cx="777552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/>
              <a:t>&lt;</a:t>
            </a:r>
            <a:r>
              <a:rPr lang="en-US" sz="1800" dirty="0" err="1"/>
              <a:t>if_statement</a:t>
            </a:r>
            <a:r>
              <a:rPr lang="en-US" sz="1800" dirty="0"/>
              <a:t>&gt; </a:t>
            </a:r>
            <a:r>
              <a:rPr lang="en-US" sz="1800" dirty="0">
                <a:sym typeface="Wingdings" pitchFamily="2" charset="2"/>
              </a:rPr>
              <a:t></a:t>
            </a:r>
            <a:r>
              <a:rPr lang="en-US" sz="1800" dirty="0"/>
              <a:t> IF &lt;expression&gt; THEN &lt;statement&gt; ELSE &lt;statement&gt;</a:t>
            </a:r>
          </a:p>
          <a:p>
            <a:r>
              <a:rPr lang="en-US" sz="1800" dirty="0"/>
              <a:t>                         </a:t>
            </a:r>
            <a:r>
              <a:rPr lang="en-US" sz="1800" dirty="0">
                <a:sym typeface="Wingdings" pitchFamily="2" charset="2"/>
              </a:rPr>
              <a:t> IF </a:t>
            </a: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a = b </a:t>
            </a:r>
            <a:r>
              <a:rPr lang="en-US" sz="1800" dirty="0">
                <a:sym typeface="Wingdings" pitchFamily="2" charset="2"/>
              </a:rPr>
              <a:t>THEN </a:t>
            </a:r>
            <a:r>
              <a:rPr lang="en-US" sz="1800" dirty="0"/>
              <a:t>&lt;statement&gt; ELSE &lt;statement&gt;</a:t>
            </a:r>
          </a:p>
          <a:p>
            <a:r>
              <a:rPr lang="en-US" sz="1800" dirty="0"/>
              <a:t>                         </a:t>
            </a:r>
            <a:r>
              <a:rPr lang="en-US" sz="1800" dirty="0">
                <a:sym typeface="Wingdings" pitchFamily="2" charset="2"/>
              </a:rPr>
              <a:t> IF a = b THEN </a:t>
            </a: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c := d </a:t>
            </a:r>
            <a:r>
              <a:rPr lang="en-US" sz="1800" dirty="0"/>
              <a:t>ELSE &lt;statement&gt;</a:t>
            </a:r>
          </a:p>
          <a:p>
            <a:r>
              <a:rPr lang="en-US" sz="1800" dirty="0"/>
              <a:t>                         </a:t>
            </a:r>
            <a:r>
              <a:rPr lang="en-US" sz="1800" dirty="0">
                <a:sym typeface="Wingdings" pitchFamily="2" charset="2"/>
              </a:rPr>
              <a:t> IF a = b THEN c := d </a:t>
            </a:r>
            <a:r>
              <a:rPr lang="en-US" sz="1800" dirty="0"/>
              <a:t>ELSE </a:t>
            </a:r>
            <a:r>
              <a:rPr lang="en-US" sz="1800" dirty="0">
                <a:solidFill>
                  <a:srgbClr val="C00000"/>
                </a:solidFill>
              </a:rPr>
              <a:t>e := f</a:t>
            </a:r>
          </a:p>
        </p:txBody>
      </p:sp>
    </p:spTree>
    <p:extLst>
      <p:ext uri="{BB962C8B-B14F-4D97-AF65-F5344CB8AC3E}">
        <p14:creationId xmlns:p14="http://schemas.microsoft.com/office/powerpoint/2010/main" val="185805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340-FA2A-670C-074E-C0A018F0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7B07E-1A9F-B714-DBCA-40E5731B4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LR(0)</a:t>
            </a:r>
            <a:r>
              <a:rPr lang="en-US" dirty="0"/>
              <a:t> parser scans its input from </a:t>
            </a:r>
            <a:r>
              <a:rPr lang="en-US" u="sng" dirty="0">
                <a:solidFill>
                  <a:srgbClr val="C00000"/>
                </a:solidFill>
              </a:rPr>
              <a:t>l</a:t>
            </a:r>
            <a:r>
              <a:rPr lang="en-US" dirty="0"/>
              <a:t>eft to right and constructs a </a:t>
            </a:r>
            <a:r>
              <a:rPr lang="en-US" u="sng" dirty="0">
                <a:solidFill>
                  <a:srgbClr val="C00000"/>
                </a:solidFill>
              </a:rPr>
              <a:t>r</a:t>
            </a:r>
            <a:r>
              <a:rPr lang="en-US" dirty="0"/>
              <a:t>ightmost derivation with </a:t>
            </a:r>
            <a:r>
              <a:rPr lang="en-US" u="sng" dirty="0">
                <a:solidFill>
                  <a:srgbClr val="C00000"/>
                </a:solidFill>
              </a:rPr>
              <a:t>0</a:t>
            </a:r>
            <a:r>
              <a:rPr lang="en-US" dirty="0"/>
              <a:t> lookahead symbols.</a:t>
            </a:r>
          </a:p>
          <a:p>
            <a:pPr lvl="1"/>
            <a:r>
              <a:rPr lang="en-US" dirty="0"/>
              <a:t>For bottom-up parsers.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CD6F2-163C-684E-6B2F-178BC6CE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4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50180-5D52-22F5-2ED1-0E41EA3A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Parser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5D7F2-082D-CBF5-9953-15D2B75D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2" name="Content Placeholder 111">
            <a:extLst>
              <a:ext uri="{FF2B5EF4-FFF2-40B4-BE49-F238E27FC236}">
                <a16:creationId xmlns:a16="http://schemas.microsoft.com/office/drawing/2014/main" id="{96458BAF-343B-8F1C-CD0A-4386AFE63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952" y="1258445"/>
            <a:ext cx="3373852" cy="706132"/>
          </a:xfrm>
        </p:spPr>
        <p:txBody>
          <a:bodyPr/>
          <a:lstStyle/>
          <a:p>
            <a:r>
              <a:rPr lang="en-US" sz="2000" dirty="0"/>
              <a:t>Read the parse </a:t>
            </a:r>
            <a:br>
              <a:rPr lang="en-US" sz="2000" dirty="0"/>
            </a:br>
            <a:r>
              <a:rPr lang="en-US" sz="2000" dirty="0"/>
              <a:t>from bottom to top: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 lookahead.</a:t>
            </a:r>
          </a:p>
          <a:p>
            <a:pPr lvl="1"/>
            <a:r>
              <a:rPr lang="en-US" sz="1800" dirty="0"/>
              <a:t>Process what’s on top </a:t>
            </a:r>
            <a:br>
              <a:rPr lang="en-US" sz="1800" dirty="0"/>
            </a:br>
            <a:r>
              <a:rPr lang="en-US" sz="1800" dirty="0"/>
              <a:t>of the parse stack.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23553BD-BEDD-FE4D-AAA3-85341D23F459}"/>
              </a:ext>
            </a:extLst>
          </p:cNvPr>
          <p:cNvSpPr txBox="1"/>
          <p:nvPr/>
        </p:nvSpPr>
        <p:spPr>
          <a:xfrm>
            <a:off x="4389122" y="1965976"/>
            <a:ext cx="4469493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&lt;expression&gt;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&lt;simple expression&gt;</a:t>
            </a:r>
          </a:p>
          <a:p>
            <a:r>
              <a:rPr lang="en-US" dirty="0">
                <a:sym typeface="Wingdings" pitchFamily="2" charset="2"/>
              </a:rPr>
              <a:t>                       &lt;term&gt; +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&lt;term&gt;</a:t>
            </a:r>
          </a:p>
          <a:p>
            <a:r>
              <a:rPr lang="en-US" dirty="0">
                <a:sym typeface="Wingdings" pitchFamily="2" charset="2"/>
              </a:rPr>
              <a:t>                       &lt;term&gt; + &lt;factor&gt;*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&lt;factor&gt;</a:t>
            </a:r>
          </a:p>
          <a:p>
            <a:r>
              <a:rPr lang="en-US" dirty="0">
                <a:sym typeface="Wingdings" pitchFamily="2" charset="2"/>
              </a:rPr>
              <a:t>                       &lt;term&gt; + &lt;factor&gt;*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&lt;variable&gt;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&lt;term&gt; + &lt;factor&gt;*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&lt;identifier&gt;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&lt;term&gt; +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&lt;factor&gt;</a:t>
            </a:r>
            <a:r>
              <a:rPr lang="en-US" dirty="0">
                <a:sym typeface="Wingdings" pitchFamily="2" charset="2"/>
              </a:rPr>
              <a:t>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&lt;term&gt; + &lt;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variable&gt;</a:t>
            </a:r>
            <a:r>
              <a:rPr lang="en-US" dirty="0">
                <a:sym typeface="Wingdings" pitchFamily="2" charset="2"/>
              </a:rPr>
              <a:t>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&lt;term&gt; +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&lt;identifier&gt;</a:t>
            </a:r>
            <a:r>
              <a:rPr lang="en-US" dirty="0">
                <a:sym typeface="Wingdings" pitchFamily="2" charset="2"/>
              </a:rPr>
              <a:t>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&lt;term&gt; </a:t>
            </a:r>
            <a:r>
              <a:rPr lang="en-US" dirty="0">
                <a:sym typeface="Wingdings" pitchFamily="2" charset="2"/>
              </a:rPr>
              <a:t>+ b*c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&lt;factor&gt; </a:t>
            </a:r>
            <a:r>
              <a:rPr lang="en-US" dirty="0">
                <a:sym typeface="Wingdings" pitchFamily="2" charset="2"/>
              </a:rPr>
              <a:t>+ b*c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&lt;variable&gt; </a:t>
            </a:r>
            <a:r>
              <a:rPr lang="en-US" dirty="0">
                <a:sym typeface="Wingdings" pitchFamily="2" charset="2"/>
              </a:rPr>
              <a:t>+ b*c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&lt;identifier&gt; </a:t>
            </a:r>
            <a:r>
              <a:rPr lang="en-US" dirty="0">
                <a:sym typeface="Wingdings" pitchFamily="2" charset="2"/>
              </a:rPr>
              <a:t>+ b*c</a:t>
            </a:r>
          </a:p>
          <a:p>
            <a:r>
              <a:rPr lang="en-US" dirty="0"/>
              <a:t>                      </a:t>
            </a:r>
            <a:r>
              <a:rPr lang="en-US" dirty="0">
                <a:sym typeface="Wingdings" pitchFamily="2" charset="2"/>
              </a:rPr>
              <a:t> a + b*c</a:t>
            </a:r>
            <a:endParaRPr lang="en-US" dirty="0"/>
          </a:p>
        </p:txBody>
      </p:sp>
      <p:pic>
        <p:nvPicPr>
          <p:cNvPr id="116" name="Picture 115" descr="Table&#10;&#10;Description automatically generated">
            <a:extLst>
              <a:ext uri="{FF2B5EF4-FFF2-40B4-BE49-F238E27FC236}">
                <a16:creationId xmlns:a16="http://schemas.microsoft.com/office/drawing/2014/main" id="{28845244-4C34-8032-9EB6-6FCC5A369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80" y="1325902"/>
            <a:ext cx="4014526" cy="537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8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D3E7F-B4B8-6F7F-729D-3B0E4710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Parsers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939E9-96EE-83D5-7790-9F87BE757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SLR(1)</a:t>
                </a:r>
              </a:p>
              <a:p>
                <a:pPr lvl="1"/>
                <a:r>
                  <a:rPr lang="en-US" dirty="0"/>
                  <a:t>Simple LR(1) with one symbol of lookahead.</a:t>
                </a:r>
              </a:p>
              <a:p>
                <a:pPr lvl="1"/>
                <a:r>
                  <a:rPr lang="en-US" dirty="0"/>
                  <a:t>An extension of LR(0) that is powerful enough to handle almost all practical language structures.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SLR(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Generalized SLR(1)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r>
                  <a:rPr lang="en-US" dirty="0"/>
                  <a:t>LALR(1)</a:t>
                </a:r>
              </a:p>
              <a:p>
                <a:pPr lvl="1"/>
                <a:r>
                  <a:rPr lang="en-US" dirty="0"/>
                  <a:t>“Look ahead” LR(1)</a:t>
                </a:r>
              </a:p>
              <a:p>
                <a:pPr lvl="1"/>
                <a:r>
                  <a:rPr lang="en-US" dirty="0"/>
                  <a:t>Requires fewer states in the parse table than LR(1)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939E9-96EE-83D5-7790-9F87BE757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1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ECE3B-2588-E8EC-751C-F60F1A05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551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45970</TotalTime>
  <Words>2382</Words>
  <Application>Microsoft Macintosh PowerPoint</Application>
  <PresentationFormat>On-screen Show (4:3)</PresentationFormat>
  <Paragraphs>403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Courier New</vt:lpstr>
      <vt:lpstr>Times New Roman</vt:lpstr>
      <vt:lpstr>Wingdings</vt:lpstr>
      <vt:lpstr>Quadrant</vt:lpstr>
      <vt:lpstr>CS 153 Concepts of Compiler Design November 20 Class Meeting</vt:lpstr>
      <vt:lpstr>Compiler Construction Formalities</vt:lpstr>
      <vt:lpstr>Syntax-Directed Translation</vt:lpstr>
      <vt:lpstr>Attribute Grammars</vt:lpstr>
      <vt:lpstr>LL(1) Parser</vt:lpstr>
      <vt:lpstr>LL(1) Parser, cont’d</vt:lpstr>
      <vt:lpstr>LR(0) Parser</vt:lpstr>
      <vt:lpstr>LR(0) Parser, cont’d</vt:lpstr>
      <vt:lpstr>Other Types of Parsers</vt:lpstr>
      <vt:lpstr>Classic FORTRAN</vt:lpstr>
      <vt:lpstr>FIRST and FOLLOW Sets</vt:lpstr>
      <vt:lpstr>FIRST and FOLLOW Sets, cont’d</vt:lpstr>
      <vt:lpstr>FIRST and FOLLOW Sets, cont’d</vt:lpstr>
      <vt:lpstr>Other Intermediate Representations</vt:lpstr>
      <vt:lpstr>Three-Address Code</vt:lpstr>
      <vt:lpstr>Data-Flow Analysis</vt:lpstr>
      <vt:lpstr>Data-Flow Analysis, cont’d</vt:lpstr>
      <vt:lpstr>JavaCC</vt:lpstr>
      <vt:lpstr>JJTree</vt:lpstr>
      <vt:lpstr>JavaCC Parser Specification</vt:lpstr>
      <vt:lpstr>JavaCC Parser Specification, cont’d</vt:lpstr>
      <vt:lpstr>JavaCC Production Rule Methods</vt:lpstr>
      <vt:lpstr>Example: Simple Calculator</vt:lpstr>
      <vt:lpstr>Example: A Simple AST</vt:lpstr>
      <vt:lpstr>Example: Operating Calculator</vt:lpstr>
      <vt:lpstr>Calculator and the Visitor Design Pattern</vt:lpstr>
      <vt:lpstr>Calculator and the Visitor Design Pattern,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724</cp:revision>
  <cp:lastPrinted>2020-10-22T17:09:30Z</cp:lastPrinted>
  <dcterms:created xsi:type="dcterms:W3CDTF">2008-01-12T03:52:55Z</dcterms:created>
  <dcterms:modified xsi:type="dcterms:W3CDTF">2023-11-21T00:24:31Z</dcterms:modified>
</cp:coreProperties>
</file>