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32"/>
  </p:notesMasterIdLst>
  <p:handoutMasterIdLst>
    <p:handoutMasterId r:id="rId33"/>
  </p:handoutMasterIdLst>
  <p:sldIdLst>
    <p:sldId id="256" r:id="rId2"/>
    <p:sldId id="312" r:id="rId3"/>
    <p:sldId id="313" r:id="rId4"/>
    <p:sldId id="314" r:id="rId5"/>
    <p:sldId id="315" r:id="rId6"/>
    <p:sldId id="316" r:id="rId7"/>
    <p:sldId id="268" r:id="rId8"/>
    <p:sldId id="269" r:id="rId9"/>
    <p:sldId id="363" r:id="rId10"/>
    <p:sldId id="364" r:id="rId11"/>
    <p:sldId id="365" r:id="rId12"/>
    <p:sldId id="366" r:id="rId13"/>
    <p:sldId id="367" r:id="rId14"/>
    <p:sldId id="368" r:id="rId15"/>
    <p:sldId id="369" r:id="rId16"/>
    <p:sldId id="270" r:id="rId17"/>
    <p:sldId id="271" r:id="rId18"/>
    <p:sldId id="272" r:id="rId19"/>
    <p:sldId id="273" r:id="rId20"/>
    <p:sldId id="274" r:id="rId21"/>
    <p:sldId id="275" r:id="rId22"/>
    <p:sldId id="276" r:id="rId23"/>
    <p:sldId id="277" r:id="rId24"/>
    <p:sldId id="278" r:id="rId25"/>
    <p:sldId id="279" r:id="rId26"/>
    <p:sldId id="307" r:id="rId27"/>
    <p:sldId id="260" r:id="rId28"/>
    <p:sldId id="261" r:id="rId29"/>
    <p:sldId id="262" r:id="rId30"/>
    <p:sldId id="263" r:id="rId31"/>
  </p:sldIdLst>
  <p:sldSz cx="9144000" cy="6858000" type="screen4x3"/>
  <p:notesSz cx="6858000" cy="9144000"/>
  <p:defaultTextStyle>
    <a:defPPr>
      <a:defRPr lang="en-US"/>
    </a:defPPr>
    <a:lvl1pPr algn="l" rtl="0" eaLnBrk="0" fontAlgn="base" hangingPunct="0">
      <a:spcBef>
        <a:spcPct val="0"/>
      </a:spcBef>
      <a:spcAft>
        <a:spcPct val="0"/>
      </a:spcAft>
      <a:defRPr sz="1600"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sz="1600"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sz="1600"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sz="1600"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sz="1600" kern="1200">
        <a:solidFill>
          <a:schemeClr val="tx1"/>
        </a:solidFill>
        <a:latin typeface="Arial" charset="0"/>
        <a:ea typeface="ＭＳ Ｐゴシック" charset="0"/>
        <a:cs typeface="+mn-cs"/>
      </a:defRPr>
    </a:lvl5pPr>
    <a:lvl6pPr marL="2286000" algn="l" defTabSz="457200" rtl="0" eaLnBrk="1" latinLnBrk="0" hangingPunct="1">
      <a:defRPr sz="1600" kern="1200">
        <a:solidFill>
          <a:schemeClr val="tx1"/>
        </a:solidFill>
        <a:latin typeface="Arial" charset="0"/>
        <a:ea typeface="ＭＳ Ｐゴシック" charset="0"/>
        <a:cs typeface="+mn-cs"/>
      </a:defRPr>
    </a:lvl6pPr>
    <a:lvl7pPr marL="2743200" algn="l" defTabSz="457200" rtl="0" eaLnBrk="1" latinLnBrk="0" hangingPunct="1">
      <a:defRPr sz="1600" kern="1200">
        <a:solidFill>
          <a:schemeClr val="tx1"/>
        </a:solidFill>
        <a:latin typeface="Arial" charset="0"/>
        <a:ea typeface="ＭＳ Ｐゴシック" charset="0"/>
        <a:cs typeface="+mn-cs"/>
      </a:defRPr>
    </a:lvl7pPr>
    <a:lvl8pPr marL="3200400" algn="l" defTabSz="457200" rtl="0" eaLnBrk="1" latinLnBrk="0" hangingPunct="1">
      <a:defRPr sz="1600" kern="1200">
        <a:solidFill>
          <a:schemeClr val="tx1"/>
        </a:solidFill>
        <a:latin typeface="Arial" charset="0"/>
        <a:ea typeface="ＭＳ Ｐゴシック" charset="0"/>
        <a:cs typeface="+mn-cs"/>
      </a:defRPr>
    </a:lvl8pPr>
    <a:lvl9pPr marL="3657600" algn="l" defTabSz="457200" rtl="0" eaLnBrk="1" latinLnBrk="0" hangingPunct="1">
      <a:defRPr sz="1600"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D7FFFF"/>
    <a:srgbClr val="008000"/>
    <a:srgbClr val="945200"/>
    <a:srgbClr val="FF9300"/>
    <a:srgbClr val="CC99FF"/>
    <a:srgbClr val="D883FF"/>
    <a:srgbClr val="8F0000"/>
    <a:srgbClr val="DEF0F2"/>
    <a:srgbClr val="B23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369" autoAdjust="0"/>
    <p:restoredTop sz="96308" autoAdjust="0"/>
  </p:normalViewPr>
  <p:slideViewPr>
    <p:cSldViewPr>
      <p:cViewPr varScale="1">
        <p:scale>
          <a:sx n="166" d="100"/>
          <a:sy n="166" d="100"/>
        </p:scale>
        <p:origin x="200" y="1032"/>
      </p:cViewPr>
      <p:guideLst>
        <p:guide orient="horz" pos="2160"/>
        <p:guide pos="2880"/>
      </p:guideLst>
    </p:cSldViewPr>
  </p:slideViewPr>
  <p:notesTextViewPr>
    <p:cViewPr>
      <p:scale>
        <a:sx n="100" d="100"/>
        <a:sy n="100" d="100"/>
      </p:scale>
      <p:origin x="0" y="0"/>
    </p:cViewPr>
  </p:notesTextViewPr>
  <p:sorterViewPr>
    <p:cViewPr>
      <p:scale>
        <a:sx n="1" d="1"/>
        <a:sy n="1" d="1"/>
      </p:scale>
      <p:origin x="0" y="0"/>
    </p:cViewPr>
  </p:sorterViewPr>
  <p:gridSpacing cx="91439" cy="91439"/>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81BEC4D-AF1D-B244-858F-FC7BB69AC3F2}" type="datetimeFigureOut">
              <a:rPr lang="en-US" smtClean="0"/>
              <a:t>10/10/23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17C8AE-DEBD-E641-93E8-ED065F7FB8AC}" type="slidenum">
              <a:rPr lang="en-US" smtClean="0"/>
              <a:t>‹#›</a:t>
            </a:fld>
            <a:endParaRPr lang="en-US"/>
          </a:p>
        </p:txBody>
      </p:sp>
    </p:spTree>
    <p:extLst>
      <p:ext uri="{BB962C8B-B14F-4D97-AF65-F5344CB8AC3E}">
        <p14:creationId xmlns:p14="http://schemas.microsoft.com/office/powerpoint/2010/main" val="13917049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32771" name="Rectangle 3"/>
          <p:cNvSpPr>
            <a:spLocks noGrp="1" noChangeArrowheads="1"/>
          </p:cNvSpPr>
          <p:nvPr>
            <p:ph type="dt" idx="1"/>
          </p:nvPr>
        </p:nvSpPr>
        <p:spPr bwMode="auto">
          <a:xfrm>
            <a:off x="3884613" y="0"/>
            <a:ext cx="2971800"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5E68D8E-92B9-6647-9C13-3186C5B51462}" type="slidenum">
              <a:rPr lang="en-US"/>
              <a:pPr/>
              <a:t>‹#›</a:t>
            </a:fld>
            <a:endParaRPr lang="en-US"/>
          </a:p>
        </p:txBody>
      </p:sp>
    </p:spTree>
    <p:extLst>
      <p:ext uri="{BB962C8B-B14F-4D97-AF65-F5344CB8AC3E}">
        <p14:creationId xmlns:p14="http://schemas.microsoft.com/office/powerpoint/2010/main" val="2080352777"/>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E68D8E-92B9-6647-9C13-3186C5B51462}" type="slidenum">
              <a:rPr lang="en-US" smtClean="0"/>
              <a:pPr/>
              <a:t>9</a:t>
            </a:fld>
            <a:endParaRPr lang="en-US"/>
          </a:p>
        </p:txBody>
      </p:sp>
    </p:spTree>
    <p:extLst>
      <p:ext uri="{BB962C8B-B14F-4D97-AF65-F5344CB8AC3E}">
        <p14:creationId xmlns:p14="http://schemas.microsoft.com/office/powerpoint/2010/main" val="1941662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E68D8E-92B9-6647-9C13-3186C5B51462}" type="slidenum">
              <a:rPr lang="en-US" smtClean="0"/>
              <a:pPr/>
              <a:t>25</a:t>
            </a:fld>
            <a:endParaRPr lang="en-US"/>
          </a:p>
        </p:txBody>
      </p:sp>
    </p:spTree>
    <p:extLst>
      <p:ext uri="{BB962C8B-B14F-4D97-AF65-F5344CB8AC3E}">
        <p14:creationId xmlns:p14="http://schemas.microsoft.com/office/powerpoint/2010/main" val="1744981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23" name="Rectangle 3"/>
          <p:cNvSpPr>
            <a:spLocks noGrp="1" noChangeArrowheads="1"/>
          </p:cNvSpPr>
          <p:nvPr>
            <p:ph type="ctrTitle"/>
          </p:nvPr>
        </p:nvSpPr>
        <p:spPr>
          <a:xfrm>
            <a:off x="762000" y="1371600"/>
            <a:ext cx="7696200" cy="2057400"/>
          </a:xfrm>
        </p:spPr>
        <p:txBody>
          <a:bodyPr/>
          <a:lstStyle>
            <a:lvl1pPr>
              <a:defRPr sz="4000"/>
            </a:lvl1pPr>
          </a:lstStyle>
          <a:p>
            <a:pPr lvl="0"/>
            <a:r>
              <a:rPr lang="en-US" noProof="0"/>
              <a:t>Click to edit Master title style</a:t>
            </a:r>
          </a:p>
        </p:txBody>
      </p:sp>
      <p:sp>
        <p:nvSpPr>
          <p:cNvPr id="30724" name="Rectangle 4"/>
          <p:cNvSpPr>
            <a:spLocks noGrp="1" noChangeArrowheads="1"/>
          </p:cNvSpPr>
          <p:nvPr>
            <p:ph type="subTitle" idx="1"/>
          </p:nvPr>
        </p:nvSpPr>
        <p:spPr>
          <a:xfrm>
            <a:off x="762000" y="3765550"/>
            <a:ext cx="7696200" cy="2057400"/>
          </a:xfrm>
        </p:spPr>
        <p:txBody>
          <a:bodyPr/>
          <a:lstStyle>
            <a:lvl1pPr marL="0" indent="0">
              <a:buFont typeface="Wingdings" charset="0"/>
              <a:buNone/>
              <a:defRPr sz="2400"/>
            </a:lvl1pPr>
          </a:lstStyle>
          <a:p>
            <a:pPr lvl="0"/>
            <a:r>
              <a:rPr lang="en-US" noProof="0"/>
              <a:t>Click to edit Master subtitle style</a:t>
            </a:r>
          </a:p>
        </p:txBody>
      </p:sp>
      <p:sp>
        <p:nvSpPr>
          <p:cNvPr id="30725" name="Rectangle 5"/>
          <p:cNvSpPr>
            <a:spLocks noGrp="1" noChangeArrowheads="1"/>
          </p:cNvSpPr>
          <p:nvPr>
            <p:ph type="dt" sz="half" idx="2"/>
          </p:nvPr>
        </p:nvSpPr>
        <p:spPr>
          <a:xfrm>
            <a:off x="457200" y="6248400"/>
            <a:ext cx="2133600" cy="457200"/>
          </a:xfrm>
          <a:prstGeom prst="rect">
            <a:avLst/>
          </a:prstGeom>
        </p:spPr>
        <p:txBody>
          <a:bodyPr/>
          <a:lstStyle>
            <a:lvl1pPr>
              <a:defRPr/>
            </a:lvl1pPr>
          </a:lstStyle>
          <a:p>
            <a:endParaRPr lang="en-US"/>
          </a:p>
        </p:txBody>
      </p:sp>
      <p:sp>
        <p:nvSpPr>
          <p:cNvPr id="30726" name="Rectangle 6"/>
          <p:cNvSpPr>
            <a:spLocks noGrp="1" noChangeArrowheads="1"/>
          </p:cNvSpPr>
          <p:nvPr>
            <p:ph type="ftr" sz="quarter" idx="3"/>
          </p:nvPr>
        </p:nvSpPr>
        <p:spPr>
          <a:xfrm>
            <a:off x="3124200" y="6248400"/>
            <a:ext cx="2895600" cy="457200"/>
          </a:xfrm>
          <a:prstGeom prst="rect">
            <a:avLst/>
          </a:prstGeom>
        </p:spPr>
        <p:txBody>
          <a:bodyPr/>
          <a:lstStyle>
            <a:lvl1pPr>
              <a:defRPr/>
            </a:lvl1pPr>
          </a:lstStyle>
          <a:p>
            <a:endParaRPr lang="en-US"/>
          </a:p>
        </p:txBody>
      </p:sp>
      <p:sp>
        <p:nvSpPr>
          <p:cNvPr id="30727" name="Rectangle 7"/>
          <p:cNvSpPr>
            <a:spLocks noGrp="1" noChangeArrowheads="1"/>
          </p:cNvSpPr>
          <p:nvPr>
            <p:ph type="sldNum" sz="quarter" idx="4"/>
          </p:nvPr>
        </p:nvSpPr>
        <p:spPr>
          <a:xfrm>
            <a:off x="6553200" y="6248400"/>
            <a:ext cx="2133600" cy="457200"/>
          </a:xfrm>
        </p:spPr>
        <p:txBody>
          <a:bodyPr/>
          <a:lstStyle>
            <a:lvl1pPr>
              <a:defRPr sz="1000" b="1"/>
            </a:lvl1pPr>
          </a:lstStyle>
          <a:p>
            <a:fld id="{91E6F249-8D10-7240-A07E-F66CEC252905}" type="slidenum">
              <a:rPr lang="en-US"/>
              <a:pPr/>
              <a:t>‹#›</a:t>
            </a:fld>
            <a:endParaRPr lang="en-US"/>
          </a:p>
        </p:txBody>
      </p:sp>
      <p:grpSp>
        <p:nvGrpSpPr>
          <p:cNvPr id="30728" name="Group 8"/>
          <p:cNvGrpSpPr>
            <a:grpSpLocks/>
          </p:cNvGrpSpPr>
          <p:nvPr/>
        </p:nvGrpSpPr>
        <p:grpSpPr bwMode="auto">
          <a:xfrm>
            <a:off x="381000" y="304800"/>
            <a:ext cx="8391525" cy="5791200"/>
            <a:chOff x="240" y="192"/>
            <a:chExt cx="5286" cy="3648"/>
          </a:xfrm>
        </p:grpSpPr>
        <p:sp>
          <p:nvSpPr>
            <p:cNvPr id="30729"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latin typeface="Times New Roman" charset="0"/>
              </a:endParaRPr>
            </a:p>
          </p:txBody>
        </p:sp>
        <p:sp>
          <p:nvSpPr>
            <p:cNvPr id="30730"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31"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latin typeface="Times New Roman" charset="0"/>
              </a:endParaRPr>
            </a:p>
          </p:txBody>
        </p:sp>
        <p:sp>
          <p:nvSpPr>
            <p:cNvPr id="30732"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33"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0734"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FDA5FC-E46B-9C44-BC74-948B74CFAE7B}" type="slidenum">
              <a:rPr lang="en-US"/>
              <a:pPr/>
              <a:t>‹#›</a:t>
            </a:fld>
            <a:endParaRPr lang="en-US"/>
          </a:p>
        </p:txBody>
      </p:sp>
    </p:spTree>
    <p:extLst>
      <p:ext uri="{BB962C8B-B14F-4D97-AF65-F5344CB8AC3E}">
        <p14:creationId xmlns:p14="http://schemas.microsoft.com/office/powerpoint/2010/main" val="2190675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11163"/>
            <a:ext cx="2057400" cy="5719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11163"/>
            <a:ext cx="6019800" cy="57197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1E3472-7C7E-B14E-BFC5-D45A5C34A3D1}" type="slidenum">
              <a:rPr lang="en-US"/>
              <a:pPr/>
              <a:t>‹#›</a:t>
            </a:fld>
            <a:endParaRPr lang="en-US"/>
          </a:p>
        </p:txBody>
      </p:sp>
    </p:spTree>
    <p:extLst>
      <p:ext uri="{BB962C8B-B14F-4D97-AF65-F5344CB8AC3E}">
        <p14:creationId xmlns:p14="http://schemas.microsoft.com/office/powerpoint/2010/main" val="1542890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1163"/>
            <a:ext cx="8229600" cy="655637"/>
          </a:xfrm>
        </p:spPr>
        <p:txBody>
          <a:bodyPr/>
          <a:lstStyle/>
          <a:p>
            <a:r>
              <a:rPr lang="en-US"/>
              <a:t>Click to edit Master title style</a:t>
            </a:r>
          </a:p>
        </p:txBody>
      </p:sp>
      <p:sp>
        <p:nvSpPr>
          <p:cNvPr id="3" name="Text Placeholder 2"/>
          <p:cNvSpPr>
            <a:spLocks noGrp="1"/>
          </p:cNvSpPr>
          <p:nvPr>
            <p:ph type="body" sz="half" idx="1"/>
          </p:nvPr>
        </p:nvSpPr>
        <p:spPr>
          <a:xfrm>
            <a:off x="457200" y="1295400"/>
            <a:ext cx="4038600" cy="4835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4038600" cy="4835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914400" y="6248400"/>
            <a:ext cx="2103438"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781800" y="6248400"/>
            <a:ext cx="1905000" cy="457200"/>
          </a:xfrm>
        </p:spPr>
        <p:txBody>
          <a:bodyPr/>
          <a:lstStyle>
            <a:lvl1pPr>
              <a:defRPr/>
            </a:lvl1pPr>
          </a:lstStyle>
          <a:p>
            <a:fld id="{30008CC9-D4CA-4C49-82E1-6F36B95D5AD3}" type="slidenum">
              <a:rPr lang="en-US"/>
              <a:pPr/>
              <a:t>‹#›</a:t>
            </a:fld>
            <a:endParaRPr lang="en-US"/>
          </a:p>
        </p:txBody>
      </p:sp>
    </p:spTree>
    <p:extLst>
      <p:ext uri="{BB962C8B-B14F-4D97-AF65-F5344CB8AC3E}">
        <p14:creationId xmlns:p14="http://schemas.microsoft.com/office/powerpoint/2010/main" val="3819217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lvl1pPr>
          </a:lstStyle>
          <a:p>
            <a:fld id="{FED62B2D-F854-104A-9535-9A504E5923E0}" type="slidenum">
              <a:rPr lang="en-US"/>
              <a:pPr/>
              <a:t>‹#›</a:t>
            </a:fld>
            <a:endParaRPr lang="en-US"/>
          </a:p>
        </p:txBody>
      </p:sp>
    </p:spTree>
    <p:extLst>
      <p:ext uri="{BB962C8B-B14F-4D97-AF65-F5344CB8AC3E}">
        <p14:creationId xmlns:p14="http://schemas.microsoft.com/office/powerpoint/2010/main" val="388404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1D3FEEA-E4EA-8B48-84AC-27AA886F7D9E}" type="slidenum">
              <a:rPr lang="en-US"/>
              <a:pPr/>
              <a:t>‹#›</a:t>
            </a:fld>
            <a:endParaRPr lang="en-US"/>
          </a:p>
        </p:txBody>
      </p:sp>
    </p:spTree>
    <p:extLst>
      <p:ext uri="{BB962C8B-B14F-4D97-AF65-F5344CB8AC3E}">
        <p14:creationId xmlns:p14="http://schemas.microsoft.com/office/powerpoint/2010/main" val="4253908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95400"/>
            <a:ext cx="4038600"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4038600"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0F6CE3A-7281-7642-9900-6E16427813B2}" type="slidenum">
              <a:rPr lang="en-US"/>
              <a:pPr/>
              <a:t>‹#›</a:t>
            </a:fld>
            <a:endParaRPr lang="en-US"/>
          </a:p>
        </p:txBody>
      </p:sp>
    </p:spTree>
    <p:extLst>
      <p:ext uri="{BB962C8B-B14F-4D97-AF65-F5344CB8AC3E}">
        <p14:creationId xmlns:p14="http://schemas.microsoft.com/office/powerpoint/2010/main" val="1458862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E4CDA5C-119F-CC4B-9649-ABA59C0C102C}" type="slidenum">
              <a:rPr lang="en-US"/>
              <a:pPr/>
              <a:t>‹#›</a:t>
            </a:fld>
            <a:endParaRPr lang="en-US"/>
          </a:p>
        </p:txBody>
      </p:sp>
    </p:spTree>
    <p:extLst>
      <p:ext uri="{BB962C8B-B14F-4D97-AF65-F5344CB8AC3E}">
        <p14:creationId xmlns:p14="http://schemas.microsoft.com/office/powerpoint/2010/main" val="3751635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750CE1F-3703-B242-8AD0-B0AC82B28EE7}" type="slidenum">
              <a:rPr lang="en-US"/>
              <a:pPr/>
              <a:t>‹#›</a:t>
            </a:fld>
            <a:endParaRPr lang="en-US"/>
          </a:p>
        </p:txBody>
      </p:sp>
    </p:spTree>
    <p:extLst>
      <p:ext uri="{BB962C8B-B14F-4D97-AF65-F5344CB8AC3E}">
        <p14:creationId xmlns:p14="http://schemas.microsoft.com/office/powerpoint/2010/main" val="449202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41431D7-A35E-FE4C-978D-A4C1DB31A328}" type="slidenum">
              <a:rPr lang="en-US"/>
              <a:pPr/>
              <a:t>‹#›</a:t>
            </a:fld>
            <a:endParaRPr lang="en-US"/>
          </a:p>
        </p:txBody>
      </p:sp>
    </p:spTree>
    <p:extLst>
      <p:ext uri="{BB962C8B-B14F-4D97-AF65-F5344CB8AC3E}">
        <p14:creationId xmlns:p14="http://schemas.microsoft.com/office/powerpoint/2010/main" val="3543584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2074743-FE56-7945-B44C-593C2BC7280A}" type="slidenum">
              <a:rPr lang="en-US"/>
              <a:pPr/>
              <a:t>‹#›</a:t>
            </a:fld>
            <a:endParaRPr lang="en-US"/>
          </a:p>
        </p:txBody>
      </p:sp>
    </p:spTree>
    <p:extLst>
      <p:ext uri="{BB962C8B-B14F-4D97-AF65-F5344CB8AC3E}">
        <p14:creationId xmlns:p14="http://schemas.microsoft.com/office/powerpoint/2010/main" val="86668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A885C50-577F-4141-9922-FD2248DB00C4}" type="slidenum">
              <a:rPr lang="en-US"/>
              <a:pPr/>
              <a:t>‹#›</a:t>
            </a:fld>
            <a:endParaRPr lang="en-US"/>
          </a:p>
        </p:txBody>
      </p:sp>
    </p:spTree>
    <p:extLst>
      <p:ext uri="{BB962C8B-B14F-4D97-AF65-F5344CB8AC3E}">
        <p14:creationId xmlns:p14="http://schemas.microsoft.com/office/powerpoint/2010/main" val="4068552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411163"/>
            <a:ext cx="8229600" cy="655637"/>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9699" name="Rectangle 3"/>
          <p:cNvSpPr>
            <a:spLocks noGrp="1" noChangeArrowheads="1"/>
          </p:cNvSpPr>
          <p:nvPr>
            <p:ph type="body" idx="1"/>
          </p:nvPr>
        </p:nvSpPr>
        <p:spPr bwMode="auto">
          <a:xfrm>
            <a:off x="457200" y="1295400"/>
            <a:ext cx="8229600" cy="483552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702" name="Rectangle 6"/>
          <p:cNvSpPr>
            <a:spLocks noGrp="1" noChangeArrowheads="1"/>
          </p:cNvSpPr>
          <p:nvPr>
            <p:ph type="sldNum" sz="quarter" idx="4"/>
          </p:nvPr>
        </p:nvSpPr>
        <p:spPr bwMode="auto">
          <a:xfrm>
            <a:off x="8046682" y="6248400"/>
            <a:ext cx="640118"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FF516B7F-12E3-114E-9B55-66756E9F7A1D}" type="slidenum">
              <a:rPr lang="en-US"/>
              <a:pPr/>
              <a:t>‹#›</a:t>
            </a:fld>
            <a:endParaRPr lang="en-US"/>
          </a:p>
        </p:txBody>
      </p:sp>
      <p:grpSp>
        <p:nvGrpSpPr>
          <p:cNvPr id="29703" name="Group 7"/>
          <p:cNvGrpSpPr>
            <a:grpSpLocks/>
          </p:cNvGrpSpPr>
          <p:nvPr/>
        </p:nvGrpSpPr>
        <p:grpSpPr bwMode="auto">
          <a:xfrm>
            <a:off x="228600" y="0"/>
            <a:ext cx="8686800" cy="1143000"/>
            <a:chOff x="176" y="96"/>
            <a:chExt cx="5472" cy="1008"/>
          </a:xfrm>
        </p:grpSpPr>
        <p:sp>
          <p:nvSpPr>
            <p:cNvPr id="29704"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970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grpSp>
      <p:pic>
        <p:nvPicPr>
          <p:cNvPr id="29709" name="Picture 13" descr="SJSU-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66713" y="6172200"/>
            <a:ext cx="639762" cy="606425"/>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TextBox 13"/>
          <p:cNvSpPr txBox="1"/>
          <p:nvPr userDrawn="1"/>
        </p:nvSpPr>
        <p:spPr>
          <a:xfrm>
            <a:off x="1097318" y="6263609"/>
            <a:ext cx="1574470" cy="400110"/>
          </a:xfrm>
          <a:prstGeom prst="rect">
            <a:avLst/>
          </a:prstGeom>
          <a:noFill/>
        </p:spPr>
        <p:txBody>
          <a:bodyPr wrap="none" rtlCol="0">
            <a:spAutoFit/>
          </a:bodyPr>
          <a:lstStyle/>
          <a:p>
            <a:r>
              <a:rPr lang="en-US" sz="1000" dirty="0"/>
              <a:t>Computer</a:t>
            </a:r>
            <a:r>
              <a:rPr lang="en-US" sz="1000" baseline="0" dirty="0"/>
              <a:t> Science Dept.</a:t>
            </a:r>
          </a:p>
          <a:p>
            <a:r>
              <a:rPr lang="en-US" sz="1000" baseline="0" dirty="0"/>
              <a:t>Fall 2023: October 11</a:t>
            </a:r>
          </a:p>
        </p:txBody>
      </p:sp>
      <p:sp>
        <p:nvSpPr>
          <p:cNvPr id="15" name="TextBox 14"/>
          <p:cNvSpPr txBox="1"/>
          <p:nvPr userDrawn="1"/>
        </p:nvSpPr>
        <p:spPr>
          <a:xfrm>
            <a:off x="3540637" y="6263609"/>
            <a:ext cx="2340705" cy="400110"/>
          </a:xfrm>
          <a:prstGeom prst="rect">
            <a:avLst/>
          </a:prstGeom>
          <a:noFill/>
        </p:spPr>
        <p:txBody>
          <a:bodyPr wrap="none" rtlCol="0">
            <a:spAutoFit/>
          </a:bodyPr>
          <a:lstStyle/>
          <a:p>
            <a:pPr algn="ctr"/>
            <a:r>
              <a:rPr lang="en-US" sz="1000" dirty="0"/>
              <a:t>CS 153: Concepts of Compiler </a:t>
            </a:r>
            <a:r>
              <a:rPr lang="en-US" sz="1000" baseline="0" dirty="0"/>
              <a:t>Design</a:t>
            </a:r>
            <a:br>
              <a:rPr lang="en-US" sz="1000" baseline="0" dirty="0"/>
            </a:br>
            <a:r>
              <a:rPr lang="en-US" sz="1000" baseline="0" dirty="0"/>
              <a:t>© R. Mak</a:t>
            </a:r>
            <a:endParaRPr lang="en-US" sz="1000"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ea typeface="ＭＳ Ｐゴシック" charset="0"/>
        </a:defRPr>
      </a:lvl2pPr>
      <a:lvl3pPr algn="ctr" rtl="0" fontAlgn="base">
        <a:spcBef>
          <a:spcPct val="0"/>
        </a:spcBef>
        <a:spcAft>
          <a:spcPct val="0"/>
        </a:spcAft>
        <a:defRPr sz="3200">
          <a:solidFill>
            <a:schemeClr val="tx2"/>
          </a:solidFill>
          <a:latin typeface="Arial" charset="0"/>
          <a:ea typeface="ＭＳ Ｐゴシック" charset="0"/>
        </a:defRPr>
      </a:lvl3pPr>
      <a:lvl4pPr algn="ctr" rtl="0" fontAlgn="base">
        <a:spcBef>
          <a:spcPct val="0"/>
        </a:spcBef>
        <a:spcAft>
          <a:spcPct val="0"/>
        </a:spcAft>
        <a:defRPr sz="3200">
          <a:solidFill>
            <a:schemeClr val="tx2"/>
          </a:solidFill>
          <a:latin typeface="Arial" charset="0"/>
          <a:ea typeface="ＭＳ Ｐゴシック" charset="0"/>
        </a:defRPr>
      </a:lvl4pPr>
      <a:lvl5pPr algn="ctr" rtl="0" fontAlgn="base">
        <a:spcBef>
          <a:spcPct val="0"/>
        </a:spcBef>
        <a:spcAft>
          <a:spcPct val="0"/>
        </a:spcAft>
        <a:defRPr sz="3200">
          <a:solidFill>
            <a:schemeClr val="tx2"/>
          </a:solidFill>
          <a:latin typeface="Arial" charset="0"/>
          <a:ea typeface="ＭＳ Ｐゴシック" charset="0"/>
        </a:defRPr>
      </a:lvl5pPr>
      <a:lvl6pPr marL="457200" algn="ctr" rtl="0" fontAlgn="base">
        <a:spcBef>
          <a:spcPct val="0"/>
        </a:spcBef>
        <a:spcAft>
          <a:spcPct val="0"/>
        </a:spcAft>
        <a:defRPr sz="3200">
          <a:solidFill>
            <a:schemeClr val="tx2"/>
          </a:solidFill>
          <a:latin typeface="Arial" charset="0"/>
          <a:ea typeface="ＭＳ Ｐゴシック" charset="0"/>
        </a:defRPr>
      </a:lvl6pPr>
      <a:lvl7pPr marL="914400" algn="ctr" rtl="0" fontAlgn="base">
        <a:spcBef>
          <a:spcPct val="0"/>
        </a:spcBef>
        <a:spcAft>
          <a:spcPct val="0"/>
        </a:spcAft>
        <a:defRPr sz="3200">
          <a:solidFill>
            <a:schemeClr val="tx2"/>
          </a:solidFill>
          <a:latin typeface="Arial" charset="0"/>
          <a:ea typeface="ＭＳ Ｐゴシック" charset="0"/>
        </a:defRPr>
      </a:lvl7pPr>
      <a:lvl8pPr marL="1371600" algn="ctr" rtl="0" fontAlgn="base">
        <a:spcBef>
          <a:spcPct val="0"/>
        </a:spcBef>
        <a:spcAft>
          <a:spcPct val="0"/>
        </a:spcAft>
        <a:defRPr sz="3200">
          <a:solidFill>
            <a:schemeClr val="tx2"/>
          </a:solidFill>
          <a:latin typeface="Arial" charset="0"/>
          <a:ea typeface="ＭＳ Ｐゴシック" charset="0"/>
        </a:defRPr>
      </a:lvl8pPr>
      <a:lvl9pPr marL="1828800" algn="ctr" rtl="0" fontAlgn="base">
        <a:spcBef>
          <a:spcPct val="0"/>
        </a:spcBef>
        <a:spcAft>
          <a:spcPct val="0"/>
        </a:spcAft>
        <a:defRPr sz="3200">
          <a:solidFill>
            <a:schemeClr val="tx2"/>
          </a:solidFill>
          <a:latin typeface="Arial" charset="0"/>
          <a:ea typeface="ＭＳ Ｐゴシック" charset="0"/>
        </a:defRPr>
      </a:lvl9pPr>
    </p:titleStyle>
    <p:bodyStyle>
      <a:lvl1pPr marL="469900" indent="-469900" algn="l" rtl="0" fontAlgn="base">
        <a:spcBef>
          <a:spcPct val="20000"/>
        </a:spcBef>
        <a:spcAft>
          <a:spcPct val="0"/>
        </a:spcAft>
        <a:buClr>
          <a:schemeClr val="bg2"/>
        </a:buClr>
        <a:buSzPct val="70000"/>
        <a:buFont typeface="Wingdings" charset="0"/>
        <a:buChar char="o"/>
        <a:defRPr sz="28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charset="0"/>
        <a:buChar char="n"/>
        <a:defRPr sz="2400">
          <a:solidFill>
            <a:schemeClr val="tx1"/>
          </a:solidFill>
          <a:latin typeface="+mn-lt"/>
          <a:ea typeface="+mn-ea"/>
        </a:defRPr>
      </a:lvl2pPr>
      <a:lvl3pPr marL="1377950" indent="-468313" algn="l" rtl="0" fontAlgn="base">
        <a:spcBef>
          <a:spcPct val="20000"/>
        </a:spcBef>
        <a:spcAft>
          <a:spcPct val="0"/>
        </a:spcAft>
        <a:buClr>
          <a:schemeClr val="bg2"/>
        </a:buClr>
        <a:buSzPct val="65000"/>
        <a:buFont typeface="Wingdings" charset="0"/>
        <a:buChar char="o"/>
        <a:defRPr sz="2000">
          <a:solidFill>
            <a:schemeClr val="tx1"/>
          </a:solidFill>
          <a:latin typeface="+mn-lt"/>
          <a:ea typeface="+mn-ea"/>
        </a:defRPr>
      </a:lvl3pPr>
      <a:lvl4pPr marL="1827213" indent="-438150" algn="l" rtl="0" fontAlgn="base">
        <a:spcBef>
          <a:spcPct val="20000"/>
        </a:spcBef>
        <a:spcAft>
          <a:spcPct val="0"/>
        </a:spcAft>
        <a:buClr>
          <a:schemeClr val="accent2"/>
        </a:buClr>
        <a:buSzPct val="75000"/>
        <a:buFont typeface="Wingdings" charset="0"/>
        <a:buChar char="n"/>
        <a:defRPr sz="1600">
          <a:solidFill>
            <a:schemeClr val="tx1"/>
          </a:solidFill>
          <a:latin typeface="+mn-lt"/>
          <a:ea typeface="+mn-ea"/>
        </a:defRPr>
      </a:lvl4pPr>
      <a:lvl5pPr marL="22971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5pPr>
      <a:lvl6pPr marL="27543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6pPr>
      <a:lvl7pPr marL="32115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7pPr>
      <a:lvl8pPr marL="36687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8pPr>
      <a:lvl9pPr marL="41259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s.sjsu.edu/~mak"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jasmin.sourceforge.ne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docs.oracle.com/javase/specs/jvms/se7/html/jvms-6.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200" dirty="0"/>
              <a:t>CS 153</a:t>
            </a:r>
            <a:br>
              <a:rPr lang="en-US" sz="3200" dirty="0"/>
            </a:br>
            <a:r>
              <a:rPr lang="en-US" sz="3200" dirty="0"/>
              <a:t>Concepts of Compiler Design</a:t>
            </a:r>
            <a:br>
              <a:rPr lang="en-US" sz="3600" dirty="0"/>
            </a:br>
            <a:r>
              <a:rPr lang="en-US" sz="2400" dirty="0"/>
              <a:t>October 11 Class Meeting</a:t>
            </a:r>
          </a:p>
        </p:txBody>
      </p:sp>
      <p:sp>
        <p:nvSpPr>
          <p:cNvPr id="2051" name="Rectangle 3"/>
          <p:cNvSpPr>
            <a:spLocks noGrp="1" noChangeArrowheads="1"/>
          </p:cNvSpPr>
          <p:nvPr>
            <p:ph type="subTitle" idx="1"/>
          </p:nvPr>
        </p:nvSpPr>
        <p:spPr/>
        <p:txBody>
          <a:bodyPr/>
          <a:lstStyle/>
          <a:p>
            <a:pPr algn="ctr">
              <a:lnSpc>
                <a:spcPct val="90000"/>
              </a:lnSpc>
            </a:pPr>
            <a:r>
              <a:rPr lang="en-US" dirty="0"/>
              <a:t>Department of Computer Science</a:t>
            </a:r>
            <a:br>
              <a:rPr lang="en-US" dirty="0"/>
            </a:br>
            <a:r>
              <a:rPr lang="en-US" dirty="0"/>
              <a:t>San Jose State University</a:t>
            </a:r>
            <a:br>
              <a:rPr lang="en-US" dirty="0"/>
            </a:br>
            <a:br>
              <a:rPr lang="en-US" sz="1200" dirty="0"/>
            </a:br>
            <a:r>
              <a:rPr lang="en-US" dirty="0"/>
              <a:t>Fall 2023</a:t>
            </a:r>
            <a:br>
              <a:rPr lang="en-US" dirty="0"/>
            </a:br>
            <a:r>
              <a:rPr lang="en-US" dirty="0"/>
              <a:t>Instructor: Ron Mak</a:t>
            </a:r>
          </a:p>
          <a:p>
            <a:pPr algn="ctr">
              <a:lnSpc>
                <a:spcPct val="90000"/>
              </a:lnSpc>
            </a:pPr>
            <a:r>
              <a:rPr lang="en-US" dirty="0">
                <a:hlinkClick r:id="rId2"/>
              </a:rPr>
              <a:t>www.cs.sjsu.edu/~mak</a:t>
            </a:r>
            <a:endParaRPr lang="en-US" dirty="0"/>
          </a:p>
        </p:txBody>
      </p:sp>
      <p:pic>
        <p:nvPicPr>
          <p:cNvPr id="2053" name="Picture 5" descr="sjsu_logo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2638" y="4591050"/>
            <a:ext cx="1096962" cy="103187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Slide Number Placeholder 1"/>
          <p:cNvSpPr>
            <a:spLocks noGrp="1"/>
          </p:cNvSpPr>
          <p:nvPr>
            <p:ph type="sldNum" sz="quarter" idx="4"/>
          </p:nvPr>
        </p:nvSpPr>
        <p:spPr/>
        <p:txBody>
          <a:bodyPr/>
          <a:lstStyle/>
          <a:p>
            <a:fld id="{91E6F249-8D10-7240-A07E-F66CEC252905}" type="slidenum">
              <a:rPr lang="en-US" smtClean="0"/>
              <a:pPr/>
              <a:t>1</a:t>
            </a:fld>
            <a:endParaRPr lang="en-US"/>
          </a:p>
        </p:txBody>
      </p:sp>
      <p:pic>
        <p:nvPicPr>
          <p:cNvPr id="8" name="Picture 4">
            <a:extLst>
              <a:ext uri="{FF2B5EF4-FFF2-40B4-BE49-F238E27FC236}">
                <a16:creationId xmlns:a16="http://schemas.microsoft.com/office/drawing/2014/main" id="{6E40B1E2-D825-0847-B550-764CAC45D8C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4527550"/>
            <a:ext cx="1154113" cy="1187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B88B3-6333-8549-957F-910EF9CB306E}"/>
              </a:ext>
            </a:extLst>
          </p:cNvPr>
          <p:cNvSpPr>
            <a:spLocks noGrp="1"/>
          </p:cNvSpPr>
          <p:nvPr>
            <p:ph type="title"/>
          </p:nvPr>
        </p:nvSpPr>
        <p:spPr/>
        <p:txBody>
          <a:bodyPr/>
          <a:lstStyle/>
          <a:p>
            <a:r>
              <a:rPr lang="en-US" dirty="0"/>
              <a:t>Conversion to a Different Language</a:t>
            </a:r>
          </a:p>
        </p:txBody>
      </p:sp>
      <p:sp>
        <p:nvSpPr>
          <p:cNvPr id="3" name="Content Placeholder 2">
            <a:extLst>
              <a:ext uri="{FF2B5EF4-FFF2-40B4-BE49-F238E27FC236}">
                <a16:creationId xmlns:a16="http://schemas.microsoft.com/office/drawing/2014/main" id="{3A7CD33B-3E68-084B-BC2C-425942EC8D90}"/>
              </a:ext>
            </a:extLst>
          </p:cNvPr>
          <p:cNvSpPr>
            <a:spLocks noGrp="1"/>
          </p:cNvSpPr>
          <p:nvPr>
            <p:ph idx="1"/>
          </p:nvPr>
        </p:nvSpPr>
        <p:spPr/>
        <p:txBody>
          <a:bodyPr/>
          <a:lstStyle/>
          <a:p>
            <a:r>
              <a:rPr lang="en-US" dirty="0"/>
              <a:t>Pascal source program </a:t>
            </a:r>
            <a:r>
              <a:rPr lang="en-US" dirty="0">
                <a:sym typeface="Wingdings" pitchFamily="2" charset="2"/>
              </a:rPr>
              <a:t> parse tree</a:t>
            </a:r>
          </a:p>
          <a:p>
            <a:r>
              <a:rPr lang="en-US" dirty="0">
                <a:sym typeface="Wingdings" pitchFamily="2" charset="2"/>
              </a:rPr>
              <a:t>Perform the usual semantic checks.</a:t>
            </a:r>
          </a:p>
          <a:p>
            <a:r>
              <a:rPr lang="en-US" dirty="0">
                <a:sym typeface="Wingdings" pitchFamily="2" charset="2"/>
              </a:rPr>
              <a:t>Then parse tree  Java program</a:t>
            </a:r>
          </a:p>
          <a:p>
            <a:pPr lvl="4"/>
            <a:endParaRPr lang="en-US" dirty="0">
              <a:sym typeface="Wingdings" pitchFamily="2" charset="2"/>
            </a:endParaRPr>
          </a:p>
          <a:p>
            <a:r>
              <a:rPr lang="en-US" dirty="0">
                <a:sym typeface="Wingdings" pitchFamily="2" charset="2"/>
              </a:rPr>
              <a:t>In the visit methods, instead of performing the action (i.e., executing a statement or evaluating an expression), emit the </a:t>
            </a:r>
            <a:r>
              <a:rPr lang="en-US" u="sng" dirty="0">
                <a:sym typeface="Wingdings" pitchFamily="2" charset="2"/>
              </a:rPr>
              <a:t>equivalent Java statement or expression</a:t>
            </a:r>
            <a:r>
              <a:rPr lang="en-US" dirty="0">
                <a:sym typeface="Wingdings" pitchFamily="2" charset="2"/>
              </a:rPr>
              <a:t> that will perform that action.</a:t>
            </a:r>
            <a:endParaRPr lang="en-US" dirty="0"/>
          </a:p>
        </p:txBody>
      </p:sp>
      <p:sp>
        <p:nvSpPr>
          <p:cNvPr id="4" name="Slide Number Placeholder 3">
            <a:extLst>
              <a:ext uri="{FF2B5EF4-FFF2-40B4-BE49-F238E27FC236}">
                <a16:creationId xmlns:a16="http://schemas.microsoft.com/office/drawing/2014/main" id="{425AED7C-16C3-E541-AEF6-135134BFCA6B}"/>
              </a:ext>
            </a:extLst>
          </p:cNvPr>
          <p:cNvSpPr>
            <a:spLocks noGrp="1"/>
          </p:cNvSpPr>
          <p:nvPr>
            <p:ph type="sldNum" sz="quarter" idx="12"/>
          </p:nvPr>
        </p:nvSpPr>
        <p:spPr/>
        <p:txBody>
          <a:bodyPr/>
          <a:lstStyle/>
          <a:p>
            <a:fld id="{FED62B2D-F854-104A-9535-9A504E5923E0}" type="slidenum">
              <a:rPr lang="en-US" smtClean="0"/>
              <a:pPr/>
              <a:t>10</a:t>
            </a:fld>
            <a:endParaRPr lang="en-US"/>
          </a:p>
        </p:txBody>
      </p:sp>
    </p:spTree>
    <p:extLst>
      <p:ext uri="{BB962C8B-B14F-4D97-AF65-F5344CB8AC3E}">
        <p14:creationId xmlns:p14="http://schemas.microsoft.com/office/powerpoint/2010/main" val="1209396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28B6D-5994-9B40-B097-1E9B0846BAB1}"/>
              </a:ext>
            </a:extLst>
          </p:cNvPr>
          <p:cNvSpPr>
            <a:spLocks noGrp="1"/>
          </p:cNvSpPr>
          <p:nvPr>
            <p:ph type="title"/>
          </p:nvPr>
        </p:nvSpPr>
        <p:spPr/>
        <p:txBody>
          <a:bodyPr/>
          <a:lstStyle/>
          <a:p>
            <a:r>
              <a:rPr lang="en-US" dirty="0"/>
              <a:t>Convert Pascal’s </a:t>
            </a:r>
            <a:r>
              <a:rPr lang="en-US" b="1" dirty="0">
                <a:latin typeface="Courier New" panose="02070309020205020404" pitchFamily="49" charset="0"/>
                <a:cs typeface="Courier New" panose="02070309020205020404" pitchFamily="49" charset="0"/>
              </a:rPr>
              <a:t>REPEAT</a:t>
            </a:r>
            <a:r>
              <a:rPr lang="en-US" dirty="0"/>
              <a:t> Statement</a:t>
            </a:r>
          </a:p>
        </p:txBody>
      </p:sp>
      <p:sp>
        <p:nvSpPr>
          <p:cNvPr id="3" name="Content Placeholder 2">
            <a:extLst>
              <a:ext uri="{FF2B5EF4-FFF2-40B4-BE49-F238E27FC236}">
                <a16:creationId xmlns:a16="http://schemas.microsoft.com/office/drawing/2014/main" id="{740881ED-0921-7447-BC45-493C7C3D1572}"/>
              </a:ext>
            </a:extLst>
          </p:cNvPr>
          <p:cNvSpPr>
            <a:spLocks noGrp="1"/>
          </p:cNvSpPr>
          <p:nvPr>
            <p:ph idx="1"/>
          </p:nvPr>
        </p:nvSpPr>
        <p:spPr>
          <a:xfrm>
            <a:off x="457200" y="1295400"/>
            <a:ext cx="8229600" cy="2773673"/>
          </a:xfrm>
        </p:spPr>
        <p:txBody>
          <a:bodyPr/>
          <a:lstStyle/>
          <a:p>
            <a:r>
              <a:rPr lang="en-US" dirty="0"/>
              <a:t>Pascal:</a:t>
            </a:r>
          </a:p>
          <a:p>
            <a:endParaRPr lang="en-US" dirty="0"/>
          </a:p>
          <a:p>
            <a:endParaRPr lang="en-US" dirty="0"/>
          </a:p>
          <a:p>
            <a:endParaRPr lang="en-US" dirty="0"/>
          </a:p>
          <a:p>
            <a:r>
              <a:rPr lang="en-US" dirty="0"/>
              <a:t>Java:</a:t>
            </a:r>
          </a:p>
        </p:txBody>
      </p:sp>
      <p:sp>
        <p:nvSpPr>
          <p:cNvPr id="4" name="Slide Number Placeholder 3">
            <a:extLst>
              <a:ext uri="{FF2B5EF4-FFF2-40B4-BE49-F238E27FC236}">
                <a16:creationId xmlns:a16="http://schemas.microsoft.com/office/drawing/2014/main" id="{D99A6DAD-7FE8-284E-BDB3-BAD38F7A8A44}"/>
              </a:ext>
            </a:extLst>
          </p:cNvPr>
          <p:cNvSpPr>
            <a:spLocks noGrp="1"/>
          </p:cNvSpPr>
          <p:nvPr>
            <p:ph type="sldNum" sz="quarter" idx="12"/>
          </p:nvPr>
        </p:nvSpPr>
        <p:spPr/>
        <p:txBody>
          <a:bodyPr/>
          <a:lstStyle/>
          <a:p>
            <a:fld id="{FED62B2D-F854-104A-9535-9A504E5923E0}" type="slidenum">
              <a:rPr lang="en-US" smtClean="0"/>
              <a:pPr/>
              <a:t>11</a:t>
            </a:fld>
            <a:endParaRPr lang="en-US"/>
          </a:p>
        </p:txBody>
      </p:sp>
      <p:sp>
        <p:nvSpPr>
          <p:cNvPr id="5" name="TextBox 4">
            <a:extLst>
              <a:ext uri="{FF2B5EF4-FFF2-40B4-BE49-F238E27FC236}">
                <a16:creationId xmlns:a16="http://schemas.microsoft.com/office/drawing/2014/main" id="{B6B0EA51-E41C-F94A-AFCF-A46BB295A2E1}"/>
              </a:ext>
            </a:extLst>
          </p:cNvPr>
          <p:cNvSpPr txBox="1"/>
          <p:nvPr/>
        </p:nvSpPr>
        <p:spPr>
          <a:xfrm>
            <a:off x="2060926" y="1874537"/>
            <a:ext cx="5698996" cy="1200329"/>
          </a:xfrm>
          <a:prstGeom prst="rect">
            <a:avLst/>
          </a:prstGeom>
          <a:solidFill>
            <a:schemeClr val="bg1">
              <a:lumMod val="95000"/>
            </a:schemeClr>
          </a:solidFill>
          <a:ln>
            <a:solidFill>
              <a:schemeClr val="bg1">
                <a:lumMod val="75000"/>
              </a:schemeClr>
            </a:solidFill>
          </a:ln>
        </p:spPr>
        <p:txBody>
          <a:bodyPr wrap="none" rtlCol="0">
            <a:spAutoFit/>
          </a:bodyPr>
          <a:lstStyle/>
          <a:p>
            <a:r>
              <a:rPr lang="en-US" sz="1800" b="1" dirty="0">
                <a:latin typeface="Courier New" panose="02070309020205020404" pitchFamily="49" charset="0"/>
                <a:cs typeface="Courier New" panose="02070309020205020404" pitchFamily="49" charset="0"/>
              </a:rPr>
              <a:t>REPEAT</a:t>
            </a:r>
          </a:p>
          <a:p>
            <a:r>
              <a:rPr lang="en-US" sz="1800" b="1" dirty="0">
                <a:latin typeface="Courier New" panose="02070309020205020404" pitchFamily="49" charset="0"/>
                <a:cs typeface="Courier New" panose="02070309020205020404" pitchFamily="49" charset="0"/>
              </a:rPr>
              <a:t>    </a:t>
            </a:r>
            <a:r>
              <a:rPr lang="en-US" sz="1800" b="1" dirty="0" err="1">
                <a:solidFill>
                  <a:srgbClr val="0033CC"/>
                </a:solidFill>
                <a:latin typeface="Courier New" panose="02070309020205020404" pitchFamily="49" charset="0"/>
                <a:cs typeface="Courier New" panose="02070309020205020404" pitchFamily="49" charset="0"/>
              </a:rPr>
              <a:t>i</a:t>
            </a:r>
            <a:r>
              <a:rPr lang="en-US" sz="1800" b="1" dirty="0">
                <a:solidFill>
                  <a:srgbClr val="0033CC"/>
                </a:solidFill>
                <a:latin typeface="Courier New" panose="02070309020205020404" pitchFamily="49" charset="0"/>
                <a:cs typeface="Courier New" panose="02070309020205020404" pitchFamily="49" charset="0"/>
              </a:rPr>
              <a:t> := </a:t>
            </a:r>
            <a:r>
              <a:rPr lang="en-US" sz="1800" b="1" dirty="0" err="1">
                <a:solidFill>
                  <a:srgbClr val="0033CC"/>
                </a:solidFill>
                <a:latin typeface="Courier New" panose="02070309020205020404" pitchFamily="49" charset="0"/>
                <a:cs typeface="Courier New" panose="02070309020205020404" pitchFamily="49" charset="0"/>
              </a:rPr>
              <a:t>i</a:t>
            </a:r>
            <a:r>
              <a:rPr lang="en-US" sz="1800" b="1" dirty="0">
                <a:solidFill>
                  <a:srgbClr val="0033CC"/>
                </a:solidFill>
                <a:latin typeface="Courier New" panose="02070309020205020404" pitchFamily="49" charset="0"/>
                <a:cs typeface="Courier New" panose="02070309020205020404" pitchFamily="49" charset="0"/>
              </a:rPr>
              <a:t> + 1;</a:t>
            </a:r>
          </a:p>
          <a:p>
            <a:r>
              <a:rPr lang="en-US" sz="1800" b="1" dirty="0">
                <a:latin typeface="Courier New" panose="02070309020205020404" pitchFamily="49" charset="0"/>
                <a:cs typeface="Courier New" panose="02070309020205020404" pitchFamily="49" charset="0"/>
              </a:rPr>
              <a:t>    </a:t>
            </a:r>
            <a:r>
              <a:rPr lang="en-US" sz="1800" b="1" dirty="0" err="1">
                <a:solidFill>
                  <a:srgbClr val="008000"/>
                </a:solidFill>
                <a:latin typeface="Courier New" panose="02070309020205020404" pitchFamily="49" charset="0"/>
                <a:cs typeface="Courier New" panose="02070309020205020404" pitchFamily="49" charset="0"/>
              </a:rPr>
              <a:t>writeln</a:t>
            </a:r>
            <a:r>
              <a:rPr lang="en-US" sz="1800" b="1" dirty="0">
                <a:solidFill>
                  <a:srgbClr val="008000"/>
                </a:solidFill>
                <a:latin typeface="Courier New" panose="02070309020205020404" pitchFamily="49" charset="0"/>
                <a:cs typeface="Courier New" panose="02070309020205020404" pitchFamily="49" charset="0"/>
              </a:rPr>
              <a:t>('#', i:1, ': Hello, world!')</a:t>
            </a:r>
          </a:p>
          <a:p>
            <a:r>
              <a:rPr lang="en-US" sz="1800" b="1" dirty="0">
                <a:latin typeface="Courier New" panose="02070309020205020404" pitchFamily="49" charset="0"/>
                <a:cs typeface="Courier New" panose="02070309020205020404" pitchFamily="49" charset="0"/>
              </a:rPr>
              <a:t>UNTIL </a:t>
            </a:r>
            <a:r>
              <a:rPr lang="en-US" sz="1800" b="1" dirty="0" err="1">
                <a:solidFill>
                  <a:srgbClr val="C00000"/>
                </a:solidFill>
                <a:latin typeface="Courier New" panose="02070309020205020404" pitchFamily="49" charset="0"/>
                <a:cs typeface="Courier New" panose="02070309020205020404" pitchFamily="49" charset="0"/>
              </a:rPr>
              <a:t>i</a:t>
            </a:r>
            <a:r>
              <a:rPr lang="en-US" sz="1800" b="1" dirty="0">
                <a:solidFill>
                  <a:srgbClr val="C00000"/>
                </a:solidFill>
                <a:latin typeface="Courier New" panose="02070309020205020404" pitchFamily="49" charset="0"/>
                <a:cs typeface="Courier New" panose="02070309020205020404" pitchFamily="49" charset="0"/>
              </a:rPr>
              <a:t> = 5</a:t>
            </a:r>
          </a:p>
        </p:txBody>
      </p:sp>
      <p:sp>
        <p:nvSpPr>
          <p:cNvPr id="6" name="TextBox 5">
            <a:extLst>
              <a:ext uri="{FF2B5EF4-FFF2-40B4-BE49-F238E27FC236}">
                <a16:creationId xmlns:a16="http://schemas.microsoft.com/office/drawing/2014/main" id="{1F87E11E-7507-074C-B5C5-D1737634FBD8}"/>
              </a:ext>
            </a:extLst>
          </p:cNvPr>
          <p:cNvSpPr txBox="1"/>
          <p:nvPr/>
        </p:nvSpPr>
        <p:spPr>
          <a:xfrm>
            <a:off x="1371634" y="3886195"/>
            <a:ext cx="7077579" cy="1754326"/>
          </a:xfrm>
          <a:prstGeom prst="rect">
            <a:avLst/>
          </a:prstGeom>
          <a:solidFill>
            <a:schemeClr val="bg1">
              <a:lumMod val="95000"/>
            </a:schemeClr>
          </a:solidFill>
          <a:ln>
            <a:solidFill>
              <a:schemeClr val="bg1">
                <a:lumMod val="75000"/>
              </a:schemeClr>
            </a:solidFill>
          </a:ln>
        </p:spPr>
        <p:txBody>
          <a:bodyPr wrap="none" rtlCol="0">
            <a:spAutoFit/>
          </a:bodyPr>
          <a:lstStyle/>
          <a:p>
            <a:r>
              <a:rPr lang="en-US" sz="1800" b="1" dirty="0">
                <a:latin typeface="Courier New" panose="02070309020205020404" pitchFamily="49" charset="0"/>
                <a:cs typeface="Courier New" panose="02070309020205020404" pitchFamily="49" charset="0"/>
              </a:rPr>
              <a:t>do</a:t>
            </a:r>
          </a:p>
          <a:p>
            <a:r>
              <a:rPr lang="en-US" sz="1800" b="1" dirty="0">
                <a:latin typeface="Courier New" panose="02070309020205020404" pitchFamily="49" charset="0"/>
                <a:cs typeface="Courier New" panose="02070309020205020404" pitchFamily="49" charset="0"/>
              </a:rPr>
              <a:t>{</a:t>
            </a:r>
          </a:p>
          <a:p>
            <a:r>
              <a:rPr lang="en-US" sz="1800" b="1" dirty="0">
                <a:latin typeface="Courier New" panose="02070309020205020404" pitchFamily="49" charset="0"/>
                <a:cs typeface="Courier New" panose="02070309020205020404" pitchFamily="49" charset="0"/>
              </a:rPr>
              <a:t>    </a:t>
            </a:r>
            <a:r>
              <a:rPr lang="en-US" sz="1800" b="1" dirty="0" err="1">
                <a:solidFill>
                  <a:srgbClr val="0033CC"/>
                </a:solidFill>
                <a:latin typeface="Courier New" panose="02070309020205020404" pitchFamily="49" charset="0"/>
                <a:cs typeface="Courier New" panose="02070309020205020404" pitchFamily="49" charset="0"/>
              </a:rPr>
              <a:t>i</a:t>
            </a:r>
            <a:r>
              <a:rPr lang="en-US" sz="1800" b="1" dirty="0">
                <a:solidFill>
                  <a:srgbClr val="0033CC"/>
                </a:solidFill>
                <a:latin typeface="Courier New" panose="02070309020205020404" pitchFamily="49" charset="0"/>
                <a:cs typeface="Courier New" panose="02070309020205020404" pitchFamily="49" charset="0"/>
              </a:rPr>
              <a:t> = </a:t>
            </a:r>
            <a:r>
              <a:rPr lang="en-US" sz="1800" b="1" dirty="0" err="1">
                <a:solidFill>
                  <a:srgbClr val="0033CC"/>
                </a:solidFill>
                <a:latin typeface="Courier New" panose="02070309020205020404" pitchFamily="49" charset="0"/>
                <a:cs typeface="Courier New" panose="02070309020205020404" pitchFamily="49" charset="0"/>
              </a:rPr>
              <a:t>i</a:t>
            </a:r>
            <a:r>
              <a:rPr lang="en-US" sz="1800" b="1" dirty="0">
                <a:solidFill>
                  <a:srgbClr val="0033CC"/>
                </a:solidFill>
                <a:latin typeface="Courier New" panose="02070309020205020404" pitchFamily="49" charset="0"/>
                <a:cs typeface="Courier New" panose="02070309020205020404" pitchFamily="49" charset="0"/>
              </a:rPr>
              <a:t> + 1;</a:t>
            </a:r>
          </a:p>
          <a:p>
            <a:r>
              <a:rPr lang="en-US" sz="1800" b="1" dirty="0">
                <a:latin typeface="Courier New" panose="02070309020205020404" pitchFamily="49" charset="0"/>
                <a:cs typeface="Courier New" panose="02070309020205020404" pitchFamily="49" charset="0"/>
              </a:rPr>
              <a:t>    </a:t>
            </a:r>
            <a:r>
              <a:rPr lang="en-US" sz="1800" b="1" dirty="0" err="1">
                <a:solidFill>
                  <a:srgbClr val="008000"/>
                </a:solidFill>
                <a:latin typeface="Courier New" panose="02070309020205020404" pitchFamily="49" charset="0"/>
                <a:cs typeface="Courier New" panose="02070309020205020404" pitchFamily="49" charset="0"/>
              </a:rPr>
              <a:t>System.out.printf</a:t>
            </a:r>
            <a:r>
              <a:rPr lang="en-US" sz="1800" b="1" dirty="0">
                <a:solidFill>
                  <a:srgbClr val="008000"/>
                </a:solidFill>
                <a:latin typeface="Courier New" panose="02070309020205020404" pitchFamily="49" charset="0"/>
                <a:cs typeface="Courier New" panose="02070309020205020404" pitchFamily="49" charset="0"/>
              </a:rPr>
              <a:t>("#%1d: Hello, world!\n", </a:t>
            </a:r>
            <a:r>
              <a:rPr lang="en-US" sz="1800" b="1" dirty="0" err="1">
                <a:solidFill>
                  <a:srgbClr val="008000"/>
                </a:solidFill>
                <a:latin typeface="Courier New" panose="02070309020205020404" pitchFamily="49" charset="0"/>
                <a:cs typeface="Courier New" panose="02070309020205020404" pitchFamily="49" charset="0"/>
              </a:rPr>
              <a:t>i</a:t>
            </a:r>
            <a:r>
              <a:rPr lang="en-US" sz="1800" b="1" dirty="0">
                <a:solidFill>
                  <a:srgbClr val="008000"/>
                </a:solidFill>
                <a:latin typeface="Courier New" panose="02070309020205020404" pitchFamily="49" charset="0"/>
                <a:cs typeface="Courier New" panose="02070309020205020404" pitchFamily="49" charset="0"/>
              </a:rPr>
              <a:t>);</a:t>
            </a:r>
          </a:p>
          <a:p>
            <a:r>
              <a:rPr lang="en-US" sz="1800" b="1" dirty="0">
                <a:latin typeface="Courier New" panose="02070309020205020404" pitchFamily="49" charset="0"/>
                <a:cs typeface="Courier New" panose="02070309020205020404" pitchFamily="49" charset="0"/>
              </a:rPr>
              <a:t>}</a:t>
            </a:r>
          </a:p>
          <a:p>
            <a:r>
              <a:rPr lang="en-US" sz="1800" b="1" dirty="0">
                <a:latin typeface="Courier New" panose="02070309020205020404" pitchFamily="49" charset="0"/>
                <a:cs typeface="Courier New" panose="02070309020205020404" pitchFamily="49" charset="0"/>
              </a:rPr>
              <a:t>while (</a:t>
            </a:r>
            <a:r>
              <a:rPr lang="en-US" sz="1800" b="1" dirty="0">
                <a:solidFill>
                  <a:srgbClr val="C00000"/>
                </a:solidFill>
                <a:latin typeface="Courier New" panose="02070309020205020404" pitchFamily="49" charset="0"/>
                <a:cs typeface="Courier New" panose="02070309020205020404" pitchFamily="49" charset="0"/>
              </a:rPr>
              <a:t>!(</a:t>
            </a:r>
            <a:r>
              <a:rPr lang="en-US" sz="1800" b="1" dirty="0" err="1">
                <a:solidFill>
                  <a:srgbClr val="C00000"/>
                </a:solidFill>
                <a:latin typeface="Courier New" panose="02070309020205020404" pitchFamily="49" charset="0"/>
                <a:cs typeface="Courier New" panose="02070309020205020404" pitchFamily="49" charset="0"/>
              </a:rPr>
              <a:t>i</a:t>
            </a:r>
            <a:r>
              <a:rPr lang="en-US" sz="1800" b="1" dirty="0">
                <a:solidFill>
                  <a:srgbClr val="C00000"/>
                </a:solidFill>
                <a:latin typeface="Courier New" panose="02070309020205020404" pitchFamily="49" charset="0"/>
                <a:cs typeface="Courier New" panose="02070309020205020404" pitchFamily="49" charset="0"/>
              </a:rPr>
              <a:t> == 5)</a:t>
            </a:r>
            <a:r>
              <a:rPr lang="en-US" sz="18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171439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B211E-F029-0F41-B2DC-7348F5784801}"/>
              </a:ext>
            </a:extLst>
          </p:cNvPr>
          <p:cNvSpPr>
            <a:spLocks noGrp="1"/>
          </p:cNvSpPr>
          <p:nvPr>
            <p:ph type="title"/>
          </p:nvPr>
        </p:nvSpPr>
        <p:spPr/>
        <p:txBody>
          <a:bodyPr/>
          <a:lstStyle/>
          <a:p>
            <a:r>
              <a:rPr lang="en-US" dirty="0"/>
              <a:t>Convert Pascal’s </a:t>
            </a:r>
            <a:r>
              <a:rPr lang="en-US" b="1" dirty="0">
                <a:latin typeface="Courier New" panose="02070309020205020404" pitchFamily="49" charset="0"/>
                <a:cs typeface="Courier New" panose="02070309020205020404" pitchFamily="49" charset="0"/>
              </a:rPr>
              <a:t>REPEAT</a:t>
            </a:r>
            <a:r>
              <a:rPr lang="en-US" dirty="0"/>
              <a:t> Statement</a:t>
            </a:r>
            <a:r>
              <a:rPr lang="en-US" i="1" dirty="0"/>
              <a:t>, cont’d</a:t>
            </a:r>
          </a:p>
        </p:txBody>
      </p:sp>
      <p:sp>
        <p:nvSpPr>
          <p:cNvPr id="4" name="Slide Number Placeholder 3">
            <a:extLst>
              <a:ext uri="{FF2B5EF4-FFF2-40B4-BE49-F238E27FC236}">
                <a16:creationId xmlns:a16="http://schemas.microsoft.com/office/drawing/2014/main" id="{0FF36140-0174-1044-A149-602B86674BC5}"/>
              </a:ext>
            </a:extLst>
          </p:cNvPr>
          <p:cNvSpPr>
            <a:spLocks noGrp="1"/>
          </p:cNvSpPr>
          <p:nvPr>
            <p:ph type="sldNum" sz="quarter" idx="12"/>
          </p:nvPr>
        </p:nvSpPr>
        <p:spPr/>
        <p:txBody>
          <a:bodyPr/>
          <a:lstStyle/>
          <a:p>
            <a:fld id="{FED62B2D-F854-104A-9535-9A504E5923E0}" type="slidenum">
              <a:rPr lang="en-US" smtClean="0"/>
              <a:pPr/>
              <a:t>12</a:t>
            </a:fld>
            <a:endParaRPr lang="en-US"/>
          </a:p>
        </p:txBody>
      </p:sp>
      <p:sp>
        <p:nvSpPr>
          <p:cNvPr id="5" name="TextBox 4">
            <a:extLst>
              <a:ext uri="{FF2B5EF4-FFF2-40B4-BE49-F238E27FC236}">
                <a16:creationId xmlns:a16="http://schemas.microsoft.com/office/drawing/2014/main" id="{C3D6BD9E-B1F6-484E-AA08-20278EF145A4}"/>
              </a:ext>
            </a:extLst>
          </p:cNvPr>
          <p:cNvSpPr txBox="1"/>
          <p:nvPr/>
        </p:nvSpPr>
        <p:spPr>
          <a:xfrm>
            <a:off x="398421" y="1417342"/>
            <a:ext cx="8347157" cy="4185761"/>
          </a:xfrm>
          <a:prstGeom prst="rect">
            <a:avLst/>
          </a:prstGeom>
          <a:solidFill>
            <a:schemeClr val="bg1">
              <a:lumMod val="95000"/>
            </a:schemeClr>
          </a:solidFill>
          <a:ln>
            <a:solidFill>
              <a:schemeClr val="bg1">
                <a:lumMod val="75000"/>
              </a:schemeClr>
            </a:solidFill>
          </a:ln>
        </p:spPr>
        <p:txBody>
          <a:bodyPr wrap="none" rtlCol="0">
            <a:spAutoFit/>
          </a:bodyPr>
          <a:lstStyle/>
          <a:p>
            <a:r>
              <a:rPr lang="en-US" sz="1400" b="1" dirty="0">
                <a:latin typeface="Courier New" panose="02070309020205020404" pitchFamily="49" charset="0"/>
                <a:cs typeface="Courier New" panose="02070309020205020404" pitchFamily="49" charset="0"/>
              </a:rPr>
              <a:t>public Object </a:t>
            </a:r>
            <a:r>
              <a:rPr lang="en-US" sz="1400" b="1" dirty="0" err="1">
                <a:solidFill>
                  <a:srgbClr val="C00000"/>
                </a:solidFill>
                <a:latin typeface="Courier New" panose="02070309020205020404" pitchFamily="49" charset="0"/>
                <a:cs typeface="Courier New" panose="02070309020205020404" pitchFamily="49" charset="0"/>
              </a:rPr>
              <a:t>visitRepeatStatement</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PascalParser.RepeatStatementContext</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ctx</a:t>
            </a:r>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boolean</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needBraces</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ctx.statementList</a:t>
            </a:r>
            <a:r>
              <a:rPr lang="en-US" sz="1400" b="1" dirty="0">
                <a:latin typeface="Courier New" panose="02070309020205020404" pitchFamily="49" charset="0"/>
                <a:cs typeface="Courier New" panose="02070309020205020404" pitchFamily="49" charset="0"/>
              </a:rPr>
              <a:t>().statement().size() &gt; 1;</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code.emit</a:t>
            </a:r>
            <a:r>
              <a:rPr lang="en-US" sz="1400" b="1" dirty="0">
                <a:latin typeface="Courier New" panose="02070309020205020404" pitchFamily="49" charset="0"/>
                <a:cs typeface="Courier New" panose="02070309020205020404" pitchFamily="49" charset="0"/>
              </a:rPr>
              <a:t>("</a:t>
            </a:r>
            <a:r>
              <a:rPr lang="en-US" sz="1400" b="1" dirty="0">
                <a:solidFill>
                  <a:srgbClr val="C00000"/>
                </a:solidFill>
                <a:latin typeface="Courier New" panose="02070309020205020404" pitchFamily="49" charset="0"/>
                <a:cs typeface="Courier New" panose="02070309020205020404" pitchFamily="49" charset="0"/>
              </a:rPr>
              <a:t>do</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if (</a:t>
            </a:r>
            <a:r>
              <a:rPr lang="en-US" sz="1400" b="1" dirty="0" err="1">
                <a:latin typeface="Courier New" panose="02070309020205020404" pitchFamily="49" charset="0"/>
                <a:cs typeface="Courier New" panose="02070309020205020404" pitchFamily="49" charset="0"/>
              </a:rPr>
              <a:t>needBraces</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code.emitLine</a:t>
            </a:r>
            <a:r>
              <a:rPr lang="en-US" sz="1400" b="1" dirty="0">
                <a:latin typeface="Courier New" panose="02070309020205020404" pitchFamily="49" charset="0"/>
                <a:cs typeface="Courier New" panose="02070309020205020404" pitchFamily="49" charset="0"/>
              </a:rPr>
              <a:t>("</a:t>
            </a:r>
            <a:r>
              <a:rPr lang="en-US" sz="1400" b="1" dirty="0">
                <a:solidFill>
                  <a:srgbClr val="C00000"/>
                </a:solidFill>
                <a:latin typeface="Courier New" panose="02070309020205020404" pitchFamily="49" charset="0"/>
                <a:cs typeface="Courier New" panose="02070309020205020404" pitchFamily="49" charset="0"/>
              </a:rPr>
              <a:t>{</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code.indent</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visit(</a:t>
            </a:r>
            <a:r>
              <a:rPr lang="en-US" sz="1400" b="1" dirty="0" err="1">
                <a:latin typeface="Courier New" panose="02070309020205020404" pitchFamily="49" charset="0"/>
                <a:cs typeface="Courier New" panose="02070309020205020404" pitchFamily="49" charset="0"/>
              </a:rPr>
              <a:t>ctx.</a:t>
            </a:r>
            <a:r>
              <a:rPr lang="en-US" sz="1400" b="1" dirty="0" err="1">
                <a:solidFill>
                  <a:srgbClr val="C00000"/>
                </a:solidFill>
                <a:latin typeface="Courier New" panose="02070309020205020404" pitchFamily="49" charset="0"/>
                <a:cs typeface="Courier New" panose="02070309020205020404" pitchFamily="49" charset="0"/>
              </a:rPr>
              <a:t>statementList</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code.dedent</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if (</a:t>
            </a:r>
            <a:r>
              <a:rPr lang="en-US" sz="1400" b="1" dirty="0" err="1">
                <a:latin typeface="Courier New" panose="02070309020205020404" pitchFamily="49" charset="0"/>
                <a:cs typeface="Courier New" panose="02070309020205020404" pitchFamily="49" charset="0"/>
              </a:rPr>
              <a:t>needBraces</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code.emitLine</a:t>
            </a:r>
            <a:r>
              <a:rPr lang="en-US" sz="1400" b="1" dirty="0">
                <a:latin typeface="Courier New" panose="02070309020205020404" pitchFamily="49" charset="0"/>
                <a:cs typeface="Courier New" panose="02070309020205020404" pitchFamily="49" charset="0"/>
              </a:rPr>
              <a:t>("</a:t>
            </a:r>
            <a:r>
              <a:rPr lang="en-US" sz="1400" b="1" dirty="0">
                <a:solidFill>
                  <a:srgbClr val="C00000"/>
                </a:solidFill>
                <a:latin typeface="Courier New" panose="02070309020205020404" pitchFamily="49" charset="0"/>
                <a:cs typeface="Courier New" panose="02070309020205020404" pitchFamily="49" charset="0"/>
              </a:rPr>
              <a:t>}</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code.emitStart</a:t>
            </a:r>
            <a:r>
              <a:rPr lang="en-US" sz="1400" b="1" dirty="0">
                <a:latin typeface="Courier New" panose="02070309020205020404" pitchFamily="49" charset="0"/>
                <a:cs typeface="Courier New" panose="02070309020205020404" pitchFamily="49" charset="0"/>
              </a:rPr>
              <a:t>("</a:t>
            </a:r>
            <a:r>
              <a:rPr lang="en-US" sz="1400" b="1" dirty="0">
                <a:solidFill>
                  <a:srgbClr val="C00000"/>
                </a:solidFill>
                <a:latin typeface="Courier New" panose="02070309020205020404" pitchFamily="49" charset="0"/>
                <a:cs typeface="Courier New" panose="02070309020205020404" pitchFamily="49" charset="0"/>
              </a:rPr>
              <a:t>while (!(</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code.emit</a:t>
            </a:r>
            <a:r>
              <a:rPr lang="en-US" sz="1400" b="1" dirty="0">
                <a:latin typeface="Courier New" panose="02070309020205020404" pitchFamily="49" charset="0"/>
                <a:cs typeface="Courier New" panose="02070309020205020404" pitchFamily="49" charset="0"/>
              </a:rPr>
              <a:t>((String) visit(</a:t>
            </a:r>
            <a:r>
              <a:rPr lang="en-US" sz="1400" b="1" dirty="0" err="1">
                <a:latin typeface="Courier New" panose="02070309020205020404" pitchFamily="49" charset="0"/>
                <a:cs typeface="Courier New" panose="02070309020205020404" pitchFamily="49" charset="0"/>
              </a:rPr>
              <a:t>ctx.</a:t>
            </a:r>
            <a:r>
              <a:rPr lang="en-US" sz="1400" b="1" dirty="0" err="1">
                <a:solidFill>
                  <a:srgbClr val="C00000"/>
                </a:solidFill>
                <a:latin typeface="Courier New" panose="02070309020205020404" pitchFamily="49" charset="0"/>
                <a:cs typeface="Courier New" panose="02070309020205020404" pitchFamily="49" charset="0"/>
              </a:rPr>
              <a:t>expression</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code.emitEnd</a:t>
            </a:r>
            <a:r>
              <a:rPr lang="en-US" sz="1400" b="1" dirty="0">
                <a:latin typeface="Courier New" panose="02070309020205020404" pitchFamily="49" charset="0"/>
                <a:cs typeface="Courier New" panose="02070309020205020404" pitchFamily="49" charset="0"/>
              </a:rPr>
              <a:t>("</a:t>
            </a:r>
            <a:r>
              <a:rPr lang="en-US" sz="1400" b="1" dirty="0">
                <a:solidFill>
                  <a:srgbClr val="C00000"/>
                </a:solidFill>
                <a:latin typeface="Courier New" panose="02070309020205020404" pitchFamily="49" charset="0"/>
                <a:cs typeface="Courier New" panose="02070309020205020404" pitchFamily="49" charset="0"/>
              </a:rPr>
              <a:t>));</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return null;</a:t>
            </a:r>
          </a:p>
          <a:p>
            <a:r>
              <a:rPr lang="en-US" sz="1400" b="1" dirty="0">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8F6BCD26-A9BC-924B-85D5-170C7E661BFB}"/>
              </a:ext>
            </a:extLst>
          </p:cNvPr>
          <p:cNvSpPr txBox="1"/>
          <p:nvPr/>
        </p:nvSpPr>
        <p:spPr>
          <a:xfrm>
            <a:off x="7088300" y="5417920"/>
            <a:ext cx="1507016" cy="338554"/>
          </a:xfrm>
          <a:prstGeom prst="rect">
            <a:avLst/>
          </a:prstGeom>
          <a:solidFill>
            <a:srgbClr val="0033CC"/>
          </a:solidFill>
        </p:spPr>
        <p:txBody>
          <a:bodyPr wrap="none" rtlCol="0">
            <a:spAutoFit/>
          </a:bodyPr>
          <a:lstStyle/>
          <a:p>
            <a:r>
              <a:rPr lang="en-US" dirty="0" err="1">
                <a:solidFill>
                  <a:srgbClr val="FFFF00"/>
                </a:solidFill>
              </a:rPr>
              <a:t>Converter.java</a:t>
            </a:r>
            <a:endParaRPr lang="en-US" dirty="0">
              <a:solidFill>
                <a:srgbClr val="FFFF00"/>
              </a:solidFill>
            </a:endParaRPr>
          </a:p>
        </p:txBody>
      </p:sp>
      <p:sp>
        <p:nvSpPr>
          <p:cNvPr id="3" name="TextBox 2">
            <a:extLst>
              <a:ext uri="{FF2B5EF4-FFF2-40B4-BE49-F238E27FC236}">
                <a16:creationId xmlns:a16="http://schemas.microsoft.com/office/drawing/2014/main" id="{5216D1C0-CC05-15C0-6869-A0DA3F0FB1CB}"/>
              </a:ext>
            </a:extLst>
          </p:cNvPr>
          <p:cNvSpPr txBox="1"/>
          <p:nvPr/>
        </p:nvSpPr>
        <p:spPr>
          <a:xfrm>
            <a:off x="2468903" y="5123279"/>
            <a:ext cx="4432624" cy="1107996"/>
          </a:xfrm>
          <a:prstGeom prst="rect">
            <a:avLst/>
          </a:prstGeom>
          <a:solidFill>
            <a:schemeClr val="bg1">
              <a:lumMod val="85000"/>
            </a:schemeClr>
          </a:solidFill>
          <a:ln>
            <a:solidFill>
              <a:schemeClr val="bg1">
                <a:lumMod val="50000"/>
              </a:schemeClr>
            </a:solidFill>
          </a:ln>
        </p:spPr>
        <p:txBody>
          <a:bodyPr wrap="none" rtlCol="0">
            <a:spAutoFit/>
          </a:bodyPr>
          <a:lstStyle/>
          <a:p>
            <a:r>
              <a:rPr lang="en-US" sz="1100" b="1" dirty="0">
                <a:latin typeface="Courier New" panose="02070309020205020404" pitchFamily="49" charset="0"/>
                <a:cs typeface="Courier New" panose="02070309020205020404" pitchFamily="49" charset="0"/>
              </a:rPr>
              <a:t>do</a:t>
            </a:r>
          </a:p>
          <a:p>
            <a:r>
              <a:rPr lang="en-US" sz="1100" b="1" dirty="0">
                <a:latin typeface="Courier New" panose="02070309020205020404" pitchFamily="49" charset="0"/>
                <a:cs typeface="Courier New" panose="02070309020205020404" pitchFamily="49" charset="0"/>
              </a:rPr>
              <a:t>{</a:t>
            </a:r>
          </a:p>
          <a:p>
            <a:r>
              <a:rPr lang="en-US" sz="1100" b="1" dirty="0">
                <a:latin typeface="Courier New" panose="02070309020205020404" pitchFamily="49" charset="0"/>
                <a:cs typeface="Courier New" panose="02070309020205020404" pitchFamily="49" charset="0"/>
              </a:rPr>
              <a:t>    </a:t>
            </a:r>
            <a:r>
              <a:rPr lang="en-US" sz="1100" b="1" dirty="0" err="1">
                <a:latin typeface="Courier New" panose="02070309020205020404" pitchFamily="49" charset="0"/>
                <a:cs typeface="Courier New" panose="02070309020205020404" pitchFamily="49" charset="0"/>
              </a:rPr>
              <a:t>i</a:t>
            </a:r>
            <a:r>
              <a:rPr lang="en-US" sz="1100" b="1" dirty="0">
                <a:latin typeface="Courier New" panose="02070309020205020404" pitchFamily="49" charset="0"/>
                <a:cs typeface="Courier New" panose="02070309020205020404" pitchFamily="49" charset="0"/>
              </a:rPr>
              <a:t> = </a:t>
            </a:r>
            <a:r>
              <a:rPr lang="en-US" sz="1100" b="1" dirty="0" err="1">
                <a:latin typeface="Courier New" panose="02070309020205020404" pitchFamily="49" charset="0"/>
                <a:cs typeface="Courier New" panose="02070309020205020404" pitchFamily="49" charset="0"/>
              </a:rPr>
              <a:t>i</a:t>
            </a:r>
            <a:r>
              <a:rPr lang="en-US" sz="1100" b="1" dirty="0">
                <a:latin typeface="Courier New" panose="02070309020205020404" pitchFamily="49" charset="0"/>
                <a:cs typeface="Courier New" panose="02070309020205020404" pitchFamily="49" charset="0"/>
              </a:rPr>
              <a:t> + 1;</a:t>
            </a:r>
          </a:p>
          <a:p>
            <a:r>
              <a:rPr lang="en-US" sz="1100" b="1" dirty="0">
                <a:latin typeface="Courier New" panose="02070309020205020404" pitchFamily="49" charset="0"/>
                <a:cs typeface="Courier New" panose="02070309020205020404" pitchFamily="49" charset="0"/>
              </a:rPr>
              <a:t>    </a:t>
            </a:r>
            <a:r>
              <a:rPr lang="en-US" sz="1100" b="1" dirty="0" err="1">
                <a:latin typeface="Courier New" panose="02070309020205020404" pitchFamily="49" charset="0"/>
                <a:cs typeface="Courier New" panose="02070309020205020404" pitchFamily="49" charset="0"/>
              </a:rPr>
              <a:t>System.out.printf</a:t>
            </a:r>
            <a:r>
              <a:rPr lang="en-US" sz="1100" b="1" dirty="0">
                <a:latin typeface="Courier New" panose="02070309020205020404" pitchFamily="49" charset="0"/>
                <a:cs typeface="Courier New" panose="02070309020205020404" pitchFamily="49" charset="0"/>
              </a:rPr>
              <a:t>("#%1d: Hello, world!\n", </a:t>
            </a:r>
            <a:r>
              <a:rPr lang="en-US" sz="1100" b="1" dirty="0" err="1">
                <a:latin typeface="Courier New" panose="02070309020205020404" pitchFamily="49" charset="0"/>
                <a:cs typeface="Courier New" panose="02070309020205020404" pitchFamily="49" charset="0"/>
              </a:rPr>
              <a:t>i</a:t>
            </a:r>
            <a:r>
              <a:rPr lang="en-US" sz="1100" b="1" dirty="0">
                <a:latin typeface="Courier New" panose="02070309020205020404" pitchFamily="49" charset="0"/>
                <a:cs typeface="Courier New" panose="02070309020205020404" pitchFamily="49" charset="0"/>
              </a:rPr>
              <a:t>);</a:t>
            </a:r>
          </a:p>
          <a:p>
            <a:r>
              <a:rPr lang="en-US" sz="1100" b="1" dirty="0">
                <a:latin typeface="Courier New" panose="02070309020205020404" pitchFamily="49" charset="0"/>
                <a:cs typeface="Courier New" panose="02070309020205020404" pitchFamily="49" charset="0"/>
              </a:rPr>
              <a:t>}</a:t>
            </a:r>
          </a:p>
          <a:p>
            <a:r>
              <a:rPr lang="en-US" sz="1100" b="1" dirty="0">
                <a:latin typeface="Courier New" panose="02070309020205020404" pitchFamily="49" charset="0"/>
                <a:cs typeface="Courier New" panose="02070309020205020404" pitchFamily="49" charset="0"/>
              </a:rPr>
              <a:t>while (!(</a:t>
            </a:r>
            <a:r>
              <a:rPr lang="en-US" sz="1100" b="1" dirty="0" err="1">
                <a:latin typeface="Courier New" panose="02070309020205020404" pitchFamily="49" charset="0"/>
                <a:cs typeface="Courier New" panose="02070309020205020404" pitchFamily="49" charset="0"/>
              </a:rPr>
              <a:t>i</a:t>
            </a:r>
            <a:r>
              <a:rPr lang="en-US" sz="1100" b="1" dirty="0">
                <a:latin typeface="Courier New" panose="02070309020205020404" pitchFamily="49" charset="0"/>
                <a:cs typeface="Courier New" panose="02070309020205020404" pitchFamily="49" charset="0"/>
              </a:rPr>
              <a:t> == 5));</a:t>
            </a:r>
          </a:p>
        </p:txBody>
      </p:sp>
    </p:spTree>
    <p:extLst>
      <p:ext uri="{BB962C8B-B14F-4D97-AF65-F5344CB8AC3E}">
        <p14:creationId xmlns:p14="http://schemas.microsoft.com/office/powerpoint/2010/main" val="816766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DA60A-6804-1641-ACD8-3F45ED05DF96}"/>
              </a:ext>
            </a:extLst>
          </p:cNvPr>
          <p:cNvSpPr>
            <a:spLocks noGrp="1"/>
          </p:cNvSpPr>
          <p:nvPr>
            <p:ph type="title"/>
          </p:nvPr>
        </p:nvSpPr>
        <p:spPr/>
        <p:txBody>
          <a:bodyPr/>
          <a:lstStyle/>
          <a:p>
            <a:r>
              <a:rPr lang="en-US" dirty="0"/>
              <a:t>Convert Pascal’s Assignment Statement</a:t>
            </a:r>
          </a:p>
        </p:txBody>
      </p:sp>
      <p:sp>
        <p:nvSpPr>
          <p:cNvPr id="4" name="Slide Number Placeholder 3">
            <a:extLst>
              <a:ext uri="{FF2B5EF4-FFF2-40B4-BE49-F238E27FC236}">
                <a16:creationId xmlns:a16="http://schemas.microsoft.com/office/drawing/2014/main" id="{EAFD3F24-4772-D94F-BCF1-CBF5FB15343C}"/>
              </a:ext>
            </a:extLst>
          </p:cNvPr>
          <p:cNvSpPr>
            <a:spLocks noGrp="1"/>
          </p:cNvSpPr>
          <p:nvPr>
            <p:ph type="sldNum" sz="quarter" idx="12"/>
          </p:nvPr>
        </p:nvSpPr>
        <p:spPr/>
        <p:txBody>
          <a:bodyPr/>
          <a:lstStyle/>
          <a:p>
            <a:fld id="{FED62B2D-F854-104A-9535-9A504E5923E0}" type="slidenum">
              <a:rPr lang="en-US" smtClean="0"/>
              <a:pPr/>
              <a:t>13</a:t>
            </a:fld>
            <a:endParaRPr lang="en-US"/>
          </a:p>
        </p:txBody>
      </p:sp>
      <p:sp>
        <p:nvSpPr>
          <p:cNvPr id="6" name="TextBox 5">
            <a:extLst>
              <a:ext uri="{FF2B5EF4-FFF2-40B4-BE49-F238E27FC236}">
                <a16:creationId xmlns:a16="http://schemas.microsoft.com/office/drawing/2014/main" id="{B377CEFE-23A7-4348-BF9A-C014A16BF310}"/>
              </a:ext>
            </a:extLst>
          </p:cNvPr>
          <p:cNvSpPr txBox="1"/>
          <p:nvPr/>
        </p:nvSpPr>
        <p:spPr>
          <a:xfrm>
            <a:off x="344720" y="1403741"/>
            <a:ext cx="8454559" cy="2246769"/>
          </a:xfrm>
          <a:prstGeom prst="rect">
            <a:avLst/>
          </a:prstGeom>
          <a:solidFill>
            <a:schemeClr val="bg1">
              <a:lumMod val="95000"/>
            </a:schemeClr>
          </a:solidFill>
          <a:ln>
            <a:solidFill>
              <a:schemeClr val="bg1">
                <a:lumMod val="75000"/>
              </a:schemeClr>
            </a:solidFill>
          </a:ln>
        </p:spPr>
        <p:txBody>
          <a:bodyPr wrap="none" rtlCol="0">
            <a:spAutoFit/>
          </a:bodyPr>
          <a:lstStyle/>
          <a:p>
            <a:r>
              <a:rPr lang="en-US" sz="1400" b="1" dirty="0">
                <a:latin typeface="Courier New" panose="02070309020205020404" pitchFamily="49" charset="0"/>
                <a:cs typeface="Courier New" panose="02070309020205020404" pitchFamily="49" charset="0"/>
              </a:rPr>
              <a:t>public Object </a:t>
            </a:r>
            <a:r>
              <a:rPr lang="en-US" sz="1400" b="1" dirty="0" err="1">
                <a:solidFill>
                  <a:srgbClr val="C00000"/>
                </a:solidFill>
                <a:latin typeface="Courier New" panose="02070309020205020404" pitchFamily="49" charset="0"/>
                <a:cs typeface="Courier New" panose="02070309020205020404" pitchFamily="49" charset="0"/>
              </a:rPr>
              <a:t>visitAssignmentStatement</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PascalParser.AssignmentStatementContext</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ctx</a:t>
            </a:r>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String </a:t>
            </a:r>
            <a:r>
              <a:rPr lang="en-US" sz="1400" b="1" dirty="0" err="1">
                <a:latin typeface="Courier New" panose="02070309020205020404" pitchFamily="49" charset="0"/>
                <a:cs typeface="Courier New" panose="02070309020205020404" pitchFamily="49" charset="0"/>
              </a:rPr>
              <a:t>lhs</a:t>
            </a:r>
            <a:r>
              <a:rPr lang="en-US" sz="1400" b="1" dirty="0">
                <a:latin typeface="Courier New" panose="02070309020205020404" pitchFamily="49" charset="0"/>
                <a:cs typeface="Courier New" panose="02070309020205020404" pitchFamily="49" charset="0"/>
              </a:rPr>
              <a:t>  = (String) visit(</a:t>
            </a:r>
            <a:r>
              <a:rPr lang="en-US" sz="1400" b="1" dirty="0" err="1">
                <a:latin typeface="Courier New" panose="02070309020205020404" pitchFamily="49" charset="0"/>
                <a:cs typeface="Courier New" panose="02070309020205020404" pitchFamily="49" charset="0"/>
              </a:rPr>
              <a:t>ctx.lhs</a:t>
            </a:r>
            <a:r>
              <a:rPr lang="en-US" sz="1400" b="1" dirty="0">
                <a:latin typeface="Courier New" panose="02070309020205020404" pitchFamily="49" charset="0"/>
                <a:cs typeface="Courier New" panose="02070309020205020404" pitchFamily="49" charset="0"/>
              </a:rPr>
              <a:t>().variable());</a:t>
            </a:r>
          </a:p>
          <a:p>
            <a:r>
              <a:rPr lang="en-US" sz="1400" b="1" dirty="0">
                <a:latin typeface="Courier New" panose="02070309020205020404" pitchFamily="49" charset="0"/>
                <a:cs typeface="Courier New" panose="02070309020205020404" pitchFamily="49" charset="0"/>
              </a:rPr>
              <a:t>    String expr = (String) visit(</a:t>
            </a:r>
            <a:r>
              <a:rPr lang="en-US" sz="1400" b="1" dirty="0" err="1">
                <a:latin typeface="Courier New" panose="02070309020205020404" pitchFamily="49" charset="0"/>
                <a:cs typeface="Courier New" panose="02070309020205020404" pitchFamily="49" charset="0"/>
              </a:rPr>
              <a:t>ctx.rhs</a:t>
            </a:r>
            <a:r>
              <a:rPr lang="en-US" sz="1400" b="1" dirty="0">
                <a:latin typeface="Courier New" panose="02070309020205020404" pitchFamily="49" charset="0"/>
                <a:cs typeface="Courier New" panose="02070309020205020404" pitchFamily="49" charset="0"/>
              </a:rPr>
              <a:t>().expression());</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code.emit</a:t>
            </a:r>
            <a:r>
              <a:rPr lang="en-US" sz="1400" b="1" dirty="0">
                <a:latin typeface="Courier New" panose="02070309020205020404" pitchFamily="49" charset="0"/>
                <a:cs typeface="Courier New" panose="02070309020205020404" pitchFamily="49" charset="0"/>
              </a:rPr>
              <a:t>(</a:t>
            </a:r>
            <a:r>
              <a:rPr lang="en-US" sz="1400" b="1" dirty="0" err="1">
                <a:solidFill>
                  <a:srgbClr val="C00000"/>
                </a:solidFill>
                <a:latin typeface="Courier New" panose="02070309020205020404" pitchFamily="49" charset="0"/>
                <a:cs typeface="Courier New" panose="02070309020205020404" pitchFamily="49" charset="0"/>
              </a:rPr>
              <a:t>lhs</a:t>
            </a:r>
            <a:r>
              <a:rPr lang="en-US" sz="1400" b="1" dirty="0">
                <a:latin typeface="Courier New" panose="02070309020205020404" pitchFamily="49" charset="0"/>
                <a:cs typeface="Courier New" panose="02070309020205020404" pitchFamily="49" charset="0"/>
              </a:rPr>
              <a:t> + " </a:t>
            </a:r>
            <a:r>
              <a:rPr lang="en-US" sz="1400" b="1" dirty="0">
                <a:solidFill>
                  <a:srgbClr val="C00000"/>
                </a:solidFill>
                <a:latin typeface="Courier New" panose="02070309020205020404" pitchFamily="49" charset="0"/>
                <a:cs typeface="Courier New" panose="02070309020205020404" pitchFamily="49" charset="0"/>
              </a:rPr>
              <a:t>=</a:t>
            </a:r>
            <a:r>
              <a:rPr lang="en-US" sz="1400" b="1" dirty="0">
                <a:latin typeface="Courier New" panose="02070309020205020404" pitchFamily="49" charset="0"/>
                <a:cs typeface="Courier New" panose="02070309020205020404" pitchFamily="49" charset="0"/>
              </a:rPr>
              <a:t> " + </a:t>
            </a:r>
            <a:r>
              <a:rPr lang="en-US" sz="1400" b="1" dirty="0">
                <a:solidFill>
                  <a:srgbClr val="C00000"/>
                </a:solidFill>
                <a:latin typeface="Courier New" panose="02070309020205020404" pitchFamily="49" charset="0"/>
                <a:cs typeface="Courier New" panose="02070309020205020404" pitchFamily="49" charset="0"/>
              </a:rPr>
              <a:t>expr</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code.emitEnd</a:t>
            </a:r>
            <a:r>
              <a:rPr lang="en-US" sz="1400" b="1" dirty="0">
                <a:latin typeface="Courier New" panose="02070309020205020404" pitchFamily="49" charset="0"/>
                <a:cs typeface="Courier New" panose="02070309020205020404" pitchFamily="49" charset="0"/>
              </a:rPr>
              <a:t>("</a:t>
            </a:r>
            <a:r>
              <a:rPr lang="en-US" sz="1400" b="1" dirty="0">
                <a:solidFill>
                  <a:srgbClr val="C00000"/>
                </a:solidFill>
                <a:latin typeface="Courier New" panose="02070309020205020404" pitchFamily="49" charset="0"/>
                <a:cs typeface="Courier New" panose="02070309020205020404" pitchFamily="49" charset="0"/>
              </a:rPr>
              <a:t>;</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return null;</a:t>
            </a:r>
          </a:p>
          <a:p>
            <a:r>
              <a:rPr lang="en-US" sz="1400" b="1" dirty="0">
                <a:latin typeface="Courier New" panose="02070309020205020404" pitchFamily="49" charset="0"/>
                <a:cs typeface="Courier New" panose="02070309020205020404" pitchFamily="49" charset="0"/>
              </a:rPr>
              <a:t>}</a:t>
            </a:r>
          </a:p>
        </p:txBody>
      </p:sp>
      <p:sp>
        <p:nvSpPr>
          <p:cNvPr id="7" name="Content Placeholder 2">
            <a:extLst>
              <a:ext uri="{FF2B5EF4-FFF2-40B4-BE49-F238E27FC236}">
                <a16:creationId xmlns:a16="http://schemas.microsoft.com/office/drawing/2014/main" id="{8DC21162-27A3-DC4E-9856-6C4D4FC010E6}"/>
              </a:ext>
            </a:extLst>
          </p:cNvPr>
          <p:cNvSpPr>
            <a:spLocks noGrp="1"/>
          </p:cNvSpPr>
          <p:nvPr>
            <p:ph idx="1"/>
          </p:nvPr>
        </p:nvSpPr>
        <p:spPr>
          <a:xfrm>
            <a:off x="457200" y="3794756"/>
            <a:ext cx="8229600" cy="1463024"/>
          </a:xfrm>
        </p:spPr>
        <p:txBody>
          <a:bodyPr/>
          <a:lstStyle/>
          <a:p>
            <a:r>
              <a:rPr lang="en-US" dirty="0"/>
              <a:t>Backend code generation methods.</a:t>
            </a:r>
          </a:p>
          <a:p>
            <a:pPr lvl="1"/>
            <a:r>
              <a:rPr lang="en-US" dirty="0"/>
              <a:t>Example:</a:t>
            </a:r>
          </a:p>
        </p:txBody>
      </p:sp>
      <p:sp>
        <p:nvSpPr>
          <p:cNvPr id="8" name="TextBox 7">
            <a:extLst>
              <a:ext uri="{FF2B5EF4-FFF2-40B4-BE49-F238E27FC236}">
                <a16:creationId xmlns:a16="http://schemas.microsoft.com/office/drawing/2014/main" id="{DAB429A8-A51D-674D-977A-649F76944CD7}"/>
              </a:ext>
            </a:extLst>
          </p:cNvPr>
          <p:cNvSpPr txBox="1"/>
          <p:nvPr/>
        </p:nvSpPr>
        <p:spPr>
          <a:xfrm>
            <a:off x="2926098" y="4343390"/>
            <a:ext cx="3299301" cy="1600438"/>
          </a:xfrm>
          <a:prstGeom prst="rect">
            <a:avLst/>
          </a:prstGeom>
          <a:solidFill>
            <a:schemeClr val="bg1">
              <a:lumMod val="95000"/>
            </a:schemeClr>
          </a:solidFill>
          <a:ln>
            <a:solidFill>
              <a:schemeClr val="bg1">
                <a:lumMod val="75000"/>
              </a:schemeClr>
            </a:solidFill>
          </a:ln>
        </p:spPr>
        <p:txBody>
          <a:bodyPr wrap="none" rtlCol="0">
            <a:spAutoFit/>
          </a:bodyPr>
          <a:lstStyle/>
          <a:p>
            <a:r>
              <a:rPr lang="en-US" sz="1400" b="1" dirty="0">
                <a:latin typeface="Courier New" panose="02070309020205020404" pitchFamily="49" charset="0"/>
                <a:cs typeface="Courier New" panose="02070309020205020404" pitchFamily="49" charset="0"/>
              </a:rPr>
              <a:t>public void </a:t>
            </a:r>
            <a:r>
              <a:rPr lang="en-US" sz="1400" b="1" dirty="0">
                <a:solidFill>
                  <a:srgbClr val="C00000"/>
                </a:solidFill>
                <a:latin typeface="Courier New" panose="02070309020205020404" pitchFamily="49" charset="0"/>
                <a:cs typeface="Courier New" panose="02070309020205020404" pitchFamily="49" charset="0"/>
              </a:rPr>
              <a:t>emit</a:t>
            </a:r>
            <a:r>
              <a:rPr lang="en-US" sz="1400" b="1" dirty="0">
                <a:latin typeface="Courier New" panose="02070309020205020404" pitchFamily="49" charset="0"/>
                <a:cs typeface="Courier New" panose="02070309020205020404" pitchFamily="49" charset="0"/>
              </a:rPr>
              <a:t>(String code)</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objectFile.print</a:t>
            </a:r>
            <a:r>
              <a:rPr lang="en-US" sz="1400" b="1" dirty="0">
                <a:latin typeface="Courier New" panose="02070309020205020404" pitchFamily="49" charset="0"/>
                <a:cs typeface="Courier New" panose="02070309020205020404" pitchFamily="49" charset="0"/>
              </a:rPr>
              <a:t>(code);</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objectFile.flush</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length += </a:t>
            </a:r>
            <a:r>
              <a:rPr lang="en-US" sz="1400" b="1" dirty="0" err="1">
                <a:latin typeface="Courier New" panose="02070309020205020404" pitchFamily="49" charset="0"/>
                <a:cs typeface="Courier New" panose="02070309020205020404" pitchFamily="49" charset="0"/>
              </a:rPr>
              <a:t>code.length</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needLF</a:t>
            </a:r>
            <a:r>
              <a:rPr lang="en-US" sz="1400" b="1" dirty="0">
                <a:latin typeface="Courier New" panose="02070309020205020404" pitchFamily="49" charset="0"/>
                <a:cs typeface="Courier New" panose="02070309020205020404" pitchFamily="49" charset="0"/>
              </a:rPr>
              <a:t> = true;</a:t>
            </a:r>
          </a:p>
          <a:p>
            <a:r>
              <a:rPr lang="en-US" sz="1400" b="1" dirty="0">
                <a:latin typeface="Courier New" panose="02070309020205020404" pitchFamily="49" charset="0"/>
                <a:cs typeface="Courier New" panose="02070309020205020404" pitchFamily="49" charset="0"/>
              </a:rPr>
              <a:t>}</a:t>
            </a:r>
          </a:p>
        </p:txBody>
      </p:sp>
      <p:sp>
        <p:nvSpPr>
          <p:cNvPr id="9" name="TextBox 8">
            <a:extLst>
              <a:ext uri="{FF2B5EF4-FFF2-40B4-BE49-F238E27FC236}">
                <a16:creationId xmlns:a16="http://schemas.microsoft.com/office/drawing/2014/main" id="{64D8DFC8-F654-9D4F-92E1-E2817E30B016}"/>
              </a:ext>
            </a:extLst>
          </p:cNvPr>
          <p:cNvSpPr txBox="1"/>
          <p:nvPr/>
        </p:nvSpPr>
        <p:spPr>
          <a:xfrm>
            <a:off x="7132292" y="1234464"/>
            <a:ext cx="1507016" cy="338554"/>
          </a:xfrm>
          <a:prstGeom prst="rect">
            <a:avLst/>
          </a:prstGeom>
          <a:solidFill>
            <a:srgbClr val="0033CC"/>
          </a:solidFill>
        </p:spPr>
        <p:txBody>
          <a:bodyPr wrap="none" rtlCol="0">
            <a:spAutoFit/>
          </a:bodyPr>
          <a:lstStyle/>
          <a:p>
            <a:r>
              <a:rPr lang="en-US" dirty="0" err="1">
                <a:solidFill>
                  <a:srgbClr val="FFFF00"/>
                </a:solidFill>
              </a:rPr>
              <a:t>Converter.java</a:t>
            </a:r>
            <a:endParaRPr lang="en-US" dirty="0">
              <a:solidFill>
                <a:srgbClr val="FFFF00"/>
              </a:solidFill>
            </a:endParaRPr>
          </a:p>
        </p:txBody>
      </p:sp>
      <p:sp>
        <p:nvSpPr>
          <p:cNvPr id="10" name="TextBox 9">
            <a:extLst>
              <a:ext uri="{FF2B5EF4-FFF2-40B4-BE49-F238E27FC236}">
                <a16:creationId xmlns:a16="http://schemas.microsoft.com/office/drawing/2014/main" id="{99305B9F-DB5D-354B-96F8-E9B339227A44}"/>
              </a:ext>
            </a:extLst>
          </p:cNvPr>
          <p:cNvSpPr txBox="1"/>
          <p:nvPr/>
        </p:nvSpPr>
        <p:spPr>
          <a:xfrm>
            <a:off x="4023366" y="5774551"/>
            <a:ext cx="2019977" cy="338554"/>
          </a:xfrm>
          <a:prstGeom prst="rect">
            <a:avLst/>
          </a:prstGeom>
          <a:solidFill>
            <a:srgbClr val="0033CC"/>
          </a:solidFill>
        </p:spPr>
        <p:txBody>
          <a:bodyPr wrap="none" rtlCol="0">
            <a:spAutoFit/>
          </a:bodyPr>
          <a:lstStyle/>
          <a:p>
            <a:r>
              <a:rPr lang="en-US" dirty="0" err="1">
                <a:solidFill>
                  <a:srgbClr val="FFFF00"/>
                </a:solidFill>
              </a:rPr>
              <a:t>CodeGenerator.java</a:t>
            </a:r>
            <a:endParaRPr lang="en-US" dirty="0">
              <a:solidFill>
                <a:srgbClr val="FFFF00"/>
              </a:solidFill>
            </a:endParaRPr>
          </a:p>
        </p:txBody>
      </p:sp>
    </p:spTree>
    <p:extLst>
      <p:ext uri="{BB962C8B-B14F-4D97-AF65-F5344CB8AC3E}">
        <p14:creationId xmlns:p14="http://schemas.microsoft.com/office/powerpoint/2010/main" val="3354624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6A8C4-9162-7B72-3830-CD369C75D254}"/>
              </a:ext>
            </a:extLst>
          </p:cNvPr>
          <p:cNvSpPr>
            <a:spLocks noGrp="1"/>
          </p:cNvSpPr>
          <p:nvPr>
            <p:ph type="title"/>
          </p:nvPr>
        </p:nvSpPr>
        <p:spPr/>
        <p:txBody>
          <a:bodyPr/>
          <a:lstStyle/>
          <a:p>
            <a:r>
              <a:rPr lang="en-US" dirty="0"/>
              <a:t>Pascal </a:t>
            </a:r>
            <a:r>
              <a:rPr lang="en-US" dirty="0">
                <a:sym typeface="Wingdings" pitchFamily="2" charset="2"/>
              </a:rPr>
              <a:t> Java Conversion</a:t>
            </a:r>
            <a:endParaRPr lang="en-US" dirty="0"/>
          </a:p>
        </p:txBody>
      </p:sp>
      <p:sp>
        <p:nvSpPr>
          <p:cNvPr id="4" name="Slide Number Placeholder 3">
            <a:extLst>
              <a:ext uri="{FF2B5EF4-FFF2-40B4-BE49-F238E27FC236}">
                <a16:creationId xmlns:a16="http://schemas.microsoft.com/office/drawing/2014/main" id="{391FFF45-BB95-BA2D-B5D4-F7D77557D5FC}"/>
              </a:ext>
            </a:extLst>
          </p:cNvPr>
          <p:cNvSpPr>
            <a:spLocks noGrp="1"/>
          </p:cNvSpPr>
          <p:nvPr>
            <p:ph type="sldNum" sz="quarter" idx="12"/>
          </p:nvPr>
        </p:nvSpPr>
        <p:spPr/>
        <p:txBody>
          <a:bodyPr/>
          <a:lstStyle/>
          <a:p>
            <a:fld id="{FED62B2D-F854-104A-9535-9A504E5923E0}" type="slidenum">
              <a:rPr lang="en-US" smtClean="0"/>
              <a:pPr/>
              <a:t>14</a:t>
            </a:fld>
            <a:endParaRPr lang="en-US"/>
          </a:p>
        </p:txBody>
      </p:sp>
      <p:sp>
        <p:nvSpPr>
          <p:cNvPr id="6" name="TextBox 5">
            <a:extLst>
              <a:ext uri="{FF2B5EF4-FFF2-40B4-BE49-F238E27FC236}">
                <a16:creationId xmlns:a16="http://schemas.microsoft.com/office/drawing/2014/main" id="{393E9247-3776-CD1D-C965-36BB2811C70C}"/>
              </a:ext>
            </a:extLst>
          </p:cNvPr>
          <p:cNvSpPr txBox="1"/>
          <p:nvPr/>
        </p:nvSpPr>
        <p:spPr>
          <a:xfrm>
            <a:off x="3249471" y="1274053"/>
            <a:ext cx="5630067" cy="5355312"/>
          </a:xfrm>
          <a:prstGeom prst="rect">
            <a:avLst/>
          </a:prstGeom>
          <a:solidFill>
            <a:schemeClr val="bg1">
              <a:lumMod val="95000"/>
            </a:schemeClr>
          </a:solidFill>
          <a:ln>
            <a:solidFill>
              <a:schemeClr val="bg1">
                <a:lumMod val="75000"/>
              </a:schemeClr>
            </a:solidFill>
          </a:ln>
        </p:spPr>
        <p:txBody>
          <a:bodyPr wrap="none" rtlCol="0">
            <a:spAutoFit/>
          </a:bodyPr>
          <a:lstStyle/>
          <a:p>
            <a:r>
              <a:rPr lang="en-US" sz="900" b="1" dirty="0">
                <a:latin typeface="Courier New" panose="02070309020205020404" pitchFamily="49" charset="0"/>
                <a:cs typeface="Courier New" panose="02070309020205020404" pitchFamily="49" charset="0"/>
              </a:rPr>
              <a:t>public class </a:t>
            </a:r>
            <a:r>
              <a:rPr lang="en-US" sz="900" b="1" dirty="0" err="1">
                <a:solidFill>
                  <a:srgbClr val="C00000"/>
                </a:solidFill>
                <a:latin typeface="Courier New" panose="02070309020205020404" pitchFamily="49" charset="0"/>
                <a:cs typeface="Courier New" panose="02070309020205020404" pitchFamily="49" charset="0"/>
              </a:rPr>
              <a:t>TestRepeat</a:t>
            </a:r>
            <a:endParaRPr lang="en-US" sz="900" b="1" dirty="0">
              <a:solidFill>
                <a:srgbClr val="C00000"/>
              </a:solidFill>
              <a:latin typeface="Courier New" panose="02070309020205020404" pitchFamily="49" charset="0"/>
              <a:cs typeface="Courier New" panose="02070309020205020404" pitchFamily="49" charset="0"/>
            </a:endParaRPr>
          </a:p>
          <a:p>
            <a:r>
              <a:rPr lang="en-US" sz="900" b="1" dirty="0">
                <a:latin typeface="Courier New" panose="02070309020205020404" pitchFamily="49" charset="0"/>
                <a:cs typeface="Courier New" panose="02070309020205020404" pitchFamily="49" charset="0"/>
              </a:rPr>
              <a:t>{</a:t>
            </a:r>
          </a:p>
          <a:p>
            <a:r>
              <a:rPr lang="en-US" sz="900" b="1" dirty="0">
                <a:solidFill>
                  <a:schemeClr val="bg1">
                    <a:lumMod val="50000"/>
                  </a:schemeClr>
                </a:solidFill>
                <a:latin typeface="Courier New" panose="02070309020205020404" pitchFamily="49" charset="0"/>
                <a:cs typeface="Courier New" panose="02070309020205020404" pitchFamily="49" charset="0"/>
              </a:rPr>
              <a:t>    private static </a:t>
            </a:r>
            <a:r>
              <a:rPr lang="en-US" sz="900" b="1" dirty="0" err="1">
                <a:solidFill>
                  <a:schemeClr val="bg1">
                    <a:lumMod val="50000"/>
                  </a:schemeClr>
                </a:solidFill>
                <a:latin typeface="Courier New" panose="02070309020205020404" pitchFamily="49" charset="0"/>
                <a:cs typeface="Courier New" panose="02070309020205020404" pitchFamily="49" charset="0"/>
              </a:rPr>
              <a:t>java.util.Scanner</a:t>
            </a:r>
            <a:r>
              <a:rPr lang="en-US" sz="900" b="1" dirty="0">
                <a:solidFill>
                  <a:schemeClr val="bg1">
                    <a:lumMod val="50000"/>
                  </a:schemeClr>
                </a:solidFill>
                <a:latin typeface="Courier New" panose="02070309020205020404" pitchFamily="49" charset="0"/>
                <a:cs typeface="Courier New" panose="02070309020205020404" pitchFamily="49" charset="0"/>
              </a:rPr>
              <a:t> _</a:t>
            </a:r>
            <a:r>
              <a:rPr lang="en-US" sz="900" b="1" dirty="0" err="1">
                <a:solidFill>
                  <a:schemeClr val="bg1">
                    <a:lumMod val="50000"/>
                  </a:schemeClr>
                </a:solidFill>
                <a:latin typeface="Courier New" panose="02070309020205020404" pitchFamily="49" charset="0"/>
                <a:cs typeface="Courier New" panose="02070309020205020404" pitchFamily="49" charset="0"/>
              </a:rPr>
              <a:t>sysin</a:t>
            </a:r>
            <a:r>
              <a:rPr lang="en-US" sz="900" b="1" dirty="0">
                <a:solidFill>
                  <a:schemeClr val="bg1">
                    <a:lumMod val="50000"/>
                  </a:schemeClr>
                </a:solidFill>
                <a:latin typeface="Courier New" panose="02070309020205020404" pitchFamily="49" charset="0"/>
                <a:cs typeface="Courier New" panose="02070309020205020404" pitchFamily="49" charset="0"/>
              </a:rPr>
              <a:t> = new </a:t>
            </a:r>
            <a:r>
              <a:rPr lang="en-US" sz="900" b="1" dirty="0" err="1">
                <a:solidFill>
                  <a:schemeClr val="bg1">
                    <a:lumMod val="50000"/>
                  </a:schemeClr>
                </a:solidFill>
                <a:latin typeface="Courier New" panose="02070309020205020404" pitchFamily="49" charset="0"/>
                <a:cs typeface="Courier New" panose="02070309020205020404" pitchFamily="49" charset="0"/>
              </a:rPr>
              <a:t>java.util.Scanner</a:t>
            </a:r>
            <a:r>
              <a:rPr lang="en-US" sz="900" b="1" dirty="0">
                <a:solidFill>
                  <a:schemeClr val="bg1">
                    <a:lumMod val="50000"/>
                  </a:schemeClr>
                </a:solidFill>
                <a:latin typeface="Courier New" panose="02070309020205020404" pitchFamily="49" charset="0"/>
                <a:cs typeface="Courier New" panose="02070309020205020404" pitchFamily="49" charset="0"/>
              </a:rPr>
              <a:t>(</a:t>
            </a:r>
            <a:r>
              <a:rPr lang="en-US" sz="900" b="1" dirty="0" err="1">
                <a:solidFill>
                  <a:schemeClr val="bg1">
                    <a:lumMod val="50000"/>
                  </a:schemeClr>
                </a:solidFill>
                <a:latin typeface="Courier New" panose="02070309020205020404" pitchFamily="49" charset="0"/>
                <a:cs typeface="Courier New" panose="02070309020205020404" pitchFamily="49" charset="0"/>
              </a:rPr>
              <a:t>System.in</a:t>
            </a:r>
            <a:r>
              <a:rPr lang="en-US" sz="900" b="1" dirty="0">
                <a:solidFill>
                  <a:schemeClr val="bg1">
                    <a:lumMod val="50000"/>
                  </a:schemeClr>
                </a:solidFill>
                <a:latin typeface="Courier New" panose="02070309020205020404" pitchFamily="49" charset="0"/>
                <a:cs typeface="Courier New" panose="02070309020205020404" pitchFamily="49" charset="0"/>
              </a:rPr>
              <a:t>);</a:t>
            </a:r>
          </a:p>
          <a:p>
            <a:endParaRPr lang="en-US" sz="900" b="1" dirty="0">
              <a:latin typeface="Courier New" panose="02070309020205020404" pitchFamily="49" charset="0"/>
              <a:cs typeface="Courier New" panose="02070309020205020404" pitchFamily="49" charset="0"/>
            </a:endParaRPr>
          </a:p>
          <a:p>
            <a:r>
              <a:rPr lang="en-US" sz="900" b="1" dirty="0">
                <a:latin typeface="Courier New" panose="02070309020205020404" pitchFamily="49" charset="0"/>
                <a:cs typeface="Courier New" panose="02070309020205020404" pitchFamily="49" charset="0"/>
              </a:rPr>
              <a:t>    private static int </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a:t>
            </a:r>
          </a:p>
          <a:p>
            <a:r>
              <a:rPr lang="en-US" sz="900" b="1" dirty="0">
                <a:latin typeface="Courier New" panose="02070309020205020404" pitchFamily="49" charset="0"/>
                <a:cs typeface="Courier New" panose="02070309020205020404" pitchFamily="49" charset="0"/>
              </a:rPr>
              <a:t>    private static int j;</a:t>
            </a:r>
          </a:p>
          <a:p>
            <a:endParaRPr lang="en-US" sz="900" b="1" dirty="0">
              <a:latin typeface="Courier New" panose="02070309020205020404" pitchFamily="49" charset="0"/>
              <a:cs typeface="Courier New" panose="02070309020205020404" pitchFamily="49" charset="0"/>
            </a:endParaRPr>
          </a:p>
          <a:p>
            <a:r>
              <a:rPr lang="en-US" sz="900" b="1" dirty="0">
                <a:latin typeface="Courier New" panose="02070309020205020404" pitchFamily="49" charset="0"/>
                <a:cs typeface="Courier New" panose="02070309020205020404" pitchFamily="49" charset="0"/>
              </a:rPr>
              <a:t>    public static void main(String[] </a:t>
            </a:r>
            <a:r>
              <a:rPr lang="en-US" sz="900" b="1" dirty="0" err="1">
                <a:latin typeface="Courier New" panose="02070309020205020404" pitchFamily="49" charset="0"/>
                <a:cs typeface="Courier New" panose="02070309020205020404" pitchFamily="49" charset="0"/>
              </a:rPr>
              <a:t>args</a:t>
            </a:r>
            <a:r>
              <a:rPr lang="en-US" sz="900" b="1" dirty="0">
                <a:latin typeface="Courier New" panose="02070309020205020404" pitchFamily="49" charset="0"/>
                <a:cs typeface="Courier New" panose="02070309020205020404" pitchFamily="49" charset="0"/>
              </a:rPr>
              <a:t>)</a:t>
            </a:r>
          </a:p>
          <a:p>
            <a:r>
              <a:rPr lang="en-US" sz="900" b="1" dirty="0">
                <a:latin typeface="Courier New" panose="02070309020205020404" pitchFamily="49" charset="0"/>
                <a:cs typeface="Courier New" panose="02070309020205020404" pitchFamily="49" charset="0"/>
              </a:rPr>
              <a:t>    {</a:t>
            </a:r>
          </a:p>
          <a:p>
            <a:r>
              <a:rPr lang="en-US" sz="900" b="1" dirty="0">
                <a:solidFill>
                  <a:schemeClr val="bg1">
                    <a:lumMod val="50000"/>
                  </a:schemeClr>
                </a:solidFill>
                <a:latin typeface="Courier New" panose="02070309020205020404" pitchFamily="49" charset="0"/>
                <a:cs typeface="Courier New" panose="02070309020205020404" pitchFamily="49" charset="0"/>
              </a:rPr>
              <a:t>        </a:t>
            </a:r>
            <a:r>
              <a:rPr lang="en-US" sz="900" b="1" dirty="0" err="1">
                <a:solidFill>
                  <a:schemeClr val="bg1">
                    <a:lumMod val="50000"/>
                  </a:schemeClr>
                </a:solidFill>
                <a:latin typeface="Courier New" panose="02070309020205020404" pitchFamily="49" charset="0"/>
                <a:cs typeface="Courier New" panose="02070309020205020404" pitchFamily="49" charset="0"/>
              </a:rPr>
              <a:t>java.time.Instant</a:t>
            </a:r>
            <a:r>
              <a:rPr lang="en-US" sz="900" b="1" dirty="0">
                <a:solidFill>
                  <a:schemeClr val="bg1">
                    <a:lumMod val="50000"/>
                  </a:schemeClr>
                </a:solidFill>
                <a:latin typeface="Courier New" panose="02070309020205020404" pitchFamily="49" charset="0"/>
                <a:cs typeface="Courier New" panose="02070309020205020404" pitchFamily="49" charset="0"/>
              </a:rPr>
              <a:t> _start = </a:t>
            </a:r>
            <a:r>
              <a:rPr lang="en-US" sz="900" b="1" dirty="0" err="1">
                <a:solidFill>
                  <a:schemeClr val="bg1">
                    <a:lumMod val="50000"/>
                  </a:schemeClr>
                </a:solidFill>
                <a:latin typeface="Courier New" panose="02070309020205020404" pitchFamily="49" charset="0"/>
                <a:cs typeface="Courier New" panose="02070309020205020404" pitchFamily="49" charset="0"/>
              </a:rPr>
              <a:t>java.time.Instant.now</a:t>
            </a:r>
            <a:r>
              <a:rPr lang="en-US" sz="900" b="1" dirty="0">
                <a:solidFill>
                  <a:schemeClr val="bg1">
                    <a:lumMod val="50000"/>
                  </a:schemeClr>
                </a:solidFill>
                <a:latin typeface="Courier New" panose="02070309020205020404" pitchFamily="49" charset="0"/>
                <a:cs typeface="Courier New" panose="02070309020205020404" pitchFamily="49" charset="0"/>
              </a:rPr>
              <a:t>();</a:t>
            </a:r>
          </a:p>
          <a:p>
            <a:endParaRPr lang="en-US" sz="900" b="1" dirty="0">
              <a:latin typeface="Courier New" panose="02070309020205020404" pitchFamily="49" charset="0"/>
              <a:cs typeface="Courier New" panose="02070309020205020404" pitchFamily="49" charset="0"/>
            </a:endParaRPr>
          </a:p>
          <a:p>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 = 1;</a:t>
            </a:r>
          </a:p>
          <a:p>
            <a:r>
              <a:rPr lang="en-US" sz="900" b="1" dirty="0">
                <a:latin typeface="Courier New" panose="02070309020205020404" pitchFamily="49" charset="0"/>
                <a:cs typeface="Courier New" panose="02070309020205020404" pitchFamily="49" charset="0"/>
              </a:rPr>
              <a:t>        do</a:t>
            </a:r>
          </a:p>
          <a:p>
            <a:r>
              <a:rPr lang="en-US" sz="900" b="1" dirty="0">
                <a:latin typeface="Courier New" panose="02070309020205020404" pitchFamily="49" charset="0"/>
                <a:cs typeface="Courier New" panose="02070309020205020404" pitchFamily="49" charset="0"/>
              </a:rPr>
              <a:t>        {</a:t>
            </a:r>
          </a:p>
          <a:p>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System.out.printf</a:t>
            </a:r>
            <a:r>
              <a:rPr lang="en-US" sz="900" b="1" dirty="0">
                <a:latin typeface="Courier New" panose="02070309020205020404" pitchFamily="49" charset="0"/>
                <a:cs typeface="Courier New" panose="02070309020205020404" pitchFamily="49" charset="0"/>
              </a:rPr>
              <a:t>("</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 = %d\n", </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a:t>
            </a:r>
          </a:p>
          <a:p>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 = </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 + 1;</a:t>
            </a:r>
          </a:p>
          <a:p>
            <a:r>
              <a:rPr lang="en-US" sz="900" b="1" dirty="0">
                <a:latin typeface="Courier New" panose="02070309020205020404" pitchFamily="49" charset="0"/>
                <a:cs typeface="Courier New" panose="02070309020205020404" pitchFamily="49" charset="0"/>
              </a:rPr>
              <a:t>        }</a:t>
            </a:r>
          </a:p>
          <a:p>
            <a:r>
              <a:rPr lang="en-US" sz="900" b="1" dirty="0">
                <a:latin typeface="Courier New" panose="02070309020205020404" pitchFamily="49" charset="0"/>
                <a:cs typeface="Courier New" panose="02070309020205020404" pitchFamily="49" charset="0"/>
              </a:rPr>
              <a:t>        while (!(</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 &gt; 5));</a:t>
            </a:r>
          </a:p>
          <a:p>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System.out.println</a:t>
            </a:r>
            <a:r>
              <a:rPr lang="en-US" sz="900" b="1" dirty="0">
                <a:latin typeface="Courier New" panose="02070309020205020404" pitchFamily="49" charset="0"/>
                <a:cs typeface="Courier New" panose="02070309020205020404" pitchFamily="49" charset="0"/>
              </a:rPr>
              <a:t>();</a:t>
            </a:r>
          </a:p>
          <a:p>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 = 1;</a:t>
            </a:r>
          </a:p>
          <a:p>
            <a:r>
              <a:rPr lang="en-US" sz="900" b="1" dirty="0">
                <a:latin typeface="Courier New" panose="02070309020205020404" pitchFamily="49" charset="0"/>
                <a:cs typeface="Courier New" panose="02070309020205020404" pitchFamily="49" charset="0"/>
              </a:rPr>
              <a:t>        do</a:t>
            </a:r>
          </a:p>
          <a:p>
            <a:r>
              <a:rPr lang="en-US" sz="900" b="1" dirty="0">
                <a:latin typeface="Courier New" panose="02070309020205020404" pitchFamily="49" charset="0"/>
                <a:cs typeface="Courier New" panose="02070309020205020404" pitchFamily="49" charset="0"/>
              </a:rPr>
              <a:t>        {</a:t>
            </a:r>
          </a:p>
          <a:p>
            <a:r>
              <a:rPr lang="en-US" sz="900" b="1" dirty="0">
                <a:latin typeface="Courier New" panose="02070309020205020404" pitchFamily="49" charset="0"/>
                <a:cs typeface="Courier New" panose="02070309020205020404" pitchFamily="49" charset="0"/>
              </a:rPr>
              <a:t>            j = 10;</a:t>
            </a:r>
          </a:p>
          <a:p>
            <a:r>
              <a:rPr lang="en-US" sz="900" b="1" dirty="0">
                <a:latin typeface="Courier New" panose="02070309020205020404" pitchFamily="49" charset="0"/>
                <a:cs typeface="Courier New" panose="02070309020205020404" pitchFamily="49" charset="0"/>
              </a:rPr>
              <a:t>            do</a:t>
            </a:r>
          </a:p>
          <a:p>
            <a:r>
              <a:rPr lang="en-US" sz="900" b="1" dirty="0">
                <a:latin typeface="Courier New" panose="02070309020205020404" pitchFamily="49" charset="0"/>
                <a:cs typeface="Courier New" panose="02070309020205020404" pitchFamily="49" charset="0"/>
              </a:rPr>
              <a:t>            {</a:t>
            </a:r>
          </a:p>
          <a:p>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System.out.printf</a:t>
            </a:r>
            <a:r>
              <a:rPr lang="en-US" sz="900" b="1" dirty="0">
                <a:latin typeface="Courier New" panose="02070309020205020404" pitchFamily="49" charset="0"/>
                <a:cs typeface="Courier New" panose="02070309020205020404" pitchFamily="49" charset="0"/>
              </a:rPr>
              <a:t>("</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 = %d, j = %d\n", </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 j);</a:t>
            </a:r>
          </a:p>
          <a:p>
            <a:r>
              <a:rPr lang="en-US" sz="900" b="1" dirty="0">
                <a:latin typeface="Courier New" panose="02070309020205020404" pitchFamily="49" charset="0"/>
                <a:cs typeface="Courier New" panose="02070309020205020404" pitchFamily="49" charset="0"/>
              </a:rPr>
              <a:t>                j = j + 10;</a:t>
            </a:r>
          </a:p>
          <a:p>
            <a:r>
              <a:rPr lang="en-US" sz="900" b="1" dirty="0">
                <a:latin typeface="Courier New" panose="02070309020205020404" pitchFamily="49" charset="0"/>
                <a:cs typeface="Courier New" panose="02070309020205020404" pitchFamily="49" charset="0"/>
              </a:rPr>
              <a:t>            }</a:t>
            </a:r>
          </a:p>
          <a:p>
            <a:r>
              <a:rPr lang="en-US" sz="900" b="1" dirty="0">
                <a:latin typeface="Courier New" panose="02070309020205020404" pitchFamily="49" charset="0"/>
                <a:cs typeface="Courier New" panose="02070309020205020404" pitchFamily="49" charset="0"/>
              </a:rPr>
              <a:t>            while (!(j &gt; 30));</a:t>
            </a:r>
          </a:p>
          <a:p>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 = </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 + 1;</a:t>
            </a:r>
          </a:p>
          <a:p>
            <a:r>
              <a:rPr lang="en-US" sz="900" b="1" dirty="0">
                <a:latin typeface="Courier New" panose="02070309020205020404" pitchFamily="49" charset="0"/>
                <a:cs typeface="Courier New" panose="02070309020205020404" pitchFamily="49" charset="0"/>
              </a:rPr>
              <a:t>        }</a:t>
            </a:r>
          </a:p>
          <a:p>
            <a:r>
              <a:rPr lang="en-US" sz="900" b="1" dirty="0">
                <a:latin typeface="Courier New" panose="02070309020205020404" pitchFamily="49" charset="0"/>
                <a:cs typeface="Courier New" panose="02070309020205020404" pitchFamily="49" charset="0"/>
              </a:rPr>
              <a:t>        while (!(</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 &gt; 2));</a:t>
            </a:r>
          </a:p>
          <a:p>
            <a:endParaRPr lang="en-US" sz="900" b="1" dirty="0">
              <a:latin typeface="Courier New" panose="02070309020205020404" pitchFamily="49" charset="0"/>
              <a:cs typeface="Courier New" panose="02070309020205020404" pitchFamily="49" charset="0"/>
            </a:endParaRPr>
          </a:p>
          <a:p>
            <a:r>
              <a:rPr lang="en-US" sz="900" b="1" dirty="0">
                <a:latin typeface="Courier New" panose="02070309020205020404" pitchFamily="49" charset="0"/>
                <a:cs typeface="Courier New" panose="02070309020205020404" pitchFamily="49" charset="0"/>
              </a:rPr>
              <a:t>        </a:t>
            </a:r>
            <a:r>
              <a:rPr lang="en-US" sz="900" b="1" dirty="0" err="1">
                <a:solidFill>
                  <a:schemeClr val="bg1">
                    <a:lumMod val="50000"/>
                  </a:schemeClr>
                </a:solidFill>
                <a:latin typeface="Courier New" panose="02070309020205020404" pitchFamily="49" charset="0"/>
                <a:cs typeface="Courier New" panose="02070309020205020404" pitchFamily="49" charset="0"/>
              </a:rPr>
              <a:t>java.time.Instant</a:t>
            </a:r>
            <a:r>
              <a:rPr lang="en-US" sz="900" b="1" dirty="0">
                <a:solidFill>
                  <a:schemeClr val="bg1">
                    <a:lumMod val="50000"/>
                  </a:schemeClr>
                </a:solidFill>
                <a:latin typeface="Courier New" panose="02070309020205020404" pitchFamily="49" charset="0"/>
                <a:cs typeface="Courier New" panose="02070309020205020404" pitchFamily="49" charset="0"/>
              </a:rPr>
              <a:t> _end = </a:t>
            </a:r>
            <a:r>
              <a:rPr lang="en-US" sz="900" b="1" dirty="0" err="1">
                <a:solidFill>
                  <a:schemeClr val="bg1">
                    <a:lumMod val="50000"/>
                  </a:schemeClr>
                </a:solidFill>
                <a:latin typeface="Courier New" panose="02070309020205020404" pitchFamily="49" charset="0"/>
                <a:cs typeface="Courier New" panose="02070309020205020404" pitchFamily="49" charset="0"/>
              </a:rPr>
              <a:t>java.time.Instant.now</a:t>
            </a:r>
            <a:r>
              <a:rPr lang="en-US" sz="900" b="1" dirty="0">
                <a:solidFill>
                  <a:schemeClr val="bg1">
                    <a:lumMod val="50000"/>
                  </a:schemeClr>
                </a:solidFill>
                <a:latin typeface="Courier New" panose="02070309020205020404" pitchFamily="49" charset="0"/>
                <a:cs typeface="Courier New" panose="02070309020205020404" pitchFamily="49" charset="0"/>
              </a:rPr>
              <a:t>();</a:t>
            </a:r>
          </a:p>
          <a:p>
            <a:r>
              <a:rPr lang="en-US" sz="900" b="1" dirty="0">
                <a:solidFill>
                  <a:schemeClr val="bg1">
                    <a:lumMod val="50000"/>
                  </a:schemeClr>
                </a:solidFill>
                <a:latin typeface="Courier New" panose="02070309020205020404" pitchFamily="49" charset="0"/>
                <a:cs typeface="Courier New" panose="02070309020205020404" pitchFamily="49" charset="0"/>
              </a:rPr>
              <a:t>        long _elapsed = </a:t>
            </a:r>
            <a:r>
              <a:rPr lang="en-US" sz="900" b="1" dirty="0" err="1">
                <a:solidFill>
                  <a:schemeClr val="bg1">
                    <a:lumMod val="50000"/>
                  </a:schemeClr>
                </a:solidFill>
                <a:latin typeface="Courier New" panose="02070309020205020404" pitchFamily="49" charset="0"/>
                <a:cs typeface="Courier New" panose="02070309020205020404" pitchFamily="49" charset="0"/>
              </a:rPr>
              <a:t>java.time.Duration.between</a:t>
            </a:r>
            <a:r>
              <a:rPr lang="en-US" sz="900" b="1" dirty="0">
                <a:solidFill>
                  <a:schemeClr val="bg1">
                    <a:lumMod val="50000"/>
                  </a:schemeClr>
                </a:solidFill>
                <a:latin typeface="Courier New" panose="02070309020205020404" pitchFamily="49" charset="0"/>
                <a:cs typeface="Courier New" panose="02070309020205020404" pitchFamily="49" charset="0"/>
              </a:rPr>
              <a:t>(_start, _end).</a:t>
            </a:r>
            <a:r>
              <a:rPr lang="en-US" sz="900" b="1" dirty="0" err="1">
                <a:solidFill>
                  <a:schemeClr val="bg1">
                    <a:lumMod val="50000"/>
                  </a:schemeClr>
                </a:solidFill>
                <a:latin typeface="Courier New" panose="02070309020205020404" pitchFamily="49" charset="0"/>
                <a:cs typeface="Courier New" panose="02070309020205020404" pitchFamily="49" charset="0"/>
              </a:rPr>
              <a:t>toMillis</a:t>
            </a:r>
            <a:r>
              <a:rPr lang="en-US" sz="900" b="1" dirty="0">
                <a:solidFill>
                  <a:schemeClr val="bg1">
                    <a:lumMod val="50000"/>
                  </a:schemeClr>
                </a:solidFill>
                <a:latin typeface="Courier New" panose="02070309020205020404" pitchFamily="49" charset="0"/>
                <a:cs typeface="Courier New" panose="02070309020205020404" pitchFamily="49" charset="0"/>
              </a:rPr>
              <a:t>();</a:t>
            </a:r>
          </a:p>
          <a:p>
            <a:r>
              <a:rPr lang="en-US" sz="900" b="1" dirty="0">
                <a:solidFill>
                  <a:schemeClr val="bg1">
                    <a:lumMod val="50000"/>
                  </a:schemeClr>
                </a:solidFill>
                <a:latin typeface="Courier New" panose="02070309020205020404" pitchFamily="49" charset="0"/>
                <a:cs typeface="Courier New" panose="02070309020205020404" pitchFamily="49" charset="0"/>
              </a:rPr>
              <a:t>        </a:t>
            </a:r>
            <a:r>
              <a:rPr lang="en-US" sz="900" b="1" dirty="0" err="1">
                <a:solidFill>
                  <a:schemeClr val="bg1">
                    <a:lumMod val="50000"/>
                  </a:schemeClr>
                </a:solidFill>
                <a:latin typeface="Courier New" panose="02070309020205020404" pitchFamily="49" charset="0"/>
                <a:cs typeface="Courier New" panose="02070309020205020404" pitchFamily="49" charset="0"/>
              </a:rPr>
              <a:t>System.out.printf</a:t>
            </a:r>
            <a:r>
              <a:rPr lang="en-US" sz="900" b="1" dirty="0">
                <a:solidFill>
                  <a:schemeClr val="bg1">
                    <a:lumMod val="50000"/>
                  </a:schemeClr>
                </a:solidFill>
                <a:latin typeface="Courier New" panose="02070309020205020404" pitchFamily="49" charset="0"/>
                <a:cs typeface="Courier New" panose="02070309020205020404" pitchFamily="49" charset="0"/>
              </a:rPr>
              <a:t>("\n[%,d milliseconds execution time.]\n", _elapsed);</a:t>
            </a:r>
          </a:p>
          <a:p>
            <a:r>
              <a:rPr lang="en-US" sz="900" b="1" dirty="0">
                <a:latin typeface="Courier New" panose="02070309020205020404" pitchFamily="49" charset="0"/>
                <a:cs typeface="Courier New" panose="02070309020205020404" pitchFamily="49" charset="0"/>
              </a:rPr>
              <a:t>    }</a:t>
            </a:r>
          </a:p>
          <a:p>
            <a:r>
              <a:rPr lang="en-US" sz="900" b="1" dirty="0">
                <a:latin typeface="Courier New" panose="02070309020205020404" pitchFamily="49" charset="0"/>
                <a:cs typeface="Courier New" panose="02070309020205020404" pitchFamily="49" charset="0"/>
              </a:rPr>
              <a:t>}</a:t>
            </a:r>
          </a:p>
        </p:txBody>
      </p:sp>
      <p:sp>
        <p:nvSpPr>
          <p:cNvPr id="5" name="TextBox 4">
            <a:extLst>
              <a:ext uri="{FF2B5EF4-FFF2-40B4-BE49-F238E27FC236}">
                <a16:creationId xmlns:a16="http://schemas.microsoft.com/office/drawing/2014/main" id="{721D5AEA-DC48-FB62-B94A-B86009B6F99E}"/>
              </a:ext>
            </a:extLst>
          </p:cNvPr>
          <p:cNvSpPr txBox="1"/>
          <p:nvPr/>
        </p:nvSpPr>
        <p:spPr>
          <a:xfrm>
            <a:off x="274367" y="1874537"/>
            <a:ext cx="3217547" cy="3970318"/>
          </a:xfrm>
          <a:prstGeom prst="rect">
            <a:avLst/>
          </a:prstGeom>
          <a:solidFill>
            <a:srgbClr val="D7FFFF"/>
          </a:solidFill>
          <a:ln>
            <a:solidFill>
              <a:srgbClr val="0033CC"/>
            </a:solidFill>
          </a:ln>
        </p:spPr>
        <p:txBody>
          <a:bodyPr wrap="none" rtlCol="0">
            <a:spAutoFit/>
          </a:bodyPr>
          <a:lstStyle/>
          <a:p>
            <a:r>
              <a:rPr lang="en-US" sz="900" b="1" dirty="0">
                <a:latin typeface="Courier New" panose="02070309020205020404" pitchFamily="49" charset="0"/>
                <a:cs typeface="Courier New" panose="02070309020205020404" pitchFamily="49" charset="0"/>
              </a:rPr>
              <a:t>PROGRAM </a:t>
            </a:r>
            <a:r>
              <a:rPr lang="en-US" sz="900" b="1" dirty="0" err="1">
                <a:solidFill>
                  <a:srgbClr val="C00000"/>
                </a:solidFill>
                <a:latin typeface="Courier New" panose="02070309020205020404" pitchFamily="49" charset="0"/>
                <a:cs typeface="Courier New" panose="02070309020205020404" pitchFamily="49" charset="0"/>
              </a:rPr>
              <a:t>TestRepeat</a:t>
            </a:r>
            <a:r>
              <a:rPr lang="en-US" sz="900" b="1" dirty="0">
                <a:latin typeface="Courier New" panose="02070309020205020404" pitchFamily="49" charset="0"/>
                <a:cs typeface="Courier New" panose="02070309020205020404" pitchFamily="49" charset="0"/>
              </a:rPr>
              <a:t>;</a:t>
            </a:r>
          </a:p>
          <a:p>
            <a:endParaRPr lang="en-US" sz="900" b="1" dirty="0">
              <a:latin typeface="Courier New" panose="02070309020205020404" pitchFamily="49" charset="0"/>
              <a:cs typeface="Courier New" panose="02070309020205020404" pitchFamily="49" charset="0"/>
            </a:endParaRPr>
          </a:p>
          <a:p>
            <a:r>
              <a:rPr lang="en-US" sz="900" b="1" dirty="0">
                <a:latin typeface="Courier New" panose="02070309020205020404" pitchFamily="49" charset="0"/>
                <a:cs typeface="Courier New" panose="02070309020205020404" pitchFamily="49" charset="0"/>
              </a:rPr>
              <a:t>VAR</a:t>
            </a:r>
          </a:p>
          <a:p>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 j : integer;</a:t>
            </a:r>
          </a:p>
          <a:p>
            <a:r>
              <a:rPr lang="en-US" sz="900" b="1" dirty="0">
                <a:latin typeface="Courier New" panose="02070309020205020404" pitchFamily="49" charset="0"/>
                <a:cs typeface="Courier New" panose="02070309020205020404" pitchFamily="49" charset="0"/>
              </a:rPr>
              <a:t>    </a:t>
            </a:r>
          </a:p>
          <a:p>
            <a:r>
              <a:rPr lang="en-US" sz="900" b="1" dirty="0">
                <a:latin typeface="Courier New" panose="02070309020205020404" pitchFamily="49" charset="0"/>
                <a:cs typeface="Courier New" panose="02070309020205020404" pitchFamily="49" charset="0"/>
              </a:rPr>
              <a:t>BEGIN</a:t>
            </a:r>
          </a:p>
          <a:p>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 := 1;</a:t>
            </a:r>
          </a:p>
          <a:p>
            <a:endParaRPr lang="en-US" sz="900" b="1" dirty="0">
              <a:latin typeface="Courier New" panose="02070309020205020404" pitchFamily="49" charset="0"/>
              <a:cs typeface="Courier New" panose="02070309020205020404" pitchFamily="49" charset="0"/>
            </a:endParaRPr>
          </a:p>
          <a:p>
            <a:r>
              <a:rPr lang="en-US" sz="900" b="1" dirty="0">
                <a:latin typeface="Courier New" panose="02070309020205020404" pitchFamily="49" charset="0"/>
                <a:cs typeface="Courier New" panose="02070309020205020404" pitchFamily="49" charset="0"/>
              </a:rPr>
              <a:t>    REPEAT</a:t>
            </a:r>
          </a:p>
          <a:p>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writeln</a:t>
            </a:r>
            <a:r>
              <a:rPr lang="en-US" sz="900" b="1" dirty="0">
                <a:latin typeface="Courier New" panose="02070309020205020404" pitchFamily="49" charset="0"/>
                <a:cs typeface="Courier New" panose="02070309020205020404" pitchFamily="49" charset="0"/>
              </a:rPr>
              <a:t>('</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 = ', </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a:t>
            </a:r>
          </a:p>
          <a:p>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 := </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 + 1;</a:t>
            </a:r>
          </a:p>
          <a:p>
            <a:r>
              <a:rPr lang="en-US" sz="900" b="1" dirty="0">
                <a:latin typeface="Courier New" panose="02070309020205020404" pitchFamily="49" charset="0"/>
                <a:cs typeface="Courier New" panose="02070309020205020404" pitchFamily="49" charset="0"/>
              </a:rPr>
              <a:t>    UNTIL </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 &gt; 5;</a:t>
            </a:r>
          </a:p>
          <a:p>
            <a:r>
              <a:rPr lang="en-US" sz="900" b="1" dirty="0">
                <a:latin typeface="Courier New" panose="02070309020205020404" pitchFamily="49" charset="0"/>
                <a:cs typeface="Courier New" panose="02070309020205020404" pitchFamily="49" charset="0"/>
              </a:rPr>
              <a:t>    </a:t>
            </a:r>
          </a:p>
          <a:p>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writeln</a:t>
            </a:r>
            <a:r>
              <a:rPr lang="en-US" sz="900" b="1" dirty="0">
                <a:latin typeface="Courier New" panose="02070309020205020404" pitchFamily="49" charset="0"/>
                <a:cs typeface="Courier New" panose="02070309020205020404" pitchFamily="49" charset="0"/>
              </a:rPr>
              <a:t>;</a:t>
            </a:r>
          </a:p>
          <a:p>
            <a:r>
              <a:rPr lang="en-US" sz="900" b="1" dirty="0">
                <a:latin typeface="Courier New" panose="02070309020205020404" pitchFamily="49" charset="0"/>
                <a:cs typeface="Courier New" panose="02070309020205020404" pitchFamily="49" charset="0"/>
              </a:rPr>
              <a:t>    </a:t>
            </a:r>
          </a:p>
          <a:p>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 := 1;</a:t>
            </a:r>
          </a:p>
          <a:p>
            <a:r>
              <a:rPr lang="en-US" sz="900" b="1" dirty="0">
                <a:latin typeface="Courier New" panose="02070309020205020404" pitchFamily="49" charset="0"/>
                <a:cs typeface="Courier New" panose="02070309020205020404" pitchFamily="49" charset="0"/>
              </a:rPr>
              <a:t>    </a:t>
            </a:r>
          </a:p>
          <a:p>
            <a:r>
              <a:rPr lang="en-US" sz="900" b="1" dirty="0">
                <a:latin typeface="Courier New" panose="02070309020205020404" pitchFamily="49" charset="0"/>
                <a:cs typeface="Courier New" panose="02070309020205020404" pitchFamily="49" charset="0"/>
              </a:rPr>
              <a:t>    REPEAT</a:t>
            </a:r>
          </a:p>
          <a:p>
            <a:r>
              <a:rPr lang="en-US" sz="900" b="1" dirty="0">
                <a:latin typeface="Courier New" panose="02070309020205020404" pitchFamily="49" charset="0"/>
                <a:cs typeface="Courier New" panose="02070309020205020404" pitchFamily="49" charset="0"/>
              </a:rPr>
              <a:t>        j := 10;</a:t>
            </a:r>
          </a:p>
          <a:p>
            <a:r>
              <a:rPr lang="en-US" sz="900" b="1" dirty="0">
                <a:latin typeface="Courier New" panose="02070309020205020404" pitchFamily="49" charset="0"/>
                <a:cs typeface="Courier New" panose="02070309020205020404" pitchFamily="49" charset="0"/>
              </a:rPr>
              <a:t>        </a:t>
            </a:r>
          </a:p>
          <a:p>
            <a:r>
              <a:rPr lang="en-US" sz="900" b="1" dirty="0">
                <a:latin typeface="Courier New" panose="02070309020205020404" pitchFamily="49" charset="0"/>
                <a:cs typeface="Courier New" panose="02070309020205020404" pitchFamily="49" charset="0"/>
              </a:rPr>
              <a:t>        REPEAT</a:t>
            </a:r>
          </a:p>
          <a:p>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writeln</a:t>
            </a:r>
            <a:r>
              <a:rPr lang="en-US" sz="900" b="1" dirty="0">
                <a:latin typeface="Courier New" panose="02070309020205020404" pitchFamily="49" charset="0"/>
                <a:cs typeface="Courier New" panose="02070309020205020404" pitchFamily="49" charset="0"/>
              </a:rPr>
              <a:t>('</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 = ', </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 ', j = ', j);</a:t>
            </a:r>
          </a:p>
          <a:p>
            <a:r>
              <a:rPr lang="en-US" sz="900" b="1" dirty="0">
                <a:latin typeface="Courier New" panose="02070309020205020404" pitchFamily="49" charset="0"/>
                <a:cs typeface="Courier New" panose="02070309020205020404" pitchFamily="49" charset="0"/>
              </a:rPr>
              <a:t>            j := j + 10</a:t>
            </a:r>
          </a:p>
          <a:p>
            <a:r>
              <a:rPr lang="en-US" sz="900" b="1" dirty="0">
                <a:latin typeface="Courier New" panose="02070309020205020404" pitchFamily="49" charset="0"/>
                <a:cs typeface="Courier New" panose="02070309020205020404" pitchFamily="49" charset="0"/>
              </a:rPr>
              <a:t>        UNTIL j &gt; 30;</a:t>
            </a:r>
          </a:p>
          <a:p>
            <a:r>
              <a:rPr lang="en-US" sz="900" b="1" dirty="0">
                <a:latin typeface="Courier New" panose="02070309020205020404" pitchFamily="49" charset="0"/>
                <a:cs typeface="Courier New" panose="02070309020205020404" pitchFamily="49" charset="0"/>
              </a:rPr>
              <a:t>        </a:t>
            </a:r>
          </a:p>
          <a:p>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 := </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 + 1</a:t>
            </a:r>
          </a:p>
          <a:p>
            <a:r>
              <a:rPr lang="en-US" sz="900" b="1" dirty="0">
                <a:latin typeface="Courier New" panose="02070309020205020404" pitchFamily="49" charset="0"/>
                <a:cs typeface="Courier New" panose="02070309020205020404" pitchFamily="49" charset="0"/>
              </a:rPr>
              <a:t>    UNTIL </a:t>
            </a:r>
            <a:r>
              <a:rPr lang="en-US" sz="900" b="1" dirty="0" err="1">
                <a:latin typeface="Courier New" panose="02070309020205020404" pitchFamily="49" charset="0"/>
                <a:cs typeface="Courier New" panose="02070309020205020404" pitchFamily="49" charset="0"/>
              </a:rPr>
              <a:t>i</a:t>
            </a:r>
            <a:r>
              <a:rPr lang="en-US" sz="900" b="1" dirty="0">
                <a:latin typeface="Courier New" panose="02070309020205020404" pitchFamily="49" charset="0"/>
                <a:cs typeface="Courier New" panose="02070309020205020404" pitchFamily="49" charset="0"/>
              </a:rPr>
              <a:t> &gt; 2;</a:t>
            </a:r>
          </a:p>
          <a:p>
            <a:r>
              <a:rPr lang="en-US" sz="900" b="1" dirty="0">
                <a:latin typeface="Courier New" panose="02070309020205020404" pitchFamily="49" charset="0"/>
                <a:cs typeface="Courier New" panose="02070309020205020404" pitchFamily="49" charset="0"/>
              </a:rPr>
              <a:t>END.</a:t>
            </a:r>
          </a:p>
        </p:txBody>
      </p:sp>
      <p:sp>
        <p:nvSpPr>
          <p:cNvPr id="7" name="TextBox 6">
            <a:extLst>
              <a:ext uri="{FF2B5EF4-FFF2-40B4-BE49-F238E27FC236}">
                <a16:creationId xmlns:a16="http://schemas.microsoft.com/office/drawing/2014/main" id="{764A044B-52BC-D17E-06FD-7587467D97FC}"/>
              </a:ext>
            </a:extLst>
          </p:cNvPr>
          <p:cNvSpPr txBox="1"/>
          <p:nvPr/>
        </p:nvSpPr>
        <p:spPr>
          <a:xfrm>
            <a:off x="1847096" y="1736037"/>
            <a:ext cx="1251240" cy="276999"/>
          </a:xfrm>
          <a:prstGeom prst="rect">
            <a:avLst/>
          </a:prstGeom>
          <a:solidFill>
            <a:srgbClr val="0033CC"/>
          </a:solidFill>
        </p:spPr>
        <p:txBody>
          <a:bodyPr wrap="none" rtlCol="0">
            <a:spAutoFit/>
          </a:bodyPr>
          <a:lstStyle/>
          <a:p>
            <a:r>
              <a:rPr lang="en-US" sz="1200" dirty="0" err="1">
                <a:solidFill>
                  <a:srgbClr val="FFFF00"/>
                </a:solidFill>
              </a:rPr>
              <a:t>TestRepeat.pas</a:t>
            </a:r>
            <a:endParaRPr lang="en-US" sz="1200" dirty="0">
              <a:solidFill>
                <a:srgbClr val="FFFF00"/>
              </a:solidFill>
            </a:endParaRPr>
          </a:p>
        </p:txBody>
      </p:sp>
      <p:sp>
        <p:nvSpPr>
          <p:cNvPr id="8" name="TextBox 7">
            <a:extLst>
              <a:ext uri="{FF2B5EF4-FFF2-40B4-BE49-F238E27FC236}">
                <a16:creationId xmlns:a16="http://schemas.microsoft.com/office/drawing/2014/main" id="{261D5C4C-6FD1-DE7E-7D42-5CB73EEAC49F}"/>
              </a:ext>
            </a:extLst>
          </p:cNvPr>
          <p:cNvSpPr txBox="1"/>
          <p:nvPr/>
        </p:nvSpPr>
        <p:spPr>
          <a:xfrm>
            <a:off x="7498048" y="6483248"/>
            <a:ext cx="1284904" cy="276999"/>
          </a:xfrm>
          <a:prstGeom prst="rect">
            <a:avLst/>
          </a:prstGeom>
          <a:solidFill>
            <a:srgbClr val="0033CC"/>
          </a:solidFill>
        </p:spPr>
        <p:txBody>
          <a:bodyPr wrap="none" rtlCol="0">
            <a:spAutoFit/>
          </a:bodyPr>
          <a:lstStyle/>
          <a:p>
            <a:r>
              <a:rPr lang="en-US" sz="1200" dirty="0" err="1">
                <a:solidFill>
                  <a:srgbClr val="FFFF00"/>
                </a:solidFill>
              </a:rPr>
              <a:t>TestRepeat.java</a:t>
            </a:r>
            <a:endParaRPr lang="en-US" sz="1200" dirty="0">
              <a:solidFill>
                <a:srgbClr val="FFFF00"/>
              </a:solidFill>
            </a:endParaRPr>
          </a:p>
        </p:txBody>
      </p:sp>
    </p:spTree>
    <p:extLst>
      <p:ext uri="{BB962C8B-B14F-4D97-AF65-F5344CB8AC3E}">
        <p14:creationId xmlns:p14="http://schemas.microsoft.com/office/powerpoint/2010/main" val="1911434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8CDBF-1A2A-7F46-BA42-5481EA6C8CA9}"/>
              </a:ext>
            </a:extLst>
          </p:cNvPr>
          <p:cNvSpPr>
            <a:spLocks noGrp="1"/>
          </p:cNvSpPr>
          <p:nvPr>
            <p:ph type="title"/>
          </p:nvPr>
        </p:nvSpPr>
        <p:spPr/>
        <p:txBody>
          <a:bodyPr/>
          <a:lstStyle/>
          <a:p>
            <a:r>
              <a:rPr lang="en-US" dirty="0"/>
              <a:t>Assignment #5: Converter</a:t>
            </a:r>
          </a:p>
        </p:txBody>
      </p:sp>
      <p:sp>
        <p:nvSpPr>
          <p:cNvPr id="3" name="Content Placeholder 2">
            <a:extLst>
              <a:ext uri="{FF2B5EF4-FFF2-40B4-BE49-F238E27FC236}">
                <a16:creationId xmlns:a16="http://schemas.microsoft.com/office/drawing/2014/main" id="{74720E71-43D7-AE45-A783-307C2BDDB4BD}"/>
              </a:ext>
            </a:extLst>
          </p:cNvPr>
          <p:cNvSpPr>
            <a:spLocks noGrp="1"/>
          </p:cNvSpPr>
          <p:nvPr>
            <p:ph idx="1"/>
          </p:nvPr>
        </p:nvSpPr>
        <p:spPr>
          <a:xfrm>
            <a:off x="365806" y="1234464"/>
            <a:ext cx="8686800" cy="4846267"/>
          </a:xfrm>
        </p:spPr>
        <p:txBody>
          <a:bodyPr/>
          <a:lstStyle/>
          <a:p>
            <a:r>
              <a:rPr lang="en-US" u="sng" dirty="0"/>
              <a:t>Complete the Pascal </a:t>
            </a:r>
            <a:r>
              <a:rPr lang="en-US" u="sng" dirty="0">
                <a:sym typeface="Wingdings" pitchFamily="2" charset="2"/>
              </a:rPr>
              <a:t> Java</a:t>
            </a:r>
            <a:r>
              <a:rPr lang="en-US" u="sng" dirty="0"/>
              <a:t> converter</a:t>
            </a:r>
            <a:r>
              <a:rPr lang="en-US" dirty="0"/>
              <a:t>:</a:t>
            </a:r>
          </a:p>
          <a:p>
            <a:pPr lvl="1"/>
            <a:r>
              <a:rPr lang="en-US" b="1" dirty="0">
                <a:solidFill>
                  <a:srgbClr val="0033CC"/>
                </a:solidFill>
                <a:latin typeface="Courier New" panose="02070309020205020404" pitchFamily="49" charset="0"/>
                <a:cs typeface="Courier New" panose="02070309020205020404" pitchFamily="49" charset="0"/>
              </a:rPr>
              <a:t>WHILE</a:t>
            </a:r>
            <a:r>
              <a:rPr lang="en-US" dirty="0"/>
              <a:t> statements (</a:t>
            </a:r>
            <a:r>
              <a:rPr lang="en-US" b="1" dirty="0" err="1">
                <a:solidFill>
                  <a:srgbClr val="0033CC"/>
                </a:solidFill>
                <a:latin typeface="Courier New" panose="02070309020205020404" pitchFamily="49" charset="0"/>
                <a:cs typeface="Courier New" panose="02070309020205020404" pitchFamily="49" charset="0"/>
              </a:rPr>
              <a:t>TestWhile.pas</a:t>
            </a:r>
            <a:r>
              <a:rPr lang="en-US" dirty="0"/>
              <a:t>)</a:t>
            </a:r>
          </a:p>
          <a:p>
            <a:pPr lvl="1"/>
            <a:r>
              <a:rPr lang="en-US" b="1" dirty="0">
                <a:solidFill>
                  <a:srgbClr val="0033CC"/>
                </a:solidFill>
                <a:latin typeface="Courier New" panose="02070309020205020404" pitchFamily="49" charset="0"/>
                <a:cs typeface="Courier New" panose="02070309020205020404" pitchFamily="49" charset="0"/>
              </a:rPr>
              <a:t>IF</a:t>
            </a:r>
            <a:r>
              <a:rPr lang="en-US" dirty="0"/>
              <a:t> statements (</a:t>
            </a:r>
            <a:r>
              <a:rPr lang="en-US" b="1" dirty="0" err="1">
                <a:solidFill>
                  <a:srgbClr val="0033CC"/>
                </a:solidFill>
                <a:latin typeface="Courier New" panose="02070309020205020404" pitchFamily="49" charset="0"/>
                <a:cs typeface="Courier New" panose="02070309020205020404" pitchFamily="49" charset="0"/>
              </a:rPr>
              <a:t>TestIf.pas</a:t>
            </a:r>
            <a:r>
              <a:rPr lang="en-US" dirty="0"/>
              <a:t>)</a:t>
            </a:r>
          </a:p>
          <a:p>
            <a:pPr lvl="1"/>
            <a:r>
              <a:rPr lang="en-US" b="1" dirty="0">
                <a:solidFill>
                  <a:srgbClr val="0033CC"/>
                </a:solidFill>
                <a:latin typeface="Courier New" panose="02070309020205020404" pitchFamily="49" charset="0"/>
                <a:cs typeface="Courier New" panose="02070309020205020404" pitchFamily="49" charset="0"/>
              </a:rPr>
              <a:t>FOR</a:t>
            </a:r>
            <a:r>
              <a:rPr lang="en-US" dirty="0"/>
              <a:t> statements (</a:t>
            </a:r>
            <a:r>
              <a:rPr lang="en-US" b="1" dirty="0" err="1">
                <a:solidFill>
                  <a:srgbClr val="0033CC"/>
                </a:solidFill>
                <a:latin typeface="Courier New" panose="02070309020205020404" pitchFamily="49" charset="0"/>
                <a:cs typeface="Courier New" panose="02070309020205020404" pitchFamily="49" charset="0"/>
              </a:rPr>
              <a:t>TestFor.pas</a:t>
            </a:r>
            <a:r>
              <a:rPr lang="en-US" dirty="0"/>
              <a:t>)</a:t>
            </a:r>
          </a:p>
          <a:p>
            <a:pPr lvl="1"/>
            <a:r>
              <a:rPr lang="en-US" b="1" dirty="0">
                <a:solidFill>
                  <a:srgbClr val="0033CC"/>
                </a:solidFill>
                <a:latin typeface="Courier New" panose="02070309020205020404" pitchFamily="49" charset="0"/>
                <a:cs typeface="Courier New" panose="02070309020205020404" pitchFamily="49" charset="0"/>
              </a:rPr>
              <a:t>CASE</a:t>
            </a:r>
            <a:r>
              <a:rPr lang="en-US" dirty="0"/>
              <a:t> statements (</a:t>
            </a:r>
            <a:r>
              <a:rPr lang="en-US" b="1" dirty="0" err="1">
                <a:solidFill>
                  <a:srgbClr val="0033CC"/>
                </a:solidFill>
                <a:latin typeface="Courier New" panose="02070309020205020404" pitchFamily="49" charset="0"/>
                <a:cs typeface="Courier New" panose="02070309020205020404" pitchFamily="49" charset="0"/>
              </a:rPr>
              <a:t>TestCase.pas</a:t>
            </a:r>
            <a:r>
              <a:rPr lang="en-US" dirty="0"/>
              <a:t>)</a:t>
            </a:r>
          </a:p>
          <a:p>
            <a:pPr lvl="1"/>
            <a:r>
              <a:rPr lang="en-US" dirty="0"/>
              <a:t>procedure definitions and calls (</a:t>
            </a:r>
            <a:r>
              <a:rPr lang="en-US" b="1" dirty="0" err="1">
                <a:solidFill>
                  <a:srgbClr val="0033CC"/>
                </a:solidFill>
                <a:latin typeface="Courier New" panose="02070309020205020404" pitchFamily="49" charset="0"/>
                <a:cs typeface="Courier New" panose="02070309020205020404" pitchFamily="49" charset="0"/>
              </a:rPr>
              <a:t>TestProcedure.pas</a:t>
            </a:r>
            <a:r>
              <a:rPr lang="en-US" dirty="0"/>
              <a:t>)</a:t>
            </a:r>
          </a:p>
          <a:p>
            <a:pPr lvl="1"/>
            <a:r>
              <a:rPr lang="en-US" dirty="0"/>
              <a:t>function definitions and calls (</a:t>
            </a:r>
            <a:r>
              <a:rPr lang="en-US" b="1" dirty="0">
                <a:solidFill>
                  <a:srgbClr val="0033CC"/>
                </a:solidFill>
                <a:latin typeface="Courier New" panose="02070309020205020404" pitchFamily="49" charset="0"/>
                <a:cs typeface="Courier New" panose="02070309020205020404" pitchFamily="49" charset="0"/>
              </a:rPr>
              <a:t>Newton3.pas</a:t>
            </a:r>
            <a:r>
              <a:rPr lang="en-US" dirty="0"/>
              <a:t>)</a:t>
            </a:r>
          </a:p>
          <a:p>
            <a:pPr lvl="4"/>
            <a:endParaRPr lang="en-US" dirty="0"/>
          </a:p>
          <a:p>
            <a:r>
              <a:rPr lang="en-US" dirty="0"/>
              <a:t>Start with </a:t>
            </a:r>
            <a:r>
              <a:rPr lang="en-US" b="1" dirty="0">
                <a:solidFill>
                  <a:srgbClr val="0033CC"/>
                </a:solidFill>
                <a:latin typeface="Courier New" panose="02070309020205020404" pitchFamily="49" charset="0"/>
                <a:cs typeface="Courier New" panose="02070309020205020404" pitchFamily="49" charset="0"/>
              </a:rPr>
              <a:t>Asgn05.zip</a:t>
            </a:r>
            <a:r>
              <a:rPr lang="en-US" dirty="0"/>
              <a:t>.</a:t>
            </a:r>
          </a:p>
          <a:p>
            <a:pPr lvl="1"/>
            <a:r>
              <a:rPr lang="en-US" dirty="0"/>
              <a:t>Run the generated Java programs and produce similar runtime output that the Pascal interpreter produces.</a:t>
            </a:r>
          </a:p>
        </p:txBody>
      </p:sp>
      <p:sp>
        <p:nvSpPr>
          <p:cNvPr id="4" name="Slide Number Placeholder 3">
            <a:extLst>
              <a:ext uri="{FF2B5EF4-FFF2-40B4-BE49-F238E27FC236}">
                <a16:creationId xmlns:a16="http://schemas.microsoft.com/office/drawing/2014/main" id="{68420414-6440-4145-9568-4AA649E4C50C}"/>
              </a:ext>
            </a:extLst>
          </p:cNvPr>
          <p:cNvSpPr>
            <a:spLocks noGrp="1"/>
          </p:cNvSpPr>
          <p:nvPr>
            <p:ph type="sldNum" sz="quarter" idx="12"/>
          </p:nvPr>
        </p:nvSpPr>
        <p:spPr/>
        <p:txBody>
          <a:bodyPr/>
          <a:lstStyle/>
          <a:p>
            <a:fld id="{FED62B2D-F854-104A-9535-9A504E5923E0}" type="slidenum">
              <a:rPr lang="en-US" smtClean="0"/>
              <a:pPr/>
              <a:t>15</a:t>
            </a:fld>
            <a:endParaRPr lang="en-US"/>
          </a:p>
        </p:txBody>
      </p:sp>
    </p:spTree>
    <p:extLst>
      <p:ext uri="{BB962C8B-B14F-4D97-AF65-F5344CB8AC3E}">
        <p14:creationId xmlns:p14="http://schemas.microsoft.com/office/powerpoint/2010/main" val="3653867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526CB72-BA33-FF4A-BCB4-6571D634FB3A}" type="slidenum">
              <a:rPr lang="en-US"/>
              <a:pPr/>
              <a:t>16</a:t>
            </a:fld>
            <a:endParaRPr lang="en-US"/>
          </a:p>
        </p:txBody>
      </p:sp>
      <p:sp>
        <p:nvSpPr>
          <p:cNvPr id="553986" name="Rectangle 2"/>
          <p:cNvSpPr>
            <a:spLocks noGrp="1" noChangeArrowheads="1"/>
          </p:cNvSpPr>
          <p:nvPr>
            <p:ph type="title"/>
          </p:nvPr>
        </p:nvSpPr>
        <p:spPr/>
        <p:txBody>
          <a:bodyPr/>
          <a:lstStyle/>
          <a:p>
            <a:r>
              <a:rPr lang="en-US"/>
              <a:t>Target Machines</a:t>
            </a:r>
          </a:p>
        </p:txBody>
      </p:sp>
      <p:sp>
        <p:nvSpPr>
          <p:cNvPr id="553987" name="Rectangle 3"/>
          <p:cNvSpPr>
            <a:spLocks noGrp="1" noChangeArrowheads="1"/>
          </p:cNvSpPr>
          <p:nvPr>
            <p:ph type="body" idx="1"/>
          </p:nvPr>
        </p:nvSpPr>
        <p:spPr>
          <a:xfrm>
            <a:off x="457200" y="1235075"/>
            <a:ext cx="8229600" cy="4937095"/>
          </a:xfrm>
          <a:ln/>
          <a:extLst>
            <a:ext uri="{91240B29-F687-4f45-9708-019B960494DF}">
              <a14:hiddenLine xmlns:a14="http://schemas.microsoft.com/office/drawing/2010/main" xmlns="" w="9525">
                <a:solidFill>
                  <a:srgbClr val="0033CC"/>
                </a:solidFill>
                <a:miter lim="800000"/>
                <a:headEnd/>
                <a:tailEnd/>
              </a14:hiddenLine>
            </a:ext>
          </a:extLst>
        </p:spPr>
        <p:txBody>
          <a:bodyPr/>
          <a:lstStyle/>
          <a:p>
            <a:pPr>
              <a:lnSpc>
                <a:spcPct val="90000"/>
              </a:lnSpc>
            </a:pPr>
            <a:r>
              <a:rPr lang="en-US" sz="2800" dirty="0"/>
              <a:t>A compiler</a:t>
            </a:r>
            <a:r>
              <a:rPr lang="en-US" sz="2800" dirty="0">
                <a:latin typeface="Arial"/>
              </a:rPr>
              <a:t>’</a:t>
            </a:r>
            <a:r>
              <a:rPr lang="en-US" sz="2800" dirty="0"/>
              <a:t>s back</a:t>
            </a:r>
            <a:r>
              <a:rPr lang="en-US" dirty="0"/>
              <a:t>end code generator </a:t>
            </a:r>
            <a:r>
              <a:rPr lang="en-US" sz="2800" dirty="0"/>
              <a:t>produces </a:t>
            </a:r>
            <a:br>
              <a:rPr lang="en-US" sz="2800" dirty="0"/>
            </a:br>
            <a:r>
              <a:rPr lang="en-US" dirty="0"/>
              <a:t>object code </a:t>
            </a:r>
            <a:r>
              <a:rPr lang="en-US" sz="2800" dirty="0"/>
              <a:t>for a </a:t>
            </a:r>
            <a:r>
              <a:rPr lang="en-US" sz="2800" u="sng" dirty="0"/>
              <a:t>target machine</a:t>
            </a:r>
            <a:r>
              <a:rPr lang="en-US" sz="2800" dirty="0"/>
              <a:t>.</a:t>
            </a:r>
          </a:p>
          <a:p>
            <a:pPr lvl="4">
              <a:lnSpc>
                <a:spcPct val="90000"/>
              </a:lnSpc>
            </a:pPr>
            <a:endParaRPr lang="en-US" dirty="0"/>
          </a:p>
          <a:p>
            <a:pPr>
              <a:lnSpc>
                <a:spcPct val="90000"/>
              </a:lnSpc>
            </a:pPr>
            <a:r>
              <a:rPr lang="en-US" b="1" dirty="0"/>
              <a:t>Target machine: </a:t>
            </a:r>
            <a:r>
              <a:rPr lang="en-US" u="sng" dirty="0"/>
              <a:t>Java Virtual Machine</a:t>
            </a:r>
            <a:r>
              <a:rPr lang="en-US" dirty="0"/>
              <a:t> </a:t>
            </a:r>
            <a:r>
              <a:rPr lang="en-US" sz="2800" dirty="0"/>
              <a:t>(JVM)</a:t>
            </a:r>
          </a:p>
          <a:p>
            <a:pPr lvl="4">
              <a:lnSpc>
                <a:spcPct val="90000"/>
              </a:lnSpc>
            </a:pPr>
            <a:endParaRPr lang="en-US" dirty="0"/>
          </a:p>
          <a:p>
            <a:pPr>
              <a:lnSpc>
                <a:spcPct val="90000"/>
              </a:lnSpc>
            </a:pPr>
            <a:r>
              <a:rPr lang="en-US" b="1" dirty="0"/>
              <a:t>Object language: </a:t>
            </a:r>
            <a:r>
              <a:rPr lang="en-US" u="sng" dirty="0"/>
              <a:t>Jasmin assembly language</a:t>
            </a:r>
            <a:endParaRPr lang="en-US" sz="2800" u="sng" dirty="0">
              <a:solidFill>
                <a:schemeClr val="folHlink"/>
              </a:solidFill>
            </a:endParaRPr>
          </a:p>
          <a:p>
            <a:pPr lvl="4">
              <a:lnSpc>
                <a:spcPct val="90000"/>
              </a:lnSpc>
            </a:pPr>
            <a:endParaRPr lang="en-US" dirty="0"/>
          </a:p>
          <a:p>
            <a:pPr lvl="1">
              <a:lnSpc>
                <a:spcPct val="90000"/>
              </a:lnSpc>
            </a:pPr>
            <a:r>
              <a:rPr lang="en-US" sz="2400" dirty="0"/>
              <a:t>The </a:t>
            </a:r>
            <a:r>
              <a:rPr lang="en-US" sz="2400" u="sng" dirty="0"/>
              <a:t>Jasmin assembler</a:t>
            </a:r>
            <a:r>
              <a:rPr lang="en-US" sz="2400" dirty="0"/>
              <a:t> translates assembly language programs into binary </a:t>
            </a:r>
            <a:r>
              <a:rPr lang="en-US" sz="2400" b="1" dirty="0">
                <a:solidFill>
                  <a:srgbClr val="0033CC"/>
                </a:solidFill>
                <a:latin typeface="Courier New" charset="0"/>
              </a:rPr>
              <a:t>.class</a:t>
            </a:r>
            <a:r>
              <a:rPr lang="en-US" sz="2400" dirty="0"/>
              <a:t> files.</a:t>
            </a:r>
          </a:p>
          <a:p>
            <a:pPr lvl="5">
              <a:lnSpc>
                <a:spcPct val="90000"/>
              </a:lnSpc>
            </a:pPr>
            <a:endParaRPr lang="en-US" sz="1800" dirty="0"/>
          </a:p>
          <a:p>
            <a:pPr lvl="1">
              <a:lnSpc>
                <a:spcPct val="90000"/>
              </a:lnSpc>
            </a:pPr>
            <a:r>
              <a:rPr lang="en-US" sz="2400" dirty="0"/>
              <a:t>The JVM loads and executes </a:t>
            </a:r>
            <a:r>
              <a:rPr lang="en-US" sz="2400" b="1" dirty="0">
                <a:solidFill>
                  <a:srgbClr val="0033CC"/>
                </a:solidFill>
                <a:latin typeface="Courier New" charset="0"/>
              </a:rPr>
              <a:t>.class</a:t>
            </a:r>
            <a:r>
              <a:rPr lang="en-US" sz="2400" dirty="0">
                <a:solidFill>
                  <a:schemeClr val="folHlink"/>
                </a:solidFill>
              </a:rPr>
              <a:t> </a:t>
            </a:r>
            <a:r>
              <a:rPr lang="en-US" sz="2400" dirty="0">
                <a:solidFill>
                  <a:srgbClr val="000000"/>
                </a:solidFill>
              </a:rPr>
              <a:t>files</a:t>
            </a:r>
            <a:r>
              <a:rPr lang="en-US" sz="2400" dirty="0">
                <a:solidFill>
                  <a:schemeClr val="folHlink"/>
                </a:solidFill>
              </a:rPr>
              <a:t>.</a:t>
            </a:r>
          </a:p>
        </p:txBody>
      </p:sp>
    </p:spTree>
    <p:extLst>
      <p:ext uri="{BB962C8B-B14F-4D97-AF65-F5344CB8AC3E}">
        <p14:creationId xmlns:p14="http://schemas.microsoft.com/office/powerpoint/2010/main" val="1489434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526CB72-BA33-FF4A-BCB4-6571D634FB3A}" type="slidenum">
              <a:rPr lang="en-US"/>
              <a:pPr/>
              <a:t>17</a:t>
            </a:fld>
            <a:endParaRPr lang="en-US"/>
          </a:p>
        </p:txBody>
      </p:sp>
      <p:sp>
        <p:nvSpPr>
          <p:cNvPr id="553986" name="Rectangle 2"/>
          <p:cNvSpPr>
            <a:spLocks noGrp="1" noChangeArrowheads="1"/>
          </p:cNvSpPr>
          <p:nvPr>
            <p:ph type="title"/>
          </p:nvPr>
        </p:nvSpPr>
        <p:spPr/>
        <p:txBody>
          <a:bodyPr/>
          <a:lstStyle/>
          <a:p>
            <a:r>
              <a:rPr lang="en-US" dirty="0"/>
              <a:t>Target Machines</a:t>
            </a:r>
            <a:r>
              <a:rPr lang="en-US" i="1" dirty="0"/>
              <a:t>, cont’d</a:t>
            </a:r>
          </a:p>
        </p:txBody>
      </p:sp>
      <p:sp>
        <p:nvSpPr>
          <p:cNvPr id="553987" name="Rectangle 3"/>
          <p:cNvSpPr>
            <a:spLocks noGrp="1" noChangeArrowheads="1"/>
          </p:cNvSpPr>
          <p:nvPr>
            <p:ph type="body" idx="1"/>
          </p:nvPr>
        </p:nvSpPr>
        <p:spPr>
          <a:xfrm>
            <a:off x="365806" y="1325903"/>
            <a:ext cx="8412433" cy="4846267"/>
          </a:xfrm>
          <a:ln/>
          <a:extLst>
            <a:ext uri="{91240B29-F687-4f45-9708-019B960494DF}">
              <a14:hiddenLine xmlns:a14="http://schemas.microsoft.com/office/drawing/2010/main" xmlns="" w="9525">
                <a:solidFill>
                  <a:srgbClr val="0033CC"/>
                </a:solidFill>
                <a:miter lim="800000"/>
                <a:headEnd/>
                <a:tailEnd/>
              </a14:hiddenLine>
            </a:ext>
          </a:extLst>
        </p:spPr>
        <p:txBody>
          <a:bodyPr/>
          <a:lstStyle/>
          <a:p>
            <a:pPr>
              <a:lnSpc>
                <a:spcPct val="90000"/>
              </a:lnSpc>
            </a:pPr>
            <a:r>
              <a:rPr lang="en-US" sz="2800" dirty="0"/>
              <a:t>Instead of using </a:t>
            </a:r>
            <a:r>
              <a:rPr lang="en-US" sz="2800" b="1" dirty="0" err="1">
                <a:solidFill>
                  <a:srgbClr val="0033CC"/>
                </a:solidFill>
                <a:latin typeface="Courier New" panose="02070309020205020404" pitchFamily="49" charset="0"/>
                <a:cs typeface="Courier New" panose="02070309020205020404" pitchFamily="49" charset="0"/>
              </a:rPr>
              <a:t>javac</a:t>
            </a:r>
            <a:r>
              <a:rPr lang="en-US" sz="2800" dirty="0"/>
              <a:t> to compile a source program written in Java into a </a:t>
            </a:r>
            <a:r>
              <a:rPr lang="en-US" sz="2800" b="1" dirty="0">
                <a:solidFill>
                  <a:srgbClr val="0033CC"/>
                </a:solidFill>
                <a:latin typeface="Courier New" charset="0"/>
              </a:rPr>
              <a:t>.class</a:t>
            </a:r>
            <a:r>
              <a:rPr lang="en-US" sz="2800" dirty="0"/>
              <a:t> file ...</a:t>
            </a:r>
          </a:p>
          <a:p>
            <a:pPr lvl="4">
              <a:lnSpc>
                <a:spcPct val="90000"/>
              </a:lnSpc>
            </a:pPr>
            <a:endParaRPr lang="en-US" dirty="0"/>
          </a:p>
          <a:p>
            <a:pPr>
              <a:lnSpc>
                <a:spcPct val="90000"/>
              </a:lnSpc>
            </a:pPr>
            <a:r>
              <a:rPr lang="en-US" sz="2800" dirty="0"/>
              <a:t>Use </a:t>
            </a:r>
            <a:r>
              <a:rPr lang="en-US" u="sng" dirty="0"/>
              <a:t>your compiler</a:t>
            </a:r>
            <a:r>
              <a:rPr lang="en-US" sz="2800" dirty="0"/>
              <a:t> to compile a source program written in your chosen language into a Jasmin </a:t>
            </a:r>
            <a:br>
              <a:rPr lang="en-US" sz="2800" dirty="0"/>
            </a:br>
            <a:r>
              <a:rPr lang="en-US" sz="2800" dirty="0"/>
              <a:t>object program.</a:t>
            </a:r>
          </a:p>
          <a:p>
            <a:pPr lvl="4">
              <a:lnSpc>
                <a:spcPct val="90000"/>
              </a:lnSpc>
            </a:pPr>
            <a:endParaRPr lang="en-US" dirty="0"/>
          </a:p>
          <a:p>
            <a:pPr>
              <a:lnSpc>
                <a:spcPct val="90000"/>
              </a:lnSpc>
            </a:pPr>
            <a:r>
              <a:rPr lang="en-US" sz="2800" dirty="0"/>
              <a:t>Then use the </a:t>
            </a:r>
            <a:r>
              <a:rPr lang="en-US" dirty="0"/>
              <a:t>Jasmin assembler </a:t>
            </a:r>
            <a:br>
              <a:rPr lang="en-US" dirty="0"/>
            </a:br>
            <a:r>
              <a:rPr lang="en-US" sz="2800" dirty="0"/>
              <a:t>to create the </a:t>
            </a:r>
            <a:r>
              <a:rPr lang="en-US" sz="2800" b="1" dirty="0">
                <a:solidFill>
                  <a:srgbClr val="0033CC"/>
                </a:solidFill>
                <a:latin typeface="Courier New" charset="0"/>
              </a:rPr>
              <a:t>.class</a:t>
            </a:r>
            <a:r>
              <a:rPr lang="en-US" sz="2800" dirty="0"/>
              <a:t> file.</a:t>
            </a:r>
          </a:p>
        </p:txBody>
      </p:sp>
    </p:spTree>
    <p:extLst>
      <p:ext uri="{BB962C8B-B14F-4D97-AF65-F5344CB8AC3E}">
        <p14:creationId xmlns:p14="http://schemas.microsoft.com/office/powerpoint/2010/main" val="2236236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526CB72-BA33-FF4A-BCB4-6571D634FB3A}" type="slidenum">
              <a:rPr lang="en-US"/>
              <a:pPr/>
              <a:t>18</a:t>
            </a:fld>
            <a:endParaRPr lang="en-US"/>
          </a:p>
        </p:txBody>
      </p:sp>
      <p:sp>
        <p:nvSpPr>
          <p:cNvPr id="553986" name="Rectangle 2"/>
          <p:cNvSpPr>
            <a:spLocks noGrp="1" noChangeArrowheads="1"/>
          </p:cNvSpPr>
          <p:nvPr>
            <p:ph type="title"/>
          </p:nvPr>
        </p:nvSpPr>
        <p:spPr/>
        <p:txBody>
          <a:bodyPr/>
          <a:lstStyle/>
          <a:p>
            <a:r>
              <a:rPr lang="en-US" dirty="0"/>
              <a:t>Target Machines</a:t>
            </a:r>
            <a:r>
              <a:rPr lang="en-US" i="1" dirty="0"/>
              <a:t>, cont’d</a:t>
            </a:r>
          </a:p>
        </p:txBody>
      </p:sp>
      <p:sp>
        <p:nvSpPr>
          <p:cNvPr id="553987" name="Rectangle 3"/>
          <p:cNvSpPr>
            <a:spLocks noGrp="1" noChangeArrowheads="1"/>
          </p:cNvSpPr>
          <p:nvPr>
            <p:ph type="body" idx="1"/>
          </p:nvPr>
        </p:nvSpPr>
        <p:spPr>
          <a:xfrm>
            <a:off x="365806" y="1325903"/>
            <a:ext cx="8412433" cy="4846267"/>
          </a:xfrm>
          <a:ln/>
          <a:extLst>
            <a:ext uri="{91240B29-F687-4f45-9708-019B960494DF}">
              <a14:hiddenLine xmlns:a14="http://schemas.microsoft.com/office/drawing/2010/main" xmlns="" w="9525">
                <a:solidFill>
                  <a:srgbClr val="0033CC"/>
                </a:solidFill>
                <a:miter lim="800000"/>
                <a:headEnd/>
                <a:tailEnd/>
              </a14:hiddenLine>
            </a:ext>
          </a:extLst>
        </p:spPr>
        <p:txBody>
          <a:bodyPr/>
          <a:lstStyle/>
          <a:p>
            <a:pPr>
              <a:lnSpc>
                <a:spcPct val="90000"/>
              </a:lnSpc>
            </a:pPr>
            <a:r>
              <a:rPr lang="en-US" sz="2800" dirty="0">
                <a:solidFill>
                  <a:srgbClr val="000000"/>
                </a:solidFill>
              </a:rPr>
              <a:t>No matter what language the source program was originally written in, once it</a:t>
            </a:r>
            <a:r>
              <a:rPr lang="en-US" sz="2800" dirty="0">
                <a:solidFill>
                  <a:srgbClr val="000000"/>
                </a:solidFill>
                <a:latin typeface="Arial"/>
              </a:rPr>
              <a:t>’</a:t>
            </a:r>
            <a:r>
              <a:rPr lang="en-US" sz="2800" dirty="0">
                <a:solidFill>
                  <a:srgbClr val="000000"/>
                </a:solidFill>
              </a:rPr>
              <a:t>s been compiled into a </a:t>
            </a:r>
            <a:r>
              <a:rPr lang="en-US" sz="2800" b="1" dirty="0">
                <a:solidFill>
                  <a:srgbClr val="0033CC"/>
                </a:solidFill>
                <a:latin typeface="Courier New" charset="0"/>
              </a:rPr>
              <a:t>.class</a:t>
            </a:r>
            <a:r>
              <a:rPr lang="en-US" sz="2800" dirty="0">
                <a:solidFill>
                  <a:schemeClr val="folHlink"/>
                </a:solidFill>
              </a:rPr>
              <a:t> </a:t>
            </a:r>
            <a:r>
              <a:rPr lang="en-US" sz="2800" dirty="0">
                <a:solidFill>
                  <a:srgbClr val="000000"/>
                </a:solidFill>
              </a:rPr>
              <a:t>file, </a:t>
            </a:r>
            <a:r>
              <a:rPr lang="en-US" u="sng" dirty="0"/>
              <a:t>the JVM will be able to load and execute it</a:t>
            </a:r>
            <a:r>
              <a:rPr lang="en-US" sz="2800" dirty="0">
                <a:solidFill>
                  <a:srgbClr val="000000"/>
                </a:solidFill>
              </a:rPr>
              <a:t>.</a:t>
            </a:r>
          </a:p>
          <a:p>
            <a:pPr lvl="4">
              <a:lnSpc>
                <a:spcPct val="90000"/>
              </a:lnSpc>
            </a:pPr>
            <a:endParaRPr lang="en-US" sz="1600" dirty="0">
              <a:solidFill>
                <a:schemeClr val="folHlink"/>
              </a:solidFill>
            </a:endParaRPr>
          </a:p>
          <a:p>
            <a:pPr>
              <a:lnSpc>
                <a:spcPct val="90000"/>
              </a:lnSpc>
            </a:pPr>
            <a:r>
              <a:rPr lang="en-US" sz="2800" dirty="0"/>
              <a:t>The JVM runs on a wide variety </a:t>
            </a:r>
            <a:br>
              <a:rPr lang="en-US" sz="2800" dirty="0"/>
            </a:br>
            <a:r>
              <a:rPr lang="en-US" sz="2800" dirty="0"/>
              <a:t>of hardware platforms.</a:t>
            </a:r>
          </a:p>
        </p:txBody>
      </p:sp>
    </p:spTree>
    <p:extLst>
      <p:ext uri="{BB962C8B-B14F-4D97-AF65-F5344CB8AC3E}">
        <p14:creationId xmlns:p14="http://schemas.microsoft.com/office/powerpoint/2010/main" val="1358737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AC67ADB6-387B-714F-9EAA-AD7FA383FD28}" type="slidenum">
              <a:rPr lang="en-US"/>
              <a:pPr/>
              <a:t>19</a:t>
            </a:fld>
            <a:endParaRPr lang="en-US"/>
          </a:p>
        </p:txBody>
      </p:sp>
      <p:sp>
        <p:nvSpPr>
          <p:cNvPr id="576514" name="Rectangle 2"/>
          <p:cNvSpPr>
            <a:spLocks noGrp="1" noChangeArrowheads="1"/>
          </p:cNvSpPr>
          <p:nvPr>
            <p:ph type="title"/>
          </p:nvPr>
        </p:nvSpPr>
        <p:spPr/>
        <p:txBody>
          <a:bodyPr/>
          <a:lstStyle/>
          <a:p>
            <a:r>
              <a:rPr lang="en-US"/>
              <a:t>Java Virtual Machine (JVM) Architecture</a:t>
            </a:r>
          </a:p>
        </p:txBody>
      </p:sp>
      <p:sp>
        <p:nvSpPr>
          <p:cNvPr id="576515" name="Rectangle 3"/>
          <p:cNvSpPr>
            <a:spLocks noGrp="1" noChangeArrowheads="1"/>
          </p:cNvSpPr>
          <p:nvPr>
            <p:ph type="body" idx="1"/>
          </p:nvPr>
        </p:nvSpPr>
        <p:spPr>
          <a:xfrm>
            <a:off x="5486400" y="1295400"/>
            <a:ext cx="3565525" cy="5059363"/>
          </a:xfrm>
        </p:spPr>
        <p:txBody>
          <a:bodyPr/>
          <a:lstStyle/>
          <a:p>
            <a:pPr>
              <a:lnSpc>
                <a:spcPct val="90000"/>
              </a:lnSpc>
            </a:pPr>
            <a:r>
              <a:rPr lang="en-US" sz="2000" dirty="0"/>
              <a:t>Java runtime stack</a:t>
            </a:r>
          </a:p>
          <a:p>
            <a:pPr lvl="1">
              <a:lnSpc>
                <a:spcPct val="90000"/>
              </a:lnSpc>
            </a:pPr>
            <a:r>
              <a:rPr lang="en-US" sz="1600" dirty="0"/>
              <a:t>stack frames</a:t>
            </a:r>
          </a:p>
          <a:p>
            <a:pPr lvl="3">
              <a:lnSpc>
                <a:spcPct val="90000"/>
              </a:lnSpc>
            </a:pPr>
            <a:endParaRPr lang="en-US" sz="1400" dirty="0"/>
          </a:p>
          <a:p>
            <a:pPr>
              <a:lnSpc>
                <a:spcPct val="90000"/>
              </a:lnSpc>
            </a:pPr>
            <a:r>
              <a:rPr lang="en-US" sz="2000" dirty="0"/>
              <a:t>Heap area</a:t>
            </a:r>
          </a:p>
          <a:p>
            <a:pPr lvl="1">
              <a:lnSpc>
                <a:spcPct val="90000"/>
              </a:lnSpc>
            </a:pPr>
            <a:r>
              <a:rPr lang="en-US" sz="1800" dirty="0"/>
              <a:t>dynamically allocated objects</a:t>
            </a:r>
          </a:p>
          <a:p>
            <a:pPr lvl="1">
              <a:lnSpc>
                <a:spcPct val="90000"/>
              </a:lnSpc>
            </a:pPr>
            <a:r>
              <a:rPr lang="en-US" sz="1800" dirty="0"/>
              <a:t>automatic garbage collection</a:t>
            </a:r>
          </a:p>
          <a:p>
            <a:pPr lvl="3">
              <a:lnSpc>
                <a:spcPct val="90000"/>
              </a:lnSpc>
            </a:pPr>
            <a:endParaRPr lang="en-US" sz="1400" dirty="0"/>
          </a:p>
          <a:p>
            <a:pPr>
              <a:lnSpc>
                <a:spcPct val="90000"/>
              </a:lnSpc>
            </a:pPr>
            <a:r>
              <a:rPr lang="en-US" sz="2000" dirty="0"/>
              <a:t>Class area</a:t>
            </a:r>
          </a:p>
          <a:p>
            <a:pPr lvl="1">
              <a:lnSpc>
                <a:spcPct val="90000"/>
              </a:lnSpc>
            </a:pPr>
            <a:r>
              <a:rPr lang="en-US" sz="1800" dirty="0"/>
              <a:t>code for methods</a:t>
            </a:r>
          </a:p>
          <a:p>
            <a:pPr lvl="1">
              <a:lnSpc>
                <a:spcPct val="90000"/>
              </a:lnSpc>
            </a:pPr>
            <a:r>
              <a:rPr lang="en-US" sz="1800" dirty="0"/>
              <a:t>constants pool</a:t>
            </a:r>
          </a:p>
          <a:p>
            <a:pPr lvl="3">
              <a:lnSpc>
                <a:spcPct val="90000"/>
              </a:lnSpc>
            </a:pPr>
            <a:endParaRPr lang="en-US" sz="1400" dirty="0"/>
          </a:p>
          <a:p>
            <a:pPr>
              <a:lnSpc>
                <a:spcPct val="90000"/>
              </a:lnSpc>
            </a:pPr>
            <a:r>
              <a:rPr lang="en-US" sz="2000" dirty="0"/>
              <a:t>Native method stacks</a:t>
            </a:r>
          </a:p>
          <a:p>
            <a:pPr lvl="1">
              <a:lnSpc>
                <a:spcPct val="90000"/>
              </a:lnSpc>
            </a:pPr>
            <a:r>
              <a:rPr lang="en-US" sz="1800" dirty="0"/>
              <a:t>support native methods, e.g., written in C</a:t>
            </a:r>
          </a:p>
          <a:p>
            <a:pPr lvl="1">
              <a:lnSpc>
                <a:spcPct val="90000"/>
              </a:lnSpc>
            </a:pPr>
            <a:r>
              <a:rPr lang="en-US" sz="1800" dirty="0"/>
              <a:t>(not shown)</a:t>
            </a:r>
          </a:p>
        </p:txBody>
      </p:sp>
      <p:pic>
        <p:nvPicPr>
          <p:cNvPr id="576516" name="Picture 4" descr="177075 fg15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638" y="1325563"/>
            <a:ext cx="5121275" cy="4659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13648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41799-1662-2481-36AD-5088E34922A6}"/>
              </a:ext>
            </a:extLst>
          </p:cNvPr>
          <p:cNvSpPr>
            <a:spLocks noGrp="1"/>
          </p:cNvSpPr>
          <p:nvPr>
            <p:ph type="title"/>
          </p:nvPr>
        </p:nvSpPr>
        <p:spPr/>
        <p:txBody>
          <a:bodyPr/>
          <a:lstStyle/>
          <a:p>
            <a:r>
              <a:rPr lang="en-US" dirty="0"/>
              <a:t>Midterm: Question #1</a:t>
            </a:r>
          </a:p>
        </p:txBody>
      </p:sp>
      <p:sp>
        <p:nvSpPr>
          <p:cNvPr id="3" name="Content Placeholder 2">
            <a:extLst>
              <a:ext uri="{FF2B5EF4-FFF2-40B4-BE49-F238E27FC236}">
                <a16:creationId xmlns:a16="http://schemas.microsoft.com/office/drawing/2014/main" id="{C51DADAA-FEC3-984A-5338-FC064159A715}"/>
              </a:ext>
            </a:extLst>
          </p:cNvPr>
          <p:cNvSpPr>
            <a:spLocks noGrp="1"/>
          </p:cNvSpPr>
          <p:nvPr>
            <p:ph idx="1"/>
          </p:nvPr>
        </p:nvSpPr>
        <p:spPr/>
        <p:txBody>
          <a:bodyPr/>
          <a:lstStyle/>
          <a:p>
            <a:r>
              <a:rPr lang="en-US" b="0" i="0" u="none" strike="noStrike" dirty="0">
                <a:solidFill>
                  <a:srgbClr val="2D3B45"/>
                </a:solidFill>
                <a:effectLst/>
                <a:latin typeface="Lato Extended"/>
              </a:rPr>
              <a:t>Explain in no more than 50 words how the software architecture created by ANTLR enables the developer of a Pascal interpreter to write code to process the same parse tree in both pass 2 and pass 3.</a:t>
            </a:r>
          </a:p>
          <a:p>
            <a:pPr lvl="4"/>
            <a:endParaRPr lang="en-US" b="0" i="0" u="none" strike="noStrike" dirty="0">
              <a:solidFill>
                <a:srgbClr val="2D3B45"/>
              </a:solidFill>
              <a:effectLst/>
              <a:latin typeface="Lato Extended"/>
            </a:endParaRPr>
          </a:p>
          <a:p>
            <a:pPr lvl="1"/>
            <a:r>
              <a:rPr lang="en-US" dirty="0">
                <a:solidFill>
                  <a:srgbClr val="2D3B45"/>
                </a:solidFill>
                <a:latin typeface="Lato Extended"/>
              </a:rPr>
              <a:t>ANTLR creates the visitor interface and a base implementation class. We write one subclass of the base class that contains overriding visit methods to process the tree during pass 2, and another subclass that contains different overriding visit methods to process the same tree during pass 3.</a:t>
            </a:r>
            <a:endParaRPr lang="en-US" dirty="0"/>
          </a:p>
        </p:txBody>
      </p:sp>
      <p:sp>
        <p:nvSpPr>
          <p:cNvPr id="4" name="Slide Number Placeholder 3">
            <a:extLst>
              <a:ext uri="{FF2B5EF4-FFF2-40B4-BE49-F238E27FC236}">
                <a16:creationId xmlns:a16="http://schemas.microsoft.com/office/drawing/2014/main" id="{EC191090-8BD6-5251-01C1-341AAE9CA081}"/>
              </a:ext>
            </a:extLst>
          </p:cNvPr>
          <p:cNvSpPr>
            <a:spLocks noGrp="1"/>
          </p:cNvSpPr>
          <p:nvPr>
            <p:ph type="sldNum" sz="quarter" idx="12"/>
          </p:nvPr>
        </p:nvSpPr>
        <p:spPr/>
        <p:txBody>
          <a:bodyPr/>
          <a:lstStyle/>
          <a:p>
            <a:fld id="{FED62B2D-F854-104A-9535-9A504E5923E0}" type="slidenum">
              <a:rPr lang="en-US" smtClean="0"/>
              <a:pPr/>
              <a:t>2</a:t>
            </a:fld>
            <a:endParaRPr lang="en-US"/>
          </a:p>
        </p:txBody>
      </p:sp>
    </p:spTree>
    <p:extLst>
      <p:ext uri="{BB962C8B-B14F-4D97-AF65-F5344CB8AC3E}">
        <p14:creationId xmlns:p14="http://schemas.microsoft.com/office/powerpoint/2010/main" val="743892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D8CF2384-9865-CF4D-9194-5229DAF33F38}" type="slidenum">
              <a:rPr lang="en-US"/>
              <a:pPr/>
              <a:t>20</a:t>
            </a:fld>
            <a:endParaRPr lang="en-US"/>
          </a:p>
        </p:txBody>
      </p:sp>
      <p:sp>
        <p:nvSpPr>
          <p:cNvPr id="577538" name="Rectangle 2"/>
          <p:cNvSpPr>
            <a:spLocks noGrp="1" noChangeArrowheads="1"/>
          </p:cNvSpPr>
          <p:nvPr>
            <p:ph type="title"/>
          </p:nvPr>
        </p:nvSpPr>
        <p:spPr/>
        <p:txBody>
          <a:bodyPr/>
          <a:lstStyle/>
          <a:p>
            <a:r>
              <a:rPr lang="en-US"/>
              <a:t>Java Virtual Machine Architecture, </a:t>
            </a:r>
            <a:r>
              <a:rPr lang="en-US" i="1"/>
              <a:t>cont</a:t>
            </a:r>
            <a:r>
              <a:rPr lang="ja-JP" altLang="en-US" i="1">
                <a:latin typeface="Arial"/>
              </a:rPr>
              <a:t>’</a:t>
            </a:r>
            <a:r>
              <a:rPr lang="en-US" i="1"/>
              <a:t>d</a:t>
            </a:r>
          </a:p>
        </p:txBody>
      </p:sp>
      <p:sp>
        <p:nvSpPr>
          <p:cNvPr id="577539" name="Rectangle 3"/>
          <p:cNvSpPr>
            <a:spLocks noGrp="1" noChangeArrowheads="1"/>
          </p:cNvSpPr>
          <p:nvPr>
            <p:ph type="body" idx="1"/>
          </p:nvPr>
        </p:nvSpPr>
        <p:spPr>
          <a:xfrm>
            <a:off x="5761038" y="1295401"/>
            <a:ext cx="3200400" cy="2773672"/>
          </a:xfrm>
        </p:spPr>
        <p:txBody>
          <a:bodyPr/>
          <a:lstStyle/>
          <a:p>
            <a:pPr>
              <a:lnSpc>
                <a:spcPct val="90000"/>
              </a:lnSpc>
            </a:pPr>
            <a:r>
              <a:rPr lang="en-US" sz="2000" dirty="0"/>
              <a:t>The runtime stack contains </a:t>
            </a:r>
            <a:r>
              <a:rPr lang="en-US" sz="2000" dirty="0">
                <a:solidFill>
                  <a:srgbClr val="C00000"/>
                </a:solidFill>
              </a:rPr>
              <a:t>stack frames</a:t>
            </a:r>
            <a:r>
              <a:rPr lang="en-US" sz="2000" dirty="0"/>
              <a:t>.</a:t>
            </a:r>
          </a:p>
          <a:p>
            <a:pPr lvl="4">
              <a:lnSpc>
                <a:spcPct val="90000"/>
              </a:lnSpc>
            </a:pPr>
            <a:endParaRPr lang="en-US" sz="400" dirty="0"/>
          </a:p>
          <a:p>
            <a:pPr lvl="4">
              <a:lnSpc>
                <a:spcPct val="90000"/>
              </a:lnSpc>
            </a:pPr>
            <a:endParaRPr lang="en-US" sz="600" dirty="0"/>
          </a:p>
          <a:p>
            <a:pPr>
              <a:lnSpc>
                <a:spcPct val="90000"/>
              </a:lnSpc>
            </a:pPr>
            <a:r>
              <a:rPr lang="en-US" sz="2000" dirty="0"/>
              <a:t>Each stack frame contains:</a:t>
            </a:r>
          </a:p>
          <a:p>
            <a:pPr lvl="4">
              <a:lnSpc>
                <a:spcPct val="90000"/>
              </a:lnSpc>
            </a:pPr>
            <a:endParaRPr lang="en-US" sz="400" dirty="0"/>
          </a:p>
          <a:p>
            <a:pPr lvl="1">
              <a:lnSpc>
                <a:spcPct val="90000"/>
              </a:lnSpc>
            </a:pPr>
            <a:r>
              <a:rPr lang="en-US" sz="1800" dirty="0"/>
              <a:t>local variables array</a:t>
            </a:r>
          </a:p>
          <a:p>
            <a:pPr lvl="1">
              <a:lnSpc>
                <a:spcPct val="90000"/>
              </a:lnSpc>
            </a:pPr>
            <a:r>
              <a:rPr lang="en-US" sz="1800" dirty="0"/>
              <a:t>operand stack</a:t>
            </a:r>
          </a:p>
          <a:p>
            <a:pPr lvl="1">
              <a:lnSpc>
                <a:spcPct val="90000"/>
              </a:lnSpc>
            </a:pPr>
            <a:r>
              <a:rPr lang="en-US" sz="1800" dirty="0"/>
              <a:t>program counter (PC)</a:t>
            </a:r>
          </a:p>
        </p:txBody>
      </p:sp>
      <p:pic>
        <p:nvPicPr>
          <p:cNvPr id="577541" name="Picture 5" descr="177075 fg15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5" y="1325563"/>
            <a:ext cx="5303838"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77542" name="Text Box 6"/>
          <p:cNvSpPr txBox="1">
            <a:spLocks noChangeArrowheads="1"/>
          </p:cNvSpPr>
          <p:nvPr/>
        </p:nvSpPr>
        <p:spPr bwMode="auto">
          <a:xfrm>
            <a:off x="5938838" y="4891088"/>
            <a:ext cx="2936875" cy="925512"/>
          </a:xfrm>
          <a:prstGeom prst="rect">
            <a:avLst/>
          </a:prstGeom>
          <a:solidFill>
            <a:schemeClr val="accent1">
              <a:lumMod val="20000"/>
              <a:lumOff val="80000"/>
            </a:schemeClr>
          </a:solidFill>
          <a:ln w="9525">
            <a:solidFill>
              <a:srgbClr val="0432FF"/>
            </a:solidFill>
            <a:miter lim="800000"/>
            <a:headEnd/>
            <a:tailEnd/>
          </a:ln>
          <a:effectLst/>
        </p:spPr>
        <p:txBody>
          <a:bodyPr wrap="none">
            <a:spAutoFit/>
          </a:bodyPr>
          <a:lstStyle/>
          <a:p>
            <a:pPr algn="ctr"/>
            <a:r>
              <a:rPr lang="en-US" sz="1800" dirty="0">
                <a:solidFill>
                  <a:srgbClr val="0033CC"/>
                </a:solidFill>
              </a:rPr>
              <a:t>What is missing in the JVM</a:t>
            </a:r>
          </a:p>
          <a:p>
            <a:pPr algn="ctr"/>
            <a:r>
              <a:rPr lang="en-US" sz="1800" dirty="0">
                <a:solidFill>
                  <a:srgbClr val="0033CC"/>
                </a:solidFill>
              </a:rPr>
              <a:t>that we had in our</a:t>
            </a:r>
          </a:p>
          <a:p>
            <a:pPr algn="ctr"/>
            <a:r>
              <a:rPr lang="en-US" sz="1800" dirty="0">
                <a:solidFill>
                  <a:srgbClr val="0033CC"/>
                </a:solidFill>
              </a:rPr>
              <a:t>Pascal interpreter?</a:t>
            </a:r>
          </a:p>
        </p:txBody>
      </p:sp>
    </p:spTree>
    <p:extLst>
      <p:ext uri="{BB962C8B-B14F-4D97-AF65-F5344CB8AC3E}">
        <p14:creationId xmlns:p14="http://schemas.microsoft.com/office/powerpoint/2010/main" val="2190367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7542"/>
                                        </p:tgtEl>
                                        <p:attrNameLst>
                                          <p:attrName>style.visibility</p:attrName>
                                        </p:attrNameLst>
                                      </p:cBhvr>
                                      <p:to>
                                        <p:strVal val="visible"/>
                                      </p:to>
                                    </p:set>
                                    <p:anim calcmode="lin" valueType="num">
                                      <p:cBhvr additive="base">
                                        <p:cTn id="7" dur="500" fill="hold"/>
                                        <p:tgtEl>
                                          <p:spTgt spid="577542"/>
                                        </p:tgtEl>
                                        <p:attrNameLst>
                                          <p:attrName>ppt_x</p:attrName>
                                        </p:attrNameLst>
                                      </p:cBhvr>
                                      <p:tavLst>
                                        <p:tav tm="0">
                                          <p:val>
                                            <p:strVal val="#ppt_x"/>
                                          </p:val>
                                        </p:tav>
                                        <p:tav tm="100000">
                                          <p:val>
                                            <p:strVal val="#ppt_x"/>
                                          </p:val>
                                        </p:tav>
                                      </p:tavLst>
                                    </p:anim>
                                    <p:anim calcmode="lin" valueType="num">
                                      <p:cBhvr additive="base">
                                        <p:cTn id="8" dur="500" fill="hold"/>
                                        <p:tgtEl>
                                          <p:spTgt spid="5775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754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C7B45B3-AFB9-C34C-A007-2CC50E005A85}" type="slidenum">
              <a:rPr lang="en-US"/>
              <a:pPr/>
              <a:t>21</a:t>
            </a:fld>
            <a:endParaRPr lang="en-US"/>
          </a:p>
        </p:txBody>
      </p:sp>
      <p:sp>
        <p:nvSpPr>
          <p:cNvPr id="578562" name="Rectangle 2"/>
          <p:cNvSpPr>
            <a:spLocks noGrp="1" noChangeArrowheads="1"/>
          </p:cNvSpPr>
          <p:nvPr>
            <p:ph type="title"/>
          </p:nvPr>
        </p:nvSpPr>
        <p:spPr/>
        <p:txBody>
          <a:bodyPr/>
          <a:lstStyle/>
          <a:p>
            <a:r>
              <a:rPr lang="en-US" dirty="0"/>
              <a:t>The JVM</a:t>
            </a:r>
            <a:r>
              <a:rPr lang="en-US" dirty="0">
                <a:latin typeface="Arial"/>
              </a:rPr>
              <a:t>’</a:t>
            </a:r>
            <a:r>
              <a:rPr lang="en-US" dirty="0"/>
              <a:t>s Java Runtime Stack</a:t>
            </a:r>
          </a:p>
        </p:txBody>
      </p:sp>
      <p:sp>
        <p:nvSpPr>
          <p:cNvPr id="578563" name="Rectangle 3"/>
          <p:cNvSpPr>
            <a:spLocks noGrp="1" noChangeArrowheads="1"/>
          </p:cNvSpPr>
          <p:nvPr>
            <p:ph type="body" idx="1"/>
          </p:nvPr>
        </p:nvSpPr>
        <p:spPr>
          <a:xfrm>
            <a:off x="457200" y="1295400"/>
            <a:ext cx="8229600" cy="4236697"/>
          </a:xfrm>
        </p:spPr>
        <p:txBody>
          <a:bodyPr/>
          <a:lstStyle/>
          <a:p>
            <a:pPr>
              <a:lnSpc>
                <a:spcPct val="90000"/>
              </a:lnSpc>
            </a:pPr>
            <a:r>
              <a:rPr lang="en-US" sz="2800" dirty="0"/>
              <a:t>Each method invocation pushes a </a:t>
            </a:r>
            <a:r>
              <a:rPr lang="en-US" u="sng" dirty="0"/>
              <a:t>stack frame</a:t>
            </a:r>
            <a:r>
              <a:rPr lang="en-US" sz="2800" dirty="0"/>
              <a:t>.</a:t>
            </a:r>
          </a:p>
          <a:p>
            <a:pPr lvl="4">
              <a:lnSpc>
                <a:spcPct val="90000"/>
              </a:lnSpc>
            </a:pPr>
            <a:endParaRPr lang="en-US" dirty="0"/>
          </a:p>
          <a:p>
            <a:pPr>
              <a:lnSpc>
                <a:spcPct val="90000"/>
              </a:lnSpc>
            </a:pPr>
            <a:r>
              <a:rPr lang="en-US" sz="2800" dirty="0"/>
              <a:t>The stack frame currently on top of the runtime stack is the </a:t>
            </a:r>
            <a:r>
              <a:rPr lang="en-US" u="sng" dirty="0"/>
              <a:t>active stack frame</a:t>
            </a:r>
            <a:r>
              <a:rPr lang="en-US" sz="2800" dirty="0"/>
              <a:t>.</a:t>
            </a:r>
          </a:p>
          <a:p>
            <a:pPr lvl="4">
              <a:lnSpc>
                <a:spcPct val="90000"/>
              </a:lnSpc>
            </a:pPr>
            <a:endParaRPr lang="en-US" dirty="0"/>
          </a:p>
          <a:p>
            <a:pPr>
              <a:lnSpc>
                <a:spcPct val="90000"/>
              </a:lnSpc>
            </a:pPr>
            <a:r>
              <a:rPr lang="en-US" sz="2800" dirty="0"/>
              <a:t>A stack frame is popped </a:t>
            </a:r>
            <a:br>
              <a:rPr lang="en-US" sz="2800" dirty="0"/>
            </a:br>
            <a:r>
              <a:rPr lang="en-US" sz="2800" dirty="0"/>
              <a:t>off when the method </a:t>
            </a:r>
            <a:br>
              <a:rPr lang="en-US" sz="2800" dirty="0"/>
            </a:br>
            <a:r>
              <a:rPr lang="en-US" sz="2800" dirty="0"/>
              <a:t>returns, possibly leaving </a:t>
            </a:r>
            <a:br>
              <a:rPr lang="en-US" sz="2800" dirty="0"/>
            </a:br>
            <a:r>
              <a:rPr lang="en-US" sz="2800" dirty="0"/>
              <a:t>behind a </a:t>
            </a:r>
            <a:r>
              <a:rPr lang="en-US" u="sng" dirty="0"/>
              <a:t>return value </a:t>
            </a:r>
            <a:br>
              <a:rPr lang="en-US" u="sng" dirty="0"/>
            </a:br>
            <a:r>
              <a:rPr lang="en-US" sz="2800" dirty="0"/>
              <a:t>on top of the caller’s </a:t>
            </a:r>
            <a:br>
              <a:rPr lang="en-US" sz="2800" dirty="0"/>
            </a:br>
            <a:r>
              <a:rPr lang="en-US" sz="2800" dirty="0"/>
              <a:t>operand stack.</a:t>
            </a:r>
          </a:p>
        </p:txBody>
      </p:sp>
      <p:pic>
        <p:nvPicPr>
          <p:cNvPr id="7" name="Picture 5" descr="177075 fg1502">
            <a:extLst>
              <a:ext uri="{FF2B5EF4-FFF2-40B4-BE49-F238E27FC236}">
                <a16:creationId xmlns:a16="http://schemas.microsoft.com/office/drawing/2014/main" id="{ECE30DE1-0D4E-DEFB-66F2-E474E97AD2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0634" y="2880366"/>
            <a:ext cx="3687072" cy="33372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3449219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8563">
                                            <p:txEl>
                                              <p:pRg st="2" end="2"/>
                                            </p:txEl>
                                          </p:spTgt>
                                        </p:tgtEl>
                                        <p:attrNameLst>
                                          <p:attrName>style.visibility</p:attrName>
                                        </p:attrNameLst>
                                      </p:cBhvr>
                                      <p:to>
                                        <p:strVal val="visible"/>
                                      </p:to>
                                    </p:set>
                                    <p:animEffect transition="in" filter="fade">
                                      <p:cBhvr>
                                        <p:cTn id="7" dur="500"/>
                                        <p:tgtEl>
                                          <p:spTgt spid="57856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78563">
                                            <p:txEl>
                                              <p:pRg st="4" end="4"/>
                                            </p:txEl>
                                          </p:spTgt>
                                        </p:tgtEl>
                                        <p:attrNameLst>
                                          <p:attrName>style.visibility</p:attrName>
                                        </p:attrNameLst>
                                      </p:cBhvr>
                                      <p:to>
                                        <p:strVal val="visible"/>
                                      </p:to>
                                    </p:set>
                                    <p:animEffect transition="in" filter="fade">
                                      <p:cBhvr>
                                        <p:cTn id="10" dur="500"/>
                                        <p:tgtEl>
                                          <p:spTgt spid="5785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8563"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C7B45B3-AFB9-C34C-A007-2CC50E005A85}" type="slidenum">
              <a:rPr lang="en-US"/>
              <a:pPr/>
              <a:t>22</a:t>
            </a:fld>
            <a:endParaRPr lang="en-US"/>
          </a:p>
        </p:txBody>
      </p:sp>
      <p:sp>
        <p:nvSpPr>
          <p:cNvPr id="578562" name="Rectangle 2"/>
          <p:cNvSpPr>
            <a:spLocks noGrp="1" noChangeArrowheads="1"/>
          </p:cNvSpPr>
          <p:nvPr>
            <p:ph type="title"/>
          </p:nvPr>
        </p:nvSpPr>
        <p:spPr/>
        <p:txBody>
          <a:bodyPr/>
          <a:lstStyle/>
          <a:p>
            <a:r>
              <a:rPr lang="en-US" dirty="0"/>
              <a:t>Stack Frame Contents</a:t>
            </a:r>
          </a:p>
        </p:txBody>
      </p:sp>
      <p:sp>
        <p:nvSpPr>
          <p:cNvPr id="578563" name="Rectangle 3"/>
          <p:cNvSpPr>
            <a:spLocks noGrp="1" noChangeArrowheads="1"/>
          </p:cNvSpPr>
          <p:nvPr>
            <p:ph type="body" idx="1"/>
          </p:nvPr>
        </p:nvSpPr>
        <p:spPr/>
        <p:txBody>
          <a:bodyPr/>
          <a:lstStyle/>
          <a:p>
            <a:pPr>
              <a:lnSpc>
                <a:spcPct val="90000"/>
              </a:lnSpc>
            </a:pPr>
            <a:r>
              <a:rPr lang="en-US" sz="2800" dirty="0">
                <a:solidFill>
                  <a:schemeClr val="folHlink"/>
                </a:solidFill>
              </a:rPr>
              <a:t>Operand stack</a:t>
            </a:r>
          </a:p>
          <a:p>
            <a:pPr lvl="1">
              <a:lnSpc>
                <a:spcPct val="90000"/>
              </a:lnSpc>
            </a:pPr>
            <a:r>
              <a:rPr lang="en-US" sz="2400" dirty="0"/>
              <a:t>For doing computations.</a:t>
            </a:r>
          </a:p>
          <a:p>
            <a:pPr lvl="4">
              <a:lnSpc>
                <a:spcPct val="90000"/>
              </a:lnSpc>
            </a:pPr>
            <a:endParaRPr lang="en-US" sz="1800" dirty="0"/>
          </a:p>
          <a:p>
            <a:pPr>
              <a:lnSpc>
                <a:spcPct val="90000"/>
              </a:lnSpc>
            </a:pPr>
            <a:r>
              <a:rPr lang="en-US" sz="2800" dirty="0">
                <a:solidFill>
                  <a:schemeClr val="folHlink"/>
                </a:solidFill>
              </a:rPr>
              <a:t>Local variables array</a:t>
            </a:r>
          </a:p>
          <a:p>
            <a:pPr lvl="1">
              <a:lnSpc>
                <a:spcPct val="90000"/>
              </a:lnSpc>
            </a:pPr>
            <a:r>
              <a:rPr lang="en-US" sz="2400" dirty="0"/>
              <a:t>Equivalent to the </a:t>
            </a:r>
            <a:r>
              <a:rPr lang="en-US" dirty="0"/>
              <a:t>memory </a:t>
            </a:r>
            <a:br>
              <a:rPr lang="en-US" dirty="0"/>
            </a:br>
            <a:r>
              <a:rPr lang="en-US" dirty="0"/>
              <a:t>map</a:t>
            </a:r>
            <a:r>
              <a:rPr lang="en-US" sz="2400" dirty="0"/>
              <a:t> in our </a:t>
            </a:r>
            <a:br>
              <a:rPr lang="en-US" sz="2400" dirty="0"/>
            </a:br>
            <a:r>
              <a:rPr lang="en-US" sz="2400" dirty="0"/>
              <a:t>interpreter</a:t>
            </a:r>
            <a:r>
              <a:rPr lang="en-US" sz="2400" dirty="0">
                <a:latin typeface="Arial"/>
              </a:rPr>
              <a:t>’</a:t>
            </a:r>
            <a:r>
              <a:rPr lang="en-US" sz="2400" dirty="0"/>
              <a:t>s stack frame.</a:t>
            </a:r>
          </a:p>
          <a:p>
            <a:pPr lvl="4">
              <a:lnSpc>
                <a:spcPct val="90000"/>
              </a:lnSpc>
            </a:pPr>
            <a:endParaRPr lang="en-US" sz="1800" dirty="0"/>
          </a:p>
          <a:p>
            <a:pPr>
              <a:lnSpc>
                <a:spcPct val="90000"/>
              </a:lnSpc>
            </a:pPr>
            <a:r>
              <a:rPr lang="en-US" sz="2800" dirty="0">
                <a:solidFill>
                  <a:schemeClr val="folHlink"/>
                </a:solidFill>
              </a:rPr>
              <a:t>Program counter (PC)</a:t>
            </a:r>
          </a:p>
          <a:p>
            <a:pPr lvl="1">
              <a:lnSpc>
                <a:spcPct val="90000"/>
              </a:lnSpc>
            </a:pPr>
            <a:r>
              <a:rPr lang="en-US" sz="2400" dirty="0"/>
              <a:t>Keeps track of the currently executing instruction.</a:t>
            </a:r>
          </a:p>
          <a:p>
            <a:pPr lvl="1">
              <a:lnSpc>
                <a:spcPct val="90000"/>
              </a:lnSpc>
            </a:pPr>
            <a:r>
              <a:rPr lang="en-US" dirty="0"/>
              <a:t>Automatically managed, so we don’t have to worry about this.</a:t>
            </a:r>
            <a:endParaRPr lang="en-US" sz="2400" dirty="0"/>
          </a:p>
        </p:txBody>
      </p:sp>
      <p:pic>
        <p:nvPicPr>
          <p:cNvPr id="2" name="Picture 5" descr="177075 fg1502">
            <a:extLst>
              <a:ext uri="{FF2B5EF4-FFF2-40B4-BE49-F238E27FC236}">
                <a16:creationId xmlns:a16="http://schemas.microsoft.com/office/drawing/2014/main" id="{218434C8-19F0-465E-AF42-94D9F6CD61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0634" y="1371910"/>
            <a:ext cx="3687072" cy="33372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1957429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6C4CFF3-9FEA-1945-A866-EC1E014101F5}" type="slidenum">
              <a:rPr lang="en-US"/>
              <a:pPr/>
              <a:t>23</a:t>
            </a:fld>
            <a:endParaRPr lang="en-US"/>
          </a:p>
        </p:txBody>
      </p:sp>
      <p:sp>
        <p:nvSpPr>
          <p:cNvPr id="555010" name="Rectangle 2"/>
          <p:cNvSpPr>
            <a:spLocks noGrp="1" noChangeArrowheads="1"/>
          </p:cNvSpPr>
          <p:nvPr>
            <p:ph type="title"/>
          </p:nvPr>
        </p:nvSpPr>
        <p:spPr/>
        <p:txBody>
          <a:bodyPr/>
          <a:lstStyle/>
          <a:p>
            <a:r>
              <a:rPr lang="en-US"/>
              <a:t>JVM Instructions</a:t>
            </a:r>
          </a:p>
        </p:txBody>
      </p:sp>
      <p:sp>
        <p:nvSpPr>
          <p:cNvPr id="555011" name="Rectangle 3"/>
          <p:cNvSpPr>
            <a:spLocks noGrp="1" noChangeArrowheads="1"/>
          </p:cNvSpPr>
          <p:nvPr>
            <p:ph type="body" idx="1"/>
          </p:nvPr>
        </p:nvSpPr>
        <p:spPr/>
        <p:txBody>
          <a:bodyPr/>
          <a:lstStyle/>
          <a:p>
            <a:r>
              <a:rPr lang="en-US" sz="2800" dirty="0"/>
              <a:t>Load and store values</a:t>
            </a:r>
          </a:p>
          <a:p>
            <a:r>
              <a:rPr lang="en-US" sz="2800" dirty="0"/>
              <a:t>Arithmetic operations</a:t>
            </a:r>
          </a:p>
          <a:p>
            <a:r>
              <a:rPr lang="en-US" sz="2800" dirty="0"/>
              <a:t>Type conversions</a:t>
            </a:r>
          </a:p>
          <a:p>
            <a:r>
              <a:rPr lang="en-US" sz="2800" dirty="0"/>
              <a:t>Object creation and management</a:t>
            </a:r>
          </a:p>
          <a:p>
            <a:r>
              <a:rPr lang="en-US" sz="2800" dirty="0"/>
              <a:t>Runtime stack management (push/pop values)</a:t>
            </a:r>
          </a:p>
          <a:p>
            <a:r>
              <a:rPr lang="en-US" sz="2800" dirty="0"/>
              <a:t>Branching</a:t>
            </a:r>
          </a:p>
          <a:p>
            <a:r>
              <a:rPr lang="en-US" sz="2800" dirty="0"/>
              <a:t>Method call and return</a:t>
            </a:r>
          </a:p>
          <a:p>
            <a:r>
              <a:rPr lang="en-US" sz="2800" dirty="0"/>
              <a:t>Throwing exceptions</a:t>
            </a:r>
          </a:p>
          <a:p>
            <a:r>
              <a:rPr lang="en-US" sz="2800" dirty="0"/>
              <a:t>Concurrency</a:t>
            </a:r>
          </a:p>
        </p:txBody>
      </p:sp>
    </p:spTree>
    <p:extLst>
      <p:ext uri="{BB962C8B-B14F-4D97-AF65-F5344CB8AC3E}">
        <p14:creationId xmlns:p14="http://schemas.microsoft.com/office/powerpoint/2010/main" val="16772714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8A6B99C-7962-8F42-9699-C8CF1588876A}" type="slidenum">
              <a:rPr lang="en-US"/>
              <a:pPr/>
              <a:t>24</a:t>
            </a:fld>
            <a:endParaRPr lang="en-US"/>
          </a:p>
        </p:txBody>
      </p:sp>
      <p:sp>
        <p:nvSpPr>
          <p:cNvPr id="557058" name="Rectangle 2"/>
          <p:cNvSpPr>
            <a:spLocks noGrp="1" noChangeArrowheads="1"/>
          </p:cNvSpPr>
          <p:nvPr>
            <p:ph type="title"/>
          </p:nvPr>
        </p:nvSpPr>
        <p:spPr/>
        <p:txBody>
          <a:bodyPr/>
          <a:lstStyle/>
          <a:p>
            <a:r>
              <a:rPr lang="en-US"/>
              <a:t>Jasmin Assembler</a:t>
            </a:r>
          </a:p>
        </p:txBody>
      </p:sp>
      <p:sp>
        <p:nvSpPr>
          <p:cNvPr id="557059" name="Rectangle 3"/>
          <p:cNvSpPr>
            <a:spLocks noGrp="1" noChangeArrowheads="1"/>
          </p:cNvSpPr>
          <p:nvPr>
            <p:ph type="body" idx="1"/>
          </p:nvPr>
        </p:nvSpPr>
        <p:spPr/>
        <p:txBody>
          <a:bodyPr/>
          <a:lstStyle/>
          <a:p>
            <a:r>
              <a:rPr lang="en-US" sz="2800" dirty="0"/>
              <a:t>Download from:</a:t>
            </a:r>
          </a:p>
          <a:p>
            <a:pPr lvl="1"/>
            <a:r>
              <a:rPr lang="en-US" sz="2400" dirty="0">
                <a:hlinkClick r:id="rId2"/>
              </a:rPr>
              <a:t>http://jasmin.sourceforge.net/</a:t>
            </a:r>
            <a:endParaRPr lang="en-US" sz="2400" dirty="0"/>
          </a:p>
          <a:p>
            <a:pPr lvl="4"/>
            <a:endParaRPr lang="en-US" sz="1800" dirty="0"/>
          </a:p>
          <a:p>
            <a:r>
              <a:rPr lang="en-US" sz="2800" dirty="0"/>
              <a:t>Site also includes:</a:t>
            </a:r>
          </a:p>
          <a:p>
            <a:pPr lvl="1"/>
            <a:r>
              <a:rPr lang="en-US" sz="2400" dirty="0"/>
              <a:t>User Guide</a:t>
            </a:r>
          </a:p>
          <a:p>
            <a:pPr lvl="1"/>
            <a:r>
              <a:rPr lang="en-US" sz="2400" dirty="0"/>
              <a:t>Instruction set</a:t>
            </a:r>
          </a:p>
          <a:p>
            <a:pPr lvl="1"/>
            <a:r>
              <a:rPr lang="en-US" sz="2400" dirty="0"/>
              <a:t>Sample programs</a:t>
            </a:r>
          </a:p>
        </p:txBody>
      </p:sp>
    </p:spTree>
    <p:extLst>
      <p:ext uri="{BB962C8B-B14F-4D97-AF65-F5344CB8AC3E}">
        <p14:creationId xmlns:p14="http://schemas.microsoft.com/office/powerpoint/2010/main" val="1629378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8158EF55-105D-7B4E-AD52-DC1AFD5F7060}" type="slidenum">
              <a:rPr lang="en-US"/>
              <a:pPr/>
              <a:t>25</a:t>
            </a:fld>
            <a:endParaRPr lang="en-US"/>
          </a:p>
        </p:txBody>
      </p:sp>
      <p:sp>
        <p:nvSpPr>
          <p:cNvPr id="556034" name="Rectangle 2"/>
          <p:cNvSpPr>
            <a:spLocks noGrp="1" noChangeArrowheads="1"/>
          </p:cNvSpPr>
          <p:nvPr>
            <p:ph type="title"/>
          </p:nvPr>
        </p:nvSpPr>
        <p:spPr/>
        <p:txBody>
          <a:bodyPr/>
          <a:lstStyle/>
          <a:p>
            <a:r>
              <a:rPr lang="en-US"/>
              <a:t>Example Jasmin Program</a:t>
            </a:r>
          </a:p>
        </p:txBody>
      </p:sp>
      <p:sp>
        <p:nvSpPr>
          <p:cNvPr id="556035" name="Rectangle 3"/>
          <p:cNvSpPr>
            <a:spLocks noGrp="1" noChangeArrowheads="1"/>
          </p:cNvSpPr>
          <p:nvPr>
            <p:ph type="body" idx="1"/>
          </p:nvPr>
        </p:nvSpPr>
        <p:spPr>
          <a:xfrm>
            <a:off x="457200" y="4596152"/>
            <a:ext cx="8229600" cy="1595699"/>
          </a:xfrm>
        </p:spPr>
        <p:txBody>
          <a:bodyPr/>
          <a:lstStyle/>
          <a:p>
            <a:pPr>
              <a:lnSpc>
                <a:spcPct val="90000"/>
              </a:lnSpc>
            </a:pPr>
            <a:r>
              <a:rPr lang="en-US" dirty="0"/>
              <a:t>Assemble:</a:t>
            </a:r>
          </a:p>
          <a:p>
            <a:pPr lvl="1">
              <a:lnSpc>
                <a:spcPct val="90000"/>
              </a:lnSpc>
            </a:pPr>
            <a:r>
              <a:rPr lang="en-US" sz="2000" b="1" dirty="0" err="1">
                <a:solidFill>
                  <a:srgbClr val="0033CC"/>
                </a:solidFill>
                <a:latin typeface="Courier New" charset="0"/>
              </a:rPr>
              <a:t>jasmin</a:t>
            </a:r>
            <a:r>
              <a:rPr lang="en-US" sz="2000" b="1" dirty="0">
                <a:solidFill>
                  <a:srgbClr val="0033CC"/>
                </a:solidFill>
                <a:latin typeface="Courier New" charset="0"/>
              </a:rPr>
              <a:t> </a:t>
            </a:r>
            <a:r>
              <a:rPr lang="en-US" sz="2000" b="1" dirty="0" err="1">
                <a:solidFill>
                  <a:srgbClr val="0033CC"/>
                </a:solidFill>
                <a:latin typeface="Courier New" charset="0"/>
              </a:rPr>
              <a:t>hello.j</a:t>
            </a:r>
            <a:endParaRPr lang="en-US" sz="2000" b="1" dirty="0">
              <a:solidFill>
                <a:srgbClr val="0033CC"/>
              </a:solidFill>
              <a:latin typeface="Courier New" charset="0"/>
            </a:endParaRPr>
          </a:p>
          <a:p>
            <a:pPr>
              <a:lnSpc>
                <a:spcPct val="90000"/>
              </a:lnSpc>
            </a:pPr>
            <a:r>
              <a:rPr lang="en-US" dirty="0"/>
              <a:t>Execute:</a:t>
            </a:r>
          </a:p>
          <a:p>
            <a:pPr lvl="1">
              <a:lnSpc>
                <a:spcPct val="90000"/>
              </a:lnSpc>
            </a:pPr>
            <a:r>
              <a:rPr lang="en-US" sz="2000" b="1" dirty="0">
                <a:solidFill>
                  <a:srgbClr val="0033CC"/>
                </a:solidFill>
                <a:latin typeface="Courier New" charset="0"/>
              </a:rPr>
              <a:t>java </a:t>
            </a:r>
            <a:r>
              <a:rPr lang="en-US" sz="2000" b="1" dirty="0" err="1">
                <a:solidFill>
                  <a:srgbClr val="0033CC"/>
                </a:solidFill>
                <a:latin typeface="Courier New" charset="0"/>
              </a:rPr>
              <a:t>HelloWorld</a:t>
            </a:r>
            <a:endParaRPr lang="en-US" sz="2000" b="1" dirty="0">
              <a:solidFill>
                <a:srgbClr val="0033CC"/>
              </a:solidFill>
              <a:latin typeface="Courier New" charset="0"/>
            </a:endParaRPr>
          </a:p>
        </p:txBody>
      </p:sp>
      <p:sp>
        <p:nvSpPr>
          <p:cNvPr id="556036" name="Text Box 4"/>
          <p:cNvSpPr txBox="1">
            <a:spLocks noChangeArrowheads="1"/>
          </p:cNvSpPr>
          <p:nvPr/>
        </p:nvSpPr>
        <p:spPr bwMode="auto">
          <a:xfrm>
            <a:off x="587375" y="1234124"/>
            <a:ext cx="8007350" cy="3270250"/>
          </a:xfrm>
          <a:prstGeom prst="rect">
            <a:avLst/>
          </a:prstGeom>
          <a:solidFill>
            <a:srgbClr val="F2F2F2"/>
          </a:solidFill>
          <a:ln>
            <a:solidFill>
              <a:srgbClr val="BFBFBF"/>
            </a:solidFill>
          </a:ln>
          <a:effectLst/>
        </p:spPr>
        <p:txBody>
          <a:bodyPr wrap="none">
            <a:spAutoFit/>
          </a:bodyPr>
          <a:lstStyle/>
          <a:p>
            <a:r>
              <a:rPr lang="en-US" b="1" dirty="0">
                <a:latin typeface="Courier New" charset="0"/>
              </a:rPr>
              <a:t>.class public </a:t>
            </a:r>
            <a:r>
              <a:rPr lang="en-US" b="1" dirty="0" err="1">
                <a:solidFill>
                  <a:srgbClr val="B23C00"/>
                </a:solidFill>
                <a:latin typeface="Courier New" charset="0"/>
              </a:rPr>
              <a:t>HelloWorld</a:t>
            </a:r>
            <a:r>
              <a:rPr lang="en-US" b="1" dirty="0">
                <a:latin typeface="Courier New" charset="0"/>
              </a:rPr>
              <a:t> </a:t>
            </a:r>
          </a:p>
          <a:p>
            <a:r>
              <a:rPr lang="en-US" b="1" dirty="0">
                <a:latin typeface="Courier New" charset="0"/>
              </a:rPr>
              <a:t>.super java/</a:t>
            </a:r>
            <a:r>
              <a:rPr lang="en-US" b="1" dirty="0" err="1">
                <a:latin typeface="Courier New" charset="0"/>
              </a:rPr>
              <a:t>lang</a:t>
            </a:r>
            <a:r>
              <a:rPr lang="en-US" b="1" dirty="0">
                <a:latin typeface="Courier New" charset="0"/>
              </a:rPr>
              <a:t>/Object </a:t>
            </a:r>
          </a:p>
          <a:p>
            <a:endParaRPr lang="en-US" b="1" dirty="0">
              <a:latin typeface="Courier New" charset="0"/>
            </a:endParaRPr>
          </a:p>
          <a:p>
            <a:r>
              <a:rPr lang="en-US" b="1" dirty="0">
                <a:latin typeface="Courier New" charset="0"/>
              </a:rPr>
              <a:t>.method public static main([</a:t>
            </a:r>
            <a:r>
              <a:rPr lang="en-US" b="1" dirty="0" err="1">
                <a:latin typeface="Courier New" charset="0"/>
              </a:rPr>
              <a:t>Ljava</a:t>
            </a:r>
            <a:r>
              <a:rPr lang="en-US" b="1" dirty="0">
                <a:latin typeface="Courier New" charset="0"/>
              </a:rPr>
              <a:t>/</a:t>
            </a:r>
            <a:r>
              <a:rPr lang="en-US" b="1" dirty="0" err="1">
                <a:latin typeface="Courier New" charset="0"/>
              </a:rPr>
              <a:t>lang</a:t>
            </a:r>
            <a:r>
              <a:rPr lang="en-US" b="1" dirty="0">
                <a:latin typeface="Courier New" charset="0"/>
              </a:rPr>
              <a:t>/String;)V</a:t>
            </a:r>
          </a:p>
          <a:p>
            <a:r>
              <a:rPr lang="en-US" b="1" dirty="0">
                <a:latin typeface="Courier New" charset="0"/>
              </a:rPr>
              <a:t>.limit stack  2</a:t>
            </a:r>
          </a:p>
          <a:p>
            <a:r>
              <a:rPr lang="en-US" b="1" dirty="0">
                <a:latin typeface="Courier New" charset="0"/>
              </a:rPr>
              <a:t>.limit locals 1</a:t>
            </a:r>
          </a:p>
          <a:p>
            <a:endParaRPr lang="en-US" b="1" dirty="0">
              <a:latin typeface="Courier New" charset="0"/>
            </a:endParaRPr>
          </a:p>
          <a:p>
            <a:r>
              <a:rPr lang="en-US" b="1" dirty="0">
                <a:latin typeface="Courier New" charset="0"/>
              </a:rPr>
              <a:t>  </a:t>
            </a:r>
            <a:r>
              <a:rPr lang="en-US" b="1" dirty="0" err="1">
                <a:latin typeface="Courier New" charset="0"/>
              </a:rPr>
              <a:t>getstatic</a:t>
            </a:r>
            <a:r>
              <a:rPr lang="en-US" b="1" dirty="0">
                <a:latin typeface="Courier New" charset="0"/>
              </a:rPr>
              <a:t>     java/</a:t>
            </a:r>
            <a:r>
              <a:rPr lang="en-US" b="1" dirty="0" err="1">
                <a:latin typeface="Courier New" charset="0"/>
              </a:rPr>
              <a:t>lang</a:t>
            </a:r>
            <a:r>
              <a:rPr lang="en-US" b="1" dirty="0">
                <a:latin typeface="Courier New" charset="0"/>
              </a:rPr>
              <a:t>/System/out </a:t>
            </a:r>
            <a:r>
              <a:rPr lang="en-US" b="1" dirty="0" err="1">
                <a:latin typeface="Courier New" charset="0"/>
              </a:rPr>
              <a:t>Ljava</a:t>
            </a:r>
            <a:r>
              <a:rPr lang="en-US" b="1" dirty="0">
                <a:latin typeface="Courier New" charset="0"/>
              </a:rPr>
              <a:t>/</a:t>
            </a:r>
            <a:r>
              <a:rPr lang="en-US" b="1" dirty="0" err="1">
                <a:latin typeface="Courier New" charset="0"/>
              </a:rPr>
              <a:t>io</a:t>
            </a:r>
            <a:r>
              <a:rPr lang="en-US" b="1" dirty="0">
                <a:latin typeface="Courier New" charset="0"/>
              </a:rPr>
              <a:t>/</a:t>
            </a:r>
            <a:r>
              <a:rPr lang="en-US" b="1" dirty="0" err="1">
                <a:latin typeface="Courier New" charset="0"/>
              </a:rPr>
              <a:t>PrintStream</a:t>
            </a:r>
            <a:r>
              <a:rPr lang="en-US" b="1" dirty="0">
                <a:latin typeface="Courier New" charset="0"/>
              </a:rPr>
              <a:t>;</a:t>
            </a:r>
          </a:p>
          <a:p>
            <a:r>
              <a:rPr lang="en-US" b="1" dirty="0">
                <a:latin typeface="Courier New" charset="0"/>
              </a:rPr>
              <a:t>  </a:t>
            </a:r>
            <a:r>
              <a:rPr lang="en-US" b="1" dirty="0" err="1">
                <a:latin typeface="Courier New" charset="0"/>
              </a:rPr>
              <a:t>ldc</a:t>
            </a:r>
            <a:r>
              <a:rPr lang="en-US" b="1" dirty="0">
                <a:latin typeface="Courier New" charset="0"/>
              </a:rPr>
              <a:t>           </a:t>
            </a:r>
            <a:r>
              <a:rPr lang="en-US" b="1" dirty="0"/>
              <a:t>"</a:t>
            </a:r>
            <a:r>
              <a:rPr lang="en-US" dirty="0"/>
              <a:t> </a:t>
            </a:r>
            <a:r>
              <a:rPr lang="en-US" b="1" dirty="0">
                <a:latin typeface="Courier New" charset="0"/>
              </a:rPr>
              <a:t>Hello, world!</a:t>
            </a:r>
            <a:r>
              <a:rPr lang="en-US" b="1" dirty="0"/>
              <a:t>"</a:t>
            </a:r>
            <a:endParaRPr lang="en-US" b="1" dirty="0">
              <a:latin typeface="Courier New" charset="0"/>
            </a:endParaRPr>
          </a:p>
          <a:p>
            <a:r>
              <a:rPr lang="en-US" b="1" dirty="0">
                <a:latin typeface="Courier New" charset="0"/>
              </a:rPr>
              <a:t>  </a:t>
            </a:r>
            <a:r>
              <a:rPr lang="en-US" b="1" dirty="0" err="1">
                <a:latin typeface="Courier New" charset="0"/>
              </a:rPr>
              <a:t>invokevirtual</a:t>
            </a:r>
            <a:r>
              <a:rPr lang="en-US" b="1" dirty="0">
                <a:latin typeface="Courier New" charset="0"/>
              </a:rPr>
              <a:t> java/</a:t>
            </a:r>
            <a:r>
              <a:rPr lang="en-US" b="1" dirty="0" err="1">
                <a:latin typeface="Courier New" charset="0"/>
              </a:rPr>
              <a:t>io</a:t>
            </a:r>
            <a:r>
              <a:rPr lang="en-US" b="1" dirty="0">
                <a:latin typeface="Courier New" charset="0"/>
              </a:rPr>
              <a:t>/</a:t>
            </a:r>
            <a:r>
              <a:rPr lang="en-US" b="1" dirty="0" err="1">
                <a:latin typeface="Courier New" charset="0"/>
              </a:rPr>
              <a:t>PrintStream</a:t>
            </a:r>
            <a:r>
              <a:rPr lang="en-US" b="1" dirty="0">
                <a:latin typeface="Courier New" charset="0"/>
              </a:rPr>
              <a:t>/</a:t>
            </a:r>
            <a:r>
              <a:rPr lang="en-US" b="1" dirty="0" err="1">
                <a:latin typeface="Courier New" charset="0"/>
              </a:rPr>
              <a:t>println</a:t>
            </a:r>
            <a:r>
              <a:rPr lang="en-US" b="1" dirty="0">
                <a:latin typeface="Courier New" charset="0"/>
              </a:rPr>
              <a:t>(</a:t>
            </a:r>
            <a:r>
              <a:rPr lang="en-US" b="1" dirty="0" err="1">
                <a:latin typeface="Courier New" charset="0"/>
              </a:rPr>
              <a:t>Ljava</a:t>
            </a:r>
            <a:r>
              <a:rPr lang="en-US" b="1" dirty="0">
                <a:latin typeface="Courier New" charset="0"/>
              </a:rPr>
              <a:t>/</a:t>
            </a:r>
            <a:r>
              <a:rPr lang="en-US" b="1" dirty="0" err="1">
                <a:latin typeface="Courier New" charset="0"/>
              </a:rPr>
              <a:t>lang</a:t>
            </a:r>
            <a:r>
              <a:rPr lang="en-US" b="1" dirty="0">
                <a:latin typeface="Courier New" charset="0"/>
              </a:rPr>
              <a:t>/String;)V</a:t>
            </a:r>
          </a:p>
          <a:p>
            <a:r>
              <a:rPr lang="en-US" b="1" dirty="0">
                <a:latin typeface="Courier New" charset="0"/>
              </a:rPr>
              <a:t>  return</a:t>
            </a:r>
          </a:p>
          <a:p>
            <a:endParaRPr lang="en-US" b="1" dirty="0">
              <a:latin typeface="Courier New" charset="0"/>
            </a:endParaRPr>
          </a:p>
          <a:p>
            <a:r>
              <a:rPr lang="en-US" b="1" dirty="0">
                <a:latin typeface="Courier New" charset="0"/>
              </a:rPr>
              <a:t>.end method </a:t>
            </a:r>
          </a:p>
        </p:txBody>
      </p:sp>
      <p:sp>
        <p:nvSpPr>
          <p:cNvPr id="556037" name="Text Box 5"/>
          <p:cNvSpPr txBox="1">
            <a:spLocks noChangeArrowheads="1"/>
          </p:cNvSpPr>
          <p:nvPr/>
        </p:nvSpPr>
        <p:spPr bwMode="auto">
          <a:xfrm>
            <a:off x="7772365" y="1325903"/>
            <a:ext cx="720770" cy="338554"/>
          </a:xfrm>
          <a:prstGeom prst="rect">
            <a:avLst/>
          </a:prstGeom>
          <a:solidFill>
            <a:srgbClr val="0033CC"/>
          </a:solidFill>
          <a:ln w="9525">
            <a:noFill/>
            <a:miter lim="800000"/>
            <a:headEnd/>
            <a:tailEnd/>
          </a:ln>
          <a:effectLst/>
        </p:spPr>
        <p:txBody>
          <a:bodyPr wrap="none">
            <a:spAutoFit/>
          </a:bodyPr>
          <a:lstStyle/>
          <a:p>
            <a:r>
              <a:rPr lang="en-US">
                <a:solidFill>
                  <a:srgbClr val="FFFF00"/>
                </a:solidFill>
              </a:rPr>
              <a:t>hello.j</a:t>
            </a:r>
            <a:endParaRPr lang="en-US" dirty="0">
              <a:solidFill>
                <a:srgbClr val="FFFF00"/>
              </a:solidFill>
            </a:endParaRPr>
          </a:p>
        </p:txBody>
      </p:sp>
      <p:sp>
        <p:nvSpPr>
          <p:cNvPr id="556038" name="Text Box 6"/>
          <p:cNvSpPr txBox="1">
            <a:spLocks noChangeArrowheads="1"/>
          </p:cNvSpPr>
          <p:nvPr/>
        </p:nvSpPr>
        <p:spPr bwMode="auto">
          <a:xfrm>
            <a:off x="7404858" y="6283629"/>
            <a:ext cx="735013" cy="346075"/>
          </a:xfrm>
          <a:prstGeom prst="rect">
            <a:avLst/>
          </a:prstGeom>
          <a:noFill/>
          <a:ln w="9525">
            <a:solidFill>
              <a:schemeClr val="folHlink"/>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a:solidFill>
                  <a:schemeClr val="folHlink"/>
                </a:solidFill>
              </a:rPr>
              <a:t>Demo</a:t>
            </a:r>
          </a:p>
        </p:txBody>
      </p:sp>
      <p:grpSp>
        <p:nvGrpSpPr>
          <p:cNvPr id="5" name="Group 4">
            <a:extLst>
              <a:ext uri="{FF2B5EF4-FFF2-40B4-BE49-F238E27FC236}">
                <a16:creationId xmlns:a16="http://schemas.microsoft.com/office/drawing/2014/main" id="{6C4D056C-0CD4-E741-9DCC-E8750B058FCC}"/>
              </a:ext>
            </a:extLst>
          </p:cNvPr>
          <p:cNvGrpSpPr/>
          <p:nvPr/>
        </p:nvGrpSpPr>
        <p:grpSpPr>
          <a:xfrm>
            <a:off x="3797703" y="4771456"/>
            <a:ext cx="4926349" cy="646053"/>
            <a:chOff x="3668376" y="5208655"/>
            <a:chExt cx="4926349" cy="646053"/>
          </a:xfrm>
        </p:grpSpPr>
        <p:sp>
          <p:nvSpPr>
            <p:cNvPr id="2" name="TextBox 1">
              <a:extLst>
                <a:ext uri="{FF2B5EF4-FFF2-40B4-BE49-F238E27FC236}">
                  <a16:creationId xmlns:a16="http://schemas.microsoft.com/office/drawing/2014/main" id="{4565118C-01C7-024B-AC16-2E382FAAFAE4}"/>
                </a:ext>
              </a:extLst>
            </p:cNvPr>
            <p:cNvSpPr txBox="1"/>
            <p:nvPr/>
          </p:nvSpPr>
          <p:spPr>
            <a:xfrm>
              <a:off x="3668376" y="5393043"/>
              <a:ext cx="4926349" cy="461665"/>
            </a:xfrm>
            <a:prstGeom prst="rect">
              <a:avLst/>
            </a:prstGeom>
            <a:solidFill>
              <a:srgbClr val="DEF0F2"/>
            </a:solidFill>
            <a:ln>
              <a:solidFill>
                <a:srgbClr val="0033CC"/>
              </a:solidFill>
            </a:ln>
          </p:spPr>
          <p:txBody>
            <a:bodyPr wrap="none" rtlCol="0">
              <a:spAutoFit/>
            </a:bodyPr>
            <a:lstStyle/>
            <a:p>
              <a:r>
                <a:rPr lang="en-US" sz="1200" b="1" dirty="0">
                  <a:latin typeface="Courier New" panose="02070309020205020404" pitchFamily="49" charset="0"/>
                  <a:cs typeface="Courier New" panose="02070309020205020404" pitchFamily="49" charset="0"/>
                </a:rPr>
                <a:t>#!/bin/bash</a:t>
              </a:r>
            </a:p>
            <a:p>
              <a:r>
                <a:rPr lang="en-US" sz="1200" b="1" dirty="0">
                  <a:latin typeface="Courier New" panose="02070309020205020404" pitchFamily="49" charset="0"/>
                  <a:cs typeface="Courier New" panose="02070309020205020404" pitchFamily="49" charset="0"/>
                </a:rPr>
                <a:t>java -jar /Users/</a:t>
              </a:r>
              <a:r>
                <a:rPr lang="en-US" sz="1200" b="1" dirty="0" err="1">
                  <a:latin typeface="Courier New" panose="02070309020205020404" pitchFamily="49" charset="0"/>
                  <a:cs typeface="Courier New" panose="02070309020205020404" pitchFamily="49" charset="0"/>
                </a:rPr>
                <a:t>rmak</a:t>
              </a:r>
              <a:r>
                <a:rPr lang="en-US" sz="1200" b="1" dirty="0">
                  <a:latin typeface="Courier New" panose="02070309020205020404" pitchFamily="49" charset="0"/>
                  <a:cs typeface="Courier New" panose="02070309020205020404" pitchFamily="49" charset="0"/>
                </a:rPr>
                <a:t>/Java/jasmin-2.4/</a:t>
              </a:r>
              <a:r>
                <a:rPr lang="en-US" sz="1200" b="1" dirty="0" err="1">
                  <a:latin typeface="Courier New" panose="02070309020205020404" pitchFamily="49" charset="0"/>
                  <a:cs typeface="Courier New" panose="02070309020205020404" pitchFamily="49" charset="0"/>
                </a:rPr>
                <a:t>jasmin.jar</a:t>
              </a:r>
              <a:r>
                <a:rPr lang="en-US" sz="1200" b="1" dirty="0">
                  <a:latin typeface="Courier New" panose="02070309020205020404" pitchFamily="49" charset="0"/>
                  <a:cs typeface="Courier New" panose="02070309020205020404" pitchFamily="49" charset="0"/>
                </a:rPr>
                <a:t> $1</a:t>
              </a:r>
            </a:p>
          </p:txBody>
        </p:sp>
        <p:sp>
          <p:nvSpPr>
            <p:cNvPr id="4" name="TextBox 3">
              <a:extLst>
                <a:ext uri="{FF2B5EF4-FFF2-40B4-BE49-F238E27FC236}">
                  <a16:creationId xmlns:a16="http://schemas.microsoft.com/office/drawing/2014/main" id="{311DBF34-C51E-B44F-AF94-F5DD247E39DF}"/>
                </a:ext>
              </a:extLst>
            </p:cNvPr>
            <p:cNvSpPr txBox="1"/>
            <p:nvPr/>
          </p:nvSpPr>
          <p:spPr>
            <a:xfrm>
              <a:off x="7542126" y="5208655"/>
              <a:ext cx="832279" cy="276999"/>
            </a:xfrm>
            <a:prstGeom prst="rect">
              <a:avLst/>
            </a:prstGeom>
            <a:solidFill>
              <a:srgbClr val="0033CC"/>
            </a:solidFill>
          </p:spPr>
          <p:txBody>
            <a:bodyPr wrap="none" rtlCol="0">
              <a:spAutoFit/>
            </a:bodyPr>
            <a:lstStyle/>
            <a:p>
              <a:r>
                <a:rPr lang="en-US" sz="1200" dirty="0" err="1">
                  <a:solidFill>
                    <a:srgbClr val="FFFF00"/>
                  </a:solidFill>
                </a:rPr>
                <a:t>jasmin.sh</a:t>
              </a:r>
              <a:endParaRPr lang="en-US" sz="1200" dirty="0">
                <a:solidFill>
                  <a:srgbClr val="FFFF00"/>
                </a:solidFill>
              </a:endParaRPr>
            </a:p>
          </p:txBody>
        </p:sp>
      </p:grpSp>
    </p:spTree>
    <p:extLst>
      <p:ext uri="{BB962C8B-B14F-4D97-AF65-F5344CB8AC3E}">
        <p14:creationId xmlns:p14="http://schemas.microsoft.com/office/powerpoint/2010/main" val="2355065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9BC1E3E-F49E-8440-90FD-991455FCA820}" type="slidenum">
              <a:rPr lang="en-US"/>
              <a:pPr/>
              <a:t>26</a:t>
            </a:fld>
            <a:endParaRPr lang="en-US"/>
          </a:p>
        </p:txBody>
      </p:sp>
      <p:sp>
        <p:nvSpPr>
          <p:cNvPr id="697346" name="Rectangle 2"/>
          <p:cNvSpPr>
            <a:spLocks noGrp="1" noChangeArrowheads="1"/>
          </p:cNvSpPr>
          <p:nvPr>
            <p:ph type="title"/>
          </p:nvPr>
        </p:nvSpPr>
        <p:spPr/>
        <p:txBody>
          <a:bodyPr/>
          <a:lstStyle/>
          <a:p>
            <a:r>
              <a:rPr lang="en-US" dirty="0"/>
              <a:t>Jasmin Assembly Instructions</a:t>
            </a:r>
          </a:p>
        </p:txBody>
      </p:sp>
      <p:sp>
        <p:nvSpPr>
          <p:cNvPr id="697347" name="Rectangle 3"/>
          <p:cNvSpPr>
            <a:spLocks noGrp="1" noChangeArrowheads="1"/>
          </p:cNvSpPr>
          <p:nvPr>
            <p:ph type="body" idx="1"/>
          </p:nvPr>
        </p:nvSpPr>
        <p:spPr>
          <a:xfrm>
            <a:off x="457200" y="1295401"/>
            <a:ext cx="8229600" cy="1402088"/>
          </a:xfrm>
        </p:spPr>
        <p:txBody>
          <a:bodyPr/>
          <a:lstStyle/>
          <a:p>
            <a:r>
              <a:rPr lang="en-US" dirty="0"/>
              <a:t>A Jasmin instruction consists of a </a:t>
            </a:r>
            <a:r>
              <a:rPr lang="en-US" u="sng" dirty="0"/>
              <a:t>mnemonic</a:t>
            </a:r>
            <a:r>
              <a:rPr lang="en-US" dirty="0">
                <a:solidFill>
                  <a:srgbClr val="B23C00"/>
                </a:solidFill>
              </a:rPr>
              <a:t> </a:t>
            </a:r>
            <a:r>
              <a:rPr lang="en-US" dirty="0"/>
              <a:t>optionally followed by arguments.</a:t>
            </a:r>
          </a:p>
          <a:p>
            <a:pPr lvl="1"/>
            <a:r>
              <a:rPr lang="en-US" dirty="0"/>
              <a:t>Example:</a:t>
            </a:r>
          </a:p>
        </p:txBody>
      </p:sp>
      <p:sp>
        <p:nvSpPr>
          <p:cNvPr id="2" name="TextBox 1"/>
          <p:cNvSpPr txBox="1"/>
          <p:nvPr/>
        </p:nvSpPr>
        <p:spPr>
          <a:xfrm>
            <a:off x="826423" y="2788927"/>
            <a:ext cx="7491153" cy="369332"/>
          </a:xfrm>
          <a:prstGeom prst="rect">
            <a:avLst/>
          </a:prstGeom>
          <a:solidFill>
            <a:srgbClr val="F2F2F2"/>
          </a:solidFill>
          <a:ln>
            <a:solidFill>
              <a:srgbClr val="BFBFBF"/>
            </a:solidFill>
          </a:ln>
        </p:spPr>
        <p:txBody>
          <a:bodyPr wrap="none" rtlCol="0">
            <a:spAutoFit/>
          </a:bodyPr>
          <a:lstStyle/>
          <a:p>
            <a:pPr marL="0" lvl="1"/>
            <a:r>
              <a:rPr lang="en-US" sz="1800" b="1" dirty="0" err="1">
                <a:latin typeface="Courier New" charset="0"/>
              </a:rPr>
              <a:t>ldc</a:t>
            </a:r>
            <a:r>
              <a:rPr lang="en-US" sz="1800" b="1" dirty="0">
                <a:latin typeface="Courier New" charset="0"/>
              </a:rPr>
              <a:t> 2    ; Push the constant 2 onto the operand stack</a:t>
            </a:r>
          </a:p>
        </p:txBody>
      </p:sp>
      <p:sp>
        <p:nvSpPr>
          <p:cNvPr id="3" name="TextBox 2">
            <a:extLst>
              <a:ext uri="{FF2B5EF4-FFF2-40B4-BE49-F238E27FC236}">
                <a16:creationId xmlns:a16="http://schemas.microsoft.com/office/drawing/2014/main" id="{DB494641-A305-3542-BEE9-6ACFC3F65198}"/>
              </a:ext>
            </a:extLst>
          </p:cNvPr>
          <p:cNvSpPr txBox="1"/>
          <p:nvPr/>
        </p:nvSpPr>
        <p:spPr>
          <a:xfrm>
            <a:off x="843253" y="3802998"/>
            <a:ext cx="7457491" cy="707886"/>
          </a:xfrm>
          <a:prstGeom prst="rect">
            <a:avLst/>
          </a:prstGeom>
          <a:solidFill>
            <a:schemeClr val="accent1">
              <a:lumMod val="20000"/>
              <a:lumOff val="80000"/>
            </a:schemeClr>
          </a:solidFill>
          <a:ln>
            <a:solidFill>
              <a:srgbClr val="0033CC"/>
            </a:solidFill>
          </a:ln>
        </p:spPr>
        <p:txBody>
          <a:bodyPr wrap="none" rtlCol="0">
            <a:spAutoFit/>
          </a:bodyPr>
          <a:lstStyle/>
          <a:p>
            <a:r>
              <a:rPr lang="en-US" sz="2000" dirty="0">
                <a:solidFill>
                  <a:srgbClr val="0033CC"/>
                </a:solidFill>
              </a:rPr>
              <a:t>Reference: The Java Virtual Machine Instruction Set</a:t>
            </a:r>
            <a:br>
              <a:rPr lang="en-US" sz="2000" dirty="0"/>
            </a:br>
            <a:r>
              <a:rPr lang="en-US" sz="2000" dirty="0">
                <a:hlinkClick r:id="rId2"/>
              </a:rPr>
              <a:t>https://docs.oracle.com/javase/specs/jvms/se7/html/jvms-6.html</a:t>
            </a:r>
            <a:r>
              <a:rPr lang="en-US" sz="2000" dirty="0"/>
              <a:t> </a:t>
            </a:r>
          </a:p>
        </p:txBody>
      </p:sp>
    </p:spTree>
    <p:extLst>
      <p:ext uri="{BB962C8B-B14F-4D97-AF65-F5344CB8AC3E}">
        <p14:creationId xmlns:p14="http://schemas.microsoft.com/office/powerpoint/2010/main" val="7680793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9BC1E3E-F49E-8440-90FD-991455FCA820}" type="slidenum">
              <a:rPr lang="en-US"/>
              <a:pPr/>
              <a:t>27</a:t>
            </a:fld>
            <a:endParaRPr lang="en-US"/>
          </a:p>
        </p:txBody>
      </p:sp>
      <p:sp>
        <p:nvSpPr>
          <p:cNvPr id="697346" name="Rectangle 2"/>
          <p:cNvSpPr>
            <a:spLocks noGrp="1" noChangeArrowheads="1"/>
          </p:cNvSpPr>
          <p:nvPr>
            <p:ph type="title"/>
          </p:nvPr>
        </p:nvSpPr>
        <p:spPr/>
        <p:txBody>
          <a:bodyPr/>
          <a:lstStyle/>
          <a:p>
            <a:r>
              <a:rPr lang="en-US" dirty="0"/>
              <a:t>Jasmin Assembly Instructions</a:t>
            </a:r>
            <a:r>
              <a:rPr lang="en-US" i="1" dirty="0"/>
              <a:t>, cont’d</a:t>
            </a:r>
          </a:p>
        </p:txBody>
      </p:sp>
      <p:sp>
        <p:nvSpPr>
          <p:cNvPr id="697347" name="Rectangle 3"/>
          <p:cNvSpPr>
            <a:spLocks noGrp="1" noChangeArrowheads="1"/>
          </p:cNvSpPr>
          <p:nvPr>
            <p:ph type="body" idx="1"/>
          </p:nvPr>
        </p:nvSpPr>
        <p:spPr>
          <a:xfrm>
            <a:off x="457200" y="1295401"/>
            <a:ext cx="8229600" cy="1402088"/>
          </a:xfrm>
        </p:spPr>
        <p:txBody>
          <a:bodyPr/>
          <a:lstStyle/>
          <a:p>
            <a:r>
              <a:rPr lang="en-US" dirty="0"/>
              <a:t>Some instructions require </a:t>
            </a:r>
            <a:r>
              <a:rPr lang="en-US" u="sng" dirty="0"/>
              <a:t>operands</a:t>
            </a:r>
            <a:r>
              <a:rPr lang="en-US" u="sng" dirty="0">
                <a:solidFill>
                  <a:srgbClr val="B23C00"/>
                </a:solidFill>
              </a:rPr>
              <a:t> </a:t>
            </a:r>
            <a:br>
              <a:rPr lang="en-US" u="sng" dirty="0"/>
            </a:br>
            <a:r>
              <a:rPr lang="en-US" u="sng" dirty="0"/>
              <a:t>on the operand stack</a:t>
            </a:r>
            <a:r>
              <a:rPr lang="en-US" dirty="0"/>
              <a:t>.</a:t>
            </a:r>
          </a:p>
          <a:p>
            <a:pPr lvl="1"/>
            <a:r>
              <a:rPr lang="en-US" dirty="0"/>
              <a:t>Examples:</a:t>
            </a:r>
            <a:endParaRPr lang="en-US" sz="1800" b="1" dirty="0">
              <a:latin typeface="Courier New" charset="0"/>
            </a:endParaRPr>
          </a:p>
        </p:txBody>
      </p:sp>
      <p:sp>
        <p:nvSpPr>
          <p:cNvPr id="3" name="TextBox 2"/>
          <p:cNvSpPr txBox="1"/>
          <p:nvPr/>
        </p:nvSpPr>
        <p:spPr>
          <a:xfrm>
            <a:off x="757493" y="2782669"/>
            <a:ext cx="7766869" cy="923330"/>
          </a:xfrm>
          <a:prstGeom prst="rect">
            <a:avLst/>
          </a:prstGeom>
          <a:solidFill>
            <a:srgbClr val="F2F2F2"/>
          </a:solidFill>
          <a:ln>
            <a:solidFill>
              <a:srgbClr val="BFBFBF"/>
            </a:solidFill>
          </a:ln>
        </p:spPr>
        <p:txBody>
          <a:bodyPr wrap="square" rtlCol="0">
            <a:spAutoFit/>
          </a:bodyPr>
          <a:lstStyle/>
          <a:p>
            <a:pPr marL="0" lvl="1"/>
            <a:r>
              <a:rPr lang="en-US" sz="1800" b="1" dirty="0" err="1">
                <a:solidFill>
                  <a:srgbClr val="000000"/>
                </a:solidFill>
                <a:latin typeface="Courier New" charset="0"/>
              </a:rPr>
              <a:t>iadd</a:t>
            </a:r>
            <a:r>
              <a:rPr lang="en-US" sz="1800" b="1" dirty="0">
                <a:solidFill>
                  <a:srgbClr val="000000"/>
                </a:solidFill>
                <a:latin typeface="Courier New" charset="0"/>
              </a:rPr>
              <a:t>    ; Pop the two integer values on top of the</a:t>
            </a:r>
            <a:br>
              <a:rPr lang="en-US" sz="1800" b="1" dirty="0">
                <a:solidFill>
                  <a:srgbClr val="000000"/>
                </a:solidFill>
                <a:latin typeface="Courier New" charset="0"/>
              </a:rPr>
            </a:br>
            <a:r>
              <a:rPr lang="en-US" sz="1800" b="1" dirty="0">
                <a:solidFill>
                  <a:srgbClr val="000000"/>
                </a:solidFill>
                <a:latin typeface="Courier New" charset="0"/>
              </a:rPr>
              <a:t>        ; operand stack, add them, and push the result</a:t>
            </a:r>
          </a:p>
          <a:p>
            <a:pPr marL="0" lvl="1"/>
            <a:r>
              <a:rPr lang="en-US" sz="1800" b="1" dirty="0">
                <a:solidFill>
                  <a:srgbClr val="000000"/>
                </a:solidFill>
                <a:latin typeface="Courier New" charset="0"/>
              </a:rPr>
              <a:t>        ; back onto the operand stack</a:t>
            </a:r>
          </a:p>
        </p:txBody>
      </p:sp>
      <p:sp>
        <p:nvSpPr>
          <p:cNvPr id="4" name="TextBox 3">
            <a:extLst>
              <a:ext uri="{FF2B5EF4-FFF2-40B4-BE49-F238E27FC236}">
                <a16:creationId xmlns:a16="http://schemas.microsoft.com/office/drawing/2014/main" id="{C1F168A1-1BEA-7E4C-AA85-D7ACEC913186}"/>
              </a:ext>
            </a:extLst>
          </p:cNvPr>
          <p:cNvSpPr txBox="1"/>
          <p:nvPr/>
        </p:nvSpPr>
        <p:spPr>
          <a:xfrm>
            <a:off x="757494" y="3877255"/>
            <a:ext cx="7766870" cy="923330"/>
          </a:xfrm>
          <a:prstGeom prst="rect">
            <a:avLst/>
          </a:prstGeom>
          <a:solidFill>
            <a:schemeClr val="bg1">
              <a:lumMod val="95000"/>
            </a:schemeClr>
          </a:solidFill>
          <a:ln>
            <a:solidFill>
              <a:schemeClr val="bg1">
                <a:lumMod val="75000"/>
              </a:schemeClr>
            </a:solidFill>
          </a:ln>
        </p:spPr>
        <p:txBody>
          <a:bodyPr wrap="none" rtlCol="0">
            <a:spAutoFit/>
          </a:bodyPr>
          <a:lstStyle/>
          <a:p>
            <a:r>
              <a:rPr lang="en-US" sz="1800" b="1" dirty="0" err="1">
                <a:latin typeface="Courier New" panose="02070309020205020404" pitchFamily="49" charset="0"/>
                <a:cs typeface="Courier New" panose="02070309020205020404" pitchFamily="49" charset="0"/>
              </a:rPr>
              <a:t>if_icmpeq</a:t>
            </a:r>
            <a:r>
              <a:rPr lang="en-US" sz="1800" b="1" dirty="0">
                <a:latin typeface="Courier New" panose="02070309020205020404" pitchFamily="49" charset="0"/>
                <a:cs typeface="Courier New" panose="02070309020205020404" pitchFamily="49" charset="0"/>
              </a:rPr>
              <a:t> L004  ; Pop the two integer values on top of</a:t>
            </a:r>
          </a:p>
          <a:p>
            <a:r>
              <a:rPr lang="en-US" sz="1800" b="1" dirty="0">
                <a:latin typeface="Courier New" panose="02070309020205020404" pitchFamily="49" charset="0"/>
                <a:cs typeface="Courier New" panose="02070309020205020404" pitchFamily="49" charset="0"/>
              </a:rPr>
              <a:t>                ; operand stack, compare them, and then</a:t>
            </a:r>
          </a:p>
          <a:p>
            <a:r>
              <a:rPr lang="en-US" sz="1800" b="1" dirty="0">
                <a:latin typeface="Courier New" panose="02070309020205020404" pitchFamily="49" charset="0"/>
                <a:cs typeface="Courier New" panose="02070309020205020404" pitchFamily="49" charset="0"/>
              </a:rPr>
              <a:t>                ; branch to label L004 if they're equal</a:t>
            </a:r>
          </a:p>
        </p:txBody>
      </p:sp>
    </p:spTree>
    <p:extLst>
      <p:ext uri="{BB962C8B-B14F-4D97-AF65-F5344CB8AC3E}">
        <p14:creationId xmlns:p14="http://schemas.microsoft.com/office/powerpoint/2010/main" val="4212781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6"/>
          <p:cNvSpPr>
            <a:spLocks noGrp="1"/>
          </p:cNvSpPr>
          <p:nvPr>
            <p:ph type="sldNum" sz="quarter" idx="12"/>
          </p:nvPr>
        </p:nvSpPr>
        <p:spPr/>
        <p:txBody>
          <a:bodyPr/>
          <a:lstStyle/>
          <a:p>
            <a:fld id="{05E49D78-5E3C-514F-8024-2DBEA7AEEB44}" type="slidenum">
              <a:rPr lang="en-US"/>
              <a:pPr/>
              <a:t>28</a:t>
            </a:fld>
            <a:endParaRPr lang="en-US" dirty="0"/>
          </a:p>
        </p:txBody>
      </p:sp>
      <p:sp>
        <p:nvSpPr>
          <p:cNvPr id="698370" name="Rectangle 2"/>
          <p:cNvSpPr>
            <a:spLocks noGrp="1" noChangeArrowheads="1"/>
          </p:cNvSpPr>
          <p:nvPr>
            <p:ph type="title"/>
          </p:nvPr>
        </p:nvSpPr>
        <p:spPr/>
        <p:txBody>
          <a:bodyPr/>
          <a:lstStyle/>
          <a:p>
            <a:r>
              <a:rPr lang="en-US" dirty="0"/>
              <a:t>Jasmin Assembly Instructions</a:t>
            </a:r>
            <a:r>
              <a:rPr lang="en-US" i="1" dirty="0"/>
              <a:t>, cont’d</a:t>
            </a:r>
          </a:p>
        </p:txBody>
      </p:sp>
      <p:sp>
        <p:nvSpPr>
          <p:cNvPr id="698371" name="Rectangle 3"/>
          <p:cNvSpPr>
            <a:spLocks noGrp="1" noChangeArrowheads="1"/>
          </p:cNvSpPr>
          <p:nvPr>
            <p:ph type="body" sz="half" idx="1"/>
          </p:nvPr>
        </p:nvSpPr>
        <p:spPr>
          <a:xfrm>
            <a:off x="457200" y="1295400"/>
            <a:ext cx="5851525" cy="4876800"/>
          </a:xfrm>
        </p:spPr>
        <p:txBody>
          <a:bodyPr/>
          <a:lstStyle/>
          <a:p>
            <a:pPr>
              <a:lnSpc>
                <a:spcPct val="80000"/>
              </a:lnSpc>
            </a:pPr>
            <a:r>
              <a:rPr lang="en-US" sz="2400" dirty="0"/>
              <a:t>The JVM (and Jasmin) supports </a:t>
            </a:r>
            <a:br>
              <a:rPr lang="en-US" sz="2400" dirty="0"/>
            </a:br>
            <a:r>
              <a:rPr lang="en-US" sz="2400" u="sng" dirty="0"/>
              <a:t>five basic datatypes</a:t>
            </a:r>
            <a:r>
              <a:rPr lang="en-US" sz="2400" dirty="0"/>
              <a:t>:</a:t>
            </a:r>
          </a:p>
          <a:p>
            <a:pPr lvl="1">
              <a:lnSpc>
                <a:spcPct val="80000"/>
              </a:lnSpc>
            </a:pPr>
            <a:r>
              <a:rPr lang="en-US" sz="2000" dirty="0" err="1"/>
              <a:t>int</a:t>
            </a:r>
            <a:endParaRPr lang="en-US" sz="2000" dirty="0"/>
          </a:p>
          <a:p>
            <a:pPr lvl="1">
              <a:lnSpc>
                <a:spcPct val="80000"/>
              </a:lnSpc>
            </a:pPr>
            <a:r>
              <a:rPr lang="en-US" sz="2000" dirty="0"/>
              <a:t>long</a:t>
            </a:r>
          </a:p>
          <a:p>
            <a:pPr lvl="1">
              <a:lnSpc>
                <a:spcPct val="80000"/>
              </a:lnSpc>
            </a:pPr>
            <a:r>
              <a:rPr lang="en-US" sz="2000" dirty="0"/>
              <a:t>float</a:t>
            </a:r>
          </a:p>
          <a:p>
            <a:pPr lvl="1">
              <a:lnSpc>
                <a:spcPct val="80000"/>
              </a:lnSpc>
            </a:pPr>
            <a:r>
              <a:rPr lang="en-US" sz="2000" dirty="0"/>
              <a:t>double</a:t>
            </a:r>
          </a:p>
          <a:p>
            <a:pPr lvl="1">
              <a:lnSpc>
                <a:spcPct val="80000"/>
              </a:lnSpc>
            </a:pPr>
            <a:r>
              <a:rPr lang="en-US" sz="2000" dirty="0"/>
              <a:t>reference</a:t>
            </a:r>
          </a:p>
          <a:p>
            <a:pPr lvl="4">
              <a:lnSpc>
                <a:spcPct val="80000"/>
              </a:lnSpc>
            </a:pPr>
            <a:endParaRPr lang="en-US" sz="800" dirty="0"/>
          </a:p>
          <a:p>
            <a:pPr>
              <a:lnSpc>
                <a:spcPct val="80000"/>
              </a:lnSpc>
            </a:pPr>
            <a:r>
              <a:rPr lang="en-US" sz="2400" dirty="0"/>
              <a:t>Examples:</a:t>
            </a:r>
            <a:r>
              <a:rPr lang="en-US" sz="700" dirty="0"/>
              <a:t>				</a:t>
            </a:r>
            <a:endParaRPr lang="en-US" sz="1600" b="1" dirty="0">
              <a:latin typeface="Courier New" charset="0"/>
            </a:endParaRPr>
          </a:p>
          <a:p>
            <a:pPr lvl="3">
              <a:lnSpc>
                <a:spcPct val="80000"/>
              </a:lnSpc>
            </a:pPr>
            <a:endParaRPr lang="en-US" sz="1100" dirty="0"/>
          </a:p>
          <a:p>
            <a:pPr>
              <a:lnSpc>
                <a:spcPct val="80000"/>
              </a:lnSpc>
            </a:pPr>
            <a:endParaRPr lang="en-US" sz="2400" dirty="0">
              <a:solidFill>
                <a:srgbClr val="B23C00"/>
              </a:solidFill>
            </a:endParaRPr>
          </a:p>
          <a:p>
            <a:pPr marL="0" indent="0">
              <a:lnSpc>
                <a:spcPct val="80000"/>
              </a:lnSpc>
              <a:buNone/>
            </a:pPr>
            <a:endParaRPr lang="en-US" sz="2400" dirty="0">
              <a:solidFill>
                <a:srgbClr val="B23C00"/>
              </a:solidFill>
            </a:endParaRPr>
          </a:p>
          <a:p>
            <a:pPr>
              <a:lnSpc>
                <a:spcPct val="80000"/>
              </a:lnSpc>
            </a:pPr>
            <a:r>
              <a:rPr lang="en-US" sz="2400" dirty="0">
                <a:latin typeface="+mj-lt"/>
                <a:cs typeface="Courier New" panose="02070309020205020404" pitchFamily="49" charset="0"/>
              </a:rPr>
              <a:t>Long</a:t>
            </a:r>
            <a:r>
              <a:rPr lang="en-US" sz="2400" dirty="0">
                <a:latin typeface="+mj-lt"/>
              </a:rPr>
              <a:t> and </a:t>
            </a:r>
            <a:r>
              <a:rPr lang="en-US" sz="2400" dirty="0">
                <a:latin typeface="+mj-lt"/>
                <a:cs typeface="Courier New" panose="02070309020205020404" pitchFamily="49" charset="0"/>
              </a:rPr>
              <a:t>double</a:t>
            </a:r>
            <a:r>
              <a:rPr lang="en-US" sz="2400" dirty="0">
                <a:latin typeface="+mj-lt"/>
              </a:rPr>
              <a:t> values </a:t>
            </a:r>
            <a:r>
              <a:rPr lang="en-US" sz="2400" dirty="0"/>
              <a:t>each requires </a:t>
            </a:r>
            <a:r>
              <a:rPr lang="en-US" sz="2400" u="sng" dirty="0"/>
              <a:t>two consecutive entries </a:t>
            </a:r>
            <a:br>
              <a:rPr lang="en-US" sz="2400" dirty="0">
                <a:solidFill>
                  <a:srgbClr val="B23C00"/>
                </a:solidFill>
              </a:rPr>
            </a:br>
            <a:r>
              <a:rPr lang="en-US" sz="2400" dirty="0"/>
              <a:t>in the local variables array and </a:t>
            </a:r>
            <a:br>
              <a:rPr lang="en-US" sz="2400" dirty="0"/>
            </a:br>
            <a:r>
              <a:rPr lang="en-US" sz="2400" u="sng" dirty="0"/>
              <a:t>two elements</a:t>
            </a:r>
            <a:r>
              <a:rPr lang="en-US" sz="2400" dirty="0">
                <a:solidFill>
                  <a:srgbClr val="B23C00"/>
                </a:solidFill>
              </a:rPr>
              <a:t> </a:t>
            </a:r>
            <a:r>
              <a:rPr lang="en-US" sz="2400" dirty="0"/>
              <a:t>on the operand stack.</a:t>
            </a:r>
          </a:p>
        </p:txBody>
      </p:sp>
      <p:graphicFrame>
        <p:nvGraphicFramePr>
          <p:cNvPr id="698372" name="Group 4"/>
          <p:cNvGraphicFramePr>
            <a:graphicFrameLocks noGrp="1"/>
          </p:cNvGraphicFramePr>
          <p:nvPr>
            <p:ph sz="half" idx="2"/>
          </p:nvPr>
        </p:nvGraphicFramePr>
        <p:xfrm>
          <a:off x="6126163" y="1325563"/>
          <a:ext cx="2574925" cy="3017520"/>
        </p:xfrm>
        <a:graphic>
          <a:graphicData uri="http://schemas.openxmlformats.org/drawingml/2006/table">
            <a:tbl>
              <a:tblPr/>
              <a:tblGrid>
                <a:gridCol w="782637">
                  <a:extLst>
                    <a:ext uri="{9D8B030D-6E8A-4147-A177-3AD203B41FA5}">
                      <a16:colId xmlns:a16="http://schemas.microsoft.com/office/drawing/2014/main" val="20000"/>
                    </a:ext>
                  </a:extLst>
                </a:gridCol>
                <a:gridCol w="1792288">
                  <a:extLst>
                    <a:ext uri="{9D8B030D-6E8A-4147-A177-3AD203B41FA5}">
                      <a16:colId xmlns:a16="http://schemas.microsoft.com/office/drawing/2014/main" val="20001"/>
                    </a:ext>
                  </a:extLst>
                </a:gridCol>
              </a:tblGrid>
              <a:tr h="1968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1" i="0" u="none" strike="noStrike" cap="none" normalizeH="0" baseline="0">
                          <a:ln>
                            <a:noFill/>
                          </a:ln>
                          <a:solidFill>
                            <a:schemeClr val="bg1"/>
                          </a:solidFill>
                          <a:effectLst/>
                          <a:latin typeface="Arial" charset="0"/>
                          <a:ea typeface="ＭＳ Ｐゴシック" charset="0"/>
                        </a:rPr>
                        <a:t>Letter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1" i="0" u="none" strike="noStrike" cap="none" normalizeH="0" baseline="0">
                          <a:ln>
                            <a:noFill/>
                          </a:ln>
                          <a:solidFill>
                            <a:schemeClr val="bg1"/>
                          </a:solidFill>
                          <a:effectLst/>
                          <a:latin typeface="Arial" charset="0"/>
                          <a:ea typeface="ＭＳ Ｐゴシック" charset="0"/>
                        </a:rPr>
                        <a:t>Type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extLst>
                  <a:ext uri="{0D108BD9-81ED-4DB2-BD59-A6C34878D82A}">
                    <a16:rowId xmlns:a16="http://schemas.microsoft.com/office/drawing/2014/main" val="10000"/>
                  </a:ext>
                </a:extLst>
              </a:tr>
              <a:tr h="1968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1" i="0" u="none" strike="noStrike" cap="none" normalizeH="0" baseline="0">
                          <a:ln>
                            <a:noFill/>
                          </a:ln>
                          <a:solidFill>
                            <a:schemeClr val="tx1"/>
                          </a:solidFill>
                          <a:effectLst/>
                          <a:latin typeface="Courier New" charset="0"/>
                          <a:ea typeface="ＭＳ Ｐゴシック"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0" i="0" u="none" strike="noStrike" cap="none" normalizeH="0" baseline="0">
                          <a:ln>
                            <a:noFill/>
                          </a:ln>
                          <a:solidFill>
                            <a:schemeClr val="tx1"/>
                          </a:solidFill>
                          <a:effectLst/>
                          <a:latin typeface="Arial" charset="0"/>
                          <a:ea typeface="ＭＳ Ｐゴシック" charset="0"/>
                        </a:rPr>
                        <a:t>reference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526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1" i="0" u="none" strike="noStrike" cap="none" normalizeH="0" baseline="0">
                          <a:ln>
                            <a:noFill/>
                          </a:ln>
                          <a:solidFill>
                            <a:schemeClr val="tx1"/>
                          </a:solidFill>
                          <a:effectLst/>
                          <a:latin typeface="Courier New" charset="0"/>
                          <a:ea typeface="ＭＳ Ｐゴシック"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0" i="0" u="none" strike="noStrike" cap="none" normalizeH="0" baseline="0">
                          <a:ln>
                            <a:noFill/>
                          </a:ln>
                          <a:solidFill>
                            <a:schemeClr val="tx1"/>
                          </a:solidFill>
                          <a:effectLst/>
                          <a:latin typeface="Arial" charset="0"/>
                          <a:ea typeface="ＭＳ Ｐゴシック" charset="0"/>
                        </a:rPr>
                        <a:t>byte or boolean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68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1" i="0" u="none" strike="noStrike" cap="none" normalizeH="0" baseline="0">
                          <a:ln>
                            <a:noFill/>
                          </a:ln>
                          <a:solidFill>
                            <a:schemeClr val="tx1"/>
                          </a:solidFill>
                          <a:effectLst/>
                          <a:latin typeface="Courier New" charset="0"/>
                          <a:ea typeface="ＭＳ Ｐゴシック"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0" i="0" u="none" strike="noStrike" cap="none" normalizeH="0" baseline="0">
                          <a:ln>
                            <a:noFill/>
                          </a:ln>
                          <a:solidFill>
                            <a:schemeClr val="tx1"/>
                          </a:solidFill>
                          <a:effectLst/>
                          <a:latin typeface="Arial" charset="0"/>
                          <a:ea typeface="ＭＳ Ｐゴシック" charset="0"/>
                        </a:rPr>
                        <a:t>char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68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1" i="0" u="none" strike="noStrike" cap="none" normalizeH="0" baseline="0">
                          <a:ln>
                            <a:noFill/>
                          </a:ln>
                          <a:solidFill>
                            <a:schemeClr val="tx1"/>
                          </a:solidFill>
                          <a:effectLst/>
                          <a:latin typeface="Courier New" charset="0"/>
                          <a:ea typeface="ＭＳ Ｐゴシック"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0" i="0" u="none" strike="noStrike" cap="none" normalizeH="0" baseline="0">
                          <a:ln>
                            <a:noFill/>
                          </a:ln>
                          <a:solidFill>
                            <a:schemeClr val="tx1"/>
                          </a:solidFill>
                          <a:effectLst/>
                          <a:latin typeface="Arial" charset="0"/>
                          <a:ea typeface="ＭＳ Ｐゴシック" charset="0"/>
                        </a:rPr>
                        <a:t>double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968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1" i="0" u="none" strike="noStrike" cap="none" normalizeH="0" baseline="0">
                          <a:ln>
                            <a:noFill/>
                          </a:ln>
                          <a:solidFill>
                            <a:schemeClr val="tx1"/>
                          </a:solidFill>
                          <a:effectLst/>
                          <a:latin typeface="Courier New" charset="0"/>
                          <a:ea typeface="ＭＳ Ｐゴシック"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0" i="0" u="none" strike="noStrike" cap="none" normalizeH="0" baseline="0">
                          <a:ln>
                            <a:noFill/>
                          </a:ln>
                          <a:solidFill>
                            <a:schemeClr val="tx1"/>
                          </a:solidFill>
                          <a:effectLst/>
                          <a:latin typeface="Arial" charset="0"/>
                          <a:ea typeface="ＭＳ Ｐゴシック" charset="0"/>
                        </a:rPr>
                        <a:t>float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9526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1" i="0" u="none" strike="noStrike" cap="none" normalizeH="0" baseline="0">
                          <a:ln>
                            <a:noFill/>
                          </a:ln>
                          <a:solidFill>
                            <a:schemeClr val="tx1"/>
                          </a:solidFill>
                          <a:effectLst/>
                          <a:latin typeface="Courier New" charset="0"/>
                          <a:ea typeface="ＭＳ Ｐゴシック" charset="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0" i="0" u="none" strike="noStrike" cap="none" normalizeH="0" baseline="0">
                          <a:ln>
                            <a:noFill/>
                          </a:ln>
                          <a:solidFill>
                            <a:schemeClr val="tx1"/>
                          </a:solidFill>
                          <a:effectLst/>
                          <a:latin typeface="Arial" charset="0"/>
                          <a:ea typeface="ＭＳ Ｐゴシック" charset="0"/>
                        </a:rPr>
                        <a:t>int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968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1" i="0" u="none" strike="noStrike" cap="none" normalizeH="0" baseline="0">
                          <a:ln>
                            <a:noFill/>
                          </a:ln>
                          <a:solidFill>
                            <a:schemeClr val="tx1"/>
                          </a:solidFill>
                          <a:effectLst/>
                          <a:latin typeface="Courier New" charset="0"/>
                          <a:ea typeface="ＭＳ Ｐゴシック" charset="0"/>
                        </a:rPr>
                        <a:t>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0" i="0" u="none" strike="noStrike" cap="none" normalizeH="0" baseline="0">
                          <a:ln>
                            <a:noFill/>
                          </a:ln>
                          <a:solidFill>
                            <a:schemeClr val="tx1"/>
                          </a:solidFill>
                          <a:effectLst/>
                          <a:latin typeface="Arial" charset="0"/>
                          <a:ea typeface="ＭＳ Ｐゴシック" charset="0"/>
                        </a:rPr>
                        <a:t>long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968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1" i="0" u="none" strike="noStrike" cap="none" normalizeH="0" baseline="0">
                          <a:ln>
                            <a:noFill/>
                          </a:ln>
                          <a:solidFill>
                            <a:schemeClr val="tx1"/>
                          </a:solidFill>
                          <a:effectLst/>
                          <a:latin typeface="Courier New" charset="0"/>
                          <a:ea typeface="ＭＳ Ｐゴシック" charset="0"/>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0" i="0" u="none" strike="noStrike" cap="none" normalizeH="0" baseline="0" dirty="0">
                          <a:ln>
                            <a:noFill/>
                          </a:ln>
                          <a:solidFill>
                            <a:schemeClr val="tx1"/>
                          </a:solidFill>
                          <a:effectLst/>
                          <a:latin typeface="Arial" charset="0"/>
                          <a:ea typeface="ＭＳ Ｐゴシック" charset="0"/>
                        </a:rPr>
                        <a:t>short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698404" name="Text Box 36"/>
          <p:cNvSpPr txBox="1">
            <a:spLocks noChangeArrowheads="1"/>
          </p:cNvSpPr>
          <p:nvPr/>
        </p:nvSpPr>
        <p:spPr bwMode="auto">
          <a:xfrm>
            <a:off x="6386683" y="4526268"/>
            <a:ext cx="2300117" cy="954107"/>
          </a:xfrm>
          <a:prstGeom prst="rect">
            <a:avLst/>
          </a:prstGeom>
          <a:solidFill>
            <a:schemeClr val="accent1">
              <a:lumMod val="20000"/>
              <a:lumOff val="80000"/>
            </a:schemeClr>
          </a:solidFill>
          <a:ln>
            <a:solidFill>
              <a:srgbClr val="0033CC"/>
            </a:solidFill>
          </a:ln>
          <a:effectLst/>
        </p:spPr>
        <p:txBody>
          <a:bodyPr wrap="none">
            <a:spAutoFit/>
          </a:bodyPr>
          <a:lstStyle/>
          <a:p>
            <a:r>
              <a:rPr lang="en-US" sz="1400" dirty="0">
                <a:solidFill>
                  <a:srgbClr val="0033CC"/>
                </a:solidFill>
              </a:rPr>
              <a:t>Byte, </a:t>
            </a:r>
            <a:r>
              <a:rPr lang="en-US" sz="1400" dirty="0" err="1">
                <a:solidFill>
                  <a:srgbClr val="0033CC"/>
                </a:solidFill>
              </a:rPr>
              <a:t>boolean</a:t>
            </a:r>
            <a:r>
              <a:rPr lang="en-US" sz="1400" dirty="0">
                <a:solidFill>
                  <a:srgbClr val="0033CC"/>
                </a:solidFill>
              </a:rPr>
              <a:t>, char, and </a:t>
            </a:r>
            <a:br>
              <a:rPr lang="en-US" sz="1400" dirty="0">
                <a:solidFill>
                  <a:srgbClr val="0033CC"/>
                </a:solidFill>
              </a:rPr>
            </a:br>
            <a:r>
              <a:rPr lang="en-US" sz="1400" dirty="0">
                <a:solidFill>
                  <a:srgbClr val="0033CC"/>
                </a:solidFill>
              </a:rPr>
              <a:t>short are treated as </a:t>
            </a:r>
            <a:r>
              <a:rPr lang="en-US" sz="1400" dirty="0" err="1">
                <a:solidFill>
                  <a:srgbClr val="0033CC"/>
                </a:solidFill>
              </a:rPr>
              <a:t>ints</a:t>
            </a:r>
            <a:r>
              <a:rPr lang="en-US" sz="1400" dirty="0">
                <a:solidFill>
                  <a:srgbClr val="0033CC"/>
                </a:solidFill>
              </a:rPr>
              <a:t> </a:t>
            </a:r>
            <a:br>
              <a:rPr lang="en-US" sz="1400" dirty="0">
                <a:solidFill>
                  <a:srgbClr val="0033CC"/>
                </a:solidFill>
              </a:rPr>
            </a:br>
            <a:r>
              <a:rPr lang="en-US" sz="1400" dirty="0">
                <a:solidFill>
                  <a:srgbClr val="0033CC"/>
                </a:solidFill>
              </a:rPr>
              <a:t>on the operand stack and </a:t>
            </a:r>
            <a:br>
              <a:rPr lang="en-US" sz="1400" dirty="0">
                <a:solidFill>
                  <a:srgbClr val="0033CC"/>
                </a:solidFill>
              </a:rPr>
            </a:br>
            <a:r>
              <a:rPr lang="en-US" sz="1400" dirty="0">
                <a:solidFill>
                  <a:srgbClr val="0033CC"/>
                </a:solidFill>
              </a:rPr>
              <a:t>in the local variables array.</a:t>
            </a:r>
          </a:p>
        </p:txBody>
      </p:sp>
      <p:sp>
        <p:nvSpPr>
          <p:cNvPr id="2" name="TextBox 1"/>
          <p:cNvSpPr txBox="1"/>
          <p:nvPr/>
        </p:nvSpPr>
        <p:spPr>
          <a:xfrm>
            <a:off x="1175029" y="4001260"/>
            <a:ext cx="4494239" cy="707886"/>
          </a:xfrm>
          <a:prstGeom prst="rect">
            <a:avLst/>
          </a:prstGeom>
          <a:solidFill>
            <a:schemeClr val="bg1">
              <a:lumMod val="95000"/>
            </a:schemeClr>
          </a:solidFill>
          <a:ln>
            <a:solidFill>
              <a:srgbClr val="BFBFBF"/>
            </a:solidFill>
          </a:ln>
        </p:spPr>
        <p:txBody>
          <a:bodyPr wrap="none" rtlCol="0">
            <a:spAutoFit/>
          </a:bodyPr>
          <a:lstStyle/>
          <a:p>
            <a:r>
              <a:rPr lang="en-US" sz="2000" b="1" dirty="0" err="1">
                <a:solidFill>
                  <a:schemeClr val="folHlink"/>
                </a:solidFill>
                <a:latin typeface="Courier New" charset="0"/>
              </a:rPr>
              <a:t>i</a:t>
            </a:r>
            <a:r>
              <a:rPr lang="en-US" sz="2000" b="1" dirty="0" err="1">
                <a:latin typeface="Courier New" charset="0"/>
              </a:rPr>
              <a:t>sub</a:t>
            </a:r>
            <a:r>
              <a:rPr lang="en-US" sz="2000" b="1" dirty="0">
                <a:latin typeface="Courier New" charset="0"/>
              </a:rPr>
              <a:t>  ; integer subtraction</a:t>
            </a:r>
            <a:br>
              <a:rPr lang="en-US" sz="2000" b="1" dirty="0">
                <a:latin typeface="Courier New" charset="0"/>
              </a:rPr>
            </a:br>
            <a:r>
              <a:rPr lang="en-US" sz="2000" b="1" dirty="0" err="1">
                <a:solidFill>
                  <a:schemeClr val="folHlink"/>
                </a:solidFill>
                <a:latin typeface="Courier New" charset="0"/>
              </a:rPr>
              <a:t>f</a:t>
            </a:r>
            <a:r>
              <a:rPr lang="en-US" sz="2000" b="1" dirty="0" err="1">
                <a:latin typeface="Courier New" charset="0"/>
              </a:rPr>
              <a:t>mul</a:t>
            </a:r>
            <a:r>
              <a:rPr lang="en-US" sz="2000" b="1" dirty="0">
                <a:latin typeface="Courier New" charset="0"/>
              </a:rPr>
              <a:t>  ; float multiplication</a:t>
            </a:r>
            <a:endParaRPr lang="en-US" sz="2000" dirty="0"/>
          </a:p>
        </p:txBody>
      </p:sp>
    </p:spTree>
    <p:extLst>
      <p:ext uri="{BB962C8B-B14F-4D97-AF65-F5344CB8AC3E}">
        <p14:creationId xmlns:p14="http://schemas.microsoft.com/office/powerpoint/2010/main" val="3595992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98371">
                                            <p:txEl>
                                              <p:pRg st="11" end="11"/>
                                            </p:txEl>
                                          </p:spTgt>
                                        </p:tgtEl>
                                        <p:attrNameLst>
                                          <p:attrName>style.visibility</p:attrName>
                                        </p:attrNameLst>
                                      </p:cBhvr>
                                      <p:to>
                                        <p:strVal val="visible"/>
                                      </p:to>
                                    </p:set>
                                    <p:animEffect transition="in" filter="fade">
                                      <p:cBhvr>
                                        <p:cTn id="7" dur="500"/>
                                        <p:tgtEl>
                                          <p:spTgt spid="69837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1F613F1-5074-214E-9A22-B27BA9CD0B2D}" type="slidenum">
              <a:rPr lang="en-US"/>
              <a:pPr/>
              <a:t>29</a:t>
            </a:fld>
            <a:endParaRPr lang="en-US"/>
          </a:p>
        </p:txBody>
      </p:sp>
      <p:sp>
        <p:nvSpPr>
          <p:cNvPr id="699394" name="Rectangle 2"/>
          <p:cNvSpPr>
            <a:spLocks noGrp="1" noChangeArrowheads="1"/>
          </p:cNvSpPr>
          <p:nvPr>
            <p:ph type="title"/>
          </p:nvPr>
        </p:nvSpPr>
        <p:spPr/>
        <p:txBody>
          <a:bodyPr/>
          <a:lstStyle/>
          <a:p>
            <a:r>
              <a:rPr lang="en-US"/>
              <a:t>Loading Constants onto the Operand Stack</a:t>
            </a:r>
          </a:p>
        </p:txBody>
      </p:sp>
      <p:sp>
        <p:nvSpPr>
          <p:cNvPr id="699395" name="Rectangle 3"/>
          <p:cNvSpPr>
            <a:spLocks noGrp="1" noChangeArrowheads="1"/>
          </p:cNvSpPr>
          <p:nvPr>
            <p:ph type="body" idx="1"/>
          </p:nvPr>
        </p:nvSpPr>
        <p:spPr>
          <a:xfrm>
            <a:off x="457200" y="1295400"/>
            <a:ext cx="8412433" cy="2956551"/>
          </a:xfrm>
          <a:ln/>
          <a:extLst>
            <a:ext uri="{91240B29-F687-4f45-9708-019B960494DF}">
              <a14:hiddenLine xmlns:a14="http://schemas.microsoft.com/office/drawing/2010/main" xmlns="" w="9525">
                <a:solidFill>
                  <a:schemeClr val="folHlink"/>
                </a:solidFill>
                <a:miter lim="800000"/>
                <a:headEnd/>
                <a:tailEnd/>
              </a14:hiddenLine>
            </a:ext>
          </a:extLst>
        </p:spPr>
        <p:txBody>
          <a:bodyPr/>
          <a:lstStyle/>
          <a:p>
            <a:r>
              <a:rPr lang="en-US" dirty="0"/>
              <a:t>Use the instructions </a:t>
            </a:r>
            <a:r>
              <a:rPr lang="en-US" b="1" dirty="0" err="1">
                <a:solidFill>
                  <a:srgbClr val="0033CC"/>
                </a:solidFill>
                <a:latin typeface="Courier New" charset="0"/>
              </a:rPr>
              <a:t>ldc</a:t>
            </a:r>
            <a:r>
              <a:rPr lang="en-US" dirty="0"/>
              <a:t> and </a:t>
            </a:r>
            <a:r>
              <a:rPr lang="en-US" b="1" dirty="0">
                <a:solidFill>
                  <a:srgbClr val="0033CC"/>
                </a:solidFill>
                <a:latin typeface="Courier New" charset="0"/>
              </a:rPr>
              <a:t>ldc2_w</a:t>
            </a:r>
            <a:r>
              <a:rPr lang="en-US" dirty="0"/>
              <a:t> </a:t>
            </a:r>
            <a:br>
              <a:rPr lang="en-US" dirty="0"/>
            </a:br>
            <a:r>
              <a:rPr lang="en-US" dirty="0"/>
              <a:t>(load constant and load double-word constant) </a:t>
            </a:r>
            <a:br>
              <a:rPr lang="en-US" dirty="0"/>
            </a:br>
            <a:r>
              <a:rPr lang="en-US" dirty="0"/>
              <a:t>to push </a:t>
            </a:r>
            <a:r>
              <a:rPr lang="en-US" u="sng" dirty="0"/>
              <a:t>constant values</a:t>
            </a:r>
            <a:r>
              <a:rPr lang="en-US" dirty="0"/>
              <a:t> onto the </a:t>
            </a:r>
            <a:r>
              <a:rPr lang="en-US" u="sng" dirty="0"/>
              <a:t>operand stack </a:t>
            </a:r>
            <a:r>
              <a:rPr lang="en-US" dirty="0"/>
              <a:t>of the active stack frame (the one currently </a:t>
            </a:r>
            <a:br>
              <a:rPr lang="en-US" dirty="0"/>
            </a:br>
            <a:r>
              <a:rPr lang="en-US" dirty="0"/>
              <a:t>on top of the runtime stack).</a:t>
            </a:r>
            <a:endParaRPr lang="en-US" dirty="0">
              <a:solidFill>
                <a:srgbClr val="B23C00"/>
              </a:solidFill>
            </a:endParaRPr>
          </a:p>
          <a:p>
            <a:pPr lvl="4"/>
            <a:endParaRPr lang="en-US" dirty="0"/>
          </a:p>
          <a:p>
            <a:pPr lvl="1"/>
            <a:r>
              <a:rPr lang="en-US" dirty="0"/>
              <a:t>Examples:</a:t>
            </a:r>
            <a:endParaRPr lang="en-US" b="1" dirty="0">
              <a:latin typeface="Courier New" charset="0"/>
            </a:endParaRPr>
          </a:p>
        </p:txBody>
      </p:sp>
      <p:sp>
        <p:nvSpPr>
          <p:cNvPr id="2" name="TextBox 1"/>
          <p:cNvSpPr txBox="1"/>
          <p:nvPr/>
        </p:nvSpPr>
        <p:spPr>
          <a:xfrm>
            <a:off x="3291854" y="3703317"/>
            <a:ext cx="3878586" cy="1938992"/>
          </a:xfrm>
          <a:prstGeom prst="rect">
            <a:avLst/>
          </a:prstGeom>
          <a:solidFill>
            <a:srgbClr val="F2F2F2"/>
          </a:solidFill>
          <a:ln>
            <a:solidFill>
              <a:srgbClr val="BFBFBF"/>
            </a:solidFill>
          </a:ln>
        </p:spPr>
        <p:txBody>
          <a:bodyPr wrap="none" rtlCol="0">
            <a:spAutoFit/>
          </a:bodyPr>
          <a:lstStyle/>
          <a:p>
            <a:r>
              <a:rPr lang="en-US" sz="2000" b="1" dirty="0" err="1">
                <a:latin typeface="Courier New" charset="0"/>
              </a:rPr>
              <a:t>ldc</a:t>
            </a:r>
            <a:r>
              <a:rPr lang="en-US" sz="2000" b="1" dirty="0">
                <a:latin typeface="Courier New" charset="0"/>
              </a:rPr>
              <a:t>     2</a:t>
            </a:r>
            <a:br>
              <a:rPr lang="en-US" sz="2000" dirty="0"/>
            </a:br>
            <a:r>
              <a:rPr lang="en-US" sz="2000" b="1" dirty="0" err="1">
                <a:latin typeface="Courier New" charset="0"/>
              </a:rPr>
              <a:t>ldc</a:t>
            </a:r>
            <a:r>
              <a:rPr lang="en-US" sz="2000" b="1" dirty="0">
                <a:latin typeface="Courier New" charset="0"/>
              </a:rPr>
              <a:t>     "Hello, world”</a:t>
            </a:r>
            <a:br>
              <a:rPr lang="en-US" sz="2000" b="1" dirty="0">
                <a:latin typeface="Courier New" charset="0"/>
              </a:rPr>
            </a:br>
            <a:r>
              <a:rPr lang="en-US" sz="2000" b="1" dirty="0" err="1">
                <a:latin typeface="Courier New" charset="0"/>
              </a:rPr>
              <a:t>ldc</a:t>
            </a:r>
            <a:r>
              <a:rPr lang="en-US" sz="2000" b="1" dirty="0">
                <a:latin typeface="Courier New" charset="0"/>
              </a:rPr>
              <a:t>     1.0</a:t>
            </a:r>
            <a:br>
              <a:rPr lang="en-US" sz="2000" b="1" dirty="0">
                <a:latin typeface="Courier New" charset="0"/>
              </a:rPr>
            </a:br>
            <a:r>
              <a:rPr lang="en-US" sz="2000" b="1" dirty="0">
                <a:latin typeface="Courier New" charset="0"/>
              </a:rPr>
              <a:t>ldc2_w  1234567890L</a:t>
            </a:r>
            <a:br>
              <a:rPr lang="en-US" sz="2000" b="1" dirty="0">
                <a:latin typeface="Courier New" charset="0"/>
              </a:rPr>
            </a:br>
            <a:r>
              <a:rPr lang="en-US" sz="2000" b="1" dirty="0">
                <a:latin typeface="Courier New" charset="0"/>
              </a:rPr>
              <a:t>ldc2_w  2.7182818284D</a:t>
            </a:r>
            <a:br>
              <a:rPr lang="en-US" sz="2000" b="1" dirty="0">
                <a:latin typeface="Courier New" charset="0"/>
              </a:rPr>
            </a:br>
            <a:r>
              <a:rPr lang="en-US" sz="2000" b="1" dirty="0" err="1">
                <a:latin typeface="Courier New" charset="0"/>
              </a:rPr>
              <a:t>aconst_null</a:t>
            </a:r>
            <a:r>
              <a:rPr lang="en-US" sz="2000" b="1" dirty="0">
                <a:latin typeface="Courier New" charset="0"/>
              </a:rPr>
              <a:t>  ; push null</a:t>
            </a:r>
            <a:endParaRPr lang="en-US" sz="2000" dirty="0"/>
          </a:p>
        </p:txBody>
      </p:sp>
      <p:sp>
        <p:nvSpPr>
          <p:cNvPr id="3" name="TextBox 2">
            <a:extLst>
              <a:ext uri="{FF2B5EF4-FFF2-40B4-BE49-F238E27FC236}">
                <a16:creationId xmlns:a16="http://schemas.microsoft.com/office/drawing/2014/main" id="{5A6718D4-DCF8-D10B-BCE9-87467F6C6D99}"/>
              </a:ext>
            </a:extLst>
          </p:cNvPr>
          <p:cNvSpPr txBox="1"/>
          <p:nvPr/>
        </p:nvSpPr>
        <p:spPr>
          <a:xfrm>
            <a:off x="6678157" y="4670130"/>
            <a:ext cx="1495922" cy="276999"/>
          </a:xfrm>
          <a:prstGeom prst="rect">
            <a:avLst/>
          </a:prstGeom>
          <a:solidFill>
            <a:schemeClr val="accent1">
              <a:lumMod val="20000"/>
              <a:lumOff val="80000"/>
            </a:schemeClr>
          </a:solidFill>
          <a:ln>
            <a:solidFill>
              <a:srgbClr val="0033CC"/>
            </a:solidFill>
          </a:ln>
        </p:spPr>
        <p:txBody>
          <a:bodyPr wrap="none" rtlCol="0">
            <a:spAutoFit/>
          </a:bodyPr>
          <a:lstStyle/>
          <a:p>
            <a:r>
              <a:rPr lang="en-US" sz="1200" dirty="0">
                <a:solidFill>
                  <a:srgbClr val="0033CC"/>
                </a:solidFill>
              </a:rPr>
              <a:t>2-word long integer</a:t>
            </a:r>
          </a:p>
        </p:txBody>
      </p:sp>
      <p:sp>
        <p:nvSpPr>
          <p:cNvPr id="4" name="TextBox 3">
            <a:extLst>
              <a:ext uri="{FF2B5EF4-FFF2-40B4-BE49-F238E27FC236}">
                <a16:creationId xmlns:a16="http://schemas.microsoft.com/office/drawing/2014/main" id="{4B5CB0C6-7DDD-262D-ED89-ADD23B797D9F}"/>
              </a:ext>
            </a:extLst>
          </p:cNvPr>
          <p:cNvSpPr txBox="1"/>
          <p:nvPr/>
        </p:nvSpPr>
        <p:spPr>
          <a:xfrm>
            <a:off x="6678157" y="4982746"/>
            <a:ext cx="1154483" cy="276999"/>
          </a:xfrm>
          <a:prstGeom prst="rect">
            <a:avLst/>
          </a:prstGeom>
          <a:solidFill>
            <a:schemeClr val="accent1">
              <a:lumMod val="20000"/>
              <a:lumOff val="80000"/>
            </a:schemeClr>
          </a:solidFill>
          <a:ln>
            <a:solidFill>
              <a:srgbClr val="0033CC"/>
            </a:solidFill>
          </a:ln>
        </p:spPr>
        <p:txBody>
          <a:bodyPr wrap="none" rtlCol="0">
            <a:spAutoFit/>
          </a:bodyPr>
          <a:lstStyle/>
          <a:p>
            <a:r>
              <a:rPr lang="en-US" sz="1200" dirty="0">
                <a:solidFill>
                  <a:srgbClr val="0033CC"/>
                </a:solidFill>
              </a:rPr>
              <a:t>2-word double</a:t>
            </a:r>
          </a:p>
        </p:txBody>
      </p:sp>
    </p:spTree>
    <p:extLst>
      <p:ext uri="{BB962C8B-B14F-4D97-AF65-F5344CB8AC3E}">
        <p14:creationId xmlns:p14="http://schemas.microsoft.com/office/powerpoint/2010/main" val="3024168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FFCE8-5A0A-0FB0-B09B-D3DB43888B43}"/>
              </a:ext>
            </a:extLst>
          </p:cNvPr>
          <p:cNvSpPr>
            <a:spLocks noGrp="1"/>
          </p:cNvSpPr>
          <p:nvPr>
            <p:ph type="title"/>
          </p:nvPr>
        </p:nvSpPr>
        <p:spPr/>
        <p:txBody>
          <a:bodyPr/>
          <a:lstStyle/>
          <a:p>
            <a:r>
              <a:rPr lang="en-US" dirty="0"/>
              <a:t>Midterm: Question #2</a:t>
            </a:r>
          </a:p>
        </p:txBody>
      </p:sp>
      <p:sp>
        <p:nvSpPr>
          <p:cNvPr id="3" name="Content Placeholder 2">
            <a:extLst>
              <a:ext uri="{FF2B5EF4-FFF2-40B4-BE49-F238E27FC236}">
                <a16:creationId xmlns:a16="http://schemas.microsoft.com/office/drawing/2014/main" id="{C394F2CA-EEDE-BD05-B602-D47425377335}"/>
              </a:ext>
            </a:extLst>
          </p:cNvPr>
          <p:cNvSpPr>
            <a:spLocks noGrp="1"/>
          </p:cNvSpPr>
          <p:nvPr>
            <p:ph idx="1"/>
          </p:nvPr>
        </p:nvSpPr>
        <p:spPr/>
        <p:txBody>
          <a:bodyPr/>
          <a:lstStyle/>
          <a:p>
            <a:r>
              <a:rPr lang="en-US" b="0" i="0" u="none" strike="noStrike" dirty="0">
                <a:solidFill>
                  <a:srgbClr val="2D3B45"/>
                </a:solidFill>
                <a:effectLst/>
                <a:latin typeface="Lato Extended"/>
              </a:rPr>
              <a:t>Explain in no more than 50 words how it is possible for the developer of a Pascal interpreter not to override every visit method generated by ANTLR.</a:t>
            </a:r>
          </a:p>
          <a:p>
            <a:pPr lvl="4"/>
            <a:endParaRPr lang="en-US" b="0" i="0" u="none" strike="noStrike" dirty="0">
              <a:solidFill>
                <a:srgbClr val="2D3B45"/>
              </a:solidFill>
              <a:effectLst/>
              <a:latin typeface="Lato Extended"/>
            </a:endParaRPr>
          </a:p>
          <a:p>
            <a:pPr lvl="1"/>
            <a:r>
              <a:rPr lang="en-US" dirty="0">
                <a:solidFill>
                  <a:srgbClr val="2D3B45"/>
                </a:solidFill>
                <a:latin typeface="Lato Extended"/>
              </a:rPr>
              <a:t>ANTLR generates a base class of the visitor interface where the default action of each visit method for a parse tree node is simply to visit the node’s children. Therefore, if the default action of a visit method is appropriate, we don’t have to override the method.</a:t>
            </a:r>
            <a:endParaRPr lang="en-US" dirty="0"/>
          </a:p>
        </p:txBody>
      </p:sp>
      <p:sp>
        <p:nvSpPr>
          <p:cNvPr id="4" name="Slide Number Placeholder 3">
            <a:extLst>
              <a:ext uri="{FF2B5EF4-FFF2-40B4-BE49-F238E27FC236}">
                <a16:creationId xmlns:a16="http://schemas.microsoft.com/office/drawing/2014/main" id="{628E0909-45A6-8062-BEA5-8FA49291B3E7}"/>
              </a:ext>
            </a:extLst>
          </p:cNvPr>
          <p:cNvSpPr>
            <a:spLocks noGrp="1"/>
          </p:cNvSpPr>
          <p:nvPr>
            <p:ph type="sldNum" sz="quarter" idx="12"/>
          </p:nvPr>
        </p:nvSpPr>
        <p:spPr/>
        <p:txBody>
          <a:bodyPr/>
          <a:lstStyle/>
          <a:p>
            <a:fld id="{FED62B2D-F854-104A-9535-9A504E5923E0}" type="slidenum">
              <a:rPr lang="en-US" smtClean="0"/>
              <a:pPr/>
              <a:t>3</a:t>
            </a:fld>
            <a:endParaRPr lang="en-US"/>
          </a:p>
        </p:txBody>
      </p:sp>
    </p:spTree>
    <p:extLst>
      <p:ext uri="{BB962C8B-B14F-4D97-AF65-F5344CB8AC3E}">
        <p14:creationId xmlns:p14="http://schemas.microsoft.com/office/powerpoint/2010/main" val="2543273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683B6C9-B5F1-3446-A55D-46DDEA56E085}" type="slidenum">
              <a:rPr lang="en-US"/>
              <a:pPr/>
              <a:t>30</a:t>
            </a:fld>
            <a:endParaRPr lang="en-US"/>
          </a:p>
        </p:txBody>
      </p:sp>
      <p:sp>
        <p:nvSpPr>
          <p:cNvPr id="700418" name="Rectangle 2"/>
          <p:cNvSpPr>
            <a:spLocks noGrp="1" noChangeArrowheads="1"/>
          </p:cNvSpPr>
          <p:nvPr>
            <p:ph type="title"/>
          </p:nvPr>
        </p:nvSpPr>
        <p:spPr/>
        <p:txBody>
          <a:bodyPr/>
          <a:lstStyle/>
          <a:p>
            <a:r>
              <a:rPr lang="en-US" dirty="0"/>
              <a:t>Shortcuts for Loading Constants</a:t>
            </a:r>
            <a:endParaRPr lang="en-US" i="1" dirty="0"/>
          </a:p>
        </p:txBody>
      </p:sp>
      <p:sp>
        <p:nvSpPr>
          <p:cNvPr id="700419" name="Rectangle 3"/>
          <p:cNvSpPr>
            <a:spLocks noGrp="1" noChangeArrowheads="1"/>
          </p:cNvSpPr>
          <p:nvPr>
            <p:ph type="body" idx="1"/>
          </p:nvPr>
        </p:nvSpPr>
        <p:spPr>
          <a:xfrm>
            <a:off x="365125" y="1295400"/>
            <a:ext cx="8504238" cy="4953000"/>
          </a:xfrm>
        </p:spPr>
        <p:txBody>
          <a:bodyPr/>
          <a:lstStyle/>
          <a:p>
            <a:r>
              <a:rPr lang="en-US" u="sng" dirty="0"/>
              <a:t>Special shortcuts</a:t>
            </a:r>
            <a:r>
              <a:rPr lang="en-US" dirty="0">
                <a:solidFill>
                  <a:srgbClr val="B23C00"/>
                </a:solidFill>
              </a:rPr>
              <a:t> </a:t>
            </a:r>
            <a:r>
              <a:rPr lang="en-US" dirty="0"/>
              <a:t>for loading certain </a:t>
            </a:r>
            <a:br>
              <a:rPr lang="en-US" dirty="0"/>
            </a:br>
            <a:r>
              <a:rPr lang="en-US" u="sng" dirty="0"/>
              <a:t>small values</a:t>
            </a:r>
            <a:r>
              <a:rPr lang="en-US" dirty="0"/>
              <a:t> of constant </a:t>
            </a:r>
            <a:r>
              <a:rPr lang="en-US" i="1" dirty="0">
                <a:latin typeface="Times New Roman" charset="0"/>
              </a:rPr>
              <a:t>x</a:t>
            </a:r>
            <a:r>
              <a:rPr lang="en-US" dirty="0"/>
              <a:t>:</a:t>
            </a:r>
            <a:br>
              <a:rPr lang="en-US" dirty="0"/>
            </a:br>
            <a:r>
              <a:rPr lang="en-US" sz="800" dirty="0"/>
              <a:t>  </a:t>
            </a:r>
            <a:br>
              <a:rPr lang="en-US" sz="800" dirty="0"/>
            </a:br>
            <a:r>
              <a:rPr lang="en-US" sz="2000" b="1" dirty="0">
                <a:latin typeface="Courier New" charset="0"/>
              </a:rPr>
              <a:t>  iconst_m1  ; Push </a:t>
            </a:r>
            <a:r>
              <a:rPr lang="en-US" sz="2000" b="1" dirty="0" err="1">
                <a:latin typeface="Courier New" charset="0"/>
              </a:rPr>
              <a:t>int</a:t>
            </a:r>
            <a:r>
              <a:rPr lang="en-US" sz="2000" b="1" dirty="0">
                <a:latin typeface="Courier New" charset="0"/>
              </a:rPr>
              <a:t> -1</a:t>
            </a:r>
            <a:br>
              <a:rPr lang="en-US" sz="2000" b="1" dirty="0">
                <a:latin typeface="Courier New" charset="0"/>
              </a:rPr>
            </a:br>
            <a:r>
              <a:rPr lang="en-US" sz="2000" b="1" dirty="0">
                <a:latin typeface="Courier New" charset="0"/>
              </a:rPr>
              <a:t>  </a:t>
            </a:r>
            <a:r>
              <a:rPr lang="en-US" sz="2000" b="1" dirty="0" err="1">
                <a:latin typeface="Courier New" charset="0"/>
              </a:rPr>
              <a:t>iconst_</a:t>
            </a:r>
            <a:r>
              <a:rPr lang="en-US" sz="2000" b="1" i="1" dirty="0" err="1">
                <a:latin typeface="Times New Roman" charset="0"/>
              </a:rPr>
              <a:t>x</a:t>
            </a:r>
            <a:r>
              <a:rPr lang="en-US" sz="2000" b="1" dirty="0">
                <a:latin typeface="Courier New" charset="0"/>
              </a:rPr>
              <a:t>   ; Push </a:t>
            </a:r>
            <a:r>
              <a:rPr lang="en-US" sz="2000" b="1" dirty="0" err="1">
                <a:latin typeface="Courier New" charset="0"/>
              </a:rPr>
              <a:t>int</a:t>
            </a:r>
            <a:r>
              <a:rPr lang="en-US" sz="2000" b="1" dirty="0">
                <a:latin typeface="Courier New" charset="0"/>
              </a:rPr>
              <a:t> </a:t>
            </a:r>
            <a:r>
              <a:rPr lang="en-US" sz="2000" b="1" i="1" dirty="0">
                <a:latin typeface="Times New Roman" charset="0"/>
              </a:rPr>
              <a:t>x</a:t>
            </a:r>
            <a:r>
              <a:rPr lang="en-US" sz="2000" b="1" dirty="0">
                <a:latin typeface="Courier New" charset="0"/>
              </a:rPr>
              <a:t>, </a:t>
            </a:r>
            <a:r>
              <a:rPr lang="en-US" sz="2000" b="1" i="1" dirty="0">
                <a:latin typeface="Times New Roman" charset="0"/>
              </a:rPr>
              <a:t>x</a:t>
            </a:r>
            <a:r>
              <a:rPr lang="en-US" sz="2000" b="1" dirty="0">
                <a:latin typeface="Courier New" charset="0"/>
              </a:rPr>
              <a:t> = 0, 1, 2, 3, 4, or 5</a:t>
            </a:r>
            <a:br>
              <a:rPr lang="en-US" sz="2000" b="1" dirty="0">
                <a:latin typeface="Courier New" charset="0"/>
              </a:rPr>
            </a:br>
            <a:r>
              <a:rPr lang="en-US" sz="2000" b="1" dirty="0">
                <a:latin typeface="Courier New" charset="0"/>
              </a:rPr>
              <a:t>  </a:t>
            </a:r>
            <a:r>
              <a:rPr lang="en-US" sz="2000" b="1" dirty="0" err="1">
                <a:latin typeface="Courier New" charset="0"/>
              </a:rPr>
              <a:t>lconst_</a:t>
            </a:r>
            <a:r>
              <a:rPr lang="en-US" sz="2000" b="1" i="1" dirty="0" err="1">
                <a:latin typeface="Times New Roman" charset="0"/>
              </a:rPr>
              <a:t>x</a:t>
            </a:r>
            <a:r>
              <a:rPr lang="en-US" sz="2000" b="1" dirty="0">
                <a:latin typeface="Courier New" charset="0"/>
              </a:rPr>
              <a:t>   ; Push long </a:t>
            </a:r>
            <a:r>
              <a:rPr lang="en-US" sz="2000" b="1" i="1" dirty="0">
                <a:latin typeface="Times New Roman" charset="0"/>
              </a:rPr>
              <a:t>x</a:t>
            </a:r>
            <a:r>
              <a:rPr lang="en-US" sz="2000" b="1" dirty="0">
                <a:latin typeface="Courier New" charset="0"/>
              </a:rPr>
              <a:t>, </a:t>
            </a:r>
            <a:r>
              <a:rPr lang="en-US" sz="2000" b="1" i="1" dirty="0">
                <a:latin typeface="Times New Roman" charset="0"/>
              </a:rPr>
              <a:t>x</a:t>
            </a:r>
            <a:r>
              <a:rPr lang="en-US" sz="2000" b="1" dirty="0">
                <a:latin typeface="Courier New" charset="0"/>
              </a:rPr>
              <a:t> = 0 or 1</a:t>
            </a:r>
            <a:br>
              <a:rPr lang="en-US" sz="2000" b="1" dirty="0">
                <a:latin typeface="Courier New" charset="0"/>
              </a:rPr>
            </a:br>
            <a:r>
              <a:rPr lang="en-US" sz="2000" b="1" dirty="0">
                <a:latin typeface="Courier New" charset="0"/>
              </a:rPr>
              <a:t>  </a:t>
            </a:r>
            <a:r>
              <a:rPr lang="en-US" sz="2000" b="1" dirty="0" err="1">
                <a:latin typeface="Courier New" charset="0"/>
              </a:rPr>
              <a:t>fconst_</a:t>
            </a:r>
            <a:r>
              <a:rPr lang="en-US" sz="2000" b="1" i="1" dirty="0" err="1">
                <a:latin typeface="Times New Roman" charset="0"/>
              </a:rPr>
              <a:t>x</a:t>
            </a:r>
            <a:r>
              <a:rPr lang="en-US" sz="2000" b="1" dirty="0">
                <a:latin typeface="Courier New" charset="0"/>
              </a:rPr>
              <a:t>   ; Push float </a:t>
            </a:r>
            <a:r>
              <a:rPr lang="en-US" sz="2000" b="1" i="1" dirty="0">
                <a:latin typeface="Times New Roman" charset="0"/>
              </a:rPr>
              <a:t>x</a:t>
            </a:r>
            <a:r>
              <a:rPr lang="en-US" sz="2000" b="1" dirty="0">
                <a:latin typeface="Courier New" charset="0"/>
              </a:rPr>
              <a:t>, </a:t>
            </a:r>
            <a:r>
              <a:rPr lang="en-US" sz="2000" b="1" i="1" dirty="0">
                <a:latin typeface="Times New Roman" charset="0"/>
              </a:rPr>
              <a:t>x</a:t>
            </a:r>
            <a:r>
              <a:rPr lang="en-US" sz="2000" b="1" dirty="0">
                <a:latin typeface="Courier New" charset="0"/>
              </a:rPr>
              <a:t> = 0, 1, or 2</a:t>
            </a:r>
            <a:br>
              <a:rPr lang="en-US" sz="2000" b="1" dirty="0">
                <a:latin typeface="Courier New" charset="0"/>
              </a:rPr>
            </a:br>
            <a:r>
              <a:rPr lang="en-US" sz="2000" b="1" dirty="0">
                <a:latin typeface="Courier New" charset="0"/>
              </a:rPr>
              <a:t>  </a:t>
            </a:r>
            <a:r>
              <a:rPr lang="en-US" sz="2000" b="1" dirty="0" err="1">
                <a:latin typeface="Courier New" charset="0"/>
              </a:rPr>
              <a:t>dconst_</a:t>
            </a:r>
            <a:r>
              <a:rPr lang="en-US" sz="2000" b="1" i="1" dirty="0" err="1">
                <a:latin typeface="Times New Roman" charset="0"/>
              </a:rPr>
              <a:t>x</a:t>
            </a:r>
            <a:r>
              <a:rPr lang="en-US" sz="2000" b="1" dirty="0">
                <a:latin typeface="Courier New" charset="0"/>
              </a:rPr>
              <a:t>   ; Push double </a:t>
            </a:r>
            <a:r>
              <a:rPr lang="en-US" sz="2000" b="1" i="1" dirty="0">
                <a:latin typeface="Times New Roman" charset="0"/>
              </a:rPr>
              <a:t>x</a:t>
            </a:r>
            <a:r>
              <a:rPr lang="en-US" sz="2000" b="1" dirty="0">
                <a:latin typeface="Courier New" charset="0"/>
              </a:rPr>
              <a:t>, </a:t>
            </a:r>
            <a:r>
              <a:rPr lang="en-US" sz="2000" b="1" i="1" dirty="0">
                <a:latin typeface="Times New Roman" charset="0"/>
              </a:rPr>
              <a:t>x</a:t>
            </a:r>
            <a:r>
              <a:rPr lang="en-US" sz="2000" b="1" dirty="0">
                <a:latin typeface="Courier New" charset="0"/>
              </a:rPr>
              <a:t> = 0 or 1</a:t>
            </a:r>
            <a:br>
              <a:rPr lang="en-US" sz="2000" b="1" dirty="0">
                <a:latin typeface="Courier New" charset="0"/>
              </a:rPr>
            </a:br>
            <a:br>
              <a:rPr lang="en-US" sz="2000" b="1" dirty="0">
                <a:latin typeface="Courier New" charset="0"/>
              </a:rPr>
            </a:br>
            <a:r>
              <a:rPr lang="en-US" sz="2000" b="1" dirty="0">
                <a:latin typeface="Courier New" charset="0"/>
              </a:rPr>
              <a:t>  </a:t>
            </a:r>
            <a:r>
              <a:rPr lang="en-US" sz="2000" b="1" dirty="0" err="1">
                <a:latin typeface="Courier New" charset="0"/>
              </a:rPr>
              <a:t>bipush</a:t>
            </a:r>
            <a:r>
              <a:rPr lang="en-US" sz="2000" b="1" dirty="0">
                <a:latin typeface="Courier New" charset="0"/>
              </a:rPr>
              <a:t> </a:t>
            </a:r>
            <a:r>
              <a:rPr lang="en-US" sz="2000" b="1" i="1" dirty="0">
                <a:latin typeface="Times New Roman" charset="0"/>
              </a:rPr>
              <a:t>x</a:t>
            </a:r>
            <a:r>
              <a:rPr lang="en-US" sz="2000" b="1" dirty="0">
                <a:latin typeface="Courier New" charset="0"/>
              </a:rPr>
              <a:t>   ; Push byte </a:t>
            </a:r>
            <a:r>
              <a:rPr lang="en-US" sz="2000" b="1" i="1" dirty="0">
                <a:latin typeface="Times New Roman" charset="0"/>
              </a:rPr>
              <a:t>x</a:t>
            </a:r>
            <a:r>
              <a:rPr lang="en-US" sz="2000" b="1" dirty="0">
                <a:latin typeface="Courier New" charset="0"/>
              </a:rPr>
              <a:t>, -128 &lt;= </a:t>
            </a:r>
            <a:r>
              <a:rPr lang="en-US" sz="2000" b="1" i="1" dirty="0">
                <a:latin typeface="Times New Roman" charset="0"/>
              </a:rPr>
              <a:t>x </a:t>
            </a:r>
            <a:r>
              <a:rPr lang="en-US" sz="2000" b="1" dirty="0">
                <a:latin typeface="Courier New" charset="0"/>
              </a:rPr>
              <a:t>&lt;= 127</a:t>
            </a:r>
            <a:br>
              <a:rPr lang="en-US" sz="2000" b="1" dirty="0">
                <a:latin typeface="Courier New" charset="0"/>
              </a:rPr>
            </a:br>
            <a:r>
              <a:rPr lang="en-US" sz="2000" b="1" dirty="0">
                <a:latin typeface="Courier New" charset="0"/>
              </a:rPr>
              <a:t>  </a:t>
            </a:r>
            <a:r>
              <a:rPr lang="en-US" sz="2000" b="1" dirty="0" err="1">
                <a:latin typeface="Courier New" charset="0"/>
              </a:rPr>
              <a:t>sipush</a:t>
            </a:r>
            <a:r>
              <a:rPr lang="en-US" sz="2000" b="1" dirty="0">
                <a:latin typeface="Courier New" charset="0"/>
              </a:rPr>
              <a:t> </a:t>
            </a:r>
            <a:r>
              <a:rPr lang="en-US" sz="2000" b="1" i="1" dirty="0">
                <a:latin typeface="Times New Roman" charset="0"/>
              </a:rPr>
              <a:t>x</a:t>
            </a:r>
            <a:r>
              <a:rPr lang="en-US" sz="2000" b="1" dirty="0">
                <a:latin typeface="Courier New" charset="0"/>
              </a:rPr>
              <a:t>   ; Push short </a:t>
            </a:r>
            <a:r>
              <a:rPr lang="en-US" sz="2000" b="1" i="1" dirty="0">
                <a:latin typeface="Times New Roman" charset="0"/>
              </a:rPr>
              <a:t>x</a:t>
            </a:r>
            <a:r>
              <a:rPr lang="en-US" sz="2000" b="1" dirty="0">
                <a:latin typeface="Courier New" charset="0"/>
              </a:rPr>
              <a:t>, -32,768 &lt;= </a:t>
            </a:r>
            <a:r>
              <a:rPr lang="en-US" sz="2000" b="1" i="1" dirty="0">
                <a:latin typeface="Times New Roman" charset="0"/>
              </a:rPr>
              <a:t>x</a:t>
            </a:r>
            <a:r>
              <a:rPr lang="en-US" sz="2000" b="1" dirty="0">
                <a:latin typeface="Courier New" charset="0"/>
              </a:rPr>
              <a:t> &lt;= 32,767</a:t>
            </a:r>
          </a:p>
          <a:p>
            <a:pPr lvl="4"/>
            <a:endParaRPr lang="en-US" sz="400" b="1" dirty="0">
              <a:latin typeface="Courier New" charset="0"/>
            </a:endParaRPr>
          </a:p>
          <a:p>
            <a:r>
              <a:rPr lang="en-US" dirty="0"/>
              <a:t>Shortcut instructions take up </a:t>
            </a:r>
            <a:r>
              <a:rPr lang="en-US" u="sng" dirty="0"/>
              <a:t>less memory</a:t>
            </a:r>
            <a:r>
              <a:rPr lang="en-US" dirty="0"/>
              <a:t> </a:t>
            </a:r>
            <a:br>
              <a:rPr lang="en-US" dirty="0"/>
            </a:br>
            <a:r>
              <a:rPr lang="en-US" dirty="0"/>
              <a:t>and can </a:t>
            </a:r>
            <a:r>
              <a:rPr lang="en-US" u="sng" dirty="0"/>
              <a:t>execute faster</a:t>
            </a:r>
            <a:r>
              <a:rPr lang="en-US" dirty="0"/>
              <a:t>.</a:t>
            </a:r>
          </a:p>
          <a:p>
            <a:pPr lvl="1"/>
            <a:r>
              <a:rPr lang="en-US" dirty="0"/>
              <a:t>Smaller operand, or no separate operand at all.</a:t>
            </a:r>
          </a:p>
        </p:txBody>
      </p:sp>
    </p:spTree>
    <p:extLst>
      <p:ext uri="{BB962C8B-B14F-4D97-AF65-F5344CB8AC3E}">
        <p14:creationId xmlns:p14="http://schemas.microsoft.com/office/powerpoint/2010/main" val="3247835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BE44E-8D80-48B2-B9A3-8CEC8D1D2CB5}"/>
              </a:ext>
            </a:extLst>
          </p:cNvPr>
          <p:cNvSpPr>
            <a:spLocks noGrp="1"/>
          </p:cNvSpPr>
          <p:nvPr>
            <p:ph type="title"/>
          </p:nvPr>
        </p:nvSpPr>
        <p:spPr/>
        <p:txBody>
          <a:bodyPr/>
          <a:lstStyle/>
          <a:p>
            <a:r>
              <a:rPr lang="en-US" dirty="0"/>
              <a:t>Midterm: Question #3</a:t>
            </a:r>
          </a:p>
        </p:txBody>
      </p:sp>
      <p:sp>
        <p:nvSpPr>
          <p:cNvPr id="3" name="Content Placeholder 2">
            <a:extLst>
              <a:ext uri="{FF2B5EF4-FFF2-40B4-BE49-F238E27FC236}">
                <a16:creationId xmlns:a16="http://schemas.microsoft.com/office/drawing/2014/main" id="{A1048301-E448-78EE-8ED2-93FE764D1737}"/>
              </a:ext>
            </a:extLst>
          </p:cNvPr>
          <p:cNvSpPr>
            <a:spLocks noGrp="1"/>
          </p:cNvSpPr>
          <p:nvPr>
            <p:ph idx="1"/>
          </p:nvPr>
        </p:nvSpPr>
        <p:spPr>
          <a:xfrm>
            <a:off x="4572000" y="3538144"/>
            <a:ext cx="4114800" cy="1902514"/>
          </a:xfrm>
        </p:spPr>
        <p:txBody>
          <a:bodyPr/>
          <a:lstStyle/>
          <a:p>
            <a:r>
              <a:rPr lang="en-US" b="0" i="0" u="none" strike="noStrike" dirty="0">
                <a:solidFill>
                  <a:srgbClr val="2D3B45"/>
                </a:solidFill>
                <a:effectLst/>
                <a:latin typeface="Lato Extended"/>
              </a:rPr>
              <a:t>What would be the ANTLR grammar rule for </a:t>
            </a:r>
            <a:r>
              <a:rPr lang="en-US" b="1" dirty="0">
                <a:solidFill>
                  <a:srgbClr val="0033CC"/>
                </a:solidFill>
                <a:latin typeface="Courier New" panose="02070309020205020404" pitchFamily="49" charset="0"/>
                <a:cs typeface="Courier New" panose="02070309020205020404" pitchFamily="49" charset="0"/>
              </a:rPr>
              <a:t>the</a:t>
            </a:r>
            <a:r>
              <a:rPr lang="en-US" b="0" i="0" u="none" strike="noStrike" dirty="0">
                <a:solidFill>
                  <a:srgbClr val="2D3B45"/>
                </a:solidFill>
                <a:effectLst/>
                <a:latin typeface="Lato Extended"/>
              </a:rPr>
              <a:t> </a:t>
            </a:r>
            <a:r>
              <a:rPr lang="en-US" b="1" dirty="0">
                <a:solidFill>
                  <a:srgbClr val="0033CC"/>
                </a:solidFill>
                <a:latin typeface="Courier New" panose="02070309020205020404" pitchFamily="49" charset="0"/>
                <a:cs typeface="Courier New" panose="02070309020205020404" pitchFamily="49" charset="0"/>
              </a:rPr>
              <a:t>WITH</a:t>
            </a:r>
            <a:r>
              <a:rPr lang="en-US" b="0" i="0" u="none" strike="noStrike" dirty="0">
                <a:solidFill>
                  <a:srgbClr val="2D3B45"/>
                </a:solidFill>
                <a:effectLst/>
                <a:latin typeface="Lato Extended"/>
              </a:rPr>
              <a:t> statement?</a:t>
            </a:r>
          </a:p>
        </p:txBody>
      </p:sp>
      <p:sp>
        <p:nvSpPr>
          <p:cNvPr id="4" name="Slide Number Placeholder 3">
            <a:extLst>
              <a:ext uri="{FF2B5EF4-FFF2-40B4-BE49-F238E27FC236}">
                <a16:creationId xmlns:a16="http://schemas.microsoft.com/office/drawing/2014/main" id="{23428EBD-C4FD-0B74-2448-71C63BC57272}"/>
              </a:ext>
            </a:extLst>
          </p:cNvPr>
          <p:cNvSpPr>
            <a:spLocks noGrp="1"/>
          </p:cNvSpPr>
          <p:nvPr>
            <p:ph type="sldNum" sz="quarter" idx="12"/>
          </p:nvPr>
        </p:nvSpPr>
        <p:spPr/>
        <p:txBody>
          <a:bodyPr/>
          <a:lstStyle/>
          <a:p>
            <a:fld id="{FED62B2D-F854-104A-9535-9A504E5923E0}" type="slidenum">
              <a:rPr lang="en-US" smtClean="0"/>
              <a:pPr/>
              <a:t>4</a:t>
            </a:fld>
            <a:endParaRPr lang="en-US"/>
          </a:p>
        </p:txBody>
      </p:sp>
      <p:sp>
        <p:nvSpPr>
          <p:cNvPr id="5" name="TextBox 4">
            <a:extLst>
              <a:ext uri="{FF2B5EF4-FFF2-40B4-BE49-F238E27FC236}">
                <a16:creationId xmlns:a16="http://schemas.microsoft.com/office/drawing/2014/main" id="{8BA01B08-6503-E1C6-447E-CBDC69EB690E}"/>
              </a:ext>
            </a:extLst>
          </p:cNvPr>
          <p:cNvSpPr txBox="1"/>
          <p:nvPr/>
        </p:nvSpPr>
        <p:spPr>
          <a:xfrm>
            <a:off x="503853" y="1285674"/>
            <a:ext cx="3498073" cy="4154984"/>
          </a:xfrm>
          <a:prstGeom prst="rect">
            <a:avLst/>
          </a:prstGeom>
          <a:solidFill>
            <a:srgbClr val="D7FFFF"/>
          </a:solidFill>
          <a:ln>
            <a:solidFill>
              <a:srgbClr val="0033CC"/>
            </a:solidFill>
          </a:ln>
        </p:spPr>
        <p:txBody>
          <a:bodyPr wrap="none" rtlCol="0">
            <a:spAutoFit/>
          </a:bodyPr>
          <a:lstStyle/>
          <a:p>
            <a:r>
              <a:rPr lang="en-US" sz="1100" b="1" dirty="0">
                <a:latin typeface="Courier New" panose="02070309020205020404" pitchFamily="49" charset="0"/>
                <a:cs typeface="Courier New" panose="02070309020205020404" pitchFamily="49" charset="0"/>
              </a:rPr>
              <a:t>PROGRAM </a:t>
            </a:r>
            <a:r>
              <a:rPr lang="en-US" sz="1100" b="1" dirty="0" err="1">
                <a:latin typeface="Courier New" panose="02070309020205020404" pitchFamily="49" charset="0"/>
                <a:cs typeface="Courier New" panose="02070309020205020404" pitchFamily="49" charset="0"/>
              </a:rPr>
              <a:t>WithExample</a:t>
            </a:r>
            <a:r>
              <a:rPr lang="en-US" sz="1100" b="1" dirty="0">
                <a:latin typeface="Courier New" panose="02070309020205020404" pitchFamily="49" charset="0"/>
                <a:cs typeface="Courier New" panose="02070309020205020404" pitchFamily="49" charset="0"/>
              </a:rPr>
              <a:t>(output);</a:t>
            </a:r>
            <a:br>
              <a:rPr lang="en-US" sz="1100" b="1" dirty="0">
                <a:latin typeface="Courier New" panose="02070309020205020404" pitchFamily="49" charset="0"/>
                <a:cs typeface="Courier New" panose="02070309020205020404" pitchFamily="49" charset="0"/>
              </a:rPr>
            </a:br>
            <a:br>
              <a:rPr lang="en-US" sz="1100" b="1" dirty="0">
                <a:latin typeface="Courier New" panose="02070309020205020404" pitchFamily="49" charset="0"/>
                <a:cs typeface="Courier New" panose="02070309020205020404" pitchFamily="49" charset="0"/>
              </a:rPr>
            </a:br>
            <a:r>
              <a:rPr lang="en-US" sz="1100" b="1" dirty="0">
                <a:latin typeface="Courier New" panose="02070309020205020404" pitchFamily="49" charset="0"/>
                <a:cs typeface="Courier New" panose="02070309020205020404" pitchFamily="49" charset="0"/>
              </a:rPr>
              <a:t>TYPE</a:t>
            </a:r>
            <a:br>
              <a:rPr lang="en-US" sz="1100" b="1" dirty="0">
                <a:latin typeface="Courier New" panose="02070309020205020404" pitchFamily="49" charset="0"/>
                <a:cs typeface="Courier New" panose="02070309020205020404" pitchFamily="49" charset="0"/>
              </a:rPr>
            </a:br>
            <a:r>
              <a:rPr lang="en-US" sz="1100" b="1" dirty="0">
                <a:latin typeface="Courier New" panose="02070309020205020404" pitchFamily="49" charset="0"/>
                <a:cs typeface="Courier New" panose="02070309020205020404" pitchFamily="49" charset="0"/>
              </a:rPr>
              <a:t>    rec1 = RECORD a1, a2 : integer END;</a:t>
            </a:r>
            <a:br>
              <a:rPr lang="en-US" sz="1100" b="1" dirty="0">
                <a:latin typeface="Courier New" panose="02070309020205020404" pitchFamily="49" charset="0"/>
                <a:cs typeface="Courier New" panose="02070309020205020404" pitchFamily="49" charset="0"/>
              </a:rPr>
            </a:br>
            <a:r>
              <a:rPr lang="en-US" sz="1100" b="1" dirty="0">
                <a:latin typeface="Courier New" panose="02070309020205020404" pitchFamily="49" charset="0"/>
                <a:cs typeface="Courier New" panose="02070309020205020404" pitchFamily="49" charset="0"/>
              </a:rPr>
              <a:t>    rec2 = RECORD b1, b2 : integer END;</a:t>
            </a:r>
            <a:br>
              <a:rPr lang="en-US" sz="1100" b="1" dirty="0">
                <a:latin typeface="Courier New" panose="02070309020205020404" pitchFamily="49" charset="0"/>
                <a:cs typeface="Courier New" panose="02070309020205020404" pitchFamily="49" charset="0"/>
              </a:rPr>
            </a:br>
            <a:r>
              <a:rPr lang="en-US" sz="1100" b="1" dirty="0">
                <a:latin typeface="Courier New" panose="02070309020205020404" pitchFamily="49" charset="0"/>
                <a:cs typeface="Courier New" panose="02070309020205020404" pitchFamily="49" charset="0"/>
              </a:rPr>
              <a:t>    </a:t>
            </a:r>
            <a:br>
              <a:rPr lang="en-US" sz="1100" b="1" dirty="0">
                <a:latin typeface="Courier New" panose="02070309020205020404" pitchFamily="49" charset="0"/>
                <a:cs typeface="Courier New" panose="02070309020205020404" pitchFamily="49" charset="0"/>
              </a:rPr>
            </a:br>
            <a:r>
              <a:rPr lang="en-US" sz="1100" b="1" dirty="0">
                <a:latin typeface="Courier New" panose="02070309020205020404" pitchFamily="49" charset="0"/>
                <a:cs typeface="Courier New" panose="02070309020205020404" pitchFamily="49" charset="0"/>
              </a:rPr>
              <a:t>VAR r1: rec1; r2 : rec2;</a:t>
            </a:r>
            <a:br>
              <a:rPr lang="en-US" sz="1100" b="1" dirty="0">
                <a:latin typeface="Courier New" panose="02070309020205020404" pitchFamily="49" charset="0"/>
                <a:cs typeface="Courier New" panose="02070309020205020404" pitchFamily="49" charset="0"/>
              </a:rPr>
            </a:br>
            <a:br>
              <a:rPr lang="en-US" sz="1100" b="1" dirty="0">
                <a:latin typeface="Courier New" panose="02070309020205020404" pitchFamily="49" charset="0"/>
                <a:cs typeface="Courier New" panose="02070309020205020404" pitchFamily="49" charset="0"/>
              </a:rPr>
            </a:br>
            <a:r>
              <a:rPr lang="en-US" sz="1100" b="1" dirty="0">
                <a:latin typeface="Courier New" panose="02070309020205020404" pitchFamily="49" charset="0"/>
                <a:cs typeface="Courier New" panose="02070309020205020404" pitchFamily="49" charset="0"/>
              </a:rPr>
              <a:t>BEGIN</a:t>
            </a:r>
            <a:br>
              <a:rPr lang="en-US" sz="1100" b="1" dirty="0">
                <a:latin typeface="Courier New" panose="02070309020205020404" pitchFamily="49" charset="0"/>
                <a:cs typeface="Courier New" panose="02070309020205020404" pitchFamily="49" charset="0"/>
              </a:rPr>
            </a:br>
            <a:r>
              <a:rPr lang="en-US" sz="1100" b="1" dirty="0">
                <a:latin typeface="Courier New" panose="02070309020205020404" pitchFamily="49" charset="0"/>
                <a:cs typeface="Courier New" panose="02070309020205020404" pitchFamily="49" charset="0"/>
              </a:rPr>
              <a:t>    WITH r1 DO BEGIN</a:t>
            </a:r>
            <a:br>
              <a:rPr lang="en-US" sz="1100" b="1" dirty="0">
                <a:latin typeface="Courier New" panose="02070309020205020404" pitchFamily="49" charset="0"/>
                <a:cs typeface="Courier New" panose="02070309020205020404" pitchFamily="49" charset="0"/>
              </a:rPr>
            </a:br>
            <a:r>
              <a:rPr lang="en-US" sz="1100" b="1" dirty="0">
                <a:latin typeface="Courier New" panose="02070309020205020404" pitchFamily="49" charset="0"/>
                <a:cs typeface="Courier New" panose="02070309020205020404" pitchFamily="49" charset="0"/>
              </a:rPr>
              <a:t>        a1 := 1;</a:t>
            </a:r>
            <a:br>
              <a:rPr lang="en-US" sz="1100" b="1" dirty="0">
                <a:latin typeface="Courier New" panose="02070309020205020404" pitchFamily="49" charset="0"/>
                <a:cs typeface="Courier New" panose="02070309020205020404" pitchFamily="49" charset="0"/>
              </a:rPr>
            </a:br>
            <a:r>
              <a:rPr lang="en-US" sz="1100" b="1" dirty="0">
                <a:latin typeface="Courier New" panose="02070309020205020404" pitchFamily="49" charset="0"/>
                <a:cs typeface="Courier New" panose="02070309020205020404" pitchFamily="49" charset="0"/>
              </a:rPr>
              <a:t>        a2 := 2</a:t>
            </a:r>
            <a:br>
              <a:rPr lang="en-US" sz="1100" b="1" dirty="0">
                <a:latin typeface="Courier New" panose="02070309020205020404" pitchFamily="49" charset="0"/>
                <a:cs typeface="Courier New" panose="02070309020205020404" pitchFamily="49" charset="0"/>
              </a:rPr>
            </a:br>
            <a:r>
              <a:rPr lang="en-US" sz="1100" b="1" dirty="0">
                <a:latin typeface="Courier New" panose="02070309020205020404" pitchFamily="49" charset="0"/>
                <a:cs typeface="Courier New" panose="02070309020205020404" pitchFamily="49" charset="0"/>
              </a:rPr>
              <a:t>    END;</a:t>
            </a:r>
            <a:br>
              <a:rPr lang="en-US" sz="1100" b="1" dirty="0">
                <a:latin typeface="Courier New" panose="02070309020205020404" pitchFamily="49" charset="0"/>
                <a:cs typeface="Courier New" panose="02070309020205020404" pitchFamily="49" charset="0"/>
              </a:rPr>
            </a:br>
            <a:r>
              <a:rPr lang="en-US" sz="1100" b="1" dirty="0">
                <a:latin typeface="Courier New" panose="02070309020205020404" pitchFamily="49" charset="0"/>
                <a:cs typeface="Courier New" panose="02070309020205020404" pitchFamily="49" charset="0"/>
              </a:rPr>
              <a:t>    </a:t>
            </a:r>
            <a:br>
              <a:rPr lang="en-US" sz="1100" b="1" dirty="0">
                <a:latin typeface="Courier New" panose="02070309020205020404" pitchFamily="49" charset="0"/>
                <a:cs typeface="Courier New" panose="02070309020205020404" pitchFamily="49" charset="0"/>
              </a:rPr>
            </a:br>
            <a:r>
              <a:rPr lang="en-US" sz="1100" b="1" dirty="0">
                <a:latin typeface="Courier New" panose="02070309020205020404" pitchFamily="49" charset="0"/>
                <a:cs typeface="Courier New" panose="02070309020205020404" pitchFamily="49" charset="0"/>
              </a:rPr>
              <a:t>    WITH r1, r2 DO BEGIN</a:t>
            </a:r>
            <a:br>
              <a:rPr lang="en-US" sz="1100" b="1" dirty="0">
                <a:latin typeface="Courier New" panose="02070309020205020404" pitchFamily="49" charset="0"/>
                <a:cs typeface="Courier New" panose="02070309020205020404" pitchFamily="49" charset="0"/>
              </a:rPr>
            </a:br>
            <a:r>
              <a:rPr lang="en-US" sz="1100" b="1" dirty="0">
                <a:latin typeface="Courier New" panose="02070309020205020404" pitchFamily="49" charset="0"/>
                <a:cs typeface="Courier New" panose="02070309020205020404" pitchFamily="49" charset="0"/>
              </a:rPr>
              <a:t>        b1 := 10*a1;</a:t>
            </a:r>
            <a:br>
              <a:rPr lang="en-US" sz="1100" b="1" dirty="0">
                <a:latin typeface="Courier New" panose="02070309020205020404" pitchFamily="49" charset="0"/>
                <a:cs typeface="Courier New" panose="02070309020205020404" pitchFamily="49" charset="0"/>
              </a:rPr>
            </a:br>
            <a:r>
              <a:rPr lang="en-US" sz="1100" b="1" dirty="0">
                <a:latin typeface="Courier New" panose="02070309020205020404" pitchFamily="49" charset="0"/>
                <a:cs typeface="Courier New" panose="02070309020205020404" pitchFamily="49" charset="0"/>
              </a:rPr>
              <a:t>        b2 := 10*a2;</a:t>
            </a:r>
            <a:br>
              <a:rPr lang="en-US" sz="1100" b="1" dirty="0">
                <a:latin typeface="Courier New" panose="02070309020205020404" pitchFamily="49" charset="0"/>
                <a:cs typeface="Courier New" panose="02070309020205020404" pitchFamily="49" charset="0"/>
              </a:rPr>
            </a:br>
            <a:r>
              <a:rPr lang="en-US" sz="1100" b="1" dirty="0">
                <a:latin typeface="Courier New" panose="02070309020205020404" pitchFamily="49" charset="0"/>
                <a:cs typeface="Courier New" panose="02070309020205020404" pitchFamily="49" charset="0"/>
              </a:rPr>
              <a:t>    END;</a:t>
            </a:r>
            <a:br>
              <a:rPr lang="en-US" sz="1100" b="1" dirty="0">
                <a:latin typeface="Courier New" panose="02070309020205020404" pitchFamily="49" charset="0"/>
                <a:cs typeface="Courier New" panose="02070309020205020404" pitchFamily="49" charset="0"/>
              </a:rPr>
            </a:br>
            <a:r>
              <a:rPr lang="en-US" sz="1100" b="1" dirty="0">
                <a:latin typeface="Courier New" panose="02070309020205020404" pitchFamily="49" charset="0"/>
                <a:cs typeface="Courier New" panose="02070309020205020404" pitchFamily="49" charset="0"/>
              </a:rPr>
              <a:t>    </a:t>
            </a:r>
            <a:br>
              <a:rPr lang="en-US" sz="1100" b="1" dirty="0">
                <a:latin typeface="Courier New" panose="02070309020205020404" pitchFamily="49" charset="0"/>
                <a:cs typeface="Courier New" panose="02070309020205020404" pitchFamily="49" charset="0"/>
              </a:rPr>
            </a:br>
            <a:r>
              <a:rPr lang="en-US" sz="1100" b="1" dirty="0">
                <a:latin typeface="Courier New" panose="02070309020205020404" pitchFamily="49" charset="0"/>
                <a:cs typeface="Courier New" panose="02070309020205020404" pitchFamily="49" charset="0"/>
              </a:rPr>
              <a:t>    </a:t>
            </a:r>
            <a:r>
              <a:rPr lang="en-US" sz="1100" b="1" dirty="0" err="1">
                <a:latin typeface="Courier New" panose="02070309020205020404" pitchFamily="49" charset="0"/>
                <a:cs typeface="Courier New" panose="02070309020205020404" pitchFamily="49" charset="0"/>
              </a:rPr>
              <a:t>writeln</a:t>
            </a:r>
            <a:r>
              <a:rPr lang="en-US" sz="1100" b="1" dirty="0">
                <a:latin typeface="Courier New" panose="02070309020205020404" pitchFamily="49" charset="0"/>
                <a:cs typeface="Courier New" panose="02070309020205020404" pitchFamily="49" charset="0"/>
              </a:rPr>
              <a:t>('r1.a1 = ', r1.a1);</a:t>
            </a:r>
            <a:br>
              <a:rPr lang="en-US" sz="1100" b="1" dirty="0">
                <a:latin typeface="Courier New" panose="02070309020205020404" pitchFamily="49" charset="0"/>
                <a:cs typeface="Courier New" panose="02070309020205020404" pitchFamily="49" charset="0"/>
              </a:rPr>
            </a:br>
            <a:r>
              <a:rPr lang="en-US" sz="1100" b="1" dirty="0">
                <a:latin typeface="Courier New" panose="02070309020205020404" pitchFamily="49" charset="0"/>
                <a:cs typeface="Courier New" panose="02070309020205020404" pitchFamily="49" charset="0"/>
              </a:rPr>
              <a:t>    </a:t>
            </a:r>
            <a:r>
              <a:rPr lang="en-US" sz="1100" b="1" dirty="0" err="1">
                <a:latin typeface="Courier New" panose="02070309020205020404" pitchFamily="49" charset="0"/>
                <a:cs typeface="Courier New" panose="02070309020205020404" pitchFamily="49" charset="0"/>
              </a:rPr>
              <a:t>writeln</a:t>
            </a:r>
            <a:r>
              <a:rPr lang="en-US" sz="1100" b="1" dirty="0">
                <a:latin typeface="Courier New" panose="02070309020205020404" pitchFamily="49" charset="0"/>
                <a:cs typeface="Courier New" panose="02070309020205020404" pitchFamily="49" charset="0"/>
              </a:rPr>
              <a:t>('r1.a2 = ', r1.a2);</a:t>
            </a:r>
            <a:br>
              <a:rPr lang="en-US" sz="1100" b="1" dirty="0">
                <a:latin typeface="Courier New" panose="02070309020205020404" pitchFamily="49" charset="0"/>
                <a:cs typeface="Courier New" panose="02070309020205020404" pitchFamily="49" charset="0"/>
              </a:rPr>
            </a:br>
            <a:r>
              <a:rPr lang="en-US" sz="1100" b="1" dirty="0">
                <a:latin typeface="Courier New" panose="02070309020205020404" pitchFamily="49" charset="0"/>
                <a:cs typeface="Courier New" panose="02070309020205020404" pitchFamily="49" charset="0"/>
              </a:rPr>
              <a:t>    </a:t>
            </a:r>
            <a:r>
              <a:rPr lang="en-US" sz="1100" b="1" dirty="0" err="1">
                <a:latin typeface="Courier New" panose="02070309020205020404" pitchFamily="49" charset="0"/>
                <a:cs typeface="Courier New" panose="02070309020205020404" pitchFamily="49" charset="0"/>
              </a:rPr>
              <a:t>writeln</a:t>
            </a:r>
            <a:r>
              <a:rPr lang="en-US" sz="1100" b="1" dirty="0">
                <a:latin typeface="Courier New" panose="02070309020205020404" pitchFamily="49" charset="0"/>
                <a:cs typeface="Courier New" panose="02070309020205020404" pitchFamily="49" charset="0"/>
              </a:rPr>
              <a:t>('r2.b1 = ', r2.b1);</a:t>
            </a:r>
            <a:br>
              <a:rPr lang="en-US" sz="1100" b="1" dirty="0">
                <a:latin typeface="Courier New" panose="02070309020205020404" pitchFamily="49" charset="0"/>
                <a:cs typeface="Courier New" panose="02070309020205020404" pitchFamily="49" charset="0"/>
              </a:rPr>
            </a:br>
            <a:r>
              <a:rPr lang="en-US" sz="1100" b="1" dirty="0">
                <a:latin typeface="Courier New" panose="02070309020205020404" pitchFamily="49" charset="0"/>
                <a:cs typeface="Courier New" panose="02070309020205020404" pitchFamily="49" charset="0"/>
              </a:rPr>
              <a:t>    </a:t>
            </a:r>
            <a:r>
              <a:rPr lang="en-US" sz="1100" b="1" dirty="0" err="1">
                <a:latin typeface="Courier New" panose="02070309020205020404" pitchFamily="49" charset="0"/>
                <a:cs typeface="Courier New" panose="02070309020205020404" pitchFamily="49" charset="0"/>
              </a:rPr>
              <a:t>writeln</a:t>
            </a:r>
            <a:r>
              <a:rPr lang="en-US" sz="1100" b="1" dirty="0">
                <a:latin typeface="Courier New" panose="02070309020205020404" pitchFamily="49" charset="0"/>
                <a:cs typeface="Courier New" panose="02070309020205020404" pitchFamily="49" charset="0"/>
              </a:rPr>
              <a:t>('r2.b2 = ', r2.b2);</a:t>
            </a:r>
            <a:br>
              <a:rPr lang="en-US" sz="1100" b="1" dirty="0">
                <a:latin typeface="Courier New" panose="02070309020205020404" pitchFamily="49" charset="0"/>
                <a:cs typeface="Courier New" panose="02070309020205020404" pitchFamily="49" charset="0"/>
              </a:rPr>
            </a:br>
            <a:r>
              <a:rPr lang="en-US" sz="1100" b="1" dirty="0">
                <a:latin typeface="Courier New" panose="02070309020205020404" pitchFamily="49" charset="0"/>
                <a:cs typeface="Courier New" panose="02070309020205020404" pitchFamily="49" charset="0"/>
              </a:rPr>
              <a:t>END.</a:t>
            </a:r>
          </a:p>
        </p:txBody>
      </p:sp>
      <p:sp>
        <p:nvSpPr>
          <p:cNvPr id="6" name="TextBox 5">
            <a:extLst>
              <a:ext uri="{FF2B5EF4-FFF2-40B4-BE49-F238E27FC236}">
                <a16:creationId xmlns:a16="http://schemas.microsoft.com/office/drawing/2014/main" id="{09A641B1-E9B8-B3C7-BD26-6A1548E13EB0}"/>
              </a:ext>
            </a:extLst>
          </p:cNvPr>
          <p:cNvSpPr txBox="1"/>
          <p:nvPr/>
        </p:nvSpPr>
        <p:spPr>
          <a:xfrm>
            <a:off x="914440" y="5590776"/>
            <a:ext cx="7904728" cy="646331"/>
          </a:xfrm>
          <a:prstGeom prst="rect">
            <a:avLst/>
          </a:prstGeom>
          <a:solidFill>
            <a:schemeClr val="bg1">
              <a:lumMod val="95000"/>
            </a:schemeClr>
          </a:solidFill>
          <a:ln>
            <a:solidFill>
              <a:schemeClr val="bg1">
                <a:lumMod val="75000"/>
              </a:schemeClr>
            </a:solidFill>
          </a:ln>
        </p:spPr>
        <p:txBody>
          <a:bodyPr wrap="none" rtlCol="0">
            <a:spAutoFit/>
          </a:bodyPr>
          <a:lstStyle/>
          <a:p>
            <a:r>
              <a:rPr lang="en-US" sz="1800" b="1" dirty="0" err="1">
                <a:effectLst/>
                <a:latin typeface="Courier New" panose="02070309020205020404" pitchFamily="49" charset="0"/>
                <a:cs typeface="Courier New" panose="02070309020205020404" pitchFamily="49" charset="0"/>
              </a:rPr>
              <a:t>withStatement</a:t>
            </a:r>
            <a:r>
              <a:rPr lang="en-US" sz="1800" b="1" dirty="0">
                <a:effectLst/>
                <a:latin typeface="Courier New" panose="02070309020205020404" pitchFamily="49" charset="0"/>
                <a:cs typeface="Courier New" panose="02070309020205020404" pitchFamily="49" charset="0"/>
              </a:rPr>
              <a:t> : WITH </a:t>
            </a:r>
            <a:r>
              <a:rPr lang="en-US" sz="1800" b="1" dirty="0" err="1">
                <a:effectLst/>
                <a:latin typeface="Courier New" panose="02070309020205020404" pitchFamily="49" charset="0"/>
                <a:cs typeface="Courier New" panose="02070309020205020404" pitchFamily="49" charset="0"/>
              </a:rPr>
              <a:t>recordIdentifierList</a:t>
            </a:r>
            <a:r>
              <a:rPr lang="en-US" sz="1800" b="1" dirty="0">
                <a:effectLst/>
                <a:latin typeface="Courier New" panose="02070309020205020404" pitchFamily="49" charset="0"/>
                <a:cs typeface="Courier New" panose="02070309020205020404" pitchFamily="49" charset="0"/>
              </a:rPr>
              <a:t> DO statement ;</a:t>
            </a:r>
          </a:p>
          <a:p>
            <a:r>
              <a:rPr lang="en-US" sz="1800" b="1" dirty="0" err="1">
                <a:effectLst/>
                <a:latin typeface="Courier New" panose="02070309020205020404" pitchFamily="49" charset="0"/>
                <a:cs typeface="Courier New" panose="02070309020205020404" pitchFamily="49" charset="0"/>
              </a:rPr>
              <a:t>recordIdentifierList</a:t>
            </a:r>
            <a:r>
              <a:rPr lang="en-US" sz="1800" b="1" dirty="0">
                <a:effectLst/>
                <a:latin typeface="Courier New" panose="02070309020205020404" pitchFamily="49" charset="0"/>
                <a:cs typeface="Courier New" panose="02070309020205020404" pitchFamily="49" charset="0"/>
              </a:rPr>
              <a:t> : IDENTIFIER ( ',' IDENTIFIER )* ;</a:t>
            </a:r>
          </a:p>
        </p:txBody>
      </p:sp>
      <p:sp>
        <p:nvSpPr>
          <p:cNvPr id="7" name="TextBox 6">
            <a:extLst>
              <a:ext uri="{FF2B5EF4-FFF2-40B4-BE49-F238E27FC236}">
                <a16:creationId xmlns:a16="http://schemas.microsoft.com/office/drawing/2014/main" id="{8D83D440-69A6-AEE8-4061-72A14466E8B7}"/>
              </a:ext>
            </a:extLst>
          </p:cNvPr>
          <p:cNvSpPr txBox="1"/>
          <p:nvPr/>
        </p:nvSpPr>
        <p:spPr>
          <a:xfrm>
            <a:off x="5296539" y="1285674"/>
            <a:ext cx="1418978" cy="1077218"/>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panose="02070309020205020404" pitchFamily="49" charset="0"/>
                <a:cs typeface="Courier New" panose="02070309020205020404" pitchFamily="49" charset="0"/>
              </a:rPr>
              <a:t>r1.a1 = 1</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r1.a2 = 2</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r2.b1 = 10</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r2.b2 = 20</a:t>
            </a:r>
          </a:p>
        </p:txBody>
      </p:sp>
      <p:sp>
        <p:nvSpPr>
          <p:cNvPr id="8" name="TextBox 7">
            <a:extLst>
              <a:ext uri="{FF2B5EF4-FFF2-40B4-BE49-F238E27FC236}">
                <a16:creationId xmlns:a16="http://schemas.microsoft.com/office/drawing/2014/main" id="{D44C3498-EC9E-A5FC-C119-DD99806E07B3}"/>
              </a:ext>
            </a:extLst>
          </p:cNvPr>
          <p:cNvSpPr txBox="1"/>
          <p:nvPr/>
        </p:nvSpPr>
        <p:spPr>
          <a:xfrm>
            <a:off x="4389122" y="1285674"/>
            <a:ext cx="859531" cy="338554"/>
          </a:xfrm>
          <a:prstGeom prst="rect">
            <a:avLst/>
          </a:prstGeom>
          <a:noFill/>
        </p:spPr>
        <p:txBody>
          <a:bodyPr wrap="none" rtlCol="0">
            <a:spAutoFit/>
          </a:bodyPr>
          <a:lstStyle/>
          <a:p>
            <a:r>
              <a:rPr lang="en-US" dirty="0"/>
              <a:t>Output:</a:t>
            </a:r>
          </a:p>
        </p:txBody>
      </p:sp>
    </p:spTree>
    <p:extLst>
      <p:ext uri="{BB962C8B-B14F-4D97-AF65-F5344CB8AC3E}">
        <p14:creationId xmlns:p14="http://schemas.microsoft.com/office/powerpoint/2010/main" val="359564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84D0E-BF98-9B1F-CB17-17AC15771F02}"/>
              </a:ext>
            </a:extLst>
          </p:cNvPr>
          <p:cNvSpPr>
            <a:spLocks noGrp="1"/>
          </p:cNvSpPr>
          <p:nvPr>
            <p:ph type="title"/>
          </p:nvPr>
        </p:nvSpPr>
        <p:spPr/>
        <p:txBody>
          <a:bodyPr/>
          <a:lstStyle/>
          <a:p>
            <a:r>
              <a:rPr lang="en-US" dirty="0"/>
              <a:t>Midterm: Question #4</a:t>
            </a:r>
          </a:p>
        </p:txBody>
      </p:sp>
      <p:sp>
        <p:nvSpPr>
          <p:cNvPr id="3" name="Content Placeholder 2">
            <a:extLst>
              <a:ext uri="{FF2B5EF4-FFF2-40B4-BE49-F238E27FC236}">
                <a16:creationId xmlns:a16="http://schemas.microsoft.com/office/drawing/2014/main" id="{E1CE07A2-514D-3C5A-D94A-29C27E0B432B}"/>
              </a:ext>
            </a:extLst>
          </p:cNvPr>
          <p:cNvSpPr>
            <a:spLocks noGrp="1"/>
          </p:cNvSpPr>
          <p:nvPr>
            <p:ph idx="1"/>
          </p:nvPr>
        </p:nvSpPr>
        <p:spPr/>
        <p:txBody>
          <a:bodyPr/>
          <a:lstStyle/>
          <a:p>
            <a:pPr algn="l"/>
            <a:r>
              <a:rPr lang="en-US" b="0" i="0" u="none" strike="noStrike" dirty="0">
                <a:solidFill>
                  <a:srgbClr val="2D3B45"/>
                </a:solidFill>
                <a:effectLst/>
                <a:latin typeface="Lato Extended"/>
              </a:rPr>
              <a:t>The Pascal </a:t>
            </a:r>
            <a:r>
              <a:rPr lang="en-US" b="1" u="none" strike="noStrike" dirty="0">
                <a:solidFill>
                  <a:srgbClr val="0033CC"/>
                </a:solidFill>
                <a:effectLst/>
                <a:latin typeface="Courier New" panose="02070309020205020404" pitchFamily="49" charset="0"/>
                <a:cs typeface="Courier New" panose="02070309020205020404" pitchFamily="49" charset="0"/>
              </a:rPr>
              <a:t>WITH</a:t>
            </a:r>
            <a:r>
              <a:rPr lang="en-US" b="0" i="0" u="none" strike="noStrike" dirty="0">
                <a:solidFill>
                  <a:srgbClr val="2D3B45"/>
                </a:solidFill>
                <a:effectLst/>
                <a:latin typeface="Lato Extended"/>
              </a:rPr>
              <a:t> statement allows us to use record field names such as simply </a:t>
            </a:r>
            <a:r>
              <a:rPr lang="en-US" b="1" dirty="0">
                <a:solidFill>
                  <a:srgbClr val="0033CC"/>
                </a:solidFill>
                <a:latin typeface="Courier New" panose="02070309020205020404" pitchFamily="49" charset="0"/>
                <a:cs typeface="Courier New" panose="02070309020205020404" pitchFamily="49" charset="0"/>
              </a:rPr>
              <a:t>a1</a:t>
            </a:r>
            <a:r>
              <a:rPr lang="en-US" b="0" i="0" u="none" strike="noStrike" dirty="0">
                <a:solidFill>
                  <a:srgbClr val="2D3B45"/>
                </a:solidFill>
                <a:effectLst/>
                <a:latin typeface="Lato Extended"/>
              </a:rPr>
              <a:t> instead of </a:t>
            </a:r>
            <a:r>
              <a:rPr lang="en-US" b="1" dirty="0">
                <a:solidFill>
                  <a:srgbClr val="0033CC"/>
                </a:solidFill>
                <a:latin typeface="Courier New" panose="02070309020205020404" pitchFamily="49" charset="0"/>
                <a:cs typeface="Courier New" panose="02070309020205020404" pitchFamily="49" charset="0"/>
              </a:rPr>
              <a:t>r1.a1</a:t>
            </a:r>
            <a:r>
              <a:rPr lang="en-US" b="0" i="0" u="none" strike="noStrike" dirty="0">
                <a:solidFill>
                  <a:srgbClr val="2D3B45"/>
                </a:solidFill>
                <a:effectLst/>
                <a:latin typeface="Lato Extended"/>
              </a:rPr>
              <a:t> -- we don't have to include the record variable name. Explain in no more than 50 words, what semantic actions during Pass 2 are needed to process a </a:t>
            </a:r>
            <a:r>
              <a:rPr lang="en-US" b="1" dirty="0">
                <a:solidFill>
                  <a:srgbClr val="0033CC"/>
                </a:solidFill>
                <a:latin typeface="Courier New" panose="02070309020205020404" pitchFamily="49" charset="0"/>
                <a:cs typeface="Courier New" panose="02070309020205020404" pitchFamily="49" charset="0"/>
              </a:rPr>
              <a:t>WITH</a:t>
            </a:r>
            <a:r>
              <a:rPr lang="en-US" b="0" i="0" u="none" strike="noStrike" dirty="0">
                <a:solidFill>
                  <a:srgbClr val="2D3B45"/>
                </a:solidFill>
                <a:effectLst/>
                <a:latin typeface="Lato Extended"/>
              </a:rPr>
              <a:t> statement</a:t>
            </a:r>
            <a:r>
              <a:rPr lang="en-US" b="1" i="0" dirty="0">
                <a:solidFill>
                  <a:srgbClr val="0033CC"/>
                </a:solidFill>
                <a:latin typeface="Courier New" panose="02070309020205020404" pitchFamily="49" charset="0"/>
                <a:cs typeface="Courier New" panose="02070309020205020404" pitchFamily="49" charset="0"/>
              </a:rPr>
              <a:t>.</a:t>
            </a:r>
          </a:p>
          <a:p>
            <a:pPr lvl="4"/>
            <a:endParaRPr lang="en-US" b="1" i="0" dirty="0">
              <a:solidFill>
                <a:srgbClr val="0033CC"/>
              </a:solidFill>
              <a:latin typeface="Courier New" panose="02070309020205020404" pitchFamily="49" charset="0"/>
              <a:cs typeface="Courier New" panose="02070309020205020404" pitchFamily="49" charset="0"/>
            </a:endParaRPr>
          </a:p>
          <a:p>
            <a:pPr lvl="1"/>
            <a:r>
              <a:rPr lang="en-US" dirty="0"/>
              <a:t>When processing the </a:t>
            </a:r>
            <a:r>
              <a:rPr lang="en-US" b="1" dirty="0">
                <a:solidFill>
                  <a:srgbClr val="0033CC"/>
                </a:solidFill>
                <a:latin typeface="Courier New" panose="02070309020205020404" pitchFamily="49" charset="0"/>
                <a:cs typeface="Courier New" panose="02070309020205020404" pitchFamily="49" charset="0"/>
              </a:rPr>
              <a:t>WITH</a:t>
            </a:r>
            <a:r>
              <a:rPr lang="en-US" dirty="0"/>
              <a:t> statement, push the symbol tables of the record types of the record variables onto the symbol table stack in the order that the variables are listed. Then the field names will be found in those symbol tables.</a:t>
            </a:r>
          </a:p>
          <a:p>
            <a:pPr algn="l"/>
            <a:endParaRPr lang="en-US" dirty="0"/>
          </a:p>
        </p:txBody>
      </p:sp>
      <p:sp>
        <p:nvSpPr>
          <p:cNvPr id="4" name="Slide Number Placeholder 3">
            <a:extLst>
              <a:ext uri="{FF2B5EF4-FFF2-40B4-BE49-F238E27FC236}">
                <a16:creationId xmlns:a16="http://schemas.microsoft.com/office/drawing/2014/main" id="{40A71033-3C11-F2D2-32A3-D33D29BFA166}"/>
              </a:ext>
            </a:extLst>
          </p:cNvPr>
          <p:cNvSpPr>
            <a:spLocks noGrp="1"/>
          </p:cNvSpPr>
          <p:nvPr>
            <p:ph type="sldNum" sz="quarter" idx="12"/>
          </p:nvPr>
        </p:nvSpPr>
        <p:spPr/>
        <p:txBody>
          <a:bodyPr/>
          <a:lstStyle/>
          <a:p>
            <a:fld id="{FED62B2D-F854-104A-9535-9A504E5923E0}" type="slidenum">
              <a:rPr lang="en-US" smtClean="0"/>
              <a:pPr/>
              <a:t>5</a:t>
            </a:fld>
            <a:endParaRPr lang="en-US"/>
          </a:p>
        </p:txBody>
      </p:sp>
    </p:spTree>
    <p:extLst>
      <p:ext uri="{BB962C8B-B14F-4D97-AF65-F5344CB8AC3E}">
        <p14:creationId xmlns:p14="http://schemas.microsoft.com/office/powerpoint/2010/main" val="93031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5A524-0678-BC38-587E-1D9DCB855E88}"/>
              </a:ext>
            </a:extLst>
          </p:cNvPr>
          <p:cNvSpPr>
            <a:spLocks noGrp="1"/>
          </p:cNvSpPr>
          <p:nvPr>
            <p:ph type="title"/>
          </p:nvPr>
        </p:nvSpPr>
        <p:spPr/>
        <p:txBody>
          <a:bodyPr/>
          <a:lstStyle/>
          <a:p>
            <a:r>
              <a:rPr lang="en-US" dirty="0"/>
              <a:t>Midterm: Question #5</a:t>
            </a:r>
          </a:p>
        </p:txBody>
      </p:sp>
      <p:sp>
        <p:nvSpPr>
          <p:cNvPr id="3" name="Content Placeholder 2">
            <a:extLst>
              <a:ext uri="{FF2B5EF4-FFF2-40B4-BE49-F238E27FC236}">
                <a16:creationId xmlns:a16="http://schemas.microsoft.com/office/drawing/2014/main" id="{2D9C8897-D011-C505-EBAA-2CC4FD0D2C5B}"/>
              </a:ext>
            </a:extLst>
          </p:cNvPr>
          <p:cNvSpPr>
            <a:spLocks noGrp="1"/>
          </p:cNvSpPr>
          <p:nvPr>
            <p:ph idx="1"/>
          </p:nvPr>
        </p:nvSpPr>
        <p:spPr/>
        <p:txBody>
          <a:bodyPr/>
          <a:lstStyle/>
          <a:p>
            <a:r>
              <a:rPr lang="en-US" b="0" i="0" u="none" strike="noStrike" dirty="0">
                <a:solidFill>
                  <a:srgbClr val="2D3B45"/>
                </a:solidFill>
                <a:effectLst/>
                <a:latin typeface="Lato Extended"/>
              </a:rPr>
              <a:t>Explain in no more than 50 words how, in both pass 2 and pass 3, the appropriate visit method is called for each parse tree node.</a:t>
            </a:r>
          </a:p>
          <a:p>
            <a:pPr lvl="4"/>
            <a:endParaRPr lang="en-US" b="0" i="0" u="none" strike="noStrike" dirty="0">
              <a:solidFill>
                <a:srgbClr val="2D3B45"/>
              </a:solidFill>
              <a:effectLst/>
              <a:latin typeface="Lato Extended"/>
            </a:endParaRPr>
          </a:p>
          <a:p>
            <a:pPr lvl="1"/>
            <a:r>
              <a:rPr lang="en-US" dirty="0">
                <a:solidFill>
                  <a:srgbClr val="2D3B45"/>
                </a:solidFill>
                <a:latin typeface="Lato Extended"/>
              </a:rPr>
              <a:t>Each parse tree node has a datatype which is an ANTLR context type. Each visit method takes an argument of a particular context type. Polymorphism enables the correct visit method to be called for a tree node according to the node’s context type.</a:t>
            </a:r>
            <a:endParaRPr lang="en-US" dirty="0"/>
          </a:p>
        </p:txBody>
      </p:sp>
      <p:sp>
        <p:nvSpPr>
          <p:cNvPr id="4" name="Slide Number Placeholder 3">
            <a:extLst>
              <a:ext uri="{FF2B5EF4-FFF2-40B4-BE49-F238E27FC236}">
                <a16:creationId xmlns:a16="http://schemas.microsoft.com/office/drawing/2014/main" id="{13F39BD3-58DD-45F7-4E23-7B87ABC089B3}"/>
              </a:ext>
            </a:extLst>
          </p:cNvPr>
          <p:cNvSpPr>
            <a:spLocks noGrp="1"/>
          </p:cNvSpPr>
          <p:nvPr>
            <p:ph type="sldNum" sz="quarter" idx="12"/>
          </p:nvPr>
        </p:nvSpPr>
        <p:spPr/>
        <p:txBody>
          <a:bodyPr/>
          <a:lstStyle/>
          <a:p>
            <a:fld id="{FED62B2D-F854-104A-9535-9A504E5923E0}" type="slidenum">
              <a:rPr lang="en-US" smtClean="0"/>
              <a:pPr/>
              <a:t>6</a:t>
            </a:fld>
            <a:endParaRPr lang="en-US"/>
          </a:p>
        </p:txBody>
      </p:sp>
    </p:spTree>
    <p:extLst>
      <p:ext uri="{BB962C8B-B14F-4D97-AF65-F5344CB8AC3E}">
        <p14:creationId xmlns:p14="http://schemas.microsoft.com/office/powerpoint/2010/main" val="234390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998DD1F-7726-134B-9080-E9CA5E0CCDD5}" type="slidenum">
              <a:rPr lang="en-US"/>
              <a:pPr/>
              <a:t>7</a:t>
            </a:fld>
            <a:endParaRPr lang="en-US"/>
          </a:p>
        </p:txBody>
      </p:sp>
      <p:sp>
        <p:nvSpPr>
          <p:cNvPr id="552962" name="Rectangle 2"/>
          <p:cNvSpPr>
            <a:spLocks noGrp="1" noChangeArrowheads="1"/>
          </p:cNvSpPr>
          <p:nvPr>
            <p:ph type="title"/>
          </p:nvPr>
        </p:nvSpPr>
        <p:spPr/>
        <p:txBody>
          <a:bodyPr/>
          <a:lstStyle/>
          <a:p>
            <a:r>
              <a:rPr lang="en-US" dirty="0"/>
              <a:t>Review: Interpreter, Converter, Compiler</a:t>
            </a:r>
          </a:p>
        </p:txBody>
      </p:sp>
      <p:sp>
        <p:nvSpPr>
          <p:cNvPr id="552963" name="Rectangle 3"/>
          <p:cNvSpPr>
            <a:spLocks noGrp="1" noChangeArrowheads="1"/>
          </p:cNvSpPr>
          <p:nvPr>
            <p:ph type="body" idx="1"/>
          </p:nvPr>
        </p:nvSpPr>
        <p:spPr/>
        <p:txBody>
          <a:bodyPr/>
          <a:lstStyle/>
          <a:p>
            <a:r>
              <a:rPr lang="en-US" sz="2800" dirty="0"/>
              <a:t>Same front end </a:t>
            </a:r>
          </a:p>
          <a:p>
            <a:pPr lvl="1"/>
            <a:r>
              <a:rPr lang="en-US" sz="2400" dirty="0"/>
              <a:t>parser, scanner, tokens</a:t>
            </a:r>
          </a:p>
          <a:p>
            <a:pPr lvl="1"/>
            <a:r>
              <a:rPr lang="en-US" sz="2400" dirty="0"/>
              <a:t>one set of visit methods for semantic</a:t>
            </a:r>
            <a:r>
              <a:rPr lang="en-US" dirty="0"/>
              <a:t> operations</a:t>
            </a:r>
            <a:br>
              <a:rPr lang="en-US" dirty="0"/>
            </a:br>
            <a:r>
              <a:rPr lang="en-US" dirty="0"/>
              <a:t>(symbol table, type checking, etc.)</a:t>
            </a:r>
            <a:endParaRPr lang="en-US" sz="2400" dirty="0"/>
          </a:p>
          <a:p>
            <a:pPr lvl="4"/>
            <a:endParaRPr lang="en-US" sz="1600" dirty="0"/>
          </a:p>
          <a:p>
            <a:r>
              <a:rPr lang="en-US" sz="2800" dirty="0"/>
              <a:t>Same intermediate tier</a:t>
            </a:r>
          </a:p>
          <a:p>
            <a:pPr lvl="1"/>
            <a:r>
              <a:rPr lang="en-US" sz="2400" dirty="0"/>
              <a:t>symbol tables, parse trees</a:t>
            </a:r>
          </a:p>
          <a:p>
            <a:pPr lvl="4"/>
            <a:endParaRPr lang="en-US" sz="1800" dirty="0"/>
          </a:p>
          <a:p>
            <a:r>
              <a:rPr lang="en-US" sz="2800" dirty="0"/>
              <a:t>Different backend operations</a:t>
            </a:r>
          </a:p>
          <a:p>
            <a:pPr lvl="1"/>
            <a:r>
              <a:rPr lang="en-US" dirty="0"/>
              <a:t>different sets of visit methods</a:t>
            </a:r>
            <a:br>
              <a:rPr lang="en-US" dirty="0"/>
            </a:br>
            <a:r>
              <a:rPr lang="en-US" dirty="0"/>
              <a:t>(execution, conversion, compilation, etc.)</a:t>
            </a:r>
          </a:p>
        </p:txBody>
      </p:sp>
    </p:spTree>
    <p:extLst>
      <p:ext uri="{BB962C8B-B14F-4D97-AF65-F5344CB8AC3E}">
        <p14:creationId xmlns:p14="http://schemas.microsoft.com/office/powerpoint/2010/main" val="2850383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998DD1F-7726-134B-9080-E9CA5E0CCDD5}" type="slidenum">
              <a:rPr lang="en-US"/>
              <a:pPr/>
              <a:t>8</a:t>
            </a:fld>
            <a:endParaRPr lang="en-US"/>
          </a:p>
        </p:txBody>
      </p:sp>
      <p:sp>
        <p:nvSpPr>
          <p:cNvPr id="552962" name="Rectangle 2"/>
          <p:cNvSpPr>
            <a:spLocks noGrp="1" noChangeArrowheads="1"/>
          </p:cNvSpPr>
          <p:nvPr>
            <p:ph type="title"/>
          </p:nvPr>
        </p:nvSpPr>
        <p:spPr/>
        <p:txBody>
          <a:bodyPr/>
          <a:lstStyle/>
          <a:p>
            <a:r>
              <a:rPr lang="en-US" dirty="0"/>
              <a:t>It’s all about Translation!</a:t>
            </a:r>
            <a:endParaRPr lang="en-US" i="1" dirty="0"/>
          </a:p>
        </p:txBody>
      </p:sp>
      <p:sp>
        <p:nvSpPr>
          <p:cNvPr id="552963" name="Rectangle 3"/>
          <p:cNvSpPr>
            <a:spLocks noGrp="1" noChangeArrowheads="1"/>
          </p:cNvSpPr>
          <p:nvPr>
            <p:ph type="body" idx="1"/>
          </p:nvPr>
        </p:nvSpPr>
        <p:spPr>
          <a:xfrm>
            <a:off x="457200" y="1295400"/>
            <a:ext cx="8320994" cy="4785331"/>
          </a:xfrm>
        </p:spPr>
        <p:txBody>
          <a:bodyPr/>
          <a:lstStyle/>
          <a:p>
            <a:r>
              <a:rPr lang="en-US" sz="2400" dirty="0">
                <a:solidFill>
                  <a:srgbClr val="B23C00"/>
                </a:solidFill>
              </a:rPr>
              <a:t>Interpreter:</a:t>
            </a:r>
            <a:r>
              <a:rPr lang="en-US" sz="2400" dirty="0"/>
              <a:t> Visit methods use the symbol tables and parse trees to </a:t>
            </a:r>
            <a:r>
              <a:rPr lang="en-US" sz="2400" u="sng" dirty="0"/>
              <a:t>execute the source program</a:t>
            </a:r>
            <a:r>
              <a:rPr lang="en-US" sz="2400" dirty="0"/>
              <a:t>.</a:t>
            </a:r>
          </a:p>
          <a:p>
            <a:pPr lvl="1"/>
            <a:r>
              <a:rPr lang="en-US" sz="2000" dirty="0"/>
              <a:t>executor (example: </a:t>
            </a:r>
            <a:r>
              <a:rPr lang="en-US" sz="2000" u="sng" dirty="0"/>
              <a:t>translate</a:t>
            </a:r>
            <a:r>
              <a:rPr lang="en-US" sz="2000" dirty="0"/>
              <a:t> Pascal programs to actions)</a:t>
            </a:r>
          </a:p>
          <a:p>
            <a:pPr lvl="4"/>
            <a:endParaRPr lang="en-US" sz="400" dirty="0">
              <a:solidFill>
                <a:schemeClr val="folHlink"/>
              </a:solidFill>
            </a:endParaRPr>
          </a:p>
          <a:p>
            <a:r>
              <a:rPr lang="en-US" sz="2400" dirty="0">
                <a:solidFill>
                  <a:srgbClr val="B23C00"/>
                </a:solidFill>
              </a:rPr>
              <a:t>Converter:</a:t>
            </a:r>
            <a:r>
              <a:rPr lang="en-US" sz="2400" dirty="0"/>
              <a:t> Visit methods use the symbol tables and parse trees to generate an </a:t>
            </a:r>
            <a:r>
              <a:rPr lang="en-US" sz="2400" u="sng" dirty="0"/>
              <a:t>object program</a:t>
            </a:r>
            <a:r>
              <a:rPr lang="en-US" sz="2400" dirty="0"/>
              <a:t> written in a </a:t>
            </a:r>
            <a:r>
              <a:rPr lang="en-US" sz="2400" u="sng" dirty="0"/>
              <a:t>different high-level language</a:t>
            </a:r>
            <a:r>
              <a:rPr lang="en-US" sz="2400" dirty="0"/>
              <a:t>.</a:t>
            </a:r>
          </a:p>
          <a:p>
            <a:pPr lvl="1"/>
            <a:r>
              <a:rPr lang="en-US" sz="2000" dirty="0"/>
              <a:t>code generator (example: </a:t>
            </a:r>
            <a:r>
              <a:rPr lang="en-US" sz="2000" u="sng" dirty="0"/>
              <a:t>translate</a:t>
            </a:r>
            <a:r>
              <a:rPr lang="en-US" sz="2000" dirty="0"/>
              <a:t> Pascal to Java)</a:t>
            </a:r>
          </a:p>
          <a:p>
            <a:pPr lvl="4"/>
            <a:endParaRPr lang="en-US" sz="800" dirty="0"/>
          </a:p>
          <a:p>
            <a:r>
              <a:rPr lang="en-US" sz="2400" dirty="0">
                <a:solidFill>
                  <a:srgbClr val="B23C00"/>
                </a:solidFill>
              </a:rPr>
              <a:t>Compiler:</a:t>
            </a:r>
            <a:r>
              <a:rPr lang="en-US" sz="2400" dirty="0"/>
              <a:t> Visit methods use the symbol tables and parse trees to generate an </a:t>
            </a:r>
            <a:r>
              <a:rPr lang="en-US" sz="2400" u="sng" dirty="0"/>
              <a:t>object program</a:t>
            </a:r>
            <a:r>
              <a:rPr lang="en-US" sz="2400" dirty="0">
                <a:solidFill>
                  <a:srgbClr val="B23C00"/>
                </a:solidFill>
              </a:rPr>
              <a:t> </a:t>
            </a:r>
            <a:r>
              <a:rPr lang="en-US" sz="2400" dirty="0"/>
              <a:t>written in a </a:t>
            </a:r>
            <a:r>
              <a:rPr lang="en-US" sz="2400" u="sng" dirty="0"/>
              <a:t>low-level language</a:t>
            </a:r>
            <a:r>
              <a:rPr lang="en-US" sz="2400" dirty="0"/>
              <a:t> such as assembly language.</a:t>
            </a:r>
          </a:p>
          <a:p>
            <a:pPr lvl="1"/>
            <a:r>
              <a:rPr lang="en-US" sz="2000" dirty="0"/>
              <a:t>code generator (example: </a:t>
            </a:r>
            <a:r>
              <a:rPr lang="en-US" sz="2000" u="sng" dirty="0"/>
              <a:t>translate</a:t>
            </a:r>
            <a:r>
              <a:rPr lang="en-US" sz="2000" dirty="0"/>
              <a:t> Pascal to Jasmin assembly)</a:t>
            </a:r>
          </a:p>
        </p:txBody>
      </p:sp>
    </p:spTree>
    <p:extLst>
      <p:ext uri="{BB962C8B-B14F-4D97-AF65-F5344CB8AC3E}">
        <p14:creationId xmlns:p14="http://schemas.microsoft.com/office/powerpoint/2010/main" val="607056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52963">
                                            <p:txEl>
                                              <p:pRg st="3" end="3"/>
                                            </p:txEl>
                                          </p:spTgt>
                                        </p:tgtEl>
                                        <p:attrNameLst>
                                          <p:attrName>style.visibility</p:attrName>
                                        </p:attrNameLst>
                                      </p:cBhvr>
                                      <p:to>
                                        <p:strVal val="visible"/>
                                      </p:to>
                                    </p:set>
                                    <p:animEffect transition="in" filter="fade">
                                      <p:cBhvr>
                                        <p:cTn id="7" dur="500"/>
                                        <p:tgtEl>
                                          <p:spTgt spid="55296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52963">
                                            <p:txEl>
                                              <p:pRg st="4" end="4"/>
                                            </p:txEl>
                                          </p:spTgt>
                                        </p:tgtEl>
                                        <p:attrNameLst>
                                          <p:attrName>style.visibility</p:attrName>
                                        </p:attrNameLst>
                                      </p:cBhvr>
                                      <p:to>
                                        <p:strVal val="visible"/>
                                      </p:to>
                                    </p:set>
                                    <p:animEffect transition="in" filter="fade">
                                      <p:cBhvr>
                                        <p:cTn id="10" dur="500"/>
                                        <p:tgtEl>
                                          <p:spTgt spid="55296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52963">
                                            <p:txEl>
                                              <p:pRg st="6" end="6"/>
                                            </p:txEl>
                                          </p:spTgt>
                                        </p:tgtEl>
                                        <p:attrNameLst>
                                          <p:attrName>style.visibility</p:attrName>
                                        </p:attrNameLst>
                                      </p:cBhvr>
                                      <p:to>
                                        <p:strVal val="visible"/>
                                      </p:to>
                                    </p:set>
                                    <p:animEffect transition="in" filter="fade">
                                      <p:cBhvr>
                                        <p:cTn id="15" dur="500"/>
                                        <p:tgtEl>
                                          <p:spTgt spid="55296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52963">
                                            <p:txEl>
                                              <p:pRg st="7" end="7"/>
                                            </p:txEl>
                                          </p:spTgt>
                                        </p:tgtEl>
                                        <p:attrNameLst>
                                          <p:attrName>style.visibility</p:attrName>
                                        </p:attrNameLst>
                                      </p:cBhvr>
                                      <p:to>
                                        <p:strVal val="visible"/>
                                      </p:to>
                                    </p:set>
                                    <p:animEffect transition="in" filter="fade">
                                      <p:cBhvr>
                                        <p:cTn id="18" dur="500"/>
                                        <p:tgtEl>
                                          <p:spTgt spid="5529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E1DFD-78AC-234C-A51B-8574F769CFC6}"/>
              </a:ext>
            </a:extLst>
          </p:cNvPr>
          <p:cNvSpPr>
            <a:spLocks noGrp="1"/>
          </p:cNvSpPr>
          <p:nvPr>
            <p:ph type="title"/>
          </p:nvPr>
        </p:nvSpPr>
        <p:spPr/>
        <p:txBody>
          <a:bodyPr/>
          <a:lstStyle/>
          <a:p>
            <a:r>
              <a:rPr lang="en-US" dirty="0"/>
              <a:t>Backend Converter</a:t>
            </a:r>
          </a:p>
        </p:txBody>
      </p:sp>
      <p:sp>
        <p:nvSpPr>
          <p:cNvPr id="3" name="Content Placeholder 2">
            <a:extLst>
              <a:ext uri="{FF2B5EF4-FFF2-40B4-BE49-F238E27FC236}">
                <a16:creationId xmlns:a16="http://schemas.microsoft.com/office/drawing/2014/main" id="{D5143F81-1542-C04D-81F1-5688F9EBDE1A}"/>
              </a:ext>
            </a:extLst>
          </p:cNvPr>
          <p:cNvSpPr>
            <a:spLocks noGrp="1"/>
          </p:cNvSpPr>
          <p:nvPr>
            <p:ph idx="1"/>
          </p:nvPr>
        </p:nvSpPr>
        <p:spPr>
          <a:xfrm>
            <a:off x="457200" y="4800585"/>
            <a:ext cx="8229600" cy="1330340"/>
          </a:xfrm>
        </p:spPr>
        <p:txBody>
          <a:bodyPr/>
          <a:lstStyle/>
          <a:p>
            <a:r>
              <a:rPr lang="en-US" dirty="0"/>
              <a:t>Create a different set of visit methods than </a:t>
            </a:r>
            <a:br>
              <a:rPr lang="en-US" dirty="0"/>
            </a:br>
            <a:r>
              <a:rPr lang="en-US" dirty="0"/>
              <a:t>the set for the interpreter’s class </a:t>
            </a:r>
            <a:r>
              <a:rPr lang="en-US" b="1" dirty="0">
                <a:solidFill>
                  <a:srgbClr val="0033CC"/>
                </a:solidFill>
                <a:latin typeface="Courier New" panose="02070309020205020404" pitchFamily="49" charset="0"/>
                <a:cs typeface="Courier New" panose="02070309020205020404" pitchFamily="49" charset="0"/>
              </a:rPr>
              <a:t>Executor</a:t>
            </a:r>
            <a:r>
              <a:rPr lang="en-US" dirty="0"/>
              <a:t>.</a:t>
            </a:r>
          </a:p>
          <a:p>
            <a:pPr lvl="1"/>
            <a:r>
              <a:rPr lang="en-US" dirty="0"/>
              <a:t>Keep the set of visit methods for class </a:t>
            </a:r>
            <a:r>
              <a:rPr lang="en-US" b="1" dirty="0">
                <a:solidFill>
                  <a:srgbClr val="0033CC"/>
                </a:solidFill>
                <a:latin typeface="Courier New" panose="02070309020205020404" pitchFamily="49" charset="0"/>
                <a:cs typeface="Courier New" panose="02070309020205020404" pitchFamily="49" charset="0"/>
              </a:rPr>
              <a:t>Semantics</a:t>
            </a:r>
            <a:r>
              <a:rPr lang="en-US" dirty="0"/>
              <a:t>. </a:t>
            </a:r>
          </a:p>
        </p:txBody>
      </p:sp>
      <p:sp>
        <p:nvSpPr>
          <p:cNvPr id="4" name="Slide Number Placeholder 3">
            <a:extLst>
              <a:ext uri="{FF2B5EF4-FFF2-40B4-BE49-F238E27FC236}">
                <a16:creationId xmlns:a16="http://schemas.microsoft.com/office/drawing/2014/main" id="{CA764263-90BD-1A4B-A558-C2237B5F9046}"/>
              </a:ext>
            </a:extLst>
          </p:cNvPr>
          <p:cNvSpPr>
            <a:spLocks noGrp="1"/>
          </p:cNvSpPr>
          <p:nvPr>
            <p:ph type="sldNum" sz="quarter" idx="12"/>
          </p:nvPr>
        </p:nvSpPr>
        <p:spPr/>
        <p:txBody>
          <a:bodyPr/>
          <a:lstStyle/>
          <a:p>
            <a:fld id="{FED62B2D-F854-104A-9535-9A504E5923E0}" type="slidenum">
              <a:rPr lang="en-US" smtClean="0"/>
              <a:pPr/>
              <a:t>9</a:t>
            </a:fld>
            <a:endParaRPr lang="en-US"/>
          </a:p>
        </p:txBody>
      </p:sp>
      <p:pic>
        <p:nvPicPr>
          <p:cNvPr id="9" name="Picture 8" descr="Diagram&#10;&#10;Description automatically generated">
            <a:extLst>
              <a:ext uri="{FF2B5EF4-FFF2-40B4-BE49-F238E27FC236}">
                <a16:creationId xmlns:a16="http://schemas.microsoft.com/office/drawing/2014/main" id="{0C1E4E28-9F2E-A447-B9B3-1E60BF46ACB9}"/>
              </a:ext>
            </a:extLst>
          </p:cNvPr>
          <p:cNvPicPr>
            <a:picLocks noChangeAspect="1"/>
          </p:cNvPicPr>
          <p:nvPr/>
        </p:nvPicPr>
        <p:blipFill>
          <a:blip r:embed="rId3"/>
          <a:stretch>
            <a:fillRect/>
          </a:stretch>
        </p:blipFill>
        <p:spPr>
          <a:xfrm>
            <a:off x="915216" y="1234464"/>
            <a:ext cx="7313567" cy="3624984"/>
          </a:xfrm>
          <a:prstGeom prst="rect">
            <a:avLst/>
          </a:prstGeom>
        </p:spPr>
      </p:pic>
    </p:spTree>
    <p:extLst>
      <p:ext uri="{BB962C8B-B14F-4D97-AF65-F5344CB8AC3E}">
        <p14:creationId xmlns:p14="http://schemas.microsoft.com/office/powerpoint/2010/main" val="2215673876"/>
      </p:ext>
    </p:extLst>
  </p:cSld>
  <p:clrMapOvr>
    <a:masterClrMapping/>
  </p:clrMapOvr>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37743</TotalTime>
  <Words>2664</Words>
  <Application>Microsoft Macintosh PowerPoint</Application>
  <PresentationFormat>On-screen Show (4:3)</PresentationFormat>
  <Paragraphs>393</Paragraphs>
  <Slides>30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Courier New</vt:lpstr>
      <vt:lpstr>Lato Extended</vt:lpstr>
      <vt:lpstr>Times New Roman</vt:lpstr>
      <vt:lpstr>Wingdings</vt:lpstr>
      <vt:lpstr>Quadrant</vt:lpstr>
      <vt:lpstr>CS 153 Concepts of Compiler Design October 11 Class Meeting</vt:lpstr>
      <vt:lpstr>Midterm: Question #1</vt:lpstr>
      <vt:lpstr>Midterm: Question #2</vt:lpstr>
      <vt:lpstr>Midterm: Question #3</vt:lpstr>
      <vt:lpstr>Midterm: Question #4</vt:lpstr>
      <vt:lpstr>Midterm: Question #5</vt:lpstr>
      <vt:lpstr>Review: Interpreter, Converter, Compiler</vt:lpstr>
      <vt:lpstr>It’s all about Translation!</vt:lpstr>
      <vt:lpstr>Backend Converter</vt:lpstr>
      <vt:lpstr>Conversion to a Different Language</vt:lpstr>
      <vt:lpstr>Convert Pascal’s REPEAT Statement</vt:lpstr>
      <vt:lpstr>Convert Pascal’s REPEAT Statement, cont’d</vt:lpstr>
      <vt:lpstr>Convert Pascal’s Assignment Statement</vt:lpstr>
      <vt:lpstr>Pascal  Java Conversion</vt:lpstr>
      <vt:lpstr>Assignment #5: Converter</vt:lpstr>
      <vt:lpstr>Target Machines</vt:lpstr>
      <vt:lpstr>Target Machines, cont’d</vt:lpstr>
      <vt:lpstr>Target Machines, cont’d</vt:lpstr>
      <vt:lpstr>Java Virtual Machine (JVM) Architecture</vt:lpstr>
      <vt:lpstr>Java Virtual Machine Architecture, cont’d</vt:lpstr>
      <vt:lpstr>The JVM’s Java Runtime Stack</vt:lpstr>
      <vt:lpstr>Stack Frame Contents</vt:lpstr>
      <vt:lpstr>JVM Instructions</vt:lpstr>
      <vt:lpstr>Jasmin Assembler</vt:lpstr>
      <vt:lpstr>Example Jasmin Program</vt:lpstr>
      <vt:lpstr>Jasmin Assembly Instructions</vt:lpstr>
      <vt:lpstr>Jasmin Assembly Instructions, cont’d</vt:lpstr>
      <vt:lpstr>Jasmin Assembly Instructions, cont’d</vt:lpstr>
      <vt:lpstr>Loading Constants onto the Operand Stack</vt:lpstr>
      <vt:lpstr>Shortcuts for Loading Constants</vt:lpstr>
    </vt:vector>
  </TitlesOfParts>
  <Company>Apropos Logic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153: Concepts of Compiler Design</dc:title>
  <dc:creator>Ronald Mak</dc:creator>
  <cp:lastModifiedBy>Ron Mak</cp:lastModifiedBy>
  <cp:revision>607</cp:revision>
  <dcterms:created xsi:type="dcterms:W3CDTF">2008-01-12T03:52:55Z</dcterms:created>
  <dcterms:modified xsi:type="dcterms:W3CDTF">2023-10-11T17:13:03Z</dcterms:modified>
</cp:coreProperties>
</file>