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6" r:id="rId3"/>
    <p:sldId id="308" r:id="rId4"/>
    <p:sldId id="337" r:id="rId5"/>
    <p:sldId id="309" r:id="rId6"/>
    <p:sldId id="310" r:id="rId7"/>
    <p:sldId id="311" r:id="rId8"/>
    <p:sldId id="312" r:id="rId9"/>
    <p:sldId id="328" r:id="rId10"/>
    <p:sldId id="331" r:id="rId11"/>
    <p:sldId id="332" r:id="rId12"/>
    <p:sldId id="333" r:id="rId13"/>
    <p:sldId id="304" r:id="rId14"/>
    <p:sldId id="329" r:id="rId15"/>
    <p:sldId id="330" r:id="rId16"/>
    <p:sldId id="314" r:id="rId17"/>
    <p:sldId id="315" r:id="rId18"/>
    <p:sldId id="313" r:id="rId19"/>
    <p:sldId id="316" r:id="rId20"/>
    <p:sldId id="317" r:id="rId21"/>
    <p:sldId id="318" r:id="rId22"/>
    <p:sldId id="319" r:id="rId23"/>
    <p:sldId id="320" r:id="rId24"/>
    <p:sldId id="321" r:id="rId25"/>
    <p:sldId id="335" r:id="rId26"/>
    <p:sldId id="323" r:id="rId27"/>
    <p:sldId id="322" r:id="rId28"/>
    <p:sldId id="324" r:id="rId29"/>
    <p:sldId id="325" r:id="rId30"/>
    <p:sldId id="326" r:id="rId31"/>
    <p:sldId id="327" r:id="rId32"/>
    <p:sldId id="334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D7FFFF"/>
    <a:srgbClr val="0033CC"/>
    <a:srgbClr val="008000"/>
    <a:srgbClr val="945200"/>
    <a:srgbClr val="FF9300"/>
    <a:srgbClr val="CC99FF"/>
    <a:srgbClr val="D883FF"/>
    <a:srgbClr val="8F0000"/>
    <a:srgbClr val="DEF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20" autoAdjust="0"/>
    <p:restoredTop sz="97808" autoAdjust="0"/>
  </p:normalViewPr>
  <p:slideViewPr>
    <p:cSldViewPr>
      <p:cViewPr varScale="1">
        <p:scale>
          <a:sx n="91" d="100"/>
          <a:sy n="91" d="100"/>
        </p:scale>
        <p:origin x="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9/17/23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September 18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kiers/rrd-antlr4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September 15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ANTLR Parse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029190" cy="478533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token stream</a:t>
            </a:r>
            <a:r>
              <a:rPr lang="en-US" dirty="0"/>
              <a:t> is the “pipe” </a:t>
            </a:r>
            <a:br>
              <a:rPr lang="en-US" dirty="0"/>
            </a:br>
            <a:r>
              <a:rPr lang="en-US" dirty="0"/>
              <a:t>between the lexer and the parser.</a:t>
            </a:r>
          </a:p>
          <a:p>
            <a:pPr lvl="4"/>
            <a:endParaRPr lang="en-US" dirty="0"/>
          </a:p>
          <a:p>
            <a:r>
              <a:rPr lang="en-US" dirty="0"/>
              <a:t>Each token object records the start and stop character indexes in the </a:t>
            </a:r>
            <a:r>
              <a:rPr lang="en-US" u="sng" dirty="0"/>
              <a:t>character stream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899" y="1325903"/>
            <a:ext cx="3380734" cy="3410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96043" y="6172170"/>
            <a:ext cx="184858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The Definitive ANTLR 4 Reference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Terence Parr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Pragmatic Programmers, 2012</a:t>
            </a:r>
          </a:p>
        </p:txBody>
      </p:sp>
    </p:spTree>
    <p:extLst>
      <p:ext uri="{BB962C8B-B14F-4D97-AF65-F5344CB8AC3E}">
        <p14:creationId xmlns:p14="http://schemas.microsoft.com/office/powerpoint/2010/main" val="111323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ANTLR Parse Trees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754873" cy="4835525"/>
          </a:xfrm>
        </p:spPr>
        <p:txBody>
          <a:bodyPr/>
          <a:lstStyle/>
          <a:p>
            <a:r>
              <a:rPr lang="en-US" dirty="0"/>
              <a:t>ANTLR generates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RuleNode</a:t>
            </a:r>
            <a:r>
              <a:rPr lang="en-US" dirty="0"/>
              <a:t> subclass for each grammar rule.</a:t>
            </a:r>
          </a:p>
          <a:p>
            <a:pPr lvl="4"/>
            <a:endParaRPr lang="en-US" dirty="0"/>
          </a:p>
          <a:p>
            <a:r>
              <a:rPr lang="en-US" dirty="0"/>
              <a:t>They are called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context objects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because they </a:t>
            </a:r>
            <a:r>
              <a:rPr lang="en-US" u="sng" dirty="0"/>
              <a:t>record everything</a:t>
            </a:r>
            <a:r>
              <a:rPr lang="en-US" dirty="0"/>
              <a:t> about the </a:t>
            </a:r>
            <a:r>
              <a:rPr lang="en-US" dirty="0">
                <a:solidFill>
                  <a:srgbClr val="B23C00"/>
                </a:solidFill>
              </a:rPr>
              <a:t>recognition phase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a rule.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899" y="1325903"/>
            <a:ext cx="3380734" cy="34109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96043" y="6172170"/>
            <a:ext cx="184858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The Definitive ANTLR 4 Reference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Terence Parr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Pragmatic Programmers, 2012</a:t>
            </a:r>
          </a:p>
        </p:txBody>
      </p:sp>
    </p:spTree>
    <p:extLst>
      <p:ext uri="{BB962C8B-B14F-4D97-AF65-F5344CB8AC3E}">
        <p14:creationId xmlns:p14="http://schemas.microsoft.com/office/powerpoint/2010/main" val="366501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ANTLR Parse Trees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96043" y="6172170"/>
            <a:ext cx="184858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The Definitive ANTLR 4 Reference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Terence Parr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Pragmatic Programmers, 2012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295401"/>
            <a:ext cx="8046677" cy="94489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kern="0" dirty="0"/>
              <a:t>The ANTLR-generated parser has corresponding parse tree node class names.</a:t>
            </a:r>
          </a:p>
          <a:p>
            <a:pPr lvl="4" eaLnBrk="1" hangingPunct="1"/>
            <a:endParaRPr lang="en-US" kern="0" dirty="0"/>
          </a:p>
        </p:txBody>
      </p:sp>
      <p:pic>
        <p:nvPicPr>
          <p:cNvPr id="10" name="Picture 9" descr="A diagram of a computer program&#10;&#10;Description automatically generated">
            <a:extLst>
              <a:ext uri="{FF2B5EF4-FFF2-40B4-BE49-F238E27FC236}">
                <a16:creationId xmlns:a16="http://schemas.microsoft.com/office/drawing/2014/main" id="{26AF46E5-3D3F-F794-D1FA-BF4358F67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473" y="2502696"/>
            <a:ext cx="6355053" cy="307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93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An ANTLR-generated parser has </a:t>
            </a:r>
            <a:br>
              <a:rPr lang="en-US" dirty="0"/>
            </a:br>
            <a:r>
              <a:rPr lang="en-US" dirty="0"/>
              <a:t>basic syntax error handling and recovery.</a:t>
            </a:r>
          </a:p>
          <a:p>
            <a:pPr lvl="1"/>
            <a:r>
              <a:rPr lang="en-US" dirty="0"/>
              <a:t>You can improve the error handling.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47657" y="2697488"/>
            <a:ext cx="1048685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193</a:t>
            </a: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5</a:t>
            </a:r>
          </a:p>
          <a:p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6</a:t>
            </a:r>
          </a:p>
          <a:p>
            <a:r>
              <a:rPr lang="mr-IN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a+b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*2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(1+2)*3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47" y="4140606"/>
            <a:ext cx="8991564" cy="1877437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Parse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tree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Lisp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format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):</a:t>
            </a:r>
          </a:p>
          <a:p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prog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stat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193) \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stat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5) \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stat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=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6) \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stat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 +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 *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2))) </a:t>
            </a:r>
            <a:r>
              <a:rPr lang="mr-IN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mr-IN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missing</a:t>
            </a:r>
            <a:r>
              <a:rPr lang="mr-IN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')'&gt;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 \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stat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1) +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2)) )) * (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 3)) \</a:t>
            </a:r>
            <a:r>
              <a:rPr lang="mr-IN" sz="14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400" b="1" dirty="0">
                <a:latin typeface="Courier New" charset="0"/>
                <a:ea typeface="Courier New" charset="0"/>
                <a:cs typeface="Courier New" charset="0"/>
              </a:rPr>
              <a:t>))</a:t>
            </a:r>
          </a:p>
          <a:p>
            <a:r>
              <a:rPr lang="mr-IN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line</a:t>
            </a:r>
            <a:r>
              <a:rPr lang="mr-IN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4:6 </a:t>
            </a:r>
            <a:r>
              <a:rPr lang="mr-IN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missing</a:t>
            </a:r>
            <a:r>
              <a:rPr lang="mr-IN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')' </a:t>
            </a:r>
            <a:r>
              <a:rPr lang="mr-IN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at</a:t>
            </a:r>
            <a:r>
              <a:rPr lang="mr-IN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'\</a:t>
            </a:r>
            <a:r>
              <a:rPr lang="mr-IN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4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21327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Ambiguities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Is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f()</a:t>
            </a:r>
            <a:r>
              <a:rPr lang="en-US" dirty="0"/>
              <a:t> a function call as a standalone </a:t>
            </a:r>
            <a:r>
              <a:rPr lang="en-US" u="sng" dirty="0"/>
              <a:t>statement</a:t>
            </a:r>
            <a:r>
              <a:rPr lang="en-US" dirty="0"/>
              <a:t>, or a function call in an </a:t>
            </a:r>
            <a:r>
              <a:rPr lang="en-US" u="sng" dirty="0"/>
              <a:t>expression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2151" y="2586383"/>
            <a:ext cx="2941831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stat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 expr ';'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| ID '(' ')' ';'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;</a:t>
            </a:r>
          </a:p>
          <a:p>
            <a:endParaRPr lang="en-US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800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expr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: ID '(' ')' 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| INT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6043" y="6172170"/>
            <a:ext cx="184858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The Definitive ANTLR 4 Reference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Terence Parr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Pragmatic Programmers, 2012</a:t>
            </a:r>
          </a:p>
        </p:txBody>
      </p:sp>
      <p:pic>
        <p:nvPicPr>
          <p:cNvPr id="6" name="Picture 5" descr="A close-up of a white background&#10;&#10;Description automatically generated">
            <a:extLst>
              <a:ext uri="{FF2B5EF4-FFF2-40B4-BE49-F238E27FC236}">
                <a16:creationId xmlns:a16="http://schemas.microsoft.com/office/drawing/2014/main" id="{A4947520-004D-87D4-8D51-EE502E6D1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2570" y="2586382"/>
            <a:ext cx="4854230" cy="23507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64409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Ambiguities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/>
              <a:t>Is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r>
              <a:rPr lang="en-US" dirty="0"/>
              <a:t> a reserved word or an identifier?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ANTLR resolves an ambiguity by choosing </a:t>
            </a:r>
            <a:br>
              <a:rPr lang="en-US" dirty="0"/>
            </a:br>
            <a:r>
              <a:rPr lang="en-US" dirty="0"/>
              <a:t>the </a:t>
            </a:r>
            <a:r>
              <a:rPr lang="en-US" u="sng" dirty="0"/>
              <a:t>first alternative</a:t>
            </a:r>
            <a:r>
              <a:rPr lang="en-US" dirty="0"/>
              <a:t> in the grammar.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30501" y="1965976"/>
            <a:ext cx="2282997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: 'begin' 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charset="0"/>
                <a:ea typeface="Courier New" charset="0"/>
                <a:cs typeface="Courier New" charset="0"/>
              </a:rPr>
              <a:t>ID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: [a-z]+  ;</a:t>
            </a:r>
          </a:p>
        </p:txBody>
      </p:sp>
    </p:spTree>
    <p:extLst>
      <p:ext uri="{BB962C8B-B14F-4D97-AF65-F5344CB8AC3E}">
        <p14:creationId xmlns:p14="http://schemas.microsoft.com/office/powerpoint/2010/main" val="368889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AE3C-39F3-7342-B0F8-56259A7A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Visitor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5B51-02E2-044F-B4D1-1D34C92F0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ANTLR to generate the </a:t>
            </a:r>
            <a:br>
              <a:rPr lang="en-US" dirty="0"/>
            </a:br>
            <a:r>
              <a:rPr lang="en-US" u="sng" dirty="0"/>
              <a:t>visitor interface</a:t>
            </a:r>
            <a:r>
              <a:rPr lang="en-US" dirty="0"/>
              <a:t> for our back end.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By default, it generates the </a:t>
            </a:r>
            <a:r>
              <a:rPr lang="en-US" u="sng" dirty="0"/>
              <a:t>listener interface</a:t>
            </a:r>
            <a:br>
              <a:rPr lang="en-US" dirty="0"/>
            </a:br>
            <a:r>
              <a:rPr lang="en-US" dirty="0"/>
              <a:t>which we won’t use in this class.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1CEE1-1D8F-204B-9FEE-0665177DE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76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AE3C-39F3-7342-B0F8-56259A7A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Visitor Interface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5B51-02E2-044F-B4D1-1D34C92F0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676405"/>
          </a:xfrm>
        </p:spPr>
        <p:txBody>
          <a:bodyPr/>
          <a:lstStyle/>
          <a:p>
            <a:r>
              <a:rPr lang="en-US" dirty="0"/>
              <a:t>Specify “visitor” and “no listener” when you run ANTLR to generate components.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Command line: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1CEE1-1D8F-204B-9FEE-0665177DE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9621C-19AD-664F-868B-C0DC9260E592}"/>
              </a:ext>
            </a:extLst>
          </p:cNvPr>
          <p:cNvSpPr txBox="1"/>
          <p:nvPr/>
        </p:nvSpPr>
        <p:spPr>
          <a:xfrm>
            <a:off x="1446784" y="3794756"/>
            <a:ext cx="6250429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8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8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 Expr.g4</a:t>
            </a:r>
          </a:p>
          <a:p>
            <a:r>
              <a:rPr lang="en-US" sz="18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</a:t>
            </a:r>
            <a:r>
              <a:rPr lang="en-US" sz="1800" b="1" dirty="0" err="1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ExprTestJava</a:t>
            </a:r>
            <a:r>
              <a:rPr lang="en-US" sz="1800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Expr.g4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ExprLexer.interp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ExprParser.java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Expr.interp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ExprLexer.java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ExprVisitor.java</a:t>
            </a:r>
            <a:endParaRPr lang="en-US" sz="1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Expr.tokens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ExprLexer.tokens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error.txt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ExprBaseVisitor.java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ExprMain.java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63F152-6A95-884C-9EDE-9F44B8DB4C13}"/>
              </a:ext>
            </a:extLst>
          </p:cNvPr>
          <p:cNvSpPr txBox="1"/>
          <p:nvPr/>
        </p:nvSpPr>
        <p:spPr>
          <a:xfrm>
            <a:off x="550706" y="3133039"/>
            <a:ext cx="8042586" cy="369332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="java -jar $ANTLR_JAR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-visitor -no-listener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619003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5AE3C-39F3-7342-B0F8-56259A7A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Visitor Interface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5B51-02E2-044F-B4D1-1D34C92F0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r>
              <a:rPr lang="en-US" dirty="0"/>
              <a:t>Specify “visitor” and “no listener” when you run ANTLR to generate components.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Eclipse </a:t>
            </a:r>
            <a:br>
              <a:rPr lang="en-US" dirty="0"/>
            </a:br>
            <a:r>
              <a:rPr lang="en-US" dirty="0"/>
              <a:t>(project </a:t>
            </a:r>
            <a:br>
              <a:rPr lang="en-US" dirty="0"/>
            </a:br>
            <a:r>
              <a:rPr lang="en-US" dirty="0"/>
              <a:t>properties):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1CEE1-1D8F-204B-9FEE-0665177DE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9930A4E-6F3A-CAA0-ED40-DBF8B5A1A9D1}"/>
              </a:ext>
            </a:extLst>
          </p:cNvPr>
          <p:cNvGrpSpPr/>
          <p:nvPr/>
        </p:nvGrpSpPr>
        <p:grpSpPr>
          <a:xfrm>
            <a:off x="3095980" y="2331732"/>
            <a:ext cx="5865092" cy="3566121"/>
            <a:chOff x="3017537" y="2331732"/>
            <a:chExt cx="5865092" cy="3566121"/>
          </a:xfrm>
        </p:grpSpPr>
        <p:pic>
          <p:nvPicPr>
            <p:cNvPr id="10" name="Picture 9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AAC3CB79-6F52-C5FF-DB1A-D7A6335FE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7537" y="2331732"/>
              <a:ext cx="5865092" cy="3566121"/>
            </a:xfrm>
            <a:prstGeom prst="rect">
              <a:avLst/>
            </a:prstGeom>
          </p:spPr>
        </p:pic>
        <p:sp>
          <p:nvSpPr>
            <p:cNvPr id="9" name="Left Arrow 8">
              <a:extLst>
                <a:ext uri="{FF2B5EF4-FFF2-40B4-BE49-F238E27FC236}">
                  <a16:creationId xmlns:a16="http://schemas.microsoft.com/office/drawing/2014/main" id="{D9C169B2-5B33-5940-AAB8-314B7234DE45}"/>
                </a:ext>
              </a:extLst>
            </p:cNvPr>
            <p:cNvSpPr/>
            <p:nvPr/>
          </p:nvSpPr>
          <p:spPr bwMode="auto">
            <a:xfrm>
              <a:off x="6498876" y="4638692"/>
              <a:ext cx="640073" cy="457195"/>
            </a:xfrm>
            <a:prstGeom prst="leftArrow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Down Arrow 12">
              <a:extLst>
                <a:ext uri="{FF2B5EF4-FFF2-40B4-BE49-F238E27FC236}">
                  <a16:creationId xmlns:a16="http://schemas.microsoft.com/office/drawing/2014/main" id="{0C411B8D-3166-CE98-3635-C42E4609F535}"/>
                </a:ext>
              </a:extLst>
            </p:cNvPr>
            <p:cNvSpPr/>
            <p:nvPr/>
          </p:nvSpPr>
          <p:spPr bwMode="auto">
            <a:xfrm rot="5400000">
              <a:off x="6970970" y="3684546"/>
              <a:ext cx="274317" cy="274317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8" name="Down Arrow 17">
              <a:extLst>
                <a:ext uri="{FF2B5EF4-FFF2-40B4-BE49-F238E27FC236}">
                  <a16:creationId xmlns:a16="http://schemas.microsoft.com/office/drawing/2014/main" id="{1EC9B5EE-8037-084C-8995-DA5B3884F081}"/>
                </a:ext>
              </a:extLst>
            </p:cNvPr>
            <p:cNvSpPr/>
            <p:nvPr/>
          </p:nvSpPr>
          <p:spPr bwMode="auto">
            <a:xfrm rot="5400000">
              <a:off x="5052960" y="4427961"/>
              <a:ext cx="274317" cy="274317"/>
            </a:xfrm>
            <a:prstGeom prst="downArrow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972CFDA-91FD-3CDF-939A-DBD21A141578}"/>
              </a:ext>
            </a:extLst>
          </p:cNvPr>
          <p:cNvSpPr txBox="1"/>
          <p:nvPr/>
        </p:nvSpPr>
        <p:spPr>
          <a:xfrm>
            <a:off x="365806" y="3908652"/>
            <a:ext cx="2434085" cy="1349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NOTE: You may need to </a:t>
            </a:r>
            <a:r>
              <a:rPr lang="en-US" u="sng" dirty="0">
                <a:solidFill>
                  <a:srgbClr val="C00000"/>
                </a:solidFill>
              </a:rPr>
              <a:t>reset these properties</a:t>
            </a:r>
            <a:r>
              <a:rPr lang="en-US" dirty="0">
                <a:solidFill>
                  <a:srgbClr val="C00000"/>
                </a:solidFill>
              </a:rPr>
              <a:t> each time you restart Eclipse or switch to this workspace.</a:t>
            </a:r>
          </a:p>
        </p:txBody>
      </p:sp>
    </p:spTree>
    <p:extLst>
      <p:ext uri="{BB962C8B-B14F-4D97-AF65-F5344CB8AC3E}">
        <p14:creationId xmlns:p14="http://schemas.microsoft.com/office/powerpoint/2010/main" val="169892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A2769-2E1C-1440-9A09-CAE16392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6" y="411163"/>
            <a:ext cx="4571994" cy="655637"/>
          </a:xfrm>
        </p:spPr>
        <p:txBody>
          <a:bodyPr/>
          <a:lstStyle/>
          <a:p>
            <a:pPr algn="r"/>
            <a:r>
              <a:rPr lang="en-US" sz="2800" dirty="0"/>
              <a:t>Interface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ExprVisitor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EA83A-DEA4-474F-8DA2-29BFE6DC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8681BE-2B0F-6A48-8013-0780623AA6EC}"/>
              </a:ext>
            </a:extLst>
          </p:cNvPr>
          <p:cNvSpPr txBox="1"/>
          <p:nvPr/>
        </p:nvSpPr>
        <p:spPr>
          <a:xfrm>
            <a:off x="291020" y="3181374"/>
            <a:ext cx="856195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from Expr.g4 by ANTLR 4.13.0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org.antlr.v4.runtime.tree.ParseTreeVisitor;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This interface defines a complete generic visitor for a parse tree produced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by {@link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@param &lt;T&gt; The return type of the visit operation. Use {@link Void} for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operations with no return type.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extends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ParseTreeVisitor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ExprParser.ProgramContext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ExprParser.StatementContext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visitExpr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ExprParser.ExprContext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9D2678-13D4-D445-A049-0A8A8698513A}"/>
              </a:ext>
            </a:extLst>
          </p:cNvPr>
          <p:cNvSpPr txBox="1"/>
          <p:nvPr/>
        </p:nvSpPr>
        <p:spPr>
          <a:xfrm>
            <a:off x="7093735" y="3012097"/>
            <a:ext cx="1593065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ExprVisitor.java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B40E58-0CD9-0F4D-86ED-D025E0B039C8}"/>
              </a:ext>
            </a:extLst>
          </p:cNvPr>
          <p:cNvSpPr txBox="1"/>
          <p:nvPr/>
        </p:nvSpPr>
        <p:spPr>
          <a:xfrm>
            <a:off x="6198642" y="5707823"/>
            <a:ext cx="257955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You can think of each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solidFill>
                  <a:srgbClr val="0033CC"/>
                </a:solidFill>
              </a:rPr>
              <a:t> as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 </a:t>
            </a:r>
            <a:r>
              <a:rPr lang="en-US" sz="1400" u="sng" dirty="0">
                <a:solidFill>
                  <a:srgbClr val="0033CC"/>
                </a:solidFill>
              </a:rPr>
              <a:t>pointer to a parse tree node</a:t>
            </a:r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of a particular type.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EC8C06-2790-2047-8D25-032836548FF5}"/>
              </a:ext>
            </a:extLst>
          </p:cNvPr>
          <p:cNvSpPr txBox="1"/>
          <p:nvPr/>
        </p:nvSpPr>
        <p:spPr>
          <a:xfrm>
            <a:off x="382459" y="105013"/>
            <a:ext cx="4372419" cy="3323987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grammar Expr;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statement+ 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 NEWLINE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IDENTIFER '=' expr NEWLINE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expr ('*'|'/') expr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| expr ('+'|'-') expr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| INTEGER 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| IDENTIFER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| '(' expr ')'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BF6E96-9F33-0CB5-F56B-2BBF3E070462}"/>
              </a:ext>
            </a:extLst>
          </p:cNvPr>
          <p:cNvSpPr txBox="1"/>
          <p:nvPr/>
        </p:nvSpPr>
        <p:spPr>
          <a:xfrm>
            <a:off x="3017537" y="2939737"/>
            <a:ext cx="8802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Expr.g4</a:t>
            </a:r>
          </a:p>
        </p:txBody>
      </p:sp>
    </p:spTree>
    <p:extLst>
      <p:ext uri="{BB962C8B-B14F-4D97-AF65-F5344CB8AC3E}">
        <p14:creationId xmlns:p14="http://schemas.microsoft.com/office/powerpoint/2010/main" val="217705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5C42C-4033-AC5E-C091-C990CD5D9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antlr4</a:t>
            </a:r>
            <a:r>
              <a:rPr lang="en-US" dirty="0"/>
              <a:t> Alias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DA78D-784B-D576-203C-BB9B8656F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70399"/>
            <a:ext cx="8229600" cy="1742254"/>
          </a:xfrm>
        </p:spPr>
        <p:txBody>
          <a:bodyPr/>
          <a:lstStyle/>
          <a:p>
            <a:r>
              <a:rPr lang="en-US" dirty="0"/>
              <a:t>Equivalent to:</a:t>
            </a:r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Windows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.bat</a:t>
            </a:r>
            <a:r>
              <a:rPr lang="en-US" dirty="0"/>
              <a:t> files: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D44F8C-5BF2-53BE-9FD5-CA7C5004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1D0240-A2AE-C085-1A8C-D4A7A60A93FE}"/>
              </a:ext>
            </a:extLst>
          </p:cNvPr>
          <p:cNvSpPr txBox="1"/>
          <p:nvPr/>
        </p:nvSpPr>
        <p:spPr>
          <a:xfrm>
            <a:off x="685820" y="1345953"/>
            <a:ext cx="7772360" cy="1077218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ANTLR_JAR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="$HOME/ANTLR4.13.0/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antlr-4.13.0-complete.jar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export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CLASSPATH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="$CLASSPATH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:$ANTLR_JAR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="java -jar $ANTLR_JAR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-visitor -no-listener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grun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='java org.antlr.v4.gui.TestRig'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CF0FF7-D073-B8A1-B8E7-0B08404F9CB7}"/>
              </a:ext>
            </a:extLst>
          </p:cNvPr>
          <p:cNvSpPr txBox="1"/>
          <p:nvPr/>
        </p:nvSpPr>
        <p:spPr>
          <a:xfrm>
            <a:off x="2504767" y="2569908"/>
            <a:ext cx="4134465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antlr4 Expr.g4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grun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Expr program –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A768B5-6E8B-5E39-7DE7-6A4B410CCB75}"/>
              </a:ext>
            </a:extLst>
          </p:cNvPr>
          <p:cNvSpPr txBox="1"/>
          <p:nvPr/>
        </p:nvSpPr>
        <p:spPr>
          <a:xfrm>
            <a:off x="91489" y="3794756"/>
            <a:ext cx="9030036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-jar /Users/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rmak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/ANTLR4.13.0/antlr-4.13.0-complete.jar -visitor -no-listener Expr.g4</a:t>
            </a:r>
          </a:p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org.antlr.v4.gui.TestRig Expr program -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BF8D04-455B-BAF0-DD17-B2341E473AFD}"/>
              </a:ext>
            </a:extLst>
          </p:cNvPr>
          <p:cNvSpPr txBox="1"/>
          <p:nvPr/>
        </p:nvSpPr>
        <p:spPr>
          <a:xfrm>
            <a:off x="91489" y="5104092"/>
            <a:ext cx="7638630" cy="292388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-jar C:\ANTLR4.13.0\antlr-4.13.0-complete.jar -visitor -no-listener %1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DFACBC-8259-EB13-566A-C80DD8431625}"/>
              </a:ext>
            </a:extLst>
          </p:cNvPr>
          <p:cNvSpPr txBox="1"/>
          <p:nvPr/>
        </p:nvSpPr>
        <p:spPr>
          <a:xfrm>
            <a:off x="91489" y="5788343"/>
            <a:ext cx="8869583" cy="292388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-cp .;C:\ANTLR4.13.0\antlr-4.13.0-complete.jar org.antlr.v4.gui.TestRig %1 %2 %3 %4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685B50-D92F-5D90-554B-1B72CD488EEF}"/>
              </a:ext>
            </a:extLst>
          </p:cNvPr>
          <p:cNvSpPr txBox="1"/>
          <p:nvPr/>
        </p:nvSpPr>
        <p:spPr>
          <a:xfrm>
            <a:off x="6548817" y="4815653"/>
            <a:ext cx="104067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antlr4.bat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91EB6D-F5F0-BE01-56C1-6F16BCAFD5F4}"/>
              </a:ext>
            </a:extLst>
          </p:cNvPr>
          <p:cNvSpPr txBox="1"/>
          <p:nvPr/>
        </p:nvSpPr>
        <p:spPr>
          <a:xfrm>
            <a:off x="7931556" y="5497048"/>
            <a:ext cx="93807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grun.bat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6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00C7-D84B-5E4A-87CB-4213B417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Base Visitor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ExprBaseVisitor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5767D-AE6B-7244-BF1C-1B0B732E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68E989-5A7F-8E4B-B8B7-64B5E16FC40E}"/>
              </a:ext>
            </a:extLst>
          </p:cNvPr>
          <p:cNvSpPr txBox="1"/>
          <p:nvPr/>
        </p:nvSpPr>
        <p:spPr>
          <a:xfrm>
            <a:off x="424082" y="1257955"/>
            <a:ext cx="7622600" cy="54476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from Expr.g4 by ANTLR 4.13.0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org.antlr.v4.runtime.tree.AbstractParseTreeVisitor;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/**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This class provides an empty implementation of {@link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ExprVisitor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which can be extended to create a visitor which only needs to handle a subset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of the available methods.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@param &lt;T&gt; The return type of the visit operation. Use {@link Void} for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operations with no return type.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ExprBaseVisitor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extends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AbstractParseTreeVisitor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implements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ExprVisitor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 public T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ExprParser.ProgramContext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   return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 public T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ExprParser.StatementContext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   return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 public T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visitExpr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ExprParser.ExprContext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   return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C8166F-5B03-574D-AC4F-9F8947982556}"/>
              </a:ext>
            </a:extLst>
          </p:cNvPr>
          <p:cNvSpPr txBox="1"/>
          <p:nvPr/>
        </p:nvSpPr>
        <p:spPr>
          <a:xfrm>
            <a:off x="6307203" y="1417342"/>
            <a:ext cx="2059538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ExprBaseVisitor.java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04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47D1-C372-5341-9F73-4288296AF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Base Visitor Class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56FF3-8F35-6142-ADF9-75ECECB30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u="sng" dirty="0"/>
              <a:t>default visit method</a:t>
            </a:r>
            <a:r>
              <a:rPr lang="en-US" dirty="0"/>
              <a:t> for each node in the base visitor class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ExprBaseVisitor</a:t>
            </a:r>
            <a:r>
              <a:rPr lang="en-US" dirty="0"/>
              <a:t> simply </a:t>
            </a:r>
            <a:br>
              <a:rPr lang="en-US" dirty="0"/>
            </a:br>
            <a:r>
              <a:rPr lang="en-US" u="sng" dirty="0"/>
              <a:t>visits the node’s children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the node has no children, then nothing happens.</a:t>
            </a:r>
          </a:p>
          <a:p>
            <a:pPr lvl="1"/>
            <a:r>
              <a:rPr lang="en-US" dirty="0"/>
              <a:t>All that the default methods together accomplish is </a:t>
            </a:r>
            <a:br>
              <a:rPr lang="en-US" dirty="0"/>
            </a:br>
            <a:r>
              <a:rPr lang="en-US" dirty="0"/>
              <a:t>to visit each node of the tree and do nothing else.</a:t>
            </a:r>
          </a:p>
          <a:p>
            <a:pPr lvl="4"/>
            <a:endParaRPr lang="en-US" dirty="0"/>
          </a:p>
          <a:p>
            <a:r>
              <a:rPr lang="en-US" dirty="0"/>
              <a:t>Therefore, to do real work in the back end, we must create a </a:t>
            </a:r>
            <a:r>
              <a:rPr lang="en-US" u="sng" dirty="0"/>
              <a:t>subclass</a:t>
            </a:r>
            <a:r>
              <a:rPr lang="en-US" dirty="0"/>
              <a:t> of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ExprBaseVisitor</a:t>
            </a:r>
            <a:r>
              <a:rPr lang="en-US" dirty="0"/>
              <a:t> where we </a:t>
            </a:r>
            <a:r>
              <a:rPr lang="en-US" u="sng" dirty="0"/>
              <a:t>override</a:t>
            </a:r>
            <a:r>
              <a:rPr lang="en-US" dirty="0"/>
              <a:t> the default visit methods.</a:t>
            </a:r>
          </a:p>
          <a:p>
            <a:pPr lvl="1"/>
            <a:r>
              <a:rPr lang="en-US" dirty="0"/>
              <a:t>ANTLR has created a </a:t>
            </a:r>
            <a:r>
              <a:rPr lang="en-US" u="sng" dirty="0"/>
              <a:t>framework</a:t>
            </a:r>
            <a:r>
              <a:rPr lang="en-US" dirty="0"/>
              <a:t> for our back end.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BD15F-C0A3-A044-A9E1-8DD7AACCF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5CCC81B-344F-4946-B169-C0CEA54C37FB}"/>
              </a:ext>
            </a:extLst>
          </p:cNvPr>
          <p:cNvSpPr txBox="1"/>
          <p:nvPr/>
        </p:nvSpPr>
        <p:spPr>
          <a:xfrm>
            <a:off x="4297716" y="2487408"/>
            <a:ext cx="4480512" cy="3323987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grammar Expr;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statement+ 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 NEWLINE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IDENTIFER '=' expr NEWLINE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expr ('*'|'/') expr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| expr ('+'|'-') expr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| INTEGER  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| IDENTIFER       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| '(' expr ')'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;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35333-A864-C34F-AA46-76FE9A28F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Base Visitor Class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1D20-81D0-6549-BDD1-F74CB9BCE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45257"/>
          </a:xfrm>
        </p:spPr>
        <p:txBody>
          <a:bodyPr/>
          <a:lstStyle/>
          <a:p>
            <a:r>
              <a:rPr lang="en-US" dirty="0"/>
              <a:t>ANTLR generated a </a:t>
            </a:r>
            <a:r>
              <a:rPr lang="en-US" u="sng" dirty="0"/>
              <a:t>separate visit method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for each production rule:</a:t>
            </a: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visitExpr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But that’s too </a:t>
            </a:r>
            <a:br>
              <a:rPr lang="en-US" dirty="0"/>
            </a:br>
            <a:r>
              <a:rPr lang="en-US" dirty="0"/>
              <a:t>“coarse” since </a:t>
            </a:r>
            <a:br>
              <a:rPr lang="en-US" dirty="0"/>
            </a:br>
            <a:r>
              <a:rPr lang="en-US" dirty="0"/>
              <a:t>some rules have </a:t>
            </a:r>
            <a:br>
              <a:rPr lang="en-US" dirty="0"/>
            </a:br>
            <a:r>
              <a:rPr lang="en-US" dirty="0"/>
              <a:t>multiple options: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A958A-8DB9-AD4B-A499-CA6C17EA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20BA3E-A28B-6846-A40D-70A7EAE03B69}"/>
              </a:ext>
            </a:extLst>
          </p:cNvPr>
          <p:cNvSpPr txBox="1"/>
          <p:nvPr/>
        </p:nvSpPr>
        <p:spPr>
          <a:xfrm>
            <a:off x="7715075" y="2331732"/>
            <a:ext cx="8802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Expr.g4</a:t>
            </a:r>
          </a:p>
        </p:txBody>
      </p:sp>
    </p:spTree>
    <p:extLst>
      <p:ext uri="{BB962C8B-B14F-4D97-AF65-F5344CB8AC3E}">
        <p14:creationId xmlns:p14="http://schemas.microsoft.com/office/powerpoint/2010/main" val="787602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9DBA-76F6-4642-8893-30076353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Labeled Production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9D73-6A5F-4C46-B61F-27770DD87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44892"/>
          </a:xfrm>
        </p:spPr>
        <p:txBody>
          <a:bodyPr/>
          <a:lstStyle/>
          <a:p>
            <a:r>
              <a:rPr lang="en-US" dirty="0"/>
              <a:t>Add a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 </a:t>
            </a:r>
            <a:r>
              <a:rPr lang="en-US" u="sng" dirty="0"/>
              <a:t>label</a:t>
            </a:r>
            <a:r>
              <a:rPr lang="en-US" dirty="0"/>
              <a:t> to each rule option and</a:t>
            </a:r>
            <a:br>
              <a:rPr lang="en-US" dirty="0"/>
            </a:br>
            <a:r>
              <a:rPr lang="en-US" dirty="0"/>
              <a:t>rerun ANTLR to generate a new parser: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57263-A3D6-7847-9781-D6733B3C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88600-7ACD-2A46-B7CF-0C34FA75E654}"/>
              </a:ext>
            </a:extLst>
          </p:cNvPr>
          <p:cNvSpPr txBox="1"/>
          <p:nvPr/>
        </p:nvSpPr>
        <p:spPr>
          <a:xfrm>
            <a:off x="1902038" y="2514610"/>
            <a:ext cx="5339923" cy="3323987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grammar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ExprLabeled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statement+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 NEWLINE  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IDENTIFER '=' expr NEWLINE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assign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       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empty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 ('*'|'/') expr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mulDiv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expr ('+'|'-') expr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INTEGER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IDENTIFER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'(' expr ')'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parens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2C43F-F5F0-464D-A84E-79BEB006DD75}"/>
              </a:ext>
            </a:extLst>
          </p:cNvPr>
          <p:cNvSpPr txBox="1"/>
          <p:nvPr/>
        </p:nvSpPr>
        <p:spPr>
          <a:xfrm>
            <a:off x="6126463" y="4251951"/>
            <a:ext cx="155683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These are </a:t>
            </a:r>
            <a:r>
              <a:rPr lang="en-US" sz="1400" u="sng" dirty="0">
                <a:solidFill>
                  <a:srgbClr val="C00000"/>
                </a:solidFill>
              </a:rPr>
              <a:t>labels</a:t>
            </a:r>
            <a:r>
              <a:rPr lang="en-US" sz="1400" dirty="0">
                <a:solidFill>
                  <a:srgbClr val="C00000"/>
                </a:solidFill>
              </a:rPr>
              <a:t>,</a:t>
            </a:r>
          </a:p>
          <a:p>
            <a:r>
              <a:rPr lang="en-US" sz="1400" dirty="0">
                <a:solidFill>
                  <a:srgbClr val="C00000"/>
                </a:solidFill>
              </a:rPr>
              <a:t>not comments!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40880E-7BF4-A34E-8273-3AF51E38D345}"/>
              </a:ext>
            </a:extLst>
          </p:cNvPr>
          <p:cNvSpPr txBox="1"/>
          <p:nvPr/>
        </p:nvSpPr>
        <p:spPr>
          <a:xfrm>
            <a:off x="5486390" y="2345333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2772618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77CFB-0720-AF41-889B-A026AB8C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0" y="411163"/>
            <a:ext cx="3200409" cy="655637"/>
          </a:xfrm>
        </p:spPr>
        <p:txBody>
          <a:bodyPr/>
          <a:lstStyle/>
          <a:p>
            <a:pPr algn="r"/>
            <a:r>
              <a:rPr lang="en-US" sz="2000" dirty="0"/>
              <a:t>Interface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ExprLabeledVisitor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FB699-6A8F-C946-9616-5BA62C71E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C988C8-A093-8A43-8A26-C97361BA0966}"/>
              </a:ext>
            </a:extLst>
          </p:cNvPr>
          <p:cNvSpPr txBox="1"/>
          <p:nvPr/>
        </p:nvSpPr>
        <p:spPr>
          <a:xfrm>
            <a:off x="365806" y="3396817"/>
            <a:ext cx="7380547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from ExprLabeled.g4 by ANTLR 4.13.0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org.antlr.v4.runtime.tree.ParseTreeVisitor;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ExprLabeledVisitor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extends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ParseTreeVisitor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ExprLabeledParser.ProgramContext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ExprLabeledParser.PrintContext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ExprLabeledParser.AssignContext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visitEmpty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ExprLabeledParser.EmptyContext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visitParens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ExprLabeledParser.ParensContext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visitAddSub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ExprLabeledParser.AddSubContext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ExprLabeledParser.IdContext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ExprLabeledParser.IntContext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visitMulDiv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ExprLabeledParser.MulDivContext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1F65D7-ACB3-E745-A9DF-29ACD9958A27}"/>
              </a:ext>
            </a:extLst>
          </p:cNvPr>
          <p:cNvSpPr txBox="1"/>
          <p:nvPr/>
        </p:nvSpPr>
        <p:spPr>
          <a:xfrm>
            <a:off x="365806" y="382762"/>
            <a:ext cx="5339923" cy="2893100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statement+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 NEWLINE  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IDENTIFER '=' expr NEWLINE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assign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       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empty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 ('*'|'/') expr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mulDiv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expr ('+'|'-') expr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INTEGER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IDENTIFER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'(' expr ')'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parens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0879C-7E79-BEE1-9D35-F193300A30F9}"/>
              </a:ext>
            </a:extLst>
          </p:cNvPr>
          <p:cNvSpPr txBox="1"/>
          <p:nvPr/>
        </p:nvSpPr>
        <p:spPr>
          <a:xfrm>
            <a:off x="6583658" y="4800585"/>
            <a:ext cx="210314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Having more visit methods gives you greater flexibility and control when you walk the parse tree.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7A54AD-72E9-7D43-9E0A-558C0FC30EA6}"/>
              </a:ext>
            </a:extLst>
          </p:cNvPr>
          <p:cNvSpPr txBox="1"/>
          <p:nvPr/>
        </p:nvSpPr>
        <p:spPr>
          <a:xfrm>
            <a:off x="5775689" y="3227540"/>
            <a:ext cx="2320828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ExprLabeledVisitor.java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B1732D-0C34-E42F-0D0A-C903C91CB307}"/>
              </a:ext>
            </a:extLst>
          </p:cNvPr>
          <p:cNvSpPr txBox="1"/>
          <p:nvPr/>
        </p:nvSpPr>
        <p:spPr>
          <a:xfrm>
            <a:off x="3958475" y="438715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4139273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F766B-732B-C742-B934-65EAA26D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ExprLabeledBaseVisitor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528E5-B89E-0847-9CB3-EF3418CF9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As before, the </a:t>
            </a:r>
            <a:r>
              <a:rPr lang="en-US" u="sng" dirty="0"/>
              <a:t>default implementation</a:t>
            </a:r>
            <a:r>
              <a:rPr lang="en-US" dirty="0"/>
              <a:t> of </a:t>
            </a:r>
            <a:br>
              <a:rPr lang="en-US" dirty="0"/>
            </a:br>
            <a:r>
              <a:rPr lang="en-US" dirty="0"/>
              <a:t>each method is to visit the node’s children.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6B3EF-4C2B-0544-BFE0-C9F21FB8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9C263B-59B3-FE4D-8A83-D3FB10FD31AE}"/>
              </a:ext>
            </a:extLst>
          </p:cNvPr>
          <p:cNvSpPr txBox="1"/>
          <p:nvPr/>
        </p:nvSpPr>
        <p:spPr>
          <a:xfrm>
            <a:off x="457200" y="2240293"/>
            <a:ext cx="8239756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from ExprLabeled.g4 by ANTLR 4.13.0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org.antlr.v4.runtime.tree.AbstractParseTreeVisitor;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ExprLabeledBaseVisitor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extends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AbstractParseTreeVisitor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implements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ExprLabeledVisitor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 public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ExprLabeledParser.ProgramContext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   return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@Override public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ExprLabeledParser.PrintContext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   return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71D928-7235-1A4A-8F71-98253658EEFC}"/>
              </a:ext>
            </a:extLst>
          </p:cNvPr>
          <p:cNvSpPr txBox="1"/>
          <p:nvPr/>
        </p:nvSpPr>
        <p:spPr>
          <a:xfrm>
            <a:off x="6217902" y="5721675"/>
            <a:ext cx="2787301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ExprLabeledBaseVisitor.java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108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B2D3-932B-714F-A86A-AA42C4B1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i="1" dirty="0"/>
              <a:t>, cont’d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0ED56A-3395-B222-C6A3-087C6EEA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216083"/>
            <a:ext cx="8229600" cy="914842"/>
          </a:xfrm>
        </p:spPr>
        <p:txBody>
          <a:bodyPr/>
          <a:lstStyle/>
          <a:p>
            <a:r>
              <a:rPr lang="en-US" sz="2800" dirty="0"/>
              <a:t>The method call </a:t>
            </a:r>
            <a:r>
              <a:rPr lang="en-US" sz="2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ctx.expr</a:t>
            </a:r>
            <a:r>
              <a:rPr lang="en-US" sz="2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/>
              <a:t> on the </a:t>
            </a:r>
            <a:r>
              <a:rPr lang="en-US" sz="2800" u="sng" dirty="0"/>
              <a:t>print context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2800" dirty="0"/>
              <a:t> returns its </a:t>
            </a:r>
            <a:r>
              <a:rPr lang="en-US" sz="2800" u="sng" dirty="0"/>
              <a:t>expression context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701E5-9EB5-5C4D-905D-0BC299A3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F1D787-1F3D-CA42-B703-66DD0DD684F7}"/>
              </a:ext>
            </a:extLst>
          </p:cNvPr>
          <p:cNvSpPr txBox="1"/>
          <p:nvPr/>
        </p:nvSpPr>
        <p:spPr>
          <a:xfrm>
            <a:off x="1171067" y="1373418"/>
            <a:ext cx="6801862" cy="1200329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: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NEWLINE                #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IDENTIFIER '=' expr NEWLINE # assign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                     #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5D172-4770-B141-9F51-793C882153EE}"/>
              </a:ext>
            </a:extLst>
          </p:cNvPr>
          <p:cNvSpPr txBox="1"/>
          <p:nvPr/>
        </p:nvSpPr>
        <p:spPr>
          <a:xfrm>
            <a:off x="365806" y="2984703"/>
            <a:ext cx="8207696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ExprLabeledParser.PrintContext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 value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ctx.expr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evaluate the expression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(value);         // print the result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null;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AE24A6-21DF-F345-98A4-557AC4542C4B}"/>
              </a:ext>
            </a:extLst>
          </p:cNvPr>
          <p:cNvSpPr txBox="1"/>
          <p:nvPr/>
        </p:nvSpPr>
        <p:spPr>
          <a:xfrm>
            <a:off x="6857975" y="2815426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57D6CD-EE7B-03ED-46B6-75F3FE3DBA71}"/>
              </a:ext>
            </a:extLst>
          </p:cNvPr>
          <p:cNvSpPr txBox="1"/>
          <p:nvPr/>
        </p:nvSpPr>
        <p:spPr>
          <a:xfrm>
            <a:off x="4846317" y="2115669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20554720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B749-5795-9B45-863A-62B2DA13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B2768-45E3-0246-9C3B-DBD55D232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9F8206-E533-704F-AAE7-A8B60D0A6DFD}"/>
              </a:ext>
            </a:extLst>
          </p:cNvPr>
          <p:cNvSpPr txBox="1"/>
          <p:nvPr/>
        </p:nvSpPr>
        <p:spPr>
          <a:xfrm>
            <a:off x="398421" y="2972188"/>
            <a:ext cx="8347157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ExprLabeledBaseVisitor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The symbol table to store runtime values (our hack).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Map&lt;String, Integer&gt;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HashMap&lt;String, Integer&gt;();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@Override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Integer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ExprLabeledParser.AssignContext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ctx.IDENTIFIER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value =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ctx.expr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sz="1400" b="1" dirty="0">
                <a:solidFill>
                  <a:srgbClr val="9452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   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compute the expression value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symtab.put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idName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value);         // store it into the symbol table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value;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DA2C28-BD78-FD4C-8421-CA2E95EC6808}"/>
              </a:ext>
            </a:extLst>
          </p:cNvPr>
          <p:cNvSpPr txBox="1"/>
          <p:nvPr/>
        </p:nvSpPr>
        <p:spPr>
          <a:xfrm>
            <a:off x="1171068" y="1349112"/>
            <a:ext cx="6801862" cy="1200329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: expr NEWLINE                # print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'='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NEWLINE #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                     # empty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045064-E9FE-AE46-84B6-60D86FC92593}"/>
              </a:ext>
            </a:extLst>
          </p:cNvPr>
          <p:cNvSpPr txBox="1"/>
          <p:nvPr/>
        </p:nvSpPr>
        <p:spPr>
          <a:xfrm>
            <a:off x="7200676" y="2802911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EFB8F5-2857-35A9-25DA-2CCEF775EC25}"/>
              </a:ext>
            </a:extLst>
          </p:cNvPr>
          <p:cNvSpPr txBox="1"/>
          <p:nvPr/>
        </p:nvSpPr>
        <p:spPr>
          <a:xfrm>
            <a:off x="4846317" y="2115669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6233336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70EF-040F-4149-B8FE-ED8D2AD08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B17A8-8F3F-4A4A-9853-36762B666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F76949-F381-334B-AEA9-3DC88B4751FF}"/>
              </a:ext>
            </a:extLst>
          </p:cNvPr>
          <p:cNvSpPr txBox="1"/>
          <p:nvPr/>
        </p:nvSpPr>
        <p:spPr>
          <a:xfrm>
            <a:off x="2011042" y="1234464"/>
            <a:ext cx="5121915" cy="1569660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 : expr op=('*'|'/') expr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mulDiv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expr op=('+'|'-') expr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#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IDENTIFIER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#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'(' expr ')'          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parens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F02119-661E-5B45-9427-323AB31A95ED}"/>
              </a:ext>
            </a:extLst>
          </p:cNvPr>
          <p:cNvSpPr txBox="1"/>
          <p:nvPr/>
        </p:nvSpPr>
        <p:spPr>
          <a:xfrm>
            <a:off x="365806" y="2971805"/>
            <a:ext cx="770275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ExprLabeledParser.IntContext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Integer.valueOf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ctx.INTEGER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  // integer value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ExprLabeledParser.IdContext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id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symtab.containsKey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(id))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return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symtab.get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(id);  // value from symbol table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return 0;              // dummy value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D248C0-D3BC-8445-A7C9-858DB8B8005C}"/>
              </a:ext>
            </a:extLst>
          </p:cNvPr>
          <p:cNvSpPr txBox="1"/>
          <p:nvPr/>
        </p:nvSpPr>
        <p:spPr>
          <a:xfrm>
            <a:off x="6492219" y="6277560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0EC24C-7F4F-D648-D056-28996E0A5D55}"/>
              </a:ext>
            </a:extLst>
          </p:cNvPr>
          <p:cNvSpPr txBox="1"/>
          <p:nvPr/>
        </p:nvSpPr>
        <p:spPr>
          <a:xfrm>
            <a:off x="4389122" y="2402822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931702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49DB9-7658-174A-901B-E157368E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BCE57-3A75-4743-A0CB-2A43C79E6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D69CBD-3C8B-844B-BA65-DD01D64D40A7}"/>
              </a:ext>
            </a:extLst>
          </p:cNvPr>
          <p:cNvSpPr txBox="1"/>
          <p:nvPr/>
        </p:nvSpPr>
        <p:spPr>
          <a:xfrm>
            <a:off x="2133402" y="1325903"/>
            <a:ext cx="5121915" cy="2800767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 :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=('*'|'/')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#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mulDiv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expr op=('+'|'-') expr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INTEGER                  # int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IDENTIFIER               # id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'(' expr ')'          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parens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'*' 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 : '/' 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: '+' 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: '-'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BC14CF-CA6E-A742-A657-03FF83077DBC}"/>
              </a:ext>
            </a:extLst>
          </p:cNvPr>
          <p:cNvSpPr txBox="1"/>
          <p:nvPr/>
        </p:nvSpPr>
        <p:spPr>
          <a:xfrm>
            <a:off x="324683" y="4535775"/>
            <a:ext cx="8494633" cy="2169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visitMulDiv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ExprLabeledParser.MulDivContext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left  = (Integer) visit(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ctx.expr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(0));  // left  child expression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right = (Integer) visit(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ctx.expr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(1));  // right child expression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.getType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left*right;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                                          return left/right;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3178D8-AF8B-CE43-9B9A-41FEDD0F72B4}"/>
              </a:ext>
            </a:extLst>
          </p:cNvPr>
          <p:cNvSpPr txBox="1"/>
          <p:nvPr/>
        </p:nvSpPr>
        <p:spPr>
          <a:xfrm>
            <a:off x="7179672" y="4370592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4E95EB-7587-A6D9-BE95-CD8EF2F7FDF2}"/>
              </a:ext>
            </a:extLst>
          </p:cNvPr>
          <p:cNvSpPr txBox="1"/>
          <p:nvPr/>
        </p:nvSpPr>
        <p:spPr>
          <a:xfrm>
            <a:off x="5556586" y="3680897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974978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0E6B-3E93-A844-9957-74DFCA43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ANTLR Do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187CD-BC8B-6C40-9E2E-351C5FE61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a </a:t>
            </a:r>
            <a:r>
              <a:rPr lang="en-US" u="sng" dirty="0"/>
              <a:t>lexer</a:t>
            </a:r>
            <a:r>
              <a:rPr lang="en-US" dirty="0"/>
              <a:t> (scanner) based on the token specifications (regular expressions) in the grammar file.</a:t>
            </a:r>
          </a:p>
          <a:p>
            <a:pPr lvl="4"/>
            <a:endParaRPr lang="en-US" dirty="0"/>
          </a:p>
          <a:p>
            <a:r>
              <a:rPr lang="en-US" dirty="0"/>
              <a:t>Generate a </a:t>
            </a:r>
            <a:r>
              <a:rPr lang="en-US" u="sng" dirty="0"/>
              <a:t>parser</a:t>
            </a:r>
            <a:r>
              <a:rPr lang="en-US" dirty="0"/>
              <a:t> based on the production rules in the grammar file.</a:t>
            </a:r>
          </a:p>
          <a:p>
            <a:pPr lvl="4"/>
            <a:endParaRPr lang="en-US" dirty="0"/>
          </a:p>
          <a:p>
            <a:r>
              <a:rPr lang="en-US" dirty="0"/>
              <a:t>Create graphical </a:t>
            </a:r>
            <a:r>
              <a:rPr lang="en-US" u="sng" dirty="0"/>
              <a:t>parse trees</a:t>
            </a:r>
            <a:r>
              <a:rPr lang="en-US" dirty="0"/>
              <a:t> from </a:t>
            </a:r>
            <a:br>
              <a:rPr lang="en-US" dirty="0"/>
            </a:br>
            <a:r>
              <a:rPr lang="en-US" dirty="0"/>
              <a:t>the grammar and source files.</a:t>
            </a:r>
          </a:p>
          <a:p>
            <a:pPr lvl="4"/>
            <a:endParaRPr lang="en-US" dirty="0"/>
          </a:p>
          <a:p>
            <a:r>
              <a:rPr lang="en-US" dirty="0"/>
              <a:t>Generate </a:t>
            </a:r>
            <a:r>
              <a:rPr lang="en-US" u="sng" dirty="0"/>
              <a:t>visit interfaces</a:t>
            </a:r>
            <a:r>
              <a:rPr lang="en-US" dirty="0"/>
              <a:t> and default </a:t>
            </a:r>
            <a:r>
              <a:rPr lang="en-US" u="sng" dirty="0"/>
              <a:t>visit methods</a:t>
            </a:r>
            <a:r>
              <a:rPr lang="en-US" dirty="0"/>
              <a:t> for the back end.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B4171-4454-A04F-9374-F3DDCFC9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4BB461-3024-B348-920E-5066BE058E4E}"/>
              </a:ext>
            </a:extLst>
          </p:cNvPr>
          <p:cNvSpPr txBox="1"/>
          <p:nvPr/>
        </p:nvSpPr>
        <p:spPr>
          <a:xfrm>
            <a:off x="3291854" y="2240293"/>
            <a:ext cx="88024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Expr.g4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F1BF71-F238-914B-9175-71E1544E2CD0}"/>
              </a:ext>
            </a:extLst>
          </p:cNvPr>
          <p:cNvSpPr txBox="1"/>
          <p:nvPr/>
        </p:nvSpPr>
        <p:spPr>
          <a:xfrm>
            <a:off x="5029195" y="3400395"/>
            <a:ext cx="1256947" cy="3385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ExprParser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8E0380-CE81-CB48-AD41-1D85972F88E2}"/>
              </a:ext>
            </a:extLst>
          </p:cNvPr>
          <p:cNvSpPr txBox="1"/>
          <p:nvPr/>
        </p:nvSpPr>
        <p:spPr>
          <a:xfrm>
            <a:off x="5212073" y="5742177"/>
            <a:ext cx="1217962" cy="3385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ExprVisitor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2DE3B1-930C-A745-B515-165F5D599888}"/>
              </a:ext>
            </a:extLst>
          </p:cNvPr>
          <p:cNvSpPr txBox="1"/>
          <p:nvPr/>
        </p:nvSpPr>
        <p:spPr>
          <a:xfrm>
            <a:off x="6492219" y="5742177"/>
            <a:ext cx="1684435" cy="3385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ExprBaseVisitor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7DE648-715E-2C4F-A3EF-75F1BCB1947D}"/>
              </a:ext>
            </a:extLst>
          </p:cNvPr>
          <p:cNvSpPr txBox="1"/>
          <p:nvPr/>
        </p:nvSpPr>
        <p:spPr>
          <a:xfrm>
            <a:off x="4220029" y="2240293"/>
            <a:ext cx="1119217" cy="3385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ExprLexer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3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7239-6429-A64E-A5D1-A53613427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BA7F3-93D3-984F-855A-1E680D1C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95F487-FD1F-224C-B535-3343F9377B4E}"/>
              </a:ext>
            </a:extLst>
          </p:cNvPr>
          <p:cNvSpPr txBox="1"/>
          <p:nvPr/>
        </p:nvSpPr>
        <p:spPr>
          <a:xfrm>
            <a:off x="2331643" y="1325903"/>
            <a:ext cx="5121915" cy="2800767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 : expr op=('*'|'/') expr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mulDiv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=('+'|'-')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#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INTEGER                  # int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IDENTIFIER               # id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'(' expr ')'          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parens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MUL : '*' 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 : '/' 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'+' 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: '-'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AD5D32-95B9-3341-8B6A-1812D135C552}"/>
              </a:ext>
            </a:extLst>
          </p:cNvPr>
          <p:cNvSpPr txBox="1"/>
          <p:nvPr/>
        </p:nvSpPr>
        <p:spPr>
          <a:xfrm>
            <a:off x="324683" y="4550979"/>
            <a:ext cx="8494633" cy="2169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visitAddSub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ExprLabeledParser.AddSubContext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left  = (Integer) visit(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ctx.expr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(0));  // left  child expression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right = (Integer) visit(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ctx.expr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(1));  // right child expression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.getType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</a:t>
            </a:r>
            <a:r>
              <a:rPr lang="en-US" sz="15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return left + right;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                                          return left - right;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A9C457-7C64-9F49-979C-B3657520661A}"/>
              </a:ext>
            </a:extLst>
          </p:cNvPr>
          <p:cNvSpPr txBox="1"/>
          <p:nvPr/>
        </p:nvSpPr>
        <p:spPr>
          <a:xfrm>
            <a:off x="7271111" y="4385773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83C761-A290-A7C1-0332-151AC8E4ED74}"/>
              </a:ext>
            </a:extLst>
          </p:cNvPr>
          <p:cNvSpPr txBox="1"/>
          <p:nvPr/>
        </p:nvSpPr>
        <p:spPr>
          <a:xfrm>
            <a:off x="5651757" y="3665788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4261696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95C76-5090-244C-A9EE-4BA103C31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7C824C-0889-0D46-A15F-DFFD3D95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4E96CD-B151-9241-BE77-6142D1F574CB}"/>
              </a:ext>
            </a:extLst>
          </p:cNvPr>
          <p:cNvSpPr txBox="1"/>
          <p:nvPr/>
        </p:nvSpPr>
        <p:spPr>
          <a:xfrm>
            <a:off x="2011041" y="1346144"/>
            <a:ext cx="5121915" cy="2800767"/>
          </a:xfrm>
          <a:prstGeom prst="rect">
            <a:avLst/>
          </a:prstGeom>
          <a:solidFill>
            <a:srgbClr val="D7FF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 : expr op=('*'|'/') expr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mulDiv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expr op=('+'|'-') expr   #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INTEGER                  # int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IDENTIFIER               # id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'('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')'             #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parens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MUL : '*' 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DIV : '/' 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ADD : '+' 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 : '-'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38FEF8-6F2A-3344-A59D-80574B45AB16}"/>
              </a:ext>
            </a:extLst>
          </p:cNvPr>
          <p:cNvSpPr txBox="1"/>
          <p:nvPr/>
        </p:nvSpPr>
        <p:spPr>
          <a:xfrm>
            <a:off x="97858" y="4620574"/>
            <a:ext cx="894828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visitParens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ExprLabeledParser.ParensContext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ctx.expr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  // return parenthesized expression value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7CC824-09B5-9445-AA97-87404B3CC2D7}"/>
              </a:ext>
            </a:extLst>
          </p:cNvPr>
          <p:cNvSpPr txBox="1"/>
          <p:nvPr/>
        </p:nvSpPr>
        <p:spPr>
          <a:xfrm>
            <a:off x="7453989" y="4451297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288D66-50EC-187E-E800-A029F034C5E6}"/>
              </a:ext>
            </a:extLst>
          </p:cNvPr>
          <p:cNvSpPr txBox="1"/>
          <p:nvPr/>
        </p:nvSpPr>
        <p:spPr>
          <a:xfrm>
            <a:off x="5394951" y="3703317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22845315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16C12-C48D-FF46-8B3B-681B2F51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58D658-F30C-3F43-B48E-4220A00FF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7926F7-CCC3-AA4C-9D42-DE461AC260F0}"/>
              </a:ext>
            </a:extLst>
          </p:cNvPr>
          <p:cNvSpPr txBox="1"/>
          <p:nvPr/>
        </p:nvSpPr>
        <p:spPr>
          <a:xfrm>
            <a:off x="989128" y="1390739"/>
            <a:ext cx="7165744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org.antlr.v4.runtime.*;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org.antlr.v4.runtime.tree.*;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java.io.FileInputStream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java.io.IOException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Create a parser which parses the token stream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to create a parse tree.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ExprLabeledParser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parser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ExprLabeledParser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(tokens);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ParseTree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tree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parser.program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Execution.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("Execution:");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 executor = new Executor();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executor.visit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(tree);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0C0786-4907-6B4F-9D3B-DB11257B996D}"/>
              </a:ext>
            </a:extLst>
          </p:cNvPr>
          <p:cNvSpPr txBox="1"/>
          <p:nvPr/>
        </p:nvSpPr>
        <p:spPr>
          <a:xfrm>
            <a:off x="5760707" y="1221462"/>
            <a:ext cx="22108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ExprLabeledMain.java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F002E0-EC57-6492-BFCE-125B77493B65}"/>
              </a:ext>
            </a:extLst>
          </p:cNvPr>
          <p:cNvSpPr txBox="1"/>
          <p:nvPr/>
        </p:nvSpPr>
        <p:spPr>
          <a:xfrm>
            <a:off x="6766536" y="6337310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1497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8E52-83BD-F432-E510-DDFC3FCA1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ANTLR Eclipse Plug-In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E2325-E8A9-55FF-B59B-4529987A5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graphical </a:t>
            </a:r>
            <a:r>
              <a:rPr lang="en-US" u="sng" dirty="0"/>
              <a:t>syntax diagrams</a:t>
            </a:r>
            <a:r>
              <a:rPr lang="en-US" dirty="0"/>
              <a:t> from </a:t>
            </a:r>
            <a:br>
              <a:rPr lang="en-US" dirty="0"/>
            </a:br>
            <a:r>
              <a:rPr lang="en-US" dirty="0"/>
              <a:t>the grammar file.</a:t>
            </a:r>
          </a:p>
          <a:p>
            <a:pPr lvl="4"/>
            <a:endParaRPr lang="en-US" dirty="0"/>
          </a:p>
          <a:p>
            <a:r>
              <a:rPr lang="en-US" dirty="0"/>
              <a:t>Create graphical </a:t>
            </a:r>
            <a:r>
              <a:rPr lang="en-US" u="sng" dirty="0"/>
              <a:t>parse trees</a:t>
            </a:r>
            <a:r>
              <a:rPr lang="en-US" dirty="0"/>
              <a:t> from </a:t>
            </a:r>
            <a:br>
              <a:rPr lang="en-US" dirty="0"/>
            </a:br>
            <a:r>
              <a:rPr lang="en-US" dirty="0"/>
              <a:t>the grammar and source files.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2B316-D7F7-FD3B-C826-DE5F1E318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FDF47-3C7C-D88F-2B66-01A69F6E30F6}"/>
              </a:ext>
            </a:extLst>
          </p:cNvPr>
          <p:cNvSpPr txBox="1"/>
          <p:nvPr/>
        </p:nvSpPr>
        <p:spPr>
          <a:xfrm>
            <a:off x="4206355" y="3543885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008915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4ED2-E7E7-A04E-B372-71F609EB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Diagrams (Eclipse Plugin)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81C0E-C462-1C4A-87FA-6D41CD8D0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506C60E-53B4-784C-9ADF-AD66A124C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416" y="1159861"/>
            <a:ext cx="2511167" cy="499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5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E214-6830-BE4D-86B0-D6ADFB27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(Eclipse Plugin)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0CE1D-B543-5145-950B-F879A455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55D9B93A-BC2B-9440-B8A9-2643DC2A9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50" y="1295888"/>
            <a:ext cx="7708900" cy="47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71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3B07-10D8-BB43-AD93-F957B1F01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(Command Line)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7F976-AAE3-4749-BD83-450E4CAAF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7B1734-B457-5C45-AB61-96116BCB145C}"/>
              </a:ext>
            </a:extLst>
          </p:cNvPr>
          <p:cNvSpPr txBox="1"/>
          <p:nvPr/>
        </p:nvSpPr>
        <p:spPr>
          <a:xfrm>
            <a:off x="2761248" y="1658199"/>
            <a:ext cx="362150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grun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Expr program 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input.txt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AC340B62-B4D9-6E4C-9E0E-48C84B8BCD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78" y="1862559"/>
            <a:ext cx="8166878" cy="48430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AE4C42-8D05-3949-B32B-525F62559517}"/>
              </a:ext>
            </a:extLst>
          </p:cNvPr>
          <p:cNvSpPr txBox="1"/>
          <p:nvPr/>
        </p:nvSpPr>
        <p:spPr>
          <a:xfrm>
            <a:off x="1539148" y="4158746"/>
            <a:ext cx="2433679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grun</a:t>
            </a:r>
            <a:r>
              <a:rPr lang="en-US" sz="1400" dirty="0">
                <a:solidFill>
                  <a:srgbClr val="0033CC"/>
                </a:solidFill>
              </a:rPr>
              <a:t> is a Java program that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provides a main for the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>generated lexer and parser.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8BB30A-9376-A849-BE46-8DE65EA4F7AA}"/>
              </a:ext>
            </a:extLst>
          </p:cNvPr>
          <p:cNvSpPr txBox="1"/>
          <p:nvPr/>
        </p:nvSpPr>
        <p:spPr>
          <a:xfrm>
            <a:off x="2224242" y="1251206"/>
            <a:ext cx="4695516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alias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grun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='java org.antlr.v4.gui.TestRig'</a:t>
            </a:r>
          </a:p>
        </p:txBody>
      </p:sp>
    </p:spTree>
    <p:extLst>
      <p:ext uri="{BB962C8B-B14F-4D97-AF65-F5344CB8AC3E}">
        <p14:creationId xmlns:p14="http://schemas.microsoft.com/office/powerpoint/2010/main" val="180213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29CCE-A1D7-504E-B6C4-0FD23E60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Diagrams (Command Line)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6763C-8A93-B74D-8920-97181EBEA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96D1D1B-34C0-084E-B5EB-707779F36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56" y="1234463"/>
            <a:ext cx="3474682" cy="50779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65FC2EA-8403-7042-971B-FE705B887A9F}"/>
              </a:ext>
            </a:extLst>
          </p:cNvPr>
          <p:cNvSpPr txBox="1"/>
          <p:nvPr/>
        </p:nvSpPr>
        <p:spPr>
          <a:xfrm>
            <a:off x="289718" y="1325903"/>
            <a:ext cx="4265911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-jar rrd-antlr4-0.1.2.jar Expr.g4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B076C0-AF9F-8D4F-A005-07117DE8DAA9}"/>
              </a:ext>
            </a:extLst>
          </p:cNvPr>
          <p:cNvSpPr txBox="1"/>
          <p:nvPr/>
        </p:nvSpPr>
        <p:spPr>
          <a:xfrm>
            <a:off x="742565" y="1803396"/>
            <a:ext cx="336021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https://github.com/bkiers/rrd-antlr4</a:t>
            </a:r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46B00-40E7-B5FE-171C-964B12BCE87A}"/>
              </a:ext>
            </a:extLst>
          </p:cNvPr>
          <p:cNvSpPr txBox="1"/>
          <p:nvPr/>
        </p:nvSpPr>
        <p:spPr>
          <a:xfrm>
            <a:off x="2057027" y="2331732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92624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document&#10;&#10;Description automatically generated with medium confidence">
            <a:extLst>
              <a:ext uri="{FF2B5EF4-FFF2-40B4-BE49-F238E27FC236}">
                <a16:creationId xmlns:a16="http://schemas.microsoft.com/office/drawing/2014/main" id="{BBBDB13F-9AF4-B340-CEF2-30E07517E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707" y="1874537"/>
            <a:ext cx="5179407" cy="23349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ANTLR Workflow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96043" y="6172170"/>
            <a:ext cx="184858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The Definitive ANTLR 4 Reference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Terence Parr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The Pragmatic Programmers, 2012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24" y="4597997"/>
            <a:ext cx="5394951" cy="143581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C754193-CC35-B044-8B4C-F2407778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3413746"/>
          </a:xfrm>
        </p:spPr>
        <p:txBody>
          <a:bodyPr/>
          <a:lstStyle/>
          <a:p>
            <a:r>
              <a:rPr lang="en-US" dirty="0"/>
              <a:t>Generate compiler components based on the .g4 </a:t>
            </a:r>
            <a:r>
              <a:rPr lang="en-US" u="sng" dirty="0"/>
              <a:t>grammar file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Use the generated components on a </a:t>
            </a:r>
            <a:r>
              <a:rPr lang="en-US" u="sng" dirty="0"/>
              <a:t>source file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9571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33178</TotalTime>
  <Words>2799</Words>
  <Application>Microsoft Macintosh PowerPoint</Application>
  <PresentationFormat>On-screen Show (4:3)</PresentationFormat>
  <Paragraphs>472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Quadrant</vt:lpstr>
      <vt:lpstr>CS 153: Concepts of Compiler Design September 15 Class Meeting</vt:lpstr>
      <vt:lpstr>The antlr4 Alias</vt:lpstr>
      <vt:lpstr>What Does ANTLR Do for Us?</vt:lpstr>
      <vt:lpstr>The ANTLR Eclipse Plug-In</vt:lpstr>
      <vt:lpstr>Syntax Diagrams (Eclipse Plugin)</vt:lpstr>
      <vt:lpstr>Parse Tree (Eclipse Plugin)</vt:lpstr>
      <vt:lpstr>Parse Tree (Command Line)</vt:lpstr>
      <vt:lpstr>Syntax Diagrams (Command Line)</vt:lpstr>
      <vt:lpstr>ANTLR Workflow</vt:lpstr>
      <vt:lpstr>ANTLR Parse Trees</vt:lpstr>
      <vt:lpstr>ANTLR Parse Trees, cont’d</vt:lpstr>
      <vt:lpstr>ANTLR Parse Trees, cont’d</vt:lpstr>
      <vt:lpstr>Syntax Error Handling</vt:lpstr>
      <vt:lpstr>Resolving Ambiguities</vt:lpstr>
      <vt:lpstr>Resolving Ambiguities, cont’d</vt:lpstr>
      <vt:lpstr>The Visitor Interface</vt:lpstr>
      <vt:lpstr>The Visitor Interface, cont’d</vt:lpstr>
      <vt:lpstr>The Visitor Interface, cont’d</vt:lpstr>
      <vt:lpstr>Interface ExprVisitor</vt:lpstr>
      <vt:lpstr>The Base Visitor Class ExprBaseVisitor</vt:lpstr>
      <vt:lpstr>The Base Visitor Class, cont’d</vt:lpstr>
      <vt:lpstr>The Base Visitor Class, cont’d</vt:lpstr>
      <vt:lpstr>Labeled Production Rules</vt:lpstr>
      <vt:lpstr>Interface ExprLabeledVisitor</vt:lpstr>
      <vt:lpstr>Base Class ExprLabeledBaseVisitor</vt:lpstr>
      <vt:lpstr>Class Executor, cont’d</vt:lpstr>
      <vt:lpstr>Class Executor</vt:lpstr>
      <vt:lpstr>Class Executor, cont’d</vt:lpstr>
      <vt:lpstr>Class Executor, cont’d</vt:lpstr>
      <vt:lpstr>Class Executor, cont’d</vt:lpstr>
      <vt:lpstr>Class Executor, cont’d</vt:lpstr>
      <vt:lpstr>Main Class Main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485</cp:revision>
  <dcterms:created xsi:type="dcterms:W3CDTF">2008-01-12T03:52:55Z</dcterms:created>
  <dcterms:modified xsi:type="dcterms:W3CDTF">2023-09-19T00:29:14Z</dcterms:modified>
</cp:coreProperties>
</file>