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82" r:id="rId2"/>
    <p:sldId id="364" r:id="rId3"/>
    <p:sldId id="365" r:id="rId4"/>
    <p:sldId id="386" r:id="rId5"/>
    <p:sldId id="366" r:id="rId6"/>
    <p:sldId id="387" r:id="rId7"/>
    <p:sldId id="367" r:id="rId8"/>
    <p:sldId id="368" r:id="rId9"/>
    <p:sldId id="388" r:id="rId10"/>
    <p:sldId id="369" r:id="rId11"/>
    <p:sldId id="389" r:id="rId12"/>
    <p:sldId id="370" r:id="rId13"/>
    <p:sldId id="371" r:id="rId14"/>
    <p:sldId id="372" r:id="rId15"/>
    <p:sldId id="373" r:id="rId16"/>
    <p:sldId id="374" r:id="rId17"/>
    <p:sldId id="375" r:id="rId18"/>
    <p:sldId id="390" r:id="rId19"/>
    <p:sldId id="376" r:id="rId20"/>
    <p:sldId id="377" r:id="rId21"/>
    <p:sldId id="378" r:id="rId22"/>
    <p:sldId id="391" r:id="rId23"/>
    <p:sldId id="379" r:id="rId24"/>
    <p:sldId id="380" r:id="rId25"/>
    <p:sldId id="392" r:id="rId26"/>
    <p:sldId id="381" r:id="rId27"/>
    <p:sldId id="393" r:id="rId28"/>
    <p:sldId id="395" r:id="rId29"/>
    <p:sldId id="382" r:id="rId30"/>
    <p:sldId id="383" r:id="rId31"/>
    <p:sldId id="394" r:id="rId32"/>
    <p:sldId id="384" r:id="rId33"/>
    <p:sldId id="385" r:id="rId34"/>
    <p:sldId id="396" r:id="rId35"/>
    <p:sldId id="39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300"/>
    <a:srgbClr val="006600"/>
    <a:srgbClr val="D60093"/>
    <a:srgbClr val="FFFF00"/>
    <a:srgbClr val="EAEAEA"/>
    <a:srgbClr val="0033CC"/>
    <a:srgbClr val="CCFFFF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7" autoAdjust="0"/>
    <p:restoredTop sz="99504" autoAdjust="0"/>
  </p:normalViewPr>
  <p:slideViewPr>
    <p:cSldViewPr>
      <p:cViewPr varScale="1">
        <p:scale>
          <a:sx n="136" d="100"/>
          <a:sy n="136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7C40A1-B37B-5C41-A923-BB6E33983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1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21C10D-017F-AE40-B18B-8BC4CBCB5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59CFE42-69E1-304F-8AD1-B4DC388522D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C7559-71E3-8442-88BA-5931E123A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D32F6-1D36-9B48-A710-7C799926D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BC80-1B78-6A41-80A7-9FA545B9F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204E3-8864-2C4C-A972-9399E1FB4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28316-3A01-6742-A984-3CAD97C93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4734-35AC-504E-8930-4AD47E8EA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6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6257-DCDE-7A4A-AA80-F6AD76DC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801B9-39C7-664F-A070-5B792DA8E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2D97A-7710-1143-BB22-DEEC03127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E846-9B67-E94E-84EA-3240A479B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DB8FD34A-85EA-0F4D-A056-1B2335BC1FC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ecure.org/nma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/>
              <a:t>CS 149: Operating Systems</a:t>
            </a:r>
            <a:r>
              <a:rPr lang="en-US" sz="3600"/>
              <a:t/>
            </a:r>
            <a:br>
              <a:rPr lang="en-US" sz="3600"/>
            </a:br>
            <a:r>
              <a:rPr lang="en-US" sz="2400"/>
              <a:t>April 30 Class 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9CFE42-69E1-304F-8AD1-B4DC388522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 149: Operating Systems © 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FC7-5F71-0840-8773-8AB8C998DD85}" type="slidenum">
              <a:rPr lang="en-US"/>
              <a:pPr/>
              <a:t>10</a:t>
            </a:fld>
            <a:endParaRPr lang="en-US"/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Trojan Horse Attack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program written by one user can execute </a:t>
            </a:r>
            <a:br>
              <a:rPr lang="en-US" sz="2800" dirty="0"/>
            </a:br>
            <a:r>
              <a:rPr lang="en-US" sz="2800" dirty="0"/>
              <a:t>in another </a:t>
            </a:r>
            <a:r>
              <a:rPr lang="en-US" sz="2800" dirty="0" smtClean="0"/>
              <a:t>user</a:t>
            </a:r>
            <a:r>
              <a:rPr lang="en-US" sz="2800" dirty="0" smtClean="0"/>
              <a:t>’</a:t>
            </a:r>
            <a:r>
              <a:rPr lang="en-US" sz="2800" dirty="0" smtClean="0"/>
              <a:t>s </a:t>
            </a:r>
            <a:r>
              <a:rPr lang="en-US" sz="2800" dirty="0"/>
              <a:t>environment</a:t>
            </a:r>
            <a:r>
              <a:rPr lang="en-US" sz="2800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sz="2400" dirty="0"/>
              <a:t>The program gains the other </a:t>
            </a:r>
            <a:r>
              <a:rPr lang="en-US" sz="2400" dirty="0" smtClean="0"/>
              <a:t>user</a:t>
            </a:r>
            <a:r>
              <a:rPr lang="en-US" altLang="ja-JP" sz="2400" dirty="0" smtClean="0"/>
              <a:t>’</a:t>
            </a:r>
            <a:r>
              <a:rPr lang="en-US" sz="2400" dirty="0" smtClean="0"/>
              <a:t>s </a:t>
            </a:r>
            <a:r>
              <a:rPr lang="en-US" sz="2400" dirty="0"/>
              <a:t>access rights.</a:t>
            </a:r>
          </a:p>
          <a:p>
            <a:pPr lvl="1"/>
            <a:r>
              <a:rPr lang="en-US" sz="2400" dirty="0"/>
              <a:t>The program misuses those rights.</a:t>
            </a:r>
          </a:p>
          <a:p>
            <a:pPr lvl="4"/>
            <a:endParaRPr lang="en-US" sz="1200" dirty="0"/>
          </a:p>
          <a:p>
            <a:r>
              <a:rPr lang="en-US" sz="2800" dirty="0"/>
              <a:t>A long UNIX path names exposes </a:t>
            </a:r>
            <a:br>
              <a:rPr lang="en-US" sz="2800" dirty="0"/>
            </a:br>
            <a:r>
              <a:rPr lang="en-US" sz="2800" dirty="0"/>
              <a:t>each directory on the path</a:t>
            </a:r>
            <a:r>
              <a:rPr lang="en-US" sz="2800" dirty="0" smtClean="0"/>
              <a:t>.</a:t>
            </a:r>
          </a:p>
          <a:p>
            <a:pPr lvl="5"/>
            <a:endParaRPr lang="en-US" dirty="0"/>
          </a:p>
          <a:p>
            <a:r>
              <a:rPr lang="en-US" sz="2800" dirty="0"/>
              <a:t>A path that includes </a:t>
            </a:r>
            <a:r>
              <a:rPr lang="en-US" altLang="ja-JP" sz="2800" dirty="0" smtClean="0"/>
              <a:t>“</a:t>
            </a:r>
            <a:r>
              <a:rPr lang="en-US" sz="2800" dirty="0" smtClean="0"/>
              <a:t>.</a:t>
            </a:r>
            <a:r>
              <a:rPr lang="en-US" altLang="ja-JP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/>
              <a:t>when used </a:t>
            </a:r>
            <a:br>
              <a:rPr lang="en-US" sz="2800" dirty="0"/>
            </a:br>
            <a:r>
              <a:rPr lang="en-US" sz="2800" dirty="0"/>
              <a:t>in another </a:t>
            </a:r>
            <a:r>
              <a:rPr lang="en-US" sz="2800" dirty="0" smtClean="0"/>
              <a:t>user</a:t>
            </a:r>
            <a:r>
              <a:rPr lang="en-US" sz="2800" dirty="0" smtClean="0"/>
              <a:t>’</a:t>
            </a:r>
            <a:r>
              <a:rPr lang="en-US" sz="2800" dirty="0" smtClean="0"/>
              <a:t>s </a:t>
            </a:r>
            <a:r>
              <a:rPr lang="en-US" sz="2800" dirty="0"/>
              <a:t>directory can give a program access to the other </a:t>
            </a:r>
            <a:r>
              <a:rPr lang="en-US" sz="2800" dirty="0" smtClean="0"/>
              <a:t>user’s home directory.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149: Operating Systems</a:t>
            </a:r>
            <a:br>
              <a:rPr lang="en-US" dirty="0" smtClean="0"/>
            </a:br>
            <a:r>
              <a:rPr lang="en-US" dirty="0" smtClean="0">
                <a:cs typeface="Arial" charset="0"/>
              </a:rPr>
              <a:t>© </a:t>
            </a:r>
            <a:r>
              <a:rPr lang="en-US" dirty="0" smtClean="0"/>
              <a:t>R. Mak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82BE-B393-0141-A56D-C81EBBD6FE8E}" type="slidenum">
              <a:rPr lang="en-US"/>
              <a:pPr/>
              <a:t>11</a:t>
            </a:fld>
            <a:endParaRPr lang="en-US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 Horse Attack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sz="2800" dirty="0"/>
              <a:t>Examples:</a:t>
            </a:r>
          </a:p>
          <a:p>
            <a:pPr lvl="1"/>
            <a:r>
              <a:rPr lang="en-US" sz="2400" dirty="0"/>
              <a:t>spyware</a:t>
            </a:r>
          </a:p>
          <a:p>
            <a:pPr lvl="1"/>
            <a:r>
              <a:rPr lang="en-US" sz="2400" dirty="0"/>
              <a:t>pop-up browser windows </a:t>
            </a:r>
          </a:p>
          <a:p>
            <a:pPr lvl="1"/>
            <a:r>
              <a:rPr lang="en-US" sz="2400" dirty="0"/>
              <a:t>browser plug-ins</a:t>
            </a:r>
          </a:p>
          <a:p>
            <a:pPr lvl="1"/>
            <a:r>
              <a:rPr lang="en-US" sz="2400" dirty="0"/>
              <a:t>covert channels</a:t>
            </a:r>
          </a:p>
          <a:p>
            <a:pPr lvl="4"/>
            <a:endParaRPr lang="en-US" sz="1200" dirty="0"/>
          </a:p>
          <a:p>
            <a:r>
              <a:rPr lang="en-US" sz="2800" dirty="0"/>
              <a:t>Up to </a:t>
            </a:r>
            <a:r>
              <a:rPr lang="en-US" sz="2800" dirty="0">
                <a:solidFill>
                  <a:srgbClr val="B23300"/>
                </a:solidFill>
              </a:rPr>
              <a:t>80% of spam </a:t>
            </a:r>
            <a:r>
              <a:rPr lang="en-US" sz="2800" dirty="0"/>
              <a:t>is delivered </a:t>
            </a:r>
            <a:br>
              <a:rPr lang="en-US" sz="2800" dirty="0"/>
            </a:br>
            <a:r>
              <a:rPr lang="en-US" sz="2800" dirty="0"/>
              <a:t>by spyware-infected systems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591-0C3C-2D44-ACE9-00B29EEA6209}" type="slidenum">
              <a:rPr lang="en-US"/>
              <a:pPr/>
              <a:t>12</a:t>
            </a:fld>
            <a:endParaRPr lang="en-US"/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Trap Door Attack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Specific user identifier or password that </a:t>
            </a:r>
            <a:br>
              <a:rPr lang="en-US" sz="2800" dirty="0"/>
            </a:br>
            <a:r>
              <a:rPr lang="en-US" sz="2800" dirty="0"/>
              <a:t>circumvents normal security procedures.</a:t>
            </a:r>
          </a:p>
          <a:p>
            <a:pPr lvl="4"/>
            <a:endParaRPr lang="en-US" sz="1200" dirty="0"/>
          </a:p>
          <a:p>
            <a:r>
              <a:rPr lang="en-US" sz="2800" dirty="0"/>
              <a:t>The trap door could be included in a compiler.</a:t>
            </a:r>
          </a:p>
          <a:p>
            <a:pPr lvl="1"/>
            <a:r>
              <a:rPr lang="en-US" sz="2400" dirty="0"/>
              <a:t>How can you inspect every compiled program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C1A6-C33A-EB47-8A7E-5AA2DF7D9583}" type="slidenum">
              <a:rPr lang="en-US"/>
              <a:pPr/>
              <a:t>13</a:t>
            </a:fld>
            <a:endParaRPr lang="en-US"/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Bomb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program initiates a security incident </a:t>
            </a:r>
            <a:br>
              <a:rPr lang="en-US" sz="2800" dirty="0"/>
            </a:br>
            <a:r>
              <a:rPr lang="en-US" sz="2800" dirty="0"/>
              <a:t>under certain circumstances.</a:t>
            </a:r>
          </a:p>
          <a:p>
            <a:pPr lvl="4"/>
            <a:endParaRPr lang="en-US" sz="1200" dirty="0"/>
          </a:p>
          <a:p>
            <a:r>
              <a:rPr lang="en-US" sz="2800" dirty="0"/>
              <a:t>Developed by a disgruntled programmer.</a:t>
            </a:r>
          </a:p>
          <a:p>
            <a:pPr lvl="1"/>
            <a:r>
              <a:rPr lang="en-US" sz="2400" dirty="0"/>
              <a:t>Must enter a password daily </a:t>
            </a:r>
            <a:br>
              <a:rPr lang="en-US" sz="2400" dirty="0"/>
            </a:br>
            <a:r>
              <a:rPr lang="en-US" sz="2400" dirty="0"/>
              <a:t>to prevent the bomb from going off.</a:t>
            </a:r>
          </a:p>
          <a:p>
            <a:pPr lvl="4"/>
            <a:endParaRPr lang="en-US" sz="1200" dirty="0"/>
          </a:p>
          <a:p>
            <a:r>
              <a:rPr lang="en-US" sz="2800" dirty="0"/>
              <a:t>If the programmer is fired, the bomb explodes.</a:t>
            </a:r>
          </a:p>
          <a:p>
            <a:pPr lvl="4"/>
            <a:endParaRPr lang="en-US" sz="1200" dirty="0"/>
          </a:p>
          <a:p>
            <a:r>
              <a:rPr lang="en-US" sz="2800" dirty="0"/>
              <a:t>Must hire the programmer back as an expensive consultant to </a:t>
            </a:r>
            <a:r>
              <a:rPr lang="en-US" sz="2800" dirty="0" smtClean="0">
                <a:latin typeface="Arial"/>
              </a:rPr>
              <a:t>“</a:t>
            </a:r>
            <a:r>
              <a:rPr lang="en-US" sz="2800" dirty="0" smtClean="0"/>
              <a:t>solve</a:t>
            </a:r>
            <a:r>
              <a:rPr lang="en-US" altLang="ja-JP" sz="2800" dirty="0" smtClean="0">
                <a:latin typeface="Arial"/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the problem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9A98-EF29-1041-8114-7B65C3D3AB5F}" type="slidenum">
              <a:rPr lang="en-US"/>
              <a:pPr/>
              <a:t>14</a:t>
            </a:fld>
            <a:endParaRPr lang="en-US"/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and Buffer Overflow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sz="2800" dirty="0"/>
              <a:t>Exploit a bug in a program to gain</a:t>
            </a:r>
            <a:br>
              <a:rPr lang="en-US" sz="2800" dirty="0"/>
            </a:br>
            <a:r>
              <a:rPr lang="en-US" sz="2800" dirty="0"/>
              <a:t>unauthorized user or privilege escalation.</a:t>
            </a:r>
          </a:p>
          <a:p>
            <a:pPr lvl="1"/>
            <a:r>
              <a:rPr lang="en-US" sz="2400" dirty="0"/>
              <a:t>Overflow either the stack or memory buffers.</a:t>
            </a:r>
          </a:p>
          <a:p>
            <a:pPr lvl="1"/>
            <a:r>
              <a:rPr lang="en-US" sz="2400" dirty="0"/>
              <a:t>Fail to check bounds on inputs or arguments.</a:t>
            </a:r>
          </a:p>
          <a:p>
            <a:pPr lvl="4"/>
            <a:endParaRPr lang="en-US" sz="1200" dirty="0"/>
          </a:p>
          <a:p>
            <a:r>
              <a:rPr lang="en-US" sz="2800" dirty="0"/>
              <a:t>Write past the arguments on the stack </a:t>
            </a:r>
            <a:br>
              <a:rPr lang="en-US" sz="2800" dirty="0"/>
            </a:br>
            <a:r>
              <a:rPr lang="en-US" sz="2800" dirty="0"/>
              <a:t>into the return address on stack.</a:t>
            </a:r>
          </a:p>
          <a:p>
            <a:pPr lvl="4"/>
            <a:endParaRPr lang="en-US" sz="1200" dirty="0"/>
          </a:p>
          <a:p>
            <a:r>
              <a:rPr lang="en-US" sz="2800" dirty="0"/>
              <a:t>When routine returns </a:t>
            </a:r>
            <a:r>
              <a:rPr lang="en-US" sz="2800" dirty="0" smtClean="0"/>
              <a:t>from a function call,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it returns to a hacked address.</a:t>
            </a:r>
          </a:p>
          <a:p>
            <a:pPr lvl="1"/>
            <a:r>
              <a:rPr lang="en-US" sz="2400" dirty="0"/>
              <a:t>Load code onto stack that </a:t>
            </a:r>
            <a:br>
              <a:rPr lang="en-US" sz="2400" dirty="0"/>
            </a:br>
            <a:r>
              <a:rPr lang="en-US" sz="2400" dirty="0"/>
              <a:t>executes malicious instructions.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834E-C496-724A-9161-5E0336A831D5}" type="slidenum">
              <a:rPr lang="en-US"/>
              <a:pPr/>
              <a:t>15</a:t>
            </a:fld>
            <a:endParaRPr lang="en-US"/>
          </a:p>
        </p:txBody>
      </p:sp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and Buffer Overflow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11345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355725"/>
            <a:ext cx="59626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4596" name="Text Box 4"/>
          <p:cNvSpPr txBox="1">
            <a:spLocks noChangeArrowheads="1"/>
          </p:cNvSpPr>
          <p:nvPr/>
        </p:nvSpPr>
        <p:spPr bwMode="auto">
          <a:xfrm>
            <a:off x="2016125" y="5440363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Before attack</a:t>
            </a:r>
          </a:p>
        </p:txBody>
      </p:sp>
      <p:sp>
        <p:nvSpPr>
          <p:cNvPr id="1134597" name="Text Box 5"/>
          <p:cNvSpPr txBox="1">
            <a:spLocks noChangeArrowheads="1"/>
          </p:cNvSpPr>
          <p:nvPr/>
        </p:nvSpPr>
        <p:spPr bwMode="auto">
          <a:xfrm>
            <a:off x="5956300" y="544036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After attack</a:t>
            </a:r>
          </a:p>
        </p:txBody>
      </p:sp>
      <p:sp>
        <p:nvSpPr>
          <p:cNvPr id="1134598" name="Rectangle 6"/>
          <p:cNvSpPr>
            <a:spLocks noChangeArrowheads="1"/>
          </p:cNvSpPr>
          <p:nvPr/>
        </p:nvSpPr>
        <p:spPr bwMode="auto">
          <a:xfrm>
            <a:off x="5943585" y="5989292"/>
            <a:ext cx="2194536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 dirty="0">
                <a:solidFill>
                  <a:srgbClr val="969696"/>
                </a:solidFill>
              </a:rPr>
              <a:t>th</a:t>
            </a:r>
            <a:r>
              <a:rPr lang="en-US" sz="800" b="1" dirty="0">
                <a:solidFill>
                  <a:srgbClr val="969696"/>
                </a:solidFill>
              </a:rPr>
              <a:t> edition</a:t>
            </a:r>
            <a:endParaRPr lang="en-US" sz="800" dirty="0">
              <a:solidFill>
                <a:srgbClr val="969696"/>
              </a:solidFill>
            </a:endParaRPr>
          </a:p>
          <a:p>
            <a:r>
              <a:rPr lang="en-US" sz="800" dirty="0" err="1">
                <a:solidFill>
                  <a:srgbClr val="969696"/>
                </a:solidFill>
              </a:rPr>
              <a:t>Silberschatz</a:t>
            </a:r>
            <a:r>
              <a:rPr lang="en-US" sz="800" dirty="0">
                <a:solidFill>
                  <a:srgbClr val="969696"/>
                </a:solidFill>
              </a:rPr>
              <a:t>, Galvin, and Gagne </a:t>
            </a:r>
          </a:p>
          <a:p>
            <a:r>
              <a:rPr lang="en-US" sz="800" dirty="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4CC-4B16-8146-B9E2-2775A956DC72}" type="slidenum">
              <a:rPr lang="en-US"/>
              <a:pPr/>
              <a:t>16</a:t>
            </a:fld>
            <a:endParaRPr lang="en-US"/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Viruses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malicious code fragment </a:t>
            </a:r>
            <a:br>
              <a:rPr lang="en-US" sz="2800" dirty="0"/>
            </a:br>
            <a:r>
              <a:rPr lang="en-US" sz="2800" dirty="0"/>
              <a:t>embedded in a legitimate program.</a:t>
            </a:r>
          </a:p>
          <a:p>
            <a:pPr lvl="4"/>
            <a:endParaRPr lang="en-US" sz="1200" dirty="0"/>
          </a:p>
          <a:p>
            <a:r>
              <a:rPr lang="en-US" sz="2800" dirty="0"/>
              <a:t>Self-replicating, designed to </a:t>
            </a:r>
            <a:br>
              <a:rPr lang="en-US" sz="2800" dirty="0"/>
            </a:br>
            <a:r>
              <a:rPr lang="en-US" sz="2800" dirty="0"/>
              <a:t>infect other computers.</a:t>
            </a:r>
          </a:p>
          <a:p>
            <a:pPr lvl="4"/>
            <a:endParaRPr lang="en-US" sz="1200" dirty="0"/>
          </a:p>
          <a:p>
            <a:r>
              <a:rPr lang="en-US" sz="2800" dirty="0"/>
              <a:t>Very specific to CPU architecture, </a:t>
            </a:r>
            <a:br>
              <a:rPr lang="en-US" sz="2800" dirty="0"/>
            </a:br>
            <a:r>
              <a:rPr lang="en-US" sz="2800" dirty="0"/>
              <a:t>operating system, applications.</a:t>
            </a:r>
          </a:p>
          <a:p>
            <a:pPr lvl="4"/>
            <a:endParaRPr lang="en-US" sz="1200" dirty="0"/>
          </a:p>
          <a:p>
            <a:r>
              <a:rPr lang="en-US" sz="2800" dirty="0"/>
              <a:t>Usually borne via email or as a macro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F8F-643B-A243-BC84-528390809116}" type="slidenum">
              <a:rPr lang="en-US"/>
              <a:pPr/>
              <a:t>17</a:t>
            </a:fld>
            <a:endParaRPr lang="en-US"/>
          </a:p>
        </p:txBody>
      </p:sp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Viruses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Parasitic file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Boot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Macro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Source code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Polymorphic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Avoids having a virus signature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Encrypted to avoid detection.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Decrypts to execute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600-5E42-5043-BDCE-6FD0D22E4BCA}" type="slidenum">
              <a:rPr lang="en-US"/>
              <a:pPr/>
              <a:t>18</a:t>
            </a:fld>
            <a:endParaRPr lang="en-US"/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Viruses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Modifies parts of the system </a:t>
            </a:r>
            <a:br>
              <a:rPr lang="en-US" sz="2400" dirty="0"/>
            </a:br>
            <a:r>
              <a:rPr lang="en-US" sz="2400" dirty="0"/>
              <a:t>that can be used to detect it.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Installs in the interrupt-handler chain </a:t>
            </a:r>
            <a:br>
              <a:rPr lang="en-US" sz="2400" dirty="0"/>
            </a:br>
            <a:r>
              <a:rPr lang="en-US" sz="2400" dirty="0"/>
              <a:t>or in device drivers.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Infect multiple parts of a system.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Armored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Hard for antivirus researchers to detect.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2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2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2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C84-ADE3-B848-B572-1DAF2F694C90}" type="slidenum">
              <a:rPr lang="en-US"/>
              <a:pPr/>
              <a:t>19</a:t>
            </a:fld>
            <a:endParaRPr lang="en-US"/>
          </a:p>
        </p:txBody>
      </p:sp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 Sector Computer Virus</a:t>
            </a:r>
          </a:p>
        </p:txBody>
      </p:sp>
      <p:pic>
        <p:nvPicPr>
          <p:cNvPr id="11376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335088"/>
            <a:ext cx="567055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7668" name="Rectangle 4"/>
          <p:cNvSpPr>
            <a:spLocks noChangeArrowheads="1"/>
          </p:cNvSpPr>
          <p:nvPr/>
        </p:nvSpPr>
        <p:spPr bwMode="auto">
          <a:xfrm>
            <a:off x="6035024" y="6080731"/>
            <a:ext cx="2194536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800" b="1">
                <a:solidFill>
                  <a:schemeClr val="bg1">
                    <a:lumMod val="75000"/>
                  </a:schemeClr>
                </a:solidFill>
              </a:rPr>
              <a:t>Operating Systems Concepts, 9</a:t>
            </a:r>
            <a:r>
              <a:rPr lang="en-US" sz="800" b="1" baseline="3000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800" b="1">
                <a:solidFill>
                  <a:schemeClr val="bg1">
                    <a:lumMod val="75000"/>
                  </a:schemeClr>
                </a:solidFill>
              </a:rPr>
              <a:t> edition</a:t>
            </a:r>
            <a:endParaRPr lang="en-US" sz="8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FEC4-01AE-6440-B57A-A290CA7F649F}" type="slidenum">
              <a:rPr lang="en-US"/>
              <a:pPr/>
              <a:t>2</a:t>
            </a:fld>
            <a:endParaRPr lang="en-US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Protection mechanisms protect against </a:t>
            </a:r>
            <a:br>
              <a:rPr lang="en-US" sz="2800" dirty="0"/>
            </a:br>
            <a:r>
              <a:rPr lang="en-US" sz="2800" dirty="0">
                <a:solidFill>
                  <a:srgbClr val="B23300"/>
                </a:solidFill>
              </a:rPr>
              <a:t>internal problems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Security measures protect against </a:t>
            </a:r>
            <a:br>
              <a:rPr lang="en-US" sz="2800" dirty="0"/>
            </a:br>
            <a:r>
              <a:rPr lang="en-US" sz="2800" dirty="0">
                <a:solidFill>
                  <a:srgbClr val="B23300"/>
                </a:solidFill>
              </a:rPr>
              <a:t>external threats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C1B3-723E-6946-8709-20947FF16E81}" type="slidenum">
              <a:rPr lang="en-US"/>
              <a:pPr/>
              <a:t>20</a:t>
            </a:fld>
            <a:endParaRPr lang="en-US"/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Keystroke Logger Virus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virus that intercepts keystrokes.</a:t>
            </a:r>
          </a:p>
          <a:p>
            <a:pPr lvl="4"/>
            <a:endParaRPr lang="en-US" sz="1200" dirty="0"/>
          </a:p>
          <a:p>
            <a:r>
              <a:rPr lang="en-US" sz="2800" dirty="0"/>
              <a:t>Records passwords, etc.</a:t>
            </a:r>
          </a:p>
          <a:p>
            <a:pPr lvl="4"/>
            <a:endParaRPr lang="en-US" sz="1200" dirty="0"/>
          </a:p>
          <a:p>
            <a:r>
              <a:rPr lang="en-US" sz="2800" dirty="0"/>
              <a:t>Sends confidential information </a:t>
            </a:r>
            <a:br>
              <a:rPr lang="en-US" sz="2800" dirty="0"/>
            </a:br>
            <a:r>
              <a:rPr lang="en-US" sz="2800" dirty="0"/>
              <a:t>to a malicious recipient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8C98-4D39-A042-B5D3-8C5B7F1A36E9}" type="slidenum">
              <a:rPr lang="en-US"/>
              <a:pPr/>
              <a:t>21</a:t>
            </a:fld>
            <a:endParaRPr lang="en-US"/>
          </a:p>
        </p:txBody>
      </p:sp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Morris Internet Worm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chemeClr val="folHlink"/>
                </a:solidFill>
              </a:rPr>
              <a:t>worm</a:t>
            </a:r>
            <a:r>
              <a:rPr lang="en-US" sz="2800" dirty="0"/>
              <a:t> uses a </a:t>
            </a:r>
            <a:r>
              <a:rPr lang="en-US" sz="2800" dirty="0">
                <a:solidFill>
                  <a:schemeClr val="folHlink"/>
                </a:solidFill>
              </a:rPr>
              <a:t>spawn mechanism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to duplicate itself.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The Morris Internet worm</a:t>
            </a:r>
          </a:p>
          <a:p>
            <a:pPr lvl="4">
              <a:lnSpc>
                <a:spcPct val="90000"/>
              </a:lnSpc>
            </a:pPr>
            <a:endParaRPr lang="en-US" sz="12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Launched November 2, 1988 by Robert Morris, </a:t>
            </a:r>
            <a:br>
              <a:rPr lang="en-US" sz="2400" dirty="0"/>
            </a:br>
            <a:r>
              <a:rPr lang="en-US" sz="2400" dirty="0"/>
              <a:t>a first-year Cornell grad student.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Exploited UNIX networking features and </a:t>
            </a:r>
            <a:br>
              <a:rPr lang="en-US" sz="2400" dirty="0"/>
            </a:br>
            <a:r>
              <a:rPr lang="en-US" sz="2400" dirty="0"/>
              <a:t>bugs in the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finger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sendmail</a:t>
            </a:r>
            <a:r>
              <a:rPr lang="en-US" sz="2400" dirty="0"/>
              <a:t> programs.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Exploited trust-relationship mechanism </a:t>
            </a:r>
            <a:br>
              <a:rPr lang="en-US" sz="2400" dirty="0"/>
            </a:br>
            <a:r>
              <a:rPr lang="en-US" sz="2400" dirty="0"/>
              <a:t>used by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rsh</a:t>
            </a:r>
            <a:r>
              <a:rPr lang="en-US" sz="2400" dirty="0"/>
              <a:t> to access friendly systems </a:t>
            </a:r>
            <a:br>
              <a:rPr lang="en-US" sz="2400" dirty="0"/>
            </a:br>
            <a:r>
              <a:rPr lang="en-US" sz="2400" dirty="0"/>
              <a:t>without the use of a password.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AFB5-03EE-C54F-B593-3866F07409CC}" type="slidenum">
              <a:rPr lang="en-US"/>
              <a:pPr/>
              <a:t>22</a:t>
            </a:fld>
            <a:endParaRPr lang="en-US"/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Morris Internet Worm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The Morris Internet worm</a:t>
            </a:r>
            <a:r>
              <a:rPr lang="en-US" sz="2800" i="1" dirty="0"/>
              <a:t>, </a:t>
            </a:r>
            <a:r>
              <a:rPr lang="en-US" sz="2800" i="1" dirty="0" smtClean="0"/>
              <a:t>cont</a:t>
            </a:r>
            <a:r>
              <a:rPr lang="en-US" sz="2800" i="1" dirty="0" smtClean="0">
                <a:latin typeface="Arial"/>
              </a:rPr>
              <a:t>’</a:t>
            </a:r>
            <a:r>
              <a:rPr lang="en-US" sz="2800" i="1" dirty="0" smtClean="0"/>
              <a:t>d</a:t>
            </a:r>
            <a:endParaRPr lang="en-US" sz="2800" i="1" dirty="0"/>
          </a:p>
          <a:p>
            <a:pPr lvl="4"/>
            <a:endParaRPr lang="en-US" sz="1200" i="1" dirty="0"/>
          </a:p>
          <a:p>
            <a:pPr lvl="1"/>
            <a:r>
              <a:rPr lang="en-US" sz="2400" dirty="0"/>
              <a:t>The grappling hook program </a:t>
            </a:r>
            <a:br>
              <a:rPr lang="en-US" sz="2400" dirty="0"/>
            </a:br>
            <a:r>
              <a:rPr lang="en-US" sz="2400" dirty="0"/>
              <a:t>uploaded the main worm program.</a:t>
            </a:r>
          </a:p>
          <a:p>
            <a:pPr lvl="2"/>
            <a:r>
              <a:rPr lang="en-US" sz="2000" dirty="0"/>
              <a:t>99 lines of C code 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Hooked systems then uploaded main code </a:t>
            </a:r>
            <a:br>
              <a:rPr lang="en-US" sz="2400" dirty="0"/>
            </a:br>
            <a:r>
              <a:rPr lang="en-US" sz="2400" dirty="0"/>
              <a:t>and attacked connected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Morris was convicted in federal court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Now a computer science professor at MIT.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3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31D1-A2BB-7346-8F56-C711E6A3E4CE}" type="slidenum">
              <a:rPr lang="en-US"/>
              <a:pPr/>
              <a:t>23</a:t>
            </a:fld>
            <a:endParaRPr lang="en-US"/>
          </a:p>
        </p:txBody>
      </p:sp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Morris Internet Worm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1140739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417638"/>
            <a:ext cx="75977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40" name="Rectangle 4"/>
          <p:cNvSpPr>
            <a:spLocks noChangeArrowheads="1"/>
          </p:cNvSpPr>
          <p:nvPr/>
        </p:nvSpPr>
        <p:spPr bwMode="auto">
          <a:xfrm>
            <a:off x="5486400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47631-1635-8D4A-9196-97CEC388E170}" type="slidenum">
              <a:rPr lang="en-US"/>
              <a:pPr/>
              <a:t>24</a:t>
            </a:fld>
            <a:endParaRPr lang="en-US"/>
          </a:p>
        </p:txBody>
      </p:sp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Scanning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/>
              <a:t>Automated attempt to connect </a:t>
            </a:r>
            <a:br>
              <a:rPr lang="en-US" sz="2800" dirty="0"/>
            </a:br>
            <a:r>
              <a:rPr lang="en-US" sz="2800" dirty="0"/>
              <a:t>to a range of ports on one IP address</a:t>
            </a:r>
            <a:br>
              <a:rPr lang="en-US" sz="2800" dirty="0"/>
            </a:br>
            <a:r>
              <a:rPr lang="en-US" sz="2800" dirty="0"/>
              <a:t>or on a range of IP addresses.</a:t>
            </a:r>
          </a:p>
          <a:p>
            <a:pPr lvl="4"/>
            <a:endParaRPr lang="en-US" sz="1200" dirty="0"/>
          </a:p>
          <a:p>
            <a:r>
              <a:rPr lang="en-US" sz="2800" dirty="0"/>
              <a:t>Detect answering service protocol.</a:t>
            </a:r>
          </a:p>
          <a:p>
            <a:pPr lvl="4"/>
            <a:endParaRPr lang="en-US" sz="1200" dirty="0"/>
          </a:p>
          <a:p>
            <a:r>
              <a:rPr lang="en-US" sz="2800" dirty="0"/>
              <a:t>Detect OS and version running on system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5D3-1864-BE44-B1CD-8A2E9359BC14}" type="slidenum">
              <a:rPr lang="en-US"/>
              <a:pPr/>
              <a:t>25</a:t>
            </a:fld>
            <a:endParaRPr lang="en-US"/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nmap</a:t>
            </a:r>
            <a:r>
              <a:rPr lang="en-US" sz="2800" dirty="0">
                <a:latin typeface="Courier New" charset="0"/>
                <a:cs typeface="Courier New" charset="0"/>
              </a:rPr>
              <a:t> </a:t>
            </a:r>
            <a:r>
              <a:rPr lang="en-US" sz="2800" dirty="0"/>
              <a:t>scans all ports in a given IP range </a:t>
            </a:r>
            <a:br>
              <a:rPr lang="en-US" sz="2800" dirty="0"/>
            </a:br>
            <a:r>
              <a:rPr lang="en-US" sz="2800" dirty="0"/>
              <a:t>or a response</a:t>
            </a:r>
          </a:p>
          <a:p>
            <a:pPr lvl="1"/>
            <a:r>
              <a:rPr lang="en-US" sz="2400" dirty="0">
                <a:hlinkClick r:id="rId2"/>
              </a:rPr>
              <a:t>http://www.insecure.org/nmap</a:t>
            </a:r>
            <a:r>
              <a:rPr lang="en-US" sz="2400" dirty="0"/>
              <a:t> </a:t>
            </a:r>
          </a:p>
          <a:p>
            <a:pPr lvl="4"/>
            <a:endParaRPr lang="en-US" sz="1200" dirty="0"/>
          </a:p>
          <a:p>
            <a:r>
              <a:rPr lang="en-US" sz="2800" dirty="0"/>
              <a:t>Frequently launched from </a:t>
            </a:r>
            <a:r>
              <a:rPr lang="en-US" sz="2800" dirty="0">
                <a:solidFill>
                  <a:schemeClr val="folHlink"/>
                </a:solidFill>
              </a:rPr>
              <a:t>zombie systems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To decrease </a:t>
            </a:r>
            <a:r>
              <a:rPr lang="en-US" sz="2400" dirty="0" smtClean="0"/>
              <a:t>traceability.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4759-4AC4-D94E-BDCF-F57709C1D839}" type="slidenum">
              <a:rPr lang="en-US"/>
              <a:pPr/>
              <a:t>26</a:t>
            </a:fld>
            <a:endParaRPr lang="en-US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Denial of Service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Overload the targeted computer to prevent it </a:t>
            </a:r>
            <a:br>
              <a:rPr lang="en-US" sz="2800" dirty="0"/>
            </a:br>
            <a:r>
              <a:rPr lang="en-US" sz="2800" dirty="0"/>
              <a:t>from doing any useful work.</a:t>
            </a:r>
          </a:p>
          <a:p>
            <a:pPr lvl="4"/>
            <a:endParaRPr lang="en-US" sz="1200" dirty="0"/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chemeClr val="folHlink"/>
                </a:solidFill>
              </a:rPr>
              <a:t>distributed denial-of-service</a:t>
            </a:r>
            <a:r>
              <a:rPr lang="en-US" sz="2800" dirty="0"/>
              <a:t> (</a:t>
            </a:r>
            <a:r>
              <a:rPr lang="en-US" sz="2800" dirty="0">
                <a:solidFill>
                  <a:schemeClr val="folHlink"/>
                </a:solidFill>
              </a:rPr>
              <a:t>DDOS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comes from multiple sites at once.</a:t>
            </a:r>
          </a:p>
          <a:p>
            <a:pPr lvl="1"/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Ping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of death.</a:t>
            </a:r>
          </a:p>
          <a:p>
            <a:pPr lvl="4"/>
            <a:endParaRPr lang="en-US" sz="1200" dirty="0"/>
          </a:p>
          <a:p>
            <a:r>
              <a:rPr lang="en-US" sz="2800" dirty="0"/>
              <a:t>Consider traffic to a web site.</a:t>
            </a:r>
          </a:p>
          <a:p>
            <a:pPr lvl="1"/>
            <a:r>
              <a:rPr lang="en-US" sz="2400" dirty="0"/>
              <a:t>How can you tell the difference between </a:t>
            </a:r>
            <a:br>
              <a:rPr lang="en-US" sz="2400" dirty="0"/>
            </a:br>
            <a:r>
              <a:rPr lang="en-US" sz="2400" dirty="0"/>
              <a:t>being a target and being really popular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7EE-F4DC-BF48-9F75-0AC54C78FF4D}" type="slidenum">
              <a:rPr lang="en-US"/>
              <a:pPr/>
              <a:t>27</a:t>
            </a:fld>
            <a:endParaRPr lang="en-US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Accidental</a:t>
            </a:r>
          </a:p>
          <a:p>
            <a:pPr lvl="1"/>
            <a:r>
              <a:rPr lang="en-US" sz="2400" dirty="0"/>
              <a:t>CS students writing bad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fork()</a:t>
            </a:r>
            <a:r>
              <a:rPr lang="en-US" sz="2400" dirty="0">
                <a:cs typeface="Courier New" charset="0"/>
              </a:rPr>
              <a:t> </a:t>
            </a:r>
            <a:r>
              <a:rPr lang="en-US" sz="2400" dirty="0"/>
              <a:t>code.</a:t>
            </a:r>
          </a:p>
          <a:p>
            <a:pPr lvl="4"/>
            <a:endParaRPr lang="en-US" sz="1200" dirty="0"/>
          </a:p>
          <a:p>
            <a:r>
              <a:rPr lang="en-US" sz="2800" dirty="0"/>
              <a:t>Purposeful </a:t>
            </a:r>
          </a:p>
          <a:p>
            <a:pPr lvl="1"/>
            <a:r>
              <a:rPr lang="en-US" sz="2400" dirty="0"/>
              <a:t>Extortion, </a:t>
            </a:r>
            <a:r>
              <a:rPr lang="en-US" sz="2400" dirty="0" smtClean="0"/>
              <a:t>punishment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09F2-6D22-364E-9322-EF00865EF3BF}" type="slidenum">
              <a:rPr lang="en-US"/>
              <a:pPr/>
              <a:t>28</a:t>
            </a:fld>
            <a:endParaRPr lang="en-US"/>
          </a:p>
        </p:txBody>
      </p:sp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Principles for Security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q"/>
            </a:pPr>
            <a:r>
              <a:rPr lang="en-US" sz="3200" dirty="0"/>
              <a:t>The </a:t>
            </a:r>
            <a:r>
              <a:rPr lang="en-US" sz="2800" dirty="0"/>
              <a:t>system design should be </a:t>
            </a:r>
            <a:r>
              <a:rPr lang="en-US" sz="2800" dirty="0">
                <a:solidFill>
                  <a:schemeClr val="folHlink"/>
                </a:solidFill>
              </a:rPr>
              <a:t>public</a:t>
            </a:r>
            <a:r>
              <a:rPr lang="en-US" sz="2800" dirty="0"/>
              <a:t>.</a:t>
            </a:r>
          </a:p>
          <a:p>
            <a:pPr lvl="4">
              <a:buFont typeface="Wingdings" charset="0"/>
              <a:buChar char="q"/>
            </a:pPr>
            <a:endParaRPr lang="en-US" sz="1200" dirty="0"/>
          </a:p>
          <a:p>
            <a:pPr>
              <a:buFont typeface="Wingdings" charset="0"/>
              <a:buChar char="q"/>
            </a:pPr>
            <a:r>
              <a:rPr lang="en-US" sz="2800" dirty="0"/>
              <a:t>The default should be </a:t>
            </a:r>
            <a:r>
              <a:rPr lang="en-US" sz="2800" dirty="0">
                <a:solidFill>
                  <a:schemeClr val="folHlink"/>
                </a:solidFill>
              </a:rPr>
              <a:t>no access</a:t>
            </a:r>
            <a:r>
              <a:rPr lang="en-US" sz="2800" dirty="0"/>
              <a:t>.</a:t>
            </a:r>
          </a:p>
          <a:p>
            <a:pPr lvl="4">
              <a:buFont typeface="Wingdings" charset="0"/>
              <a:buChar char="q"/>
            </a:pPr>
            <a:endParaRPr lang="en-US" sz="1200" dirty="0"/>
          </a:p>
          <a:p>
            <a:pPr>
              <a:buFont typeface="Wingdings" charset="0"/>
              <a:buChar char="q"/>
            </a:pPr>
            <a:r>
              <a:rPr lang="en-US" sz="2800" dirty="0"/>
              <a:t>Check for </a:t>
            </a:r>
            <a:r>
              <a:rPr lang="en-US" sz="2800" dirty="0">
                <a:solidFill>
                  <a:schemeClr val="folHlink"/>
                </a:solidFill>
              </a:rPr>
              <a:t>current authority</a:t>
            </a:r>
            <a:r>
              <a:rPr lang="en-US" sz="2800" dirty="0"/>
              <a:t>.</a:t>
            </a:r>
          </a:p>
          <a:p>
            <a:pPr lvl="4">
              <a:buFont typeface="Wingdings" charset="0"/>
              <a:buChar char="q"/>
            </a:pPr>
            <a:endParaRPr lang="en-US" sz="1200" dirty="0"/>
          </a:p>
          <a:p>
            <a:pPr>
              <a:buFont typeface="Wingdings" charset="0"/>
              <a:buChar char="q"/>
            </a:pPr>
            <a:r>
              <a:rPr lang="en-US" sz="2800" dirty="0"/>
              <a:t>Give each process the </a:t>
            </a:r>
            <a:r>
              <a:rPr lang="en-US" sz="2800" dirty="0">
                <a:solidFill>
                  <a:schemeClr val="folHlink"/>
                </a:solidFill>
              </a:rPr>
              <a:t>least authority</a:t>
            </a:r>
            <a:r>
              <a:rPr lang="en-US" sz="2800" dirty="0"/>
              <a:t> possible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1371-ECF5-E346-AD48-59D57C871231}" type="slidenum">
              <a:rPr lang="en-US"/>
              <a:pPr/>
              <a:t>29</a:t>
            </a:fld>
            <a:endParaRPr lang="en-US"/>
          </a:p>
        </p:txBody>
      </p:sp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for Security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q"/>
            </a:pPr>
            <a:r>
              <a:rPr lang="en-US" sz="2800" dirty="0"/>
              <a:t>The protection mechanism should be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simple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>
                <a:solidFill>
                  <a:schemeClr val="folHlink"/>
                </a:solidFill>
              </a:rPr>
              <a:t>uniform</a:t>
            </a:r>
            <a:r>
              <a:rPr lang="en-US" sz="2800" dirty="0"/>
              <a:t>, and built into the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lowest layers</a:t>
            </a:r>
            <a:r>
              <a:rPr lang="en-US" sz="2800" dirty="0"/>
              <a:t> of the system.</a:t>
            </a:r>
          </a:p>
          <a:p>
            <a:pPr lvl="4">
              <a:buFont typeface="Wingdings" charset="0"/>
              <a:buChar char="q"/>
            </a:pPr>
            <a:endParaRPr lang="en-US" sz="1200" dirty="0"/>
          </a:p>
          <a:p>
            <a:pPr>
              <a:buFont typeface="Wingdings" charset="0"/>
              <a:buChar char="q"/>
            </a:pPr>
            <a:r>
              <a:rPr lang="en-US" sz="2800" dirty="0"/>
              <a:t>The scheme chosen must be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psychologically acceptable</a:t>
            </a:r>
            <a:r>
              <a:rPr lang="en-US" sz="32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30B9-7C58-2C4D-B08B-8F3F97C40D64}" type="slidenum">
              <a:rPr lang="en-US"/>
              <a:pPr/>
              <a:t>3</a:t>
            </a:fld>
            <a:endParaRPr lang="en-US"/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Violations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300"/>
                </a:solidFill>
              </a:rPr>
              <a:t>Breach of confidentiality</a:t>
            </a:r>
          </a:p>
          <a:p>
            <a:pPr lvl="1"/>
            <a:r>
              <a:rPr lang="en-US" sz="2400" dirty="0"/>
              <a:t>Unauthorized reading of data.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rgbClr val="B23300"/>
                </a:solidFill>
              </a:rPr>
              <a:t>Breach of integrity</a:t>
            </a:r>
          </a:p>
          <a:p>
            <a:pPr lvl="1"/>
            <a:r>
              <a:rPr lang="en-US" sz="2400" dirty="0"/>
              <a:t>Unauthorized modification of data.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rgbClr val="B23300"/>
                </a:solidFill>
              </a:rPr>
              <a:t>Breach of availability</a:t>
            </a:r>
          </a:p>
          <a:p>
            <a:pPr lvl="1"/>
            <a:r>
              <a:rPr lang="en-US" sz="2400" dirty="0"/>
              <a:t>Unauthorized destruction of data</a:t>
            </a:r>
            <a:r>
              <a:rPr lang="en-US" sz="2400" dirty="0" smtClean="0"/>
              <a:t>.</a:t>
            </a:r>
            <a:endParaRPr lang="en-US" sz="2400" dirty="0"/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7206-2B36-0846-8667-4D3E3402B771}" type="slidenum">
              <a:rPr lang="en-US"/>
              <a:pPr/>
              <a:t>30</a:t>
            </a:fld>
            <a:endParaRPr lang="en-US"/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Authentication: Passwords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Easy to defeat.</a:t>
            </a:r>
          </a:p>
          <a:p>
            <a:pPr lvl="4"/>
            <a:endParaRPr lang="en-US" sz="1200" dirty="0"/>
          </a:p>
          <a:p>
            <a:r>
              <a:rPr lang="en-US" sz="2800" dirty="0"/>
              <a:t>Passwords are often easy to guess</a:t>
            </a:r>
            <a:r>
              <a:rPr lang="en-US" sz="2800" dirty="0" smtClean="0"/>
              <a:t>.</a:t>
            </a:r>
            <a:endParaRPr lang="en-US" sz="2800" dirty="0"/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4A0B-769C-2A4F-9A24-00BB36B92BE4}" type="slidenum">
              <a:rPr lang="en-US"/>
              <a:pPr/>
              <a:t>31</a:t>
            </a:fld>
            <a:endParaRPr lang="en-US"/>
          </a:p>
        </p:txBody>
      </p:sp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Authentication: Passwords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classic research study in 1979 </a:t>
            </a:r>
            <a:br>
              <a:rPr lang="en-US" sz="2800" dirty="0"/>
            </a:br>
            <a:r>
              <a:rPr lang="en-US" sz="2800" dirty="0"/>
              <a:t>compiled a list of likely passwords.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first and last names</a:t>
            </a:r>
          </a:p>
          <a:p>
            <a:pPr lvl="1"/>
            <a:r>
              <a:rPr lang="en-US" sz="2400" dirty="0"/>
              <a:t>street and city names</a:t>
            </a:r>
          </a:p>
          <a:p>
            <a:pPr lvl="1"/>
            <a:r>
              <a:rPr lang="en-US" sz="2400" dirty="0"/>
              <a:t>words from a moderate-sized dictionary</a:t>
            </a:r>
          </a:p>
          <a:p>
            <a:pPr lvl="1"/>
            <a:r>
              <a:rPr lang="en-US" sz="2400" dirty="0"/>
              <a:t>license plate numbers</a:t>
            </a:r>
          </a:p>
          <a:p>
            <a:pPr lvl="1"/>
            <a:r>
              <a:rPr lang="en-US" sz="2400" dirty="0"/>
              <a:t>short strings of random numbers</a:t>
            </a:r>
          </a:p>
          <a:p>
            <a:pPr lvl="4"/>
            <a:endParaRPr lang="en-US" dirty="0"/>
          </a:p>
          <a:p>
            <a:r>
              <a:rPr lang="en-US" sz="2800" dirty="0"/>
              <a:t>Discovered that over 86% of passwords</a:t>
            </a:r>
            <a:br>
              <a:rPr lang="en-US" sz="2800" dirty="0"/>
            </a:br>
            <a:r>
              <a:rPr lang="en-US" sz="2800" dirty="0"/>
              <a:t>then in use were in their list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A0C-72B5-624F-9102-9B7BEDA4121A}" type="slidenum">
              <a:rPr lang="en-US"/>
              <a:pPr/>
              <a:t>32</a:t>
            </a:fld>
            <a:endParaRPr lang="en-US"/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Firewalls</a:t>
            </a:r>
          </a:p>
        </p:txBody>
      </p:sp>
      <p:pic>
        <p:nvPicPr>
          <p:cNvPr id="1145859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17638"/>
            <a:ext cx="816927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5860" name="Rectangle 4"/>
          <p:cNvSpPr>
            <a:spLocks noChangeArrowheads="1"/>
          </p:cNvSpPr>
          <p:nvPr/>
        </p:nvSpPr>
        <p:spPr bwMode="auto">
          <a:xfrm>
            <a:off x="5486400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9FA5-CE8A-B242-B215-A697B3C1FB07}" type="slidenum">
              <a:rPr lang="en-US"/>
              <a:pPr/>
              <a:t>33</a:t>
            </a:fld>
            <a:endParaRPr lang="en-US"/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as a Security Tool</a:t>
            </a:r>
          </a:p>
        </p:txBody>
      </p:sp>
      <p:pic>
        <p:nvPicPr>
          <p:cNvPr id="11468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235075"/>
            <a:ext cx="49387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884" name="Text Box 4"/>
          <p:cNvSpPr txBox="1">
            <a:spLocks noChangeArrowheads="1"/>
          </p:cNvSpPr>
          <p:nvPr/>
        </p:nvSpPr>
        <p:spPr bwMode="auto">
          <a:xfrm>
            <a:off x="1279525" y="5715000"/>
            <a:ext cx="664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Encryption and decryption using RSA asymmetric cryptography.</a:t>
            </a:r>
          </a:p>
        </p:txBody>
      </p:sp>
      <p:sp>
        <p:nvSpPr>
          <p:cNvPr id="1146885" name="Text Box 5"/>
          <p:cNvSpPr txBox="1">
            <a:spLocks noChangeArrowheads="1"/>
          </p:cNvSpPr>
          <p:nvPr/>
        </p:nvSpPr>
        <p:spPr bwMode="auto">
          <a:xfrm>
            <a:off x="6308725" y="4343400"/>
            <a:ext cx="2416175" cy="92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Product plug:</a:t>
            </a:r>
            <a:br>
              <a:rPr lang="en-US" sz="1800">
                <a:solidFill>
                  <a:schemeClr val="folHlink"/>
                </a:solidFill>
              </a:rPr>
            </a:br>
            <a:r>
              <a:rPr lang="en-US" sz="1800">
                <a:solidFill>
                  <a:schemeClr val="folHlink"/>
                </a:solidFill>
              </a:rPr>
              <a:t>Take </a:t>
            </a:r>
            <a:r>
              <a:rPr lang="en-US" sz="1800" b="1">
                <a:solidFill>
                  <a:schemeClr val="folHlink"/>
                </a:solidFill>
              </a:rPr>
              <a:t>CS 166: </a:t>
            </a:r>
            <a:br>
              <a:rPr lang="en-US" sz="1800" b="1">
                <a:solidFill>
                  <a:schemeClr val="folHlink"/>
                </a:solidFill>
              </a:rPr>
            </a:br>
            <a:r>
              <a:rPr lang="en-US" sz="1800" b="1">
                <a:solidFill>
                  <a:schemeClr val="folHlink"/>
                </a:solidFill>
              </a:rPr>
              <a:t>Information Security</a:t>
            </a:r>
          </a:p>
        </p:txBody>
      </p:sp>
      <p:sp>
        <p:nvSpPr>
          <p:cNvPr id="1146886" name="Rectangle 6"/>
          <p:cNvSpPr>
            <a:spLocks noChangeArrowheads="1"/>
          </p:cNvSpPr>
          <p:nvPr/>
        </p:nvSpPr>
        <p:spPr bwMode="auto">
          <a:xfrm>
            <a:off x="6035024" y="6172170"/>
            <a:ext cx="2194536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7E07-5080-5949-BF65-40A36D88309E}" type="slidenum">
              <a:rPr lang="en-US"/>
              <a:pPr/>
              <a:t>34</a:t>
            </a:fld>
            <a:endParaRPr lang="en-US"/>
          </a:p>
        </p:txBody>
      </p:sp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Bad Guys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Script kiddies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Young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hackers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who run malicious scripts</a:t>
            </a:r>
            <a:br>
              <a:rPr lang="en-US" sz="2400"/>
            </a:br>
            <a:r>
              <a:rPr lang="en-US" sz="2400"/>
              <a:t>that are shared among the hacker communities.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Break-ins and stolen data are trophies for bragging.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be thwarted by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honey pots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Fake data at a site designed to lure hackers.</a:t>
            </a:r>
          </a:p>
          <a:p>
            <a:pPr lvl="4"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2800"/>
              <a:t>Corporate thieves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Steal confidential data from competitors.</a:t>
            </a:r>
          </a:p>
          <a:p>
            <a:pPr lvl="4"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2800"/>
              <a:t>Hostile (or friendly) governments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Snooping and monitoring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Spying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2BF5-3AB7-3647-9FDB-39924028C64B}" type="slidenum">
              <a:rPr lang="en-US"/>
              <a:pPr/>
              <a:t>35</a:t>
            </a:fld>
            <a:endParaRPr lang="en-US"/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Security as a Career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23300"/>
                </a:solidFill>
              </a:rPr>
              <a:t>Cybersecurity</a:t>
            </a:r>
            <a:r>
              <a:rPr lang="en-US" sz="2800" dirty="0">
                <a:solidFill>
                  <a:srgbClr val="B23300"/>
                </a:solidFill>
              </a:rPr>
              <a:t> is a hot field.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Computers are used everywhere.</a:t>
            </a:r>
          </a:p>
          <a:p>
            <a:pPr lvl="1"/>
            <a:r>
              <a:rPr lang="en-US" sz="2400" dirty="0"/>
              <a:t>Big data.</a:t>
            </a:r>
          </a:p>
          <a:p>
            <a:pPr lvl="1"/>
            <a:r>
              <a:rPr lang="en-US" sz="2400" dirty="0"/>
              <a:t>Privacy issues.</a:t>
            </a:r>
          </a:p>
          <a:p>
            <a:pPr lvl="4"/>
            <a:endParaRPr lang="en-US" sz="1200" dirty="0"/>
          </a:p>
          <a:p>
            <a:r>
              <a:rPr lang="en-US" sz="2800" dirty="0"/>
              <a:t>Operate in a dark, shadowy world.</a:t>
            </a:r>
          </a:p>
          <a:p>
            <a:pPr lvl="1"/>
            <a:r>
              <a:rPr lang="en-US" sz="2400" dirty="0"/>
              <a:t>SRI anecdote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864F-16DD-F643-8C1F-25F4E084A0FF}" type="slidenum">
              <a:rPr lang="en-US"/>
              <a:pPr/>
              <a:t>4</a:t>
            </a:fld>
            <a:endParaRPr lang="en-US"/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Violations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300"/>
                </a:solidFill>
              </a:rPr>
              <a:t>Theft of service</a:t>
            </a:r>
          </a:p>
          <a:p>
            <a:pPr lvl="1"/>
            <a:r>
              <a:rPr lang="en-US" sz="2400" dirty="0"/>
              <a:t>Unauthorized use of resources.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rgbClr val="B23300"/>
                </a:solidFill>
              </a:rPr>
              <a:t>Denial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rgbClr val="B23300"/>
                </a:solidFill>
              </a:rPr>
              <a:t>of service (DOS)</a:t>
            </a:r>
          </a:p>
          <a:p>
            <a:pPr lvl="1"/>
            <a:r>
              <a:rPr lang="en-US" sz="2400" dirty="0"/>
              <a:t>Prevention of legitimate use.</a:t>
            </a:r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B63-B680-C143-97F4-84FB741C1750}" type="slidenum">
              <a:rPr lang="en-US"/>
              <a:pPr/>
              <a:t>5</a:t>
            </a:fld>
            <a:endParaRPr lang="en-US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Violation Methods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300"/>
                </a:solidFill>
              </a:rPr>
              <a:t>Masquerading </a:t>
            </a:r>
            <a:r>
              <a:rPr lang="en-US" sz="2800" dirty="0"/>
              <a:t>(breach authentication)</a:t>
            </a:r>
          </a:p>
          <a:p>
            <a:pPr lvl="1"/>
            <a:r>
              <a:rPr lang="en-US" sz="2400" dirty="0"/>
              <a:t>Pretend to be an authorized user </a:t>
            </a:r>
            <a:br>
              <a:rPr lang="en-US" sz="2400" dirty="0"/>
            </a:br>
            <a:r>
              <a:rPr lang="en-US" sz="2400" dirty="0"/>
              <a:t>to escalate privileges.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rgbClr val="B23300"/>
                </a:solidFill>
              </a:rPr>
              <a:t>Replay attack</a:t>
            </a:r>
          </a:p>
          <a:p>
            <a:pPr lvl="1"/>
            <a:r>
              <a:rPr lang="en-US" sz="2400" dirty="0"/>
              <a:t>With or without message modification.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rgbClr val="B23300"/>
                </a:solidFill>
              </a:rPr>
              <a:t>Session hijacking</a:t>
            </a:r>
          </a:p>
          <a:p>
            <a:pPr lvl="1"/>
            <a:r>
              <a:rPr lang="en-US" sz="2400" dirty="0"/>
              <a:t>Intercept an already-established session </a:t>
            </a:r>
            <a:br>
              <a:rPr lang="en-US" sz="2400" dirty="0"/>
            </a:br>
            <a:r>
              <a:rPr lang="en-US" sz="2400" dirty="0"/>
              <a:t>to bypass authentication</a:t>
            </a:r>
            <a:r>
              <a:rPr lang="en-US" sz="2400" dirty="0" smtClean="0"/>
              <a:t>.</a:t>
            </a:r>
            <a:endParaRPr lang="en-US" sz="2400" dirty="0"/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A0A-A568-454B-BD0A-380D77AF6C50}" type="slidenum">
              <a:rPr lang="en-US"/>
              <a:pPr/>
              <a:t>6</a:t>
            </a:fld>
            <a:endParaRPr lang="en-US"/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Violation Methods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300"/>
                </a:solidFill>
              </a:rPr>
              <a:t>Man-in-the-middle attack</a:t>
            </a:r>
          </a:p>
          <a:p>
            <a:pPr lvl="1"/>
            <a:r>
              <a:rPr lang="en-US" sz="2400" dirty="0"/>
              <a:t>An intruder sits in data flow to masquerade </a:t>
            </a:r>
            <a:br>
              <a:rPr lang="en-US" sz="2400" dirty="0"/>
            </a:br>
            <a:r>
              <a:rPr lang="en-US" sz="2400" dirty="0"/>
              <a:t>as the sender in order to fool the receiver, </a:t>
            </a:r>
            <a:br>
              <a:rPr lang="en-US" sz="2400" dirty="0"/>
            </a:br>
            <a:r>
              <a:rPr lang="en-US" sz="2400" dirty="0"/>
              <a:t>and vice versa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12BB-E3DD-8D49-99D0-7C992A33BC9A}" type="slidenum">
              <a:rPr lang="en-US"/>
              <a:pPr/>
              <a:t>7</a:t>
            </a:fld>
            <a:endParaRPr lang="en-US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 (or Woman) in the Middle Attack</a:t>
            </a:r>
          </a:p>
        </p:txBody>
      </p:sp>
      <p:pic>
        <p:nvPicPr>
          <p:cNvPr id="1128451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259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5668963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65B7-68F4-CD40-9CB3-A8A27FE2C29C}" type="slidenum">
              <a:rPr lang="en-US"/>
              <a:pPr/>
              <a:t>8</a:t>
            </a:fld>
            <a:endParaRPr lang="en-US"/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Security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It is impossible to have </a:t>
            </a:r>
            <a:r>
              <a:rPr lang="en-US" sz="2800" dirty="0">
                <a:solidFill>
                  <a:srgbClr val="B23300"/>
                </a:solidFill>
              </a:rPr>
              <a:t>absolute security</a:t>
            </a:r>
            <a:r>
              <a:rPr lang="en-US" sz="2800" dirty="0"/>
              <a:t>. </a:t>
            </a:r>
          </a:p>
          <a:p>
            <a:pPr lvl="4"/>
            <a:endParaRPr lang="en-US" sz="1200" dirty="0"/>
          </a:p>
          <a:p>
            <a:r>
              <a:rPr lang="en-US" sz="2800" dirty="0"/>
              <a:t>Make the </a:t>
            </a:r>
            <a:r>
              <a:rPr lang="en-US" sz="2800" dirty="0">
                <a:solidFill>
                  <a:srgbClr val="B23300"/>
                </a:solidFill>
              </a:rPr>
              <a:t>cost to the perpetrator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sufficiently high to deter most intruders.</a:t>
            </a:r>
          </a:p>
          <a:p>
            <a:pPr lvl="4"/>
            <a:endParaRPr lang="en-US" sz="1200" dirty="0"/>
          </a:p>
          <a:p>
            <a:r>
              <a:rPr lang="en-US" sz="2800" dirty="0"/>
              <a:t>Security is as strong as the </a:t>
            </a:r>
            <a:br>
              <a:rPr lang="en-US" sz="2800" dirty="0"/>
            </a:br>
            <a:r>
              <a:rPr lang="en-US" sz="2800" dirty="0"/>
              <a:t>weakest link in the chain.</a:t>
            </a:r>
          </a:p>
          <a:p>
            <a:pPr lvl="4"/>
            <a:endParaRPr lang="en-US" sz="1200" dirty="0">
              <a:solidFill>
                <a:srgbClr val="B23300"/>
              </a:solidFill>
            </a:endParaRPr>
          </a:p>
          <a:p>
            <a:r>
              <a:rPr lang="en-US" sz="2800" dirty="0">
                <a:solidFill>
                  <a:srgbClr val="B23300"/>
                </a:solidFill>
              </a:rPr>
              <a:t>But can too </a:t>
            </a:r>
            <a:r>
              <a:rPr lang="en-US" sz="2800" dirty="0">
                <a:solidFill>
                  <a:schemeClr val="folHlink"/>
                </a:solidFill>
              </a:rPr>
              <a:t>much security</a:t>
            </a:r>
            <a:r>
              <a:rPr lang="en-US" sz="2800" dirty="0"/>
              <a:t> be a problem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9A3-E6B2-694D-901F-B73C92DBDDEF}" type="slidenum">
              <a:rPr lang="en-US"/>
              <a:pPr/>
              <a:t>9</a:t>
            </a:fld>
            <a:endParaRPr lang="en-US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Security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Security must occur at </a:t>
            </a:r>
            <a:r>
              <a:rPr lang="en-US" sz="2800" dirty="0">
                <a:solidFill>
                  <a:srgbClr val="B23300"/>
                </a:solidFill>
              </a:rPr>
              <a:t>four levels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to be effective: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23300"/>
                </a:solidFill>
              </a:rPr>
              <a:t>Physical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Data centers, servers, connected terminals.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23300"/>
                </a:solidFill>
              </a:rPr>
              <a:t>Human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Avoid social engineering, phishing, dumpster diving.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23300"/>
                </a:solidFill>
              </a:rPr>
              <a:t>Operating system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Protection mechanisms, debugging.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23300"/>
                </a:solidFill>
              </a:rPr>
              <a:t>Network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Intercepted communications, interruption, DOS.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9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9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9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5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39437</TotalTime>
  <Words>1220</Words>
  <Application>Microsoft Macintosh PowerPoint</Application>
  <PresentationFormat>On-screen Show (4:3)</PresentationFormat>
  <Paragraphs>361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Quadrant</vt:lpstr>
      <vt:lpstr>CS 149: Operating Systems April 30 Class Meeting</vt:lpstr>
      <vt:lpstr>Security</vt:lpstr>
      <vt:lpstr>Security Violations</vt:lpstr>
      <vt:lpstr>Security Violations, cont’d</vt:lpstr>
      <vt:lpstr>Security Violation Methods</vt:lpstr>
      <vt:lpstr>Security Violation Methods</vt:lpstr>
      <vt:lpstr>Man (or Woman) in the Middle Attack</vt:lpstr>
      <vt:lpstr>Levels of Security</vt:lpstr>
      <vt:lpstr>Levels of Security, cont’d</vt:lpstr>
      <vt:lpstr>Trojan Horse Attack</vt:lpstr>
      <vt:lpstr>Trojan Horse Attack, cont’d</vt:lpstr>
      <vt:lpstr>Trap Door Attack</vt:lpstr>
      <vt:lpstr>Logic Bomb</vt:lpstr>
      <vt:lpstr>Stack and Buffer Overflow</vt:lpstr>
      <vt:lpstr>Stack and Buffer Overflow, cont’d</vt:lpstr>
      <vt:lpstr>Viruses</vt:lpstr>
      <vt:lpstr>Categories of Viruses</vt:lpstr>
      <vt:lpstr>Categories of Viruses, cont’d</vt:lpstr>
      <vt:lpstr>Boot Sector Computer Virus</vt:lpstr>
      <vt:lpstr>Keystroke Logger Virus</vt:lpstr>
      <vt:lpstr>The Morris Internet Worm</vt:lpstr>
      <vt:lpstr>The Morris Internet Worm, cont’d</vt:lpstr>
      <vt:lpstr>The Morris Internet Worm, cont’d</vt:lpstr>
      <vt:lpstr>Port Scanning</vt:lpstr>
      <vt:lpstr>Port Scanning, cont’d</vt:lpstr>
      <vt:lpstr>Denial of Service</vt:lpstr>
      <vt:lpstr>Denial of Service, cont’d</vt:lpstr>
      <vt:lpstr>Design Principles for Security</vt:lpstr>
      <vt:lpstr>Design Principles for Security, cont’d</vt:lpstr>
      <vt:lpstr>User Authentication: Passwords</vt:lpstr>
      <vt:lpstr>User Authentication: Passwords, cont’d</vt:lpstr>
      <vt:lpstr>Security Firewalls</vt:lpstr>
      <vt:lpstr>Cryptography as a Security Tool</vt:lpstr>
      <vt:lpstr>The Bad Guys</vt:lpstr>
      <vt:lpstr>Computer Security as a Career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753</cp:revision>
  <dcterms:created xsi:type="dcterms:W3CDTF">2008-01-12T03:52:55Z</dcterms:created>
  <dcterms:modified xsi:type="dcterms:W3CDTF">2015-04-30T15:42:19Z</dcterms:modified>
</cp:coreProperties>
</file>