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54"/>
  </p:notesMasterIdLst>
  <p:handoutMasterIdLst>
    <p:handoutMasterId r:id="rId55"/>
  </p:handoutMasterIdLst>
  <p:sldIdLst>
    <p:sldId id="256" r:id="rId2"/>
    <p:sldId id="281" r:id="rId3"/>
    <p:sldId id="283" r:id="rId4"/>
    <p:sldId id="284" r:id="rId5"/>
    <p:sldId id="285" r:id="rId6"/>
    <p:sldId id="316" r:id="rId7"/>
    <p:sldId id="286" r:id="rId8"/>
    <p:sldId id="318" r:id="rId9"/>
    <p:sldId id="317" r:id="rId10"/>
    <p:sldId id="288" r:id="rId11"/>
    <p:sldId id="289" r:id="rId12"/>
    <p:sldId id="290" r:id="rId13"/>
    <p:sldId id="319" r:id="rId14"/>
    <p:sldId id="291" r:id="rId15"/>
    <p:sldId id="321" r:id="rId16"/>
    <p:sldId id="320" r:id="rId17"/>
    <p:sldId id="322" r:id="rId18"/>
    <p:sldId id="292" r:id="rId19"/>
    <p:sldId id="293" r:id="rId20"/>
    <p:sldId id="323" r:id="rId21"/>
    <p:sldId id="294" r:id="rId22"/>
    <p:sldId id="324" r:id="rId23"/>
    <p:sldId id="295" r:id="rId24"/>
    <p:sldId id="325" r:id="rId25"/>
    <p:sldId id="296" r:id="rId26"/>
    <p:sldId id="326" r:id="rId27"/>
    <p:sldId id="297" r:id="rId28"/>
    <p:sldId id="327" r:id="rId29"/>
    <p:sldId id="299" r:id="rId30"/>
    <p:sldId id="329" r:id="rId31"/>
    <p:sldId id="300" r:id="rId32"/>
    <p:sldId id="301" r:id="rId33"/>
    <p:sldId id="330" r:id="rId34"/>
    <p:sldId id="302" r:id="rId35"/>
    <p:sldId id="331" r:id="rId36"/>
    <p:sldId id="303" r:id="rId37"/>
    <p:sldId id="304" r:id="rId38"/>
    <p:sldId id="305" r:id="rId39"/>
    <p:sldId id="332" r:id="rId40"/>
    <p:sldId id="306" r:id="rId41"/>
    <p:sldId id="333" r:id="rId42"/>
    <p:sldId id="307" r:id="rId43"/>
    <p:sldId id="308" r:id="rId44"/>
    <p:sldId id="309" r:id="rId45"/>
    <p:sldId id="310" r:id="rId46"/>
    <p:sldId id="334" r:id="rId47"/>
    <p:sldId id="312" r:id="rId48"/>
    <p:sldId id="313" r:id="rId49"/>
    <p:sldId id="314" r:id="rId50"/>
    <p:sldId id="335" r:id="rId51"/>
    <p:sldId id="311" r:id="rId52"/>
    <p:sldId id="315" r:id="rId5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E1F5FF"/>
    <a:srgbClr val="C6DEFF"/>
    <a:srgbClr val="A12A03"/>
    <a:srgbClr val="B23C00"/>
    <a:srgbClr val="66CCFF"/>
    <a:srgbClr val="A40000"/>
    <a:srgbClr val="0033CC"/>
    <a:srgbClr val="CC99FF"/>
    <a:srgbClr val="99FF66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516" autoAdjust="0"/>
    <p:restoredTop sz="98450" autoAdjust="0"/>
  </p:normalViewPr>
  <p:slideViewPr>
    <p:cSldViewPr>
      <p:cViewPr varScale="1">
        <p:scale>
          <a:sx n="147" d="100"/>
          <a:sy n="147" d="100"/>
        </p:scale>
        <p:origin x="-232" y="-96"/>
      </p:cViewPr>
      <p:guideLst>
        <p:guide orient="horz" pos="2160"/>
        <p:guide pos="282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12752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notesMaster" Target="notesMasters/notesMaster1.xml"/><Relationship Id="rId55" Type="http://schemas.openxmlformats.org/officeDocument/2006/relationships/handoutMaster" Target="handoutMasters/handoutMaster1.xml"/><Relationship Id="rId56" Type="http://schemas.openxmlformats.org/officeDocument/2006/relationships/printerSettings" Target="printerSettings/printerSettings1.bin"/><Relationship Id="rId57" Type="http://schemas.openxmlformats.org/officeDocument/2006/relationships/presProps" Target="presProps.xml"/><Relationship Id="rId58" Type="http://schemas.openxmlformats.org/officeDocument/2006/relationships/viewProps" Target="viewProps.xml"/><Relationship Id="rId59" Type="http://schemas.openxmlformats.org/officeDocument/2006/relationships/theme" Target="theme/theme1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8/3/15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56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295400"/>
            <a:ext cx="8229600" cy="48355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06475" y="6248400"/>
            <a:ext cx="21018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Department of Computer Science Summer 2013: August 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3292475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CS 146: Data Structures and Algorithms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1FF9D53-D101-A548-BF94-61AC53A57D9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39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 userDrawn="1"/>
        </p:nvSpPr>
        <p:spPr>
          <a:xfrm>
            <a:off x="1097318" y="6263609"/>
            <a:ext cx="15817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Computer</a:t>
            </a:r>
            <a:r>
              <a:rPr lang="en-US" sz="1000" baseline="0" dirty="0" smtClean="0"/>
              <a:t> Science Dept.</a:t>
            </a:r>
          </a:p>
          <a:p>
            <a:r>
              <a:rPr lang="en-US" sz="1000" baseline="0" dirty="0" smtClean="0"/>
              <a:t>Summer 2015: August 4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492427" y="6263609"/>
            <a:ext cx="24371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CS 146: </a:t>
            </a:r>
            <a:r>
              <a:rPr lang="en-US" sz="1000" baseline="0" dirty="0" smtClean="0"/>
              <a:t>Data Structures and Algorithms</a:t>
            </a:r>
            <a:br>
              <a:rPr lang="en-US" sz="1000" baseline="0" dirty="0" smtClean="0"/>
            </a:br>
            <a:r>
              <a:rPr lang="en-US" sz="1000" baseline="0" dirty="0" smtClean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cs.sjsu.edu/~ma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CS </a:t>
            </a:r>
            <a:r>
              <a:rPr lang="en-US" sz="3200" dirty="0" smtClean="0"/>
              <a:t>146: Data Structures and Algorithms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2400" dirty="0" smtClean="0"/>
              <a:t>August 4 Class </a:t>
            </a:r>
            <a:r>
              <a:rPr lang="en-US" sz="2400" dirty="0"/>
              <a:t>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dirty="0" smtClean="0"/>
              <a:t>Summer 2015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14400" y="4527550"/>
            <a:ext cx="1154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ADD00-0D5F-914A-BD62-39117DADEE25}" type="slidenum">
              <a:rPr lang="en-US"/>
              <a:pPr/>
              <a:t>10</a:t>
            </a:fld>
            <a:endParaRPr lang="en-US"/>
          </a:p>
        </p:txBody>
      </p:sp>
      <p:sp>
        <p:nvSpPr>
          <p:cNvPr id="1034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Reductions</a:t>
            </a:r>
          </a:p>
        </p:txBody>
      </p:sp>
      <p:sp>
        <p:nvSpPr>
          <p:cNvPr id="1034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B23C00"/>
                </a:solidFill>
              </a:rPr>
              <a:t>Reduction </a:t>
            </a:r>
            <a:r>
              <a:rPr lang="en-US" dirty="0"/>
              <a:t>allows us to solve one problem </a:t>
            </a:r>
            <a:br>
              <a:rPr lang="en-US" dirty="0"/>
            </a:br>
            <a:r>
              <a:rPr lang="en-US" dirty="0"/>
              <a:t>in terms of another problem.</a:t>
            </a:r>
          </a:p>
          <a:p>
            <a:pPr lvl="4"/>
            <a:endParaRPr lang="en-US" dirty="0"/>
          </a:p>
          <a:p>
            <a:r>
              <a:rPr lang="en-US" dirty="0"/>
              <a:t>When we wish to understand the difficulty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of </a:t>
            </a:r>
            <a:r>
              <a:rPr lang="en-US" dirty="0"/>
              <a:t>a problem, reduction allows us to make </a:t>
            </a:r>
            <a:r>
              <a:rPr lang="en-US" dirty="0">
                <a:solidFill>
                  <a:srgbClr val="B23C00"/>
                </a:solidFill>
              </a:rPr>
              <a:t>relative statements </a:t>
            </a:r>
            <a:r>
              <a:rPr lang="en-US" dirty="0"/>
              <a:t>about the upper and lower bounds on the cost of a problem.</a:t>
            </a:r>
          </a:p>
          <a:p>
            <a:pPr lvl="1"/>
            <a:r>
              <a:rPr lang="en-US" dirty="0"/>
              <a:t>Cost of a </a:t>
            </a:r>
            <a:r>
              <a:rPr lang="en-US" dirty="0">
                <a:solidFill>
                  <a:srgbClr val="B23C00"/>
                </a:solidFill>
              </a:rPr>
              <a:t>problem</a:t>
            </a:r>
            <a:r>
              <a:rPr lang="en-US" dirty="0"/>
              <a:t>, not of a particular </a:t>
            </a:r>
            <a:r>
              <a:rPr lang="en-US" dirty="0">
                <a:solidFill>
                  <a:srgbClr val="B23C00"/>
                </a:solidFill>
              </a:rPr>
              <a:t>algorithm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42740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34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34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4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9819D-0A8D-0142-BC0E-B74C130705B6}" type="slidenum">
              <a:rPr lang="en-US"/>
              <a:pPr/>
              <a:t>11</a:t>
            </a:fld>
            <a:endParaRPr lang="en-US"/>
          </a:p>
        </p:txBody>
      </p:sp>
      <p:sp>
        <p:nvSpPr>
          <p:cNvPr id="1035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Reduction Example</a:t>
            </a:r>
          </a:p>
        </p:txBody>
      </p:sp>
      <p:sp>
        <p:nvSpPr>
          <p:cNvPr id="1035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B23C00"/>
                </a:solidFill>
              </a:rPr>
              <a:t>Sorting:</a:t>
            </a:r>
          </a:p>
          <a:p>
            <a:pPr lvl="4"/>
            <a:endParaRPr lang="en-US" dirty="0">
              <a:solidFill>
                <a:schemeClr val="folHlink"/>
              </a:solidFill>
            </a:endParaRPr>
          </a:p>
          <a:p>
            <a:pPr lvl="1"/>
            <a:r>
              <a:rPr lang="en-US" dirty="0"/>
              <a:t>Input: A sequence of integers </a:t>
            </a:r>
            <a:r>
              <a:rPr lang="en-US" i="1" dirty="0">
                <a:latin typeface="Times New Roman" charset="0"/>
              </a:rPr>
              <a:t>x</a:t>
            </a:r>
            <a:r>
              <a:rPr lang="en-US" baseline="-25000" dirty="0">
                <a:latin typeface="Times New Roman" charset="0"/>
              </a:rPr>
              <a:t>0</a:t>
            </a:r>
            <a:r>
              <a:rPr lang="en-US" dirty="0">
                <a:latin typeface="Times New Roman" charset="0"/>
              </a:rPr>
              <a:t>, </a:t>
            </a:r>
            <a:r>
              <a:rPr lang="en-US" i="1" dirty="0">
                <a:latin typeface="Times New Roman" charset="0"/>
              </a:rPr>
              <a:t>x</a:t>
            </a:r>
            <a:r>
              <a:rPr lang="en-US" baseline="-25000" dirty="0">
                <a:latin typeface="Times New Roman" charset="0"/>
              </a:rPr>
              <a:t>1</a:t>
            </a:r>
            <a:r>
              <a:rPr lang="en-US" dirty="0">
                <a:latin typeface="Times New Roman" charset="0"/>
              </a:rPr>
              <a:t>, </a:t>
            </a:r>
            <a:r>
              <a:rPr lang="en-US" i="1" dirty="0">
                <a:latin typeface="Times New Roman" charset="0"/>
              </a:rPr>
              <a:t>x</a:t>
            </a:r>
            <a:r>
              <a:rPr lang="en-US" baseline="-25000" dirty="0">
                <a:latin typeface="Times New Roman" charset="0"/>
              </a:rPr>
              <a:t>2</a:t>
            </a:r>
            <a:r>
              <a:rPr lang="en-US" dirty="0">
                <a:latin typeface="Times New Roman" charset="0"/>
              </a:rPr>
              <a:t>, ..., </a:t>
            </a:r>
            <a:r>
              <a:rPr lang="en-US" i="1" dirty="0">
                <a:latin typeface="Times New Roman" charset="0"/>
              </a:rPr>
              <a:t>x</a:t>
            </a:r>
            <a:r>
              <a:rPr lang="en-US" i="1" baseline="-25000" dirty="0">
                <a:latin typeface="Times New Roman" charset="0"/>
              </a:rPr>
              <a:t>N</a:t>
            </a:r>
            <a:r>
              <a:rPr lang="en-US" baseline="-25000" dirty="0">
                <a:latin typeface="Times New Roman" charset="0"/>
              </a:rPr>
              <a:t>-1</a:t>
            </a:r>
          </a:p>
          <a:p>
            <a:pPr lvl="4"/>
            <a:endParaRPr lang="en-US" baseline="-25000" dirty="0">
              <a:latin typeface="Times New Roman" charset="0"/>
            </a:endParaRPr>
          </a:p>
          <a:p>
            <a:pPr lvl="1"/>
            <a:r>
              <a:rPr lang="en-US" dirty="0"/>
              <a:t>Output: A permutation </a:t>
            </a:r>
            <a:r>
              <a:rPr lang="en-US" i="1" dirty="0">
                <a:latin typeface="Times New Roman" charset="0"/>
              </a:rPr>
              <a:t>y</a:t>
            </a:r>
            <a:r>
              <a:rPr lang="en-US" baseline="-25000" dirty="0">
                <a:latin typeface="Times New Roman" charset="0"/>
              </a:rPr>
              <a:t>0</a:t>
            </a:r>
            <a:r>
              <a:rPr lang="en-US" dirty="0">
                <a:latin typeface="Times New Roman" charset="0"/>
              </a:rPr>
              <a:t>, </a:t>
            </a:r>
            <a:r>
              <a:rPr lang="en-US" i="1" dirty="0">
                <a:latin typeface="Times New Roman" charset="0"/>
              </a:rPr>
              <a:t>y</a:t>
            </a:r>
            <a:r>
              <a:rPr lang="en-US" baseline="-25000" dirty="0">
                <a:latin typeface="Times New Roman" charset="0"/>
              </a:rPr>
              <a:t>1</a:t>
            </a:r>
            <a:r>
              <a:rPr lang="en-US" dirty="0">
                <a:latin typeface="Times New Roman" charset="0"/>
              </a:rPr>
              <a:t>, </a:t>
            </a:r>
            <a:r>
              <a:rPr lang="en-US" i="1" dirty="0">
                <a:latin typeface="Times New Roman" charset="0"/>
              </a:rPr>
              <a:t>y</a:t>
            </a:r>
            <a:r>
              <a:rPr lang="en-US" baseline="-25000" dirty="0">
                <a:latin typeface="Times New Roman" charset="0"/>
              </a:rPr>
              <a:t>2</a:t>
            </a:r>
            <a:r>
              <a:rPr lang="en-US" dirty="0">
                <a:latin typeface="Times New Roman" charset="0"/>
              </a:rPr>
              <a:t>, ..., </a:t>
            </a:r>
            <a:r>
              <a:rPr lang="en-US" i="1" dirty="0">
                <a:latin typeface="Times New Roman" charset="0"/>
              </a:rPr>
              <a:t>y</a:t>
            </a:r>
            <a:r>
              <a:rPr lang="en-US" i="1" baseline="-25000" dirty="0">
                <a:latin typeface="Times New Roman" charset="0"/>
              </a:rPr>
              <a:t>N</a:t>
            </a:r>
            <a:r>
              <a:rPr lang="en-US" baseline="-25000" dirty="0">
                <a:latin typeface="Times New Roman" charset="0"/>
              </a:rPr>
              <a:t>-1</a:t>
            </a:r>
            <a:r>
              <a:rPr lang="en-US" dirty="0"/>
              <a:t> of the sequence such that </a:t>
            </a:r>
            <a:r>
              <a:rPr lang="en-US" i="1" dirty="0" err="1">
                <a:latin typeface="Times New Roman" charset="0"/>
              </a:rPr>
              <a:t>y</a:t>
            </a:r>
            <a:r>
              <a:rPr lang="en-US" i="1" baseline="-25000" dirty="0" err="1">
                <a:latin typeface="Times New Roman" charset="0"/>
              </a:rPr>
              <a:t>i</a:t>
            </a:r>
            <a:r>
              <a:rPr lang="en-US" i="1" dirty="0">
                <a:latin typeface="Times New Roman" charset="0"/>
              </a:rPr>
              <a:t> </a:t>
            </a:r>
            <a:r>
              <a:rPr lang="en-US" i="1" dirty="0">
                <a:latin typeface="Times New Roman" charset="0"/>
                <a:cs typeface="Arial" charset="0"/>
              </a:rPr>
              <a:t>≤ </a:t>
            </a:r>
            <a:r>
              <a:rPr lang="en-US" i="1" dirty="0" err="1">
                <a:latin typeface="Times New Roman" charset="0"/>
                <a:cs typeface="Arial" charset="0"/>
              </a:rPr>
              <a:t>y</a:t>
            </a:r>
            <a:r>
              <a:rPr lang="en-US" i="1" baseline="-25000" dirty="0" err="1">
                <a:latin typeface="Times New Roman" charset="0"/>
                <a:cs typeface="Arial" charset="0"/>
              </a:rPr>
              <a:t>j</a:t>
            </a:r>
            <a:r>
              <a:rPr lang="en-US" dirty="0">
                <a:cs typeface="Arial" charset="0"/>
              </a:rPr>
              <a:t> whenever </a:t>
            </a:r>
            <a:r>
              <a:rPr lang="en-US" i="1" dirty="0" err="1">
                <a:latin typeface="Times New Roman" charset="0"/>
                <a:cs typeface="Arial" charset="0"/>
              </a:rPr>
              <a:t>i</a:t>
            </a:r>
            <a:r>
              <a:rPr lang="en-US" i="1" dirty="0">
                <a:latin typeface="Times New Roman" charset="0"/>
                <a:cs typeface="Arial" charset="0"/>
              </a:rPr>
              <a:t> &lt;</a:t>
            </a:r>
            <a:r>
              <a:rPr lang="en-US" dirty="0">
                <a:latin typeface="Times New Roman" charset="0"/>
                <a:cs typeface="Arial" charset="0"/>
              </a:rPr>
              <a:t> </a:t>
            </a:r>
            <a:r>
              <a:rPr lang="en-US" i="1" dirty="0">
                <a:latin typeface="Times New Roman" charset="0"/>
                <a:cs typeface="Arial" charset="0"/>
              </a:rPr>
              <a:t>j</a:t>
            </a:r>
            <a:r>
              <a:rPr lang="en-US" dirty="0">
                <a:cs typeface="Arial" charset="0"/>
              </a:rPr>
              <a:t>.</a:t>
            </a:r>
          </a:p>
          <a:p>
            <a:pPr lvl="4"/>
            <a:endParaRPr lang="en-US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76599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35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5267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4756-6DF6-9B43-9CA0-9B134A44F270}" type="slidenum">
              <a:rPr lang="en-US"/>
              <a:pPr/>
              <a:t>12</a:t>
            </a:fld>
            <a:endParaRPr lang="en-US"/>
          </a:p>
        </p:txBody>
      </p:sp>
      <p:sp>
        <p:nvSpPr>
          <p:cNvPr id="1036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Reduction </a:t>
            </a:r>
            <a:r>
              <a:rPr lang="en-US" dirty="0" smtClean="0"/>
              <a:t>Example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1036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34463"/>
            <a:ext cx="8229600" cy="3383243"/>
          </a:xfrm>
        </p:spPr>
        <p:txBody>
          <a:bodyPr/>
          <a:lstStyle/>
          <a:p>
            <a:r>
              <a:rPr lang="en-US" dirty="0">
                <a:solidFill>
                  <a:srgbClr val="B23C00"/>
                </a:solidFill>
                <a:cs typeface="Arial" charset="0"/>
              </a:rPr>
              <a:t>Pairing:</a:t>
            </a:r>
          </a:p>
          <a:p>
            <a:pPr lvl="4"/>
            <a:endParaRPr lang="en-US" dirty="0">
              <a:solidFill>
                <a:schemeClr val="folHlink"/>
              </a:solidFill>
              <a:cs typeface="Arial" charset="0"/>
            </a:endParaRPr>
          </a:p>
          <a:p>
            <a:pPr lvl="1"/>
            <a:r>
              <a:rPr lang="en-US" dirty="0">
                <a:cs typeface="Arial" charset="0"/>
              </a:rPr>
              <a:t>Input: Two sequences of integers </a:t>
            </a:r>
            <a:br>
              <a:rPr lang="en-US" dirty="0">
                <a:cs typeface="Arial" charset="0"/>
              </a:rPr>
            </a:br>
            <a:r>
              <a:rPr lang="en-US" i="1" dirty="0">
                <a:latin typeface="Times New Roman" charset="0"/>
                <a:cs typeface="Arial" charset="0"/>
              </a:rPr>
              <a:t>X =</a:t>
            </a:r>
            <a:r>
              <a:rPr lang="en-US" dirty="0">
                <a:cs typeface="Arial" charset="0"/>
              </a:rPr>
              <a:t> </a:t>
            </a:r>
            <a:r>
              <a:rPr lang="en-US" i="1" dirty="0" smtClean="0">
                <a:latin typeface="Times New Roman" charset="0"/>
              </a:rPr>
              <a:t>x</a:t>
            </a:r>
            <a:r>
              <a:rPr lang="en-US" baseline="-25000" dirty="0" smtClean="0">
                <a:latin typeface="Times New Roman" charset="0"/>
              </a:rPr>
              <a:t>0</a:t>
            </a:r>
            <a:r>
              <a:rPr lang="en-US" dirty="0">
                <a:latin typeface="Times New Roman" charset="0"/>
              </a:rPr>
              <a:t>, </a:t>
            </a:r>
            <a:r>
              <a:rPr lang="en-US" i="1" dirty="0">
                <a:latin typeface="Times New Roman" charset="0"/>
              </a:rPr>
              <a:t>x</a:t>
            </a:r>
            <a:r>
              <a:rPr lang="en-US" baseline="-25000" dirty="0">
                <a:latin typeface="Times New Roman" charset="0"/>
              </a:rPr>
              <a:t>1</a:t>
            </a:r>
            <a:r>
              <a:rPr lang="en-US" dirty="0">
                <a:latin typeface="Times New Roman" charset="0"/>
              </a:rPr>
              <a:t>, </a:t>
            </a:r>
            <a:r>
              <a:rPr lang="en-US" i="1" dirty="0">
                <a:latin typeface="Times New Roman" charset="0"/>
              </a:rPr>
              <a:t>x</a:t>
            </a:r>
            <a:r>
              <a:rPr lang="en-US" baseline="-25000" dirty="0">
                <a:latin typeface="Times New Roman" charset="0"/>
              </a:rPr>
              <a:t>2</a:t>
            </a:r>
            <a:r>
              <a:rPr lang="en-US" dirty="0">
                <a:latin typeface="Times New Roman" charset="0"/>
              </a:rPr>
              <a:t>, ..., </a:t>
            </a:r>
            <a:r>
              <a:rPr lang="en-US" i="1" dirty="0">
                <a:latin typeface="Times New Roman" charset="0"/>
              </a:rPr>
              <a:t>x</a:t>
            </a:r>
            <a:r>
              <a:rPr lang="en-US" i="1" baseline="-25000" dirty="0">
                <a:latin typeface="Times New Roman" charset="0"/>
              </a:rPr>
              <a:t>N</a:t>
            </a:r>
            <a:r>
              <a:rPr lang="en-US" baseline="-25000" dirty="0">
                <a:latin typeface="Times New Roman" charset="0"/>
              </a:rPr>
              <a:t>-</a:t>
            </a:r>
            <a:r>
              <a:rPr lang="en-US" baseline="-25000" dirty="0" smtClean="0">
                <a:latin typeface="Times New Roman" charset="0"/>
              </a:rPr>
              <a:t>1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i="1" dirty="0">
                <a:latin typeface="Times New Roman" charset="0"/>
                <a:cs typeface="Arial" charset="0"/>
              </a:rPr>
              <a:t>Y =</a:t>
            </a:r>
            <a:r>
              <a:rPr lang="en-US" dirty="0"/>
              <a:t> </a:t>
            </a:r>
            <a:r>
              <a:rPr lang="en-US" i="1" dirty="0" smtClean="0">
                <a:latin typeface="Times New Roman" charset="0"/>
              </a:rPr>
              <a:t>y</a:t>
            </a:r>
            <a:r>
              <a:rPr lang="en-US" baseline="-25000" dirty="0" smtClean="0">
                <a:latin typeface="Times New Roman" charset="0"/>
              </a:rPr>
              <a:t>0</a:t>
            </a:r>
            <a:r>
              <a:rPr lang="en-US" dirty="0">
                <a:latin typeface="Times New Roman" charset="0"/>
              </a:rPr>
              <a:t>, </a:t>
            </a:r>
            <a:r>
              <a:rPr lang="en-US" i="1" dirty="0">
                <a:latin typeface="Times New Roman" charset="0"/>
              </a:rPr>
              <a:t>y</a:t>
            </a:r>
            <a:r>
              <a:rPr lang="en-US" baseline="-25000" dirty="0">
                <a:latin typeface="Times New Roman" charset="0"/>
              </a:rPr>
              <a:t>1</a:t>
            </a:r>
            <a:r>
              <a:rPr lang="en-US" dirty="0">
                <a:latin typeface="Times New Roman" charset="0"/>
              </a:rPr>
              <a:t>, </a:t>
            </a:r>
            <a:r>
              <a:rPr lang="en-US" i="1" dirty="0">
                <a:latin typeface="Times New Roman" charset="0"/>
              </a:rPr>
              <a:t>y</a:t>
            </a:r>
            <a:r>
              <a:rPr lang="en-US" baseline="-25000" dirty="0">
                <a:latin typeface="Times New Roman" charset="0"/>
              </a:rPr>
              <a:t>2</a:t>
            </a:r>
            <a:r>
              <a:rPr lang="en-US" dirty="0">
                <a:latin typeface="Times New Roman" charset="0"/>
              </a:rPr>
              <a:t>, ..., </a:t>
            </a:r>
            <a:r>
              <a:rPr lang="en-US" i="1" dirty="0">
                <a:latin typeface="Times New Roman" charset="0"/>
              </a:rPr>
              <a:t>y</a:t>
            </a:r>
            <a:r>
              <a:rPr lang="en-US" i="1" baseline="-25000" dirty="0">
                <a:latin typeface="Times New Roman" charset="0"/>
              </a:rPr>
              <a:t>N</a:t>
            </a:r>
            <a:r>
              <a:rPr lang="en-US" baseline="-25000" dirty="0">
                <a:latin typeface="Times New Roman" charset="0"/>
              </a:rPr>
              <a:t>-</a:t>
            </a:r>
            <a:r>
              <a:rPr lang="en-US" baseline="-25000" dirty="0" smtClean="0">
                <a:latin typeface="Times New Roman" charset="0"/>
              </a:rPr>
              <a:t>1</a:t>
            </a:r>
            <a:endParaRPr lang="en-US" dirty="0"/>
          </a:p>
          <a:p>
            <a:pPr lvl="4"/>
            <a:endParaRPr lang="en-US" dirty="0"/>
          </a:p>
          <a:p>
            <a:pPr lvl="1"/>
            <a:r>
              <a:rPr lang="en-US" dirty="0"/>
              <a:t>Output: A pairing of the elements in the two sequences such the smallest value in </a:t>
            </a:r>
            <a:r>
              <a:rPr lang="en-US" i="1" dirty="0">
                <a:latin typeface="Times New Roman" charset="0"/>
                <a:cs typeface="Arial" charset="0"/>
              </a:rPr>
              <a:t>X</a:t>
            </a:r>
            <a:r>
              <a:rPr lang="en-US" dirty="0"/>
              <a:t> is paired with the smallest value in </a:t>
            </a:r>
            <a:r>
              <a:rPr lang="en-US" i="1" dirty="0">
                <a:latin typeface="Times New Roman" charset="0"/>
                <a:cs typeface="Arial" charset="0"/>
              </a:rPr>
              <a:t>Y</a:t>
            </a:r>
            <a:r>
              <a:rPr lang="en-US" dirty="0"/>
              <a:t>, the next smallest value in </a:t>
            </a:r>
            <a:r>
              <a:rPr lang="en-US" i="1" dirty="0">
                <a:latin typeface="Times New Roman" charset="0"/>
                <a:cs typeface="Arial" charset="0"/>
              </a:rPr>
              <a:t>X</a:t>
            </a:r>
            <a:r>
              <a:rPr lang="en-US" dirty="0"/>
              <a:t> is paired with the next smallest value in </a:t>
            </a:r>
            <a:r>
              <a:rPr lang="en-US" i="1" dirty="0">
                <a:latin typeface="Times New Roman" charset="0"/>
                <a:cs typeface="Arial" charset="0"/>
              </a:rPr>
              <a:t>Y</a:t>
            </a:r>
            <a:r>
              <a:rPr lang="en-US" dirty="0"/>
              <a:t>, etc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036292" name="Text Box 4"/>
          <p:cNvSpPr txBox="1">
            <a:spLocks noChangeArrowheads="1"/>
          </p:cNvSpPr>
          <p:nvPr/>
        </p:nvSpPr>
        <p:spPr bwMode="auto">
          <a:xfrm>
            <a:off x="2419350" y="4599909"/>
            <a:ext cx="43465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i="1">
                <a:latin typeface="Times New Roman" charset="0"/>
              </a:rPr>
              <a:t>X</a:t>
            </a:r>
            <a:r>
              <a:rPr lang="en-US" sz="2000"/>
              <a:t>:   23   42   17   93   88   12   57   90</a:t>
            </a:r>
          </a:p>
        </p:txBody>
      </p:sp>
      <p:sp>
        <p:nvSpPr>
          <p:cNvPr id="1036293" name="Text Box 5"/>
          <p:cNvSpPr txBox="1">
            <a:spLocks noChangeArrowheads="1"/>
          </p:cNvSpPr>
          <p:nvPr/>
        </p:nvSpPr>
        <p:spPr bwMode="auto">
          <a:xfrm>
            <a:off x="2419350" y="5866734"/>
            <a:ext cx="43322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i="1">
                <a:latin typeface="Times New Roman" charset="0"/>
              </a:rPr>
              <a:t>Y</a:t>
            </a:r>
            <a:r>
              <a:rPr lang="en-US" sz="2000"/>
              <a:t>:   48   59   11   89   12   91   64   34</a:t>
            </a:r>
          </a:p>
        </p:txBody>
      </p:sp>
      <p:sp>
        <p:nvSpPr>
          <p:cNvPr id="1036294" name="Line 6"/>
          <p:cNvSpPr>
            <a:spLocks noChangeShapeType="1"/>
          </p:cNvSpPr>
          <p:nvPr/>
        </p:nvSpPr>
        <p:spPr bwMode="auto">
          <a:xfrm>
            <a:off x="3017838" y="4984084"/>
            <a:ext cx="3382962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6295" name="Line 7"/>
          <p:cNvSpPr>
            <a:spLocks noChangeShapeType="1"/>
          </p:cNvSpPr>
          <p:nvPr/>
        </p:nvSpPr>
        <p:spPr bwMode="auto">
          <a:xfrm flipH="1">
            <a:off x="3108325" y="4984084"/>
            <a:ext cx="457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6296" name="Line 8"/>
          <p:cNvSpPr>
            <a:spLocks noChangeShapeType="1"/>
          </p:cNvSpPr>
          <p:nvPr/>
        </p:nvSpPr>
        <p:spPr bwMode="auto">
          <a:xfrm>
            <a:off x="4114800" y="4984084"/>
            <a:ext cx="914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6297" name="Line 9"/>
          <p:cNvSpPr>
            <a:spLocks noChangeShapeType="1"/>
          </p:cNvSpPr>
          <p:nvPr/>
        </p:nvSpPr>
        <p:spPr bwMode="auto">
          <a:xfrm>
            <a:off x="4572000" y="4984084"/>
            <a:ext cx="914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6298" name="Line 10"/>
          <p:cNvSpPr>
            <a:spLocks noChangeShapeType="1"/>
          </p:cNvSpPr>
          <p:nvPr/>
        </p:nvSpPr>
        <p:spPr bwMode="auto">
          <a:xfrm>
            <a:off x="5029200" y="4984084"/>
            <a:ext cx="914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6299" name="Line 11"/>
          <p:cNvSpPr>
            <a:spLocks noChangeShapeType="1"/>
          </p:cNvSpPr>
          <p:nvPr/>
        </p:nvSpPr>
        <p:spPr bwMode="auto">
          <a:xfrm flipH="1">
            <a:off x="4022725" y="4984084"/>
            <a:ext cx="1463675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6300" name="Line 12"/>
          <p:cNvSpPr>
            <a:spLocks noChangeShapeType="1"/>
          </p:cNvSpPr>
          <p:nvPr/>
        </p:nvSpPr>
        <p:spPr bwMode="auto">
          <a:xfrm flipH="1">
            <a:off x="3565525" y="4984084"/>
            <a:ext cx="2378075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6301" name="Line 13"/>
          <p:cNvSpPr>
            <a:spLocks noChangeShapeType="1"/>
          </p:cNvSpPr>
          <p:nvPr/>
        </p:nvSpPr>
        <p:spPr bwMode="auto">
          <a:xfrm flipH="1">
            <a:off x="4479925" y="4984084"/>
            <a:ext cx="1920875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659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36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36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36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36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36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36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36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36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36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36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36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6291" grpId="0" uiExpand="1" build="p"/>
      <p:bldP spid="1036292" grpId="0"/>
      <p:bldP spid="1036293" grpId="0"/>
      <p:bldP spid="1036294" grpId="0" animBg="1"/>
      <p:bldP spid="1036295" grpId="0" animBg="1"/>
      <p:bldP spid="1036296" grpId="0" animBg="1"/>
      <p:bldP spid="1036297" grpId="0" animBg="1"/>
      <p:bldP spid="1036298" grpId="0" animBg="1"/>
      <p:bldP spid="1036299" grpId="0" animBg="1"/>
      <p:bldP spid="1036300" grpId="0" animBg="1"/>
      <p:bldP spid="103630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4756-6DF6-9B43-9CA0-9B134A44F270}" type="slidenum">
              <a:rPr lang="en-US"/>
              <a:pPr/>
              <a:t>13</a:t>
            </a:fld>
            <a:endParaRPr lang="en-US"/>
          </a:p>
        </p:txBody>
      </p:sp>
      <p:sp>
        <p:nvSpPr>
          <p:cNvPr id="1036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Reduction </a:t>
            </a:r>
            <a:r>
              <a:rPr lang="en-US" dirty="0" smtClean="0"/>
              <a:t>Example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1036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25904"/>
            <a:ext cx="8229600" cy="4805022"/>
          </a:xfrm>
        </p:spPr>
        <p:txBody>
          <a:bodyPr/>
          <a:lstStyle/>
          <a:p>
            <a:r>
              <a:rPr lang="en-US" dirty="0">
                <a:solidFill>
                  <a:srgbClr val="B23C00"/>
                </a:solidFill>
              </a:rPr>
              <a:t>The reduction: </a:t>
            </a:r>
            <a:r>
              <a:rPr lang="en-US" dirty="0"/>
              <a:t>pairing </a:t>
            </a:r>
            <a:r>
              <a:rPr lang="en-US" dirty="0">
                <a:sym typeface="Wingdings" charset="0"/>
              </a:rPr>
              <a:t> sorting</a:t>
            </a:r>
          </a:p>
          <a:p>
            <a:pPr lvl="1">
              <a:buFont typeface="Wingdings" charset="0"/>
              <a:buAutoNum type="arabicPeriod"/>
            </a:pPr>
            <a:r>
              <a:rPr lang="en-US" dirty="0"/>
              <a:t>Convert the one instance of the pairing problem into two instances of a sorting problem.</a:t>
            </a:r>
          </a:p>
          <a:p>
            <a:pPr lvl="1">
              <a:buFont typeface="Wingdings" charset="0"/>
              <a:buAutoNum type="arabicPeriod"/>
            </a:pPr>
            <a:r>
              <a:rPr lang="en-US" dirty="0"/>
              <a:t>Sort the </a:t>
            </a:r>
            <a:r>
              <a:rPr lang="en-US" i="1" dirty="0">
                <a:latin typeface="Times New Roman" charset="0"/>
              </a:rPr>
              <a:t>X</a:t>
            </a:r>
            <a:r>
              <a:rPr lang="en-US" dirty="0"/>
              <a:t> and </a:t>
            </a:r>
            <a:r>
              <a:rPr lang="en-US" i="1" dirty="0">
                <a:latin typeface="Times New Roman" charset="0"/>
              </a:rPr>
              <a:t>Y</a:t>
            </a:r>
            <a:r>
              <a:rPr lang="en-US" dirty="0"/>
              <a:t> sequences.</a:t>
            </a:r>
          </a:p>
          <a:p>
            <a:pPr lvl="1">
              <a:buFont typeface="Wingdings" charset="0"/>
              <a:buAutoNum type="arabicPeriod"/>
            </a:pPr>
            <a:r>
              <a:rPr lang="en-US" dirty="0"/>
              <a:t>Convert the sorting output into the pairing output.</a:t>
            </a:r>
          </a:p>
          <a:p>
            <a:pPr lvl="4">
              <a:buFont typeface="Wingdings" charset="0"/>
              <a:buAutoNum type="arabicPeriod"/>
            </a:pPr>
            <a:endParaRPr lang="en-US" dirty="0"/>
          </a:p>
          <a:p>
            <a:r>
              <a:rPr lang="en-US" dirty="0"/>
              <a:t>Cost analysis</a:t>
            </a:r>
          </a:p>
          <a:p>
            <a:pPr lvl="1"/>
            <a:r>
              <a:rPr lang="en-US" dirty="0"/>
              <a:t>An upper bound for sorting for </a:t>
            </a:r>
            <a:r>
              <a:rPr lang="en-US" dirty="0" smtClean="0"/>
              <a:t>sorting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/>
              <a:t>is </a:t>
            </a:r>
            <a:r>
              <a:rPr lang="en-US" i="1" dirty="0">
                <a:latin typeface="Times New Roman" charset="0"/>
              </a:rPr>
              <a:t>O(N</a:t>
            </a:r>
            <a:r>
              <a:rPr lang="en-US" dirty="0">
                <a:latin typeface="Times New Roman" charset="0"/>
              </a:rPr>
              <a:t> log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/>
              <a:t>).</a:t>
            </a:r>
          </a:p>
          <a:p>
            <a:pPr lvl="1"/>
            <a:r>
              <a:rPr lang="en-US" dirty="0"/>
              <a:t>Therefore, an upper bound for pairing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is </a:t>
            </a:r>
            <a:r>
              <a:rPr lang="en-US" dirty="0"/>
              <a:t>also </a:t>
            </a:r>
            <a:r>
              <a:rPr lang="en-US" i="1" dirty="0">
                <a:latin typeface="Times New Roman" charset="0"/>
              </a:rPr>
              <a:t>O(N</a:t>
            </a:r>
            <a:r>
              <a:rPr lang="en-US" dirty="0">
                <a:latin typeface="Times New Roman" charset="0"/>
              </a:rPr>
              <a:t> log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2061396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36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36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36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6291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D394F-F844-9745-B6C3-45B55B842544}" type="slidenum">
              <a:rPr lang="en-US"/>
              <a:pPr/>
              <a:t>14</a:t>
            </a:fld>
            <a:endParaRPr lang="en-US"/>
          </a:p>
        </p:txBody>
      </p:sp>
      <p:sp>
        <p:nvSpPr>
          <p:cNvPr id="1037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Polynomial Running Times</a:t>
            </a:r>
          </a:p>
        </p:txBody>
      </p:sp>
      <p:sp>
        <p:nvSpPr>
          <p:cNvPr id="1037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>
                <a:latin typeface="Arial"/>
              </a:rPr>
              <a:t>“</a:t>
            </a:r>
            <a:r>
              <a:rPr lang="en-US" dirty="0">
                <a:solidFill>
                  <a:srgbClr val="B23C00"/>
                </a:solidFill>
              </a:rPr>
              <a:t>Easy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 problems have </a:t>
            </a:r>
            <a:r>
              <a:rPr lang="en-US" dirty="0">
                <a:solidFill>
                  <a:srgbClr val="B23C00"/>
                </a:solidFill>
              </a:rPr>
              <a:t>polynomial</a:t>
            </a:r>
            <a:r>
              <a:rPr lang="en-US" dirty="0"/>
              <a:t> running times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r>
              <a:rPr lang="ja-JP" altLang="en-US" dirty="0">
                <a:latin typeface="Arial"/>
              </a:rPr>
              <a:t>“</a:t>
            </a:r>
            <a:r>
              <a:rPr lang="en-US" dirty="0">
                <a:solidFill>
                  <a:srgbClr val="B23C00"/>
                </a:solidFill>
              </a:rPr>
              <a:t>Hard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 problems have </a:t>
            </a:r>
            <a:r>
              <a:rPr lang="en-US" dirty="0">
                <a:solidFill>
                  <a:srgbClr val="B23C00"/>
                </a:solidFill>
              </a:rPr>
              <a:t>exponential</a:t>
            </a:r>
            <a:r>
              <a:rPr lang="en-US" dirty="0"/>
              <a:t> running times</a:t>
            </a:r>
            <a:r>
              <a:rPr lang="en-US" dirty="0" smtClean="0"/>
              <a:t>.</a:t>
            </a:r>
          </a:p>
          <a:p>
            <a:pPr lvl="4"/>
            <a:endParaRPr lang="en-US" dirty="0" smtClean="0"/>
          </a:p>
          <a:p>
            <a:r>
              <a:rPr lang="en-US" dirty="0"/>
              <a:t>Polynomials have useful properties</a:t>
            </a:r>
            <a:r>
              <a:rPr lang="en-US" dirty="0" smtClean="0"/>
              <a:t>.</a:t>
            </a:r>
            <a:endParaRPr lang="en-US" dirty="0"/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7120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37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7315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D394F-F844-9745-B6C3-45B55B842544}" type="slidenum">
              <a:rPr lang="en-US"/>
              <a:pPr/>
              <a:t>15</a:t>
            </a:fld>
            <a:endParaRPr lang="en-US"/>
          </a:p>
        </p:txBody>
      </p:sp>
      <p:sp>
        <p:nvSpPr>
          <p:cNvPr id="1037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Polynomial Running </a:t>
            </a:r>
            <a:r>
              <a:rPr lang="en-US" dirty="0" smtClean="0"/>
              <a:t>Times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1037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B23C00"/>
                </a:solidFill>
              </a:rPr>
              <a:t>Polynomials </a:t>
            </a:r>
            <a:r>
              <a:rPr lang="en-US" dirty="0">
                <a:solidFill>
                  <a:srgbClr val="B23C00"/>
                </a:solidFill>
              </a:rPr>
              <a:t>are closed under addition and composition</a:t>
            </a:r>
            <a:r>
              <a:rPr lang="en-US" dirty="0" smtClean="0">
                <a:solidFill>
                  <a:srgbClr val="B23C00"/>
                </a:solidFill>
              </a:rPr>
              <a:t>.</a:t>
            </a:r>
          </a:p>
          <a:p>
            <a:pPr lvl="4"/>
            <a:endParaRPr lang="en-US" dirty="0">
              <a:solidFill>
                <a:srgbClr val="B23C00"/>
              </a:solidFill>
            </a:endParaRPr>
          </a:p>
          <a:p>
            <a:r>
              <a:rPr lang="en-US" dirty="0"/>
              <a:t>Running two algorithms in sequence, each with polynomial running time, together has polynomial running time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Having one algorithm with polynomial running time call another algorithm several times, the latter also with polynomial running time, together has polynomial running time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6781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37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37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731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D394F-F844-9745-B6C3-45B55B842544}" type="slidenum">
              <a:rPr lang="en-US"/>
              <a:pPr/>
              <a:t>16</a:t>
            </a:fld>
            <a:endParaRPr lang="en-US"/>
          </a:p>
        </p:txBody>
      </p:sp>
      <p:sp>
        <p:nvSpPr>
          <p:cNvPr id="1037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Polynomial Running </a:t>
            </a:r>
            <a:r>
              <a:rPr lang="en-US" dirty="0" smtClean="0"/>
              <a:t>Times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1037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B23C00"/>
                </a:solidFill>
              </a:rPr>
              <a:t>Computers </a:t>
            </a:r>
            <a:r>
              <a:rPr lang="en-US" dirty="0">
                <a:solidFill>
                  <a:srgbClr val="B23C00"/>
                </a:solidFill>
              </a:rPr>
              <a:t>are </a:t>
            </a:r>
            <a:r>
              <a:rPr lang="en-US" dirty="0" err="1">
                <a:solidFill>
                  <a:srgbClr val="B23C00"/>
                </a:solidFill>
              </a:rPr>
              <a:t>polynomially</a:t>
            </a:r>
            <a:r>
              <a:rPr lang="en-US" dirty="0">
                <a:solidFill>
                  <a:srgbClr val="B23C00"/>
                </a:solidFill>
              </a:rPr>
              <a:t> related</a:t>
            </a:r>
            <a:r>
              <a:rPr lang="en-US" dirty="0" smtClean="0">
                <a:solidFill>
                  <a:srgbClr val="B23C00"/>
                </a:solidFill>
              </a:rPr>
              <a:t>.</a:t>
            </a:r>
          </a:p>
          <a:p>
            <a:pPr lvl="4"/>
            <a:endParaRPr lang="en-US" dirty="0">
              <a:solidFill>
                <a:srgbClr val="B23C00"/>
              </a:solidFill>
            </a:endParaRPr>
          </a:p>
          <a:p>
            <a:r>
              <a:rPr lang="en-US" dirty="0"/>
              <a:t>Any algorithm that runs in polynomial time today, when transferred to any other computer today or in the future, </a:t>
            </a:r>
            <a:r>
              <a:rPr lang="en-US" dirty="0" smtClean="0"/>
              <a:t>will </a:t>
            </a:r>
            <a:r>
              <a:rPr lang="en-US" dirty="0"/>
              <a:t>still run in polynomial time.</a:t>
            </a:r>
          </a:p>
        </p:txBody>
      </p:sp>
    </p:spTree>
    <p:extLst>
      <p:ext uri="{BB962C8B-B14F-4D97-AF65-F5344CB8AC3E}">
        <p14:creationId xmlns:p14="http://schemas.microsoft.com/office/powerpoint/2010/main" val="21853522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37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7315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D50E1-EF5F-8B43-A5CC-10E667A52EE1}" type="slidenum">
              <a:rPr lang="en-US"/>
              <a:pPr/>
              <a:t>17</a:t>
            </a:fld>
            <a:endParaRPr lang="en-US"/>
          </a:p>
        </p:txBody>
      </p:sp>
      <p:sp>
        <p:nvSpPr>
          <p:cNvPr id="1038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Determinism vs. Nondeterminism</a:t>
            </a:r>
          </a:p>
        </p:txBody>
      </p:sp>
      <p:sp>
        <p:nvSpPr>
          <p:cNvPr id="1038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On a </a:t>
            </a:r>
            <a:r>
              <a:rPr lang="en-US" dirty="0">
                <a:solidFill>
                  <a:srgbClr val="B23C00"/>
                </a:solidFill>
              </a:rPr>
              <a:t>deterministic machine</a:t>
            </a:r>
            <a:r>
              <a:rPr lang="en-US" dirty="0" smtClean="0"/>
              <a:t>: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The </a:t>
            </a:r>
            <a:r>
              <a:rPr lang="en-US" dirty="0">
                <a:solidFill>
                  <a:srgbClr val="B23C00"/>
                </a:solidFill>
              </a:rPr>
              <a:t>next step </a:t>
            </a:r>
            <a:r>
              <a:rPr lang="en-US" dirty="0"/>
              <a:t>(instruction) to execute is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B23C00"/>
                </a:solidFill>
              </a:rPr>
              <a:t>uniquely </a:t>
            </a:r>
            <a:r>
              <a:rPr lang="en-US" dirty="0">
                <a:solidFill>
                  <a:srgbClr val="B23C00"/>
                </a:solidFill>
              </a:rPr>
              <a:t>determined </a:t>
            </a:r>
            <a:r>
              <a:rPr lang="en-US" dirty="0" smtClean="0"/>
              <a:t>by </a:t>
            </a:r>
            <a:r>
              <a:rPr lang="en-US" dirty="0"/>
              <a:t>the current instruction.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On a (theoretical) </a:t>
            </a:r>
            <a:r>
              <a:rPr lang="en-US" dirty="0">
                <a:solidFill>
                  <a:srgbClr val="B23C00"/>
                </a:solidFill>
              </a:rPr>
              <a:t>nondeterministic machine</a:t>
            </a:r>
            <a:r>
              <a:rPr lang="en-US" dirty="0" smtClean="0"/>
              <a:t>: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There is a </a:t>
            </a:r>
            <a:r>
              <a:rPr lang="en-US" dirty="0">
                <a:solidFill>
                  <a:srgbClr val="B23C00"/>
                </a:solidFill>
              </a:rPr>
              <a:t>choice of next steps</a:t>
            </a:r>
            <a:r>
              <a:rPr lang="en-US" dirty="0"/>
              <a:t>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 machine can evaluate all its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next </a:t>
            </a:r>
            <a:r>
              <a:rPr lang="en-US" dirty="0"/>
              <a:t>steps </a:t>
            </a:r>
            <a:r>
              <a:rPr lang="en-US" dirty="0">
                <a:solidFill>
                  <a:srgbClr val="B23C00"/>
                </a:solidFill>
              </a:rPr>
              <a:t>in parallel</a:t>
            </a:r>
            <a:r>
              <a:rPr lang="en-US" dirty="0"/>
              <a:t>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It is </a:t>
            </a:r>
            <a:r>
              <a:rPr lang="en-US" dirty="0">
                <a:solidFill>
                  <a:srgbClr val="B23C00"/>
                </a:solidFill>
              </a:rPr>
              <a:t>free to choose </a:t>
            </a:r>
            <a:r>
              <a:rPr lang="en-US" dirty="0"/>
              <a:t>any step it wishes.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If one of the steps leads to a solution to a problem, </a:t>
            </a:r>
            <a:br>
              <a:rPr lang="en-US" dirty="0"/>
            </a:br>
            <a:r>
              <a:rPr lang="en-US" dirty="0">
                <a:solidFill>
                  <a:srgbClr val="B23C00"/>
                </a:solidFill>
              </a:rPr>
              <a:t>it will always choose the correct one</a:t>
            </a:r>
            <a:r>
              <a:rPr lang="en-US" dirty="0"/>
              <a:t>.</a:t>
            </a:r>
          </a:p>
          <a:p>
            <a:pPr lvl="4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0578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38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38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38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38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38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8339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D50E1-EF5F-8B43-A5CC-10E667A52EE1}" type="slidenum">
              <a:rPr lang="en-US"/>
              <a:pPr/>
              <a:t>18</a:t>
            </a:fld>
            <a:endParaRPr lang="en-US"/>
          </a:p>
        </p:txBody>
      </p:sp>
      <p:sp>
        <p:nvSpPr>
          <p:cNvPr id="1038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Determinism vs. </a:t>
            </a:r>
            <a:r>
              <a:rPr lang="en-US" dirty="0" err="1" smtClean="0"/>
              <a:t>Nondeterminism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1038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A nondeterministic machine has the </a:t>
            </a:r>
            <a:br>
              <a:rPr lang="en-US" dirty="0"/>
            </a:br>
            <a:r>
              <a:rPr lang="en-US" dirty="0"/>
              <a:t>power of extremely </a:t>
            </a:r>
            <a:r>
              <a:rPr lang="en-US" dirty="0" smtClean="0"/>
              <a:t>good, </a:t>
            </a:r>
            <a:r>
              <a:rPr lang="en-US" dirty="0" smtClean="0">
                <a:solidFill>
                  <a:srgbClr val="B23C00"/>
                </a:solidFill>
              </a:rPr>
              <a:t>optimal </a:t>
            </a:r>
            <a:r>
              <a:rPr lang="en-US" dirty="0">
                <a:solidFill>
                  <a:srgbClr val="B23C00"/>
                </a:solidFill>
              </a:rPr>
              <a:t>guessing</a:t>
            </a:r>
            <a:r>
              <a:rPr lang="en-US" dirty="0" smtClean="0"/>
              <a:t>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Guessing </a:t>
            </a:r>
            <a:r>
              <a:rPr lang="en-US" dirty="0"/>
              <a:t>= checking all possible problem solutions </a:t>
            </a:r>
            <a:r>
              <a:rPr lang="en-US" dirty="0">
                <a:solidFill>
                  <a:srgbClr val="B23C00"/>
                </a:solidFill>
              </a:rPr>
              <a:t>in parallel </a:t>
            </a:r>
            <a:r>
              <a:rPr lang="en-US" dirty="0"/>
              <a:t>to determine which one is correct.</a:t>
            </a:r>
          </a:p>
        </p:txBody>
      </p:sp>
    </p:spTree>
    <p:extLst>
      <p:ext uri="{BB962C8B-B14F-4D97-AF65-F5344CB8AC3E}">
        <p14:creationId xmlns:p14="http://schemas.microsoft.com/office/powerpoint/2010/main" val="823358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38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8339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941D9-4DE6-8F46-BB1F-BBA2B46CC102}" type="slidenum">
              <a:rPr lang="en-US"/>
              <a:pPr/>
              <a:t>19</a:t>
            </a:fld>
            <a:endParaRPr lang="en-US"/>
          </a:p>
        </p:txBody>
      </p:sp>
      <p:sp>
        <p:nvSpPr>
          <p:cNvPr id="103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Nondeterministic Machine</a:t>
            </a:r>
          </a:p>
        </p:txBody>
      </p:sp>
      <p:sp>
        <p:nvSpPr>
          <p:cNvPr id="1039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76770"/>
          </a:xfrm>
        </p:spPr>
        <p:txBody>
          <a:bodyPr/>
          <a:lstStyle/>
          <a:p>
            <a:r>
              <a:rPr lang="en-US" dirty="0"/>
              <a:t>Suppose that:</a:t>
            </a:r>
          </a:p>
          <a:p>
            <a:pPr lvl="1"/>
            <a:r>
              <a:rPr lang="en-US" dirty="0"/>
              <a:t>We have a problem whose solution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 </a:t>
            </a:r>
            <a:r>
              <a:rPr lang="en-US" dirty="0"/>
              <a:t>nondeterministic computer can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B23C00"/>
                </a:solidFill>
              </a:rPr>
              <a:t>guess in </a:t>
            </a:r>
            <a:r>
              <a:rPr lang="en-US" dirty="0">
                <a:solidFill>
                  <a:srgbClr val="B23C00"/>
                </a:solidFill>
              </a:rPr>
              <a:t>polynomial time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We can </a:t>
            </a:r>
            <a:r>
              <a:rPr lang="en-US" dirty="0">
                <a:solidFill>
                  <a:srgbClr val="B23C00"/>
                </a:solidFill>
              </a:rPr>
              <a:t>check in polynomial </a:t>
            </a:r>
            <a:r>
              <a:rPr lang="en-US" dirty="0" smtClean="0">
                <a:solidFill>
                  <a:srgbClr val="B23C00"/>
                </a:solidFill>
              </a:rPr>
              <a:t>time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dirty="0"/>
              <a:t>correctness of this </a:t>
            </a:r>
            <a:r>
              <a:rPr lang="en-US" dirty="0" smtClean="0"/>
              <a:t>solution.</a:t>
            </a:r>
            <a:endParaRPr lang="en-US" dirty="0"/>
          </a:p>
          <a:p>
            <a:pPr lvl="1"/>
            <a:r>
              <a:rPr lang="en-US" dirty="0"/>
              <a:t>Then we can claim that our nondeterministic computer can </a:t>
            </a:r>
            <a:r>
              <a:rPr lang="en-US" dirty="0">
                <a:solidFill>
                  <a:schemeClr val="folHlink"/>
                </a:solidFill>
              </a:rPr>
              <a:t>solve the problem in polynomial time</a:t>
            </a:r>
            <a:r>
              <a:rPr lang="en-US" dirty="0">
                <a:solidFill>
                  <a:srgbClr val="0033CC"/>
                </a:solidFill>
              </a:rPr>
              <a:t>.</a:t>
            </a:r>
          </a:p>
          <a:p>
            <a:pPr lvl="4"/>
            <a:endParaRPr lang="en-US" dirty="0"/>
          </a:p>
          <a:p>
            <a:r>
              <a:rPr lang="en-US" dirty="0">
                <a:solidFill>
                  <a:srgbClr val="B23C00"/>
                </a:solidFill>
              </a:rPr>
              <a:t>Nondeterministic algorithm</a:t>
            </a:r>
            <a:r>
              <a:rPr lang="en-US" dirty="0"/>
              <a:t>: An algorithm that works in this manner (guess and test in polynomial time)</a:t>
            </a:r>
            <a:r>
              <a:rPr lang="en-US" dirty="0" smtClean="0"/>
              <a:t>.</a:t>
            </a:r>
            <a:endParaRPr lang="en-US" dirty="0"/>
          </a:p>
          <a:p>
            <a:pPr lvl="4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756856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39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39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39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39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936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7962" name="Rectangle 4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Computing KMP </a:t>
            </a:r>
            <a:r>
              <a:rPr lang="en-US" b="1">
                <a:latin typeface="Courier New" charset="0"/>
              </a:rPr>
              <a:t>next[]</a:t>
            </a:r>
            <a:r>
              <a:rPr lang="en-US"/>
              <a:t>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23001" y="2148854"/>
            <a:ext cx="2951724" cy="14773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B23C00"/>
                </a:solidFill>
              </a:rPr>
              <a:t>For each value of </a:t>
            </a:r>
            <a:r>
              <a:rPr lang="en-US" sz="1800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i</a:t>
            </a:r>
            <a:r>
              <a:rPr lang="en-US" sz="1800" dirty="0" smtClean="0">
                <a:solidFill>
                  <a:srgbClr val="B23C00"/>
                </a:solidFill>
              </a:rPr>
              <a:t>,</a:t>
            </a:r>
          </a:p>
          <a:p>
            <a:r>
              <a:rPr lang="en-US" sz="1800" dirty="0" smtClean="0">
                <a:solidFill>
                  <a:srgbClr val="B23C00"/>
                </a:solidFill>
              </a:rPr>
              <a:t>attempt to match the</a:t>
            </a:r>
          </a:p>
          <a:p>
            <a:r>
              <a:rPr lang="en-US" sz="1800" dirty="0" smtClean="0">
                <a:solidFill>
                  <a:srgbClr val="B23C00"/>
                </a:solidFill>
              </a:rPr>
              <a:t>pattern’s </a:t>
            </a:r>
            <a:r>
              <a:rPr lang="en-US" sz="1800" b="1" dirty="0" smtClean="0">
                <a:solidFill>
                  <a:srgbClr val="B23C00"/>
                </a:solidFill>
              </a:rPr>
              <a:t>prefix</a:t>
            </a:r>
            <a:r>
              <a:rPr lang="en-US" sz="1800" dirty="0" smtClean="0">
                <a:solidFill>
                  <a:srgbClr val="B23C00"/>
                </a:solidFill>
              </a:rPr>
              <a:t> and </a:t>
            </a:r>
            <a:r>
              <a:rPr lang="en-US" sz="1800" b="1" dirty="0" smtClean="0">
                <a:solidFill>
                  <a:srgbClr val="B23C00"/>
                </a:solidFill>
              </a:rPr>
              <a:t>suffix</a:t>
            </a:r>
            <a:r>
              <a:rPr lang="en-US" sz="1800" dirty="0" smtClean="0">
                <a:solidFill>
                  <a:srgbClr val="B23C00"/>
                </a:solidFill>
              </a:rPr>
              <a:t>,</a:t>
            </a:r>
          </a:p>
          <a:p>
            <a:r>
              <a:rPr lang="en-US" sz="1800" dirty="0" smtClean="0">
                <a:solidFill>
                  <a:srgbClr val="B23C00"/>
                </a:solidFill>
              </a:rPr>
              <a:t>and set </a:t>
            </a:r>
            <a:r>
              <a:rPr lang="en-US" sz="1800" b="1" dirty="0">
                <a:solidFill>
                  <a:srgbClr val="0033CC"/>
                </a:solidFill>
                <a:latin typeface="Courier New"/>
                <a:cs typeface="Courier New"/>
              </a:rPr>
              <a:t>next[</a:t>
            </a:r>
            <a:r>
              <a:rPr lang="en-US" sz="1800" b="1" dirty="0" err="1">
                <a:solidFill>
                  <a:srgbClr val="0033CC"/>
                </a:solidFill>
                <a:latin typeface="Courier New"/>
                <a:cs typeface="Courier New"/>
              </a:rPr>
              <a:t>i</a:t>
            </a:r>
            <a:r>
              <a:rPr lang="en-US" sz="1800" b="1" dirty="0">
                <a:solidFill>
                  <a:srgbClr val="0033CC"/>
                </a:solidFill>
                <a:latin typeface="Courier New"/>
                <a:cs typeface="Courier New"/>
              </a:rPr>
              <a:t>]</a:t>
            </a:r>
            <a:r>
              <a:rPr lang="en-US" sz="1800" dirty="0" smtClean="0">
                <a:solidFill>
                  <a:srgbClr val="B23C00"/>
                </a:solidFill>
              </a:rPr>
              <a:t> to the </a:t>
            </a:r>
            <a:br>
              <a:rPr lang="en-US" sz="1800" dirty="0" smtClean="0">
                <a:solidFill>
                  <a:srgbClr val="B23C00"/>
                </a:solidFill>
              </a:rPr>
            </a:br>
            <a:r>
              <a:rPr lang="en-US" sz="1800" dirty="0" smtClean="0">
                <a:solidFill>
                  <a:srgbClr val="B23C00"/>
                </a:solidFill>
              </a:rPr>
              <a:t>length</a:t>
            </a:r>
            <a:r>
              <a:rPr lang="en-US" sz="1800" dirty="0">
                <a:solidFill>
                  <a:srgbClr val="B23C00"/>
                </a:solidFill>
              </a:rPr>
              <a:t> </a:t>
            </a:r>
            <a:r>
              <a:rPr lang="en-US" sz="1800" dirty="0" smtClean="0">
                <a:solidFill>
                  <a:srgbClr val="B23C00"/>
                </a:solidFill>
              </a:rPr>
              <a:t>of the match.</a:t>
            </a:r>
            <a:endParaRPr lang="en-US" sz="1800" dirty="0">
              <a:solidFill>
                <a:srgbClr val="B23C00"/>
              </a:solidFill>
            </a:endParaRPr>
          </a:p>
        </p:txBody>
      </p:sp>
      <p:graphicFrame>
        <p:nvGraphicFramePr>
          <p:cNvPr id="18" name="Group 45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2987516"/>
              </p:ext>
            </p:extLst>
          </p:nvPr>
        </p:nvGraphicFramePr>
        <p:xfrm>
          <a:off x="4206244" y="1295369"/>
          <a:ext cx="4205918" cy="4876801"/>
        </p:xfrm>
        <a:graphic>
          <a:graphicData uri="http://schemas.openxmlformats.org/drawingml/2006/table">
            <a:tbl>
              <a:tblPr/>
              <a:tblGrid>
                <a:gridCol w="548633"/>
                <a:gridCol w="274317"/>
                <a:gridCol w="731843"/>
                <a:gridCol w="2651125"/>
              </a:tblGrid>
              <a:tr h="430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4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i</a:t>
                      </a:r>
                      <a:endParaRPr kumimoji="0" lang="en-US" sz="1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j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next[</a:t>
                      </a:r>
                      <a:r>
                        <a:rPr kumimoji="0" lang="en-US" sz="14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i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9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2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9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9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2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1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9" name="Group 2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2729795"/>
              </p:ext>
            </p:extLst>
          </p:nvPr>
        </p:nvGraphicFramePr>
        <p:xfrm>
          <a:off x="5851524" y="1782732"/>
          <a:ext cx="2468562" cy="640080"/>
        </p:xfrm>
        <a:graphic>
          <a:graphicData uri="http://schemas.openxmlformats.org/drawingml/2006/table">
            <a:tbl>
              <a:tblPr/>
              <a:tblGrid>
                <a:gridCol w="549275"/>
                <a:gridCol w="273050"/>
                <a:gridCol w="274637"/>
                <a:gridCol w="274638"/>
                <a:gridCol w="274637"/>
                <a:gridCol w="274638"/>
                <a:gridCol w="273050"/>
                <a:gridCol w="274637"/>
              </a:tblGrid>
              <a:tr h="122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0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Pattern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2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next[]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0" name="Group 2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8415355"/>
              </p:ext>
            </p:extLst>
          </p:nvPr>
        </p:nvGraphicFramePr>
        <p:xfrm>
          <a:off x="5851524" y="2514569"/>
          <a:ext cx="2468562" cy="640080"/>
        </p:xfrm>
        <a:graphic>
          <a:graphicData uri="http://schemas.openxmlformats.org/drawingml/2006/table">
            <a:tbl>
              <a:tblPr/>
              <a:tblGrid>
                <a:gridCol w="549275"/>
                <a:gridCol w="273050"/>
                <a:gridCol w="274637"/>
                <a:gridCol w="274638"/>
                <a:gridCol w="274637"/>
                <a:gridCol w="274638"/>
                <a:gridCol w="273050"/>
                <a:gridCol w="274637"/>
              </a:tblGrid>
              <a:tr h="122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0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Pattern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2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next[]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1" name="Group 29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0470006"/>
              </p:ext>
            </p:extLst>
          </p:nvPr>
        </p:nvGraphicFramePr>
        <p:xfrm>
          <a:off x="5851524" y="3246407"/>
          <a:ext cx="2468562" cy="640080"/>
        </p:xfrm>
        <a:graphic>
          <a:graphicData uri="http://schemas.openxmlformats.org/drawingml/2006/table">
            <a:tbl>
              <a:tblPr/>
              <a:tblGrid>
                <a:gridCol w="549275"/>
                <a:gridCol w="273050"/>
                <a:gridCol w="274637"/>
                <a:gridCol w="274638"/>
                <a:gridCol w="274637"/>
                <a:gridCol w="274638"/>
                <a:gridCol w="273050"/>
                <a:gridCol w="274637"/>
              </a:tblGrid>
              <a:tr h="122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0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Pattern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B23C00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2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next[]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2" name="Group 3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7581102"/>
              </p:ext>
            </p:extLst>
          </p:nvPr>
        </p:nvGraphicFramePr>
        <p:xfrm>
          <a:off x="5851524" y="3986884"/>
          <a:ext cx="2468562" cy="640080"/>
        </p:xfrm>
        <a:graphic>
          <a:graphicData uri="http://schemas.openxmlformats.org/drawingml/2006/table">
            <a:tbl>
              <a:tblPr/>
              <a:tblGrid>
                <a:gridCol w="549275"/>
                <a:gridCol w="273050"/>
                <a:gridCol w="274637"/>
                <a:gridCol w="274638"/>
                <a:gridCol w="274637"/>
                <a:gridCol w="274638"/>
                <a:gridCol w="273050"/>
                <a:gridCol w="274637"/>
              </a:tblGrid>
              <a:tr h="122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0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Pattern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B23C00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B23C00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66FF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2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next[]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3" name="Group 3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9429642"/>
              </p:ext>
            </p:extLst>
          </p:nvPr>
        </p:nvGraphicFramePr>
        <p:xfrm>
          <a:off x="5851524" y="4726426"/>
          <a:ext cx="2468562" cy="640080"/>
        </p:xfrm>
        <a:graphic>
          <a:graphicData uri="http://schemas.openxmlformats.org/drawingml/2006/table">
            <a:tbl>
              <a:tblPr/>
              <a:tblGrid>
                <a:gridCol w="549275"/>
                <a:gridCol w="273050"/>
                <a:gridCol w="274637"/>
                <a:gridCol w="274638"/>
                <a:gridCol w="274637"/>
                <a:gridCol w="274638"/>
                <a:gridCol w="273050"/>
                <a:gridCol w="274637"/>
              </a:tblGrid>
              <a:tr h="122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0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Pattern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2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next[]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4" name="Group 4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7215834"/>
              </p:ext>
            </p:extLst>
          </p:nvPr>
        </p:nvGraphicFramePr>
        <p:xfrm>
          <a:off x="5851524" y="5467839"/>
          <a:ext cx="2468562" cy="640080"/>
        </p:xfrm>
        <a:graphic>
          <a:graphicData uri="http://schemas.openxmlformats.org/drawingml/2006/table">
            <a:tbl>
              <a:tblPr/>
              <a:tblGrid>
                <a:gridCol w="549275"/>
                <a:gridCol w="273050"/>
                <a:gridCol w="274637"/>
                <a:gridCol w="274638"/>
                <a:gridCol w="274637"/>
                <a:gridCol w="274638"/>
                <a:gridCol w="273050"/>
                <a:gridCol w="274637"/>
              </a:tblGrid>
              <a:tr h="122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0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Pattern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2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next[]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79333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5E282-2156-1D4E-9D60-E050773086CB}" type="slidenum">
              <a:rPr lang="en-US"/>
              <a:pPr/>
              <a:t>20</a:t>
            </a:fld>
            <a:endParaRPr lang="en-US"/>
          </a:p>
        </p:txBody>
      </p:sp>
      <p:sp>
        <p:nvSpPr>
          <p:cNvPr id="1040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NP</a:t>
            </a:r>
          </a:p>
        </p:txBody>
      </p:sp>
      <p:sp>
        <p:nvSpPr>
          <p:cNvPr id="1040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125" y="1295400"/>
            <a:ext cx="8412163" cy="4835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Any problem that runs on a nondeterministic machine </a:t>
            </a:r>
            <a:r>
              <a:rPr lang="en-US" dirty="0" smtClean="0"/>
              <a:t>in </a:t>
            </a:r>
            <a:r>
              <a:rPr lang="en-US" dirty="0"/>
              <a:t>polynomial time is in class </a:t>
            </a:r>
            <a:r>
              <a:rPr lang="en-US" dirty="0">
                <a:solidFill>
                  <a:srgbClr val="B23C00"/>
                </a:solidFill>
              </a:rPr>
              <a:t>NP</a:t>
            </a:r>
            <a:r>
              <a:rPr lang="en-US" dirty="0" smtClean="0"/>
              <a:t>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NP = </a:t>
            </a:r>
            <a:r>
              <a:rPr lang="en-US" dirty="0">
                <a:solidFill>
                  <a:srgbClr val="B23C00"/>
                </a:solidFill>
              </a:rPr>
              <a:t>nondeterministic polynomial-</a:t>
            </a:r>
            <a:r>
              <a:rPr lang="en-US" dirty="0" smtClean="0">
                <a:solidFill>
                  <a:srgbClr val="B23C00"/>
                </a:solidFill>
              </a:rPr>
              <a:t>time</a:t>
            </a:r>
          </a:p>
          <a:p>
            <a:pPr lvl="4">
              <a:lnSpc>
                <a:spcPct val="90000"/>
              </a:lnSpc>
            </a:pPr>
            <a:endParaRPr lang="en-US" dirty="0">
              <a:solidFill>
                <a:schemeClr val="folHlink"/>
              </a:solidFill>
            </a:endParaRPr>
          </a:p>
          <a:p>
            <a:pPr>
              <a:lnSpc>
                <a:spcPct val="90000"/>
              </a:lnSpc>
            </a:pPr>
            <a:r>
              <a:rPr lang="en-US" dirty="0"/>
              <a:t>The class of all problems that can be solved in </a:t>
            </a:r>
            <a:r>
              <a:rPr lang="en-US" dirty="0">
                <a:solidFill>
                  <a:srgbClr val="B23C00"/>
                </a:solidFill>
              </a:rPr>
              <a:t>polynomial time </a:t>
            </a:r>
            <a:r>
              <a:rPr lang="en-US" dirty="0"/>
              <a:t>on a </a:t>
            </a:r>
            <a:r>
              <a:rPr lang="en-US" dirty="0">
                <a:solidFill>
                  <a:srgbClr val="B23C00"/>
                </a:solidFill>
              </a:rPr>
              <a:t>nondeterministic</a:t>
            </a:r>
            <a:r>
              <a:rPr lang="en-US" dirty="0"/>
              <a:t> machine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58745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40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0387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5E282-2156-1D4E-9D60-E050773086CB}" type="slidenum">
              <a:rPr lang="en-US"/>
              <a:pPr/>
              <a:t>21</a:t>
            </a:fld>
            <a:endParaRPr lang="en-US"/>
          </a:p>
        </p:txBody>
      </p:sp>
      <p:sp>
        <p:nvSpPr>
          <p:cNvPr id="1040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1040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125" y="1295400"/>
            <a:ext cx="8412163" cy="4835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Recall </a:t>
            </a:r>
            <a:r>
              <a:rPr lang="en-US" dirty="0"/>
              <a:t>our example of a </a:t>
            </a:r>
            <a:r>
              <a:rPr lang="en-US" i="1" dirty="0"/>
              <a:t>Yes-No</a:t>
            </a:r>
            <a:r>
              <a:rPr lang="en-US" dirty="0"/>
              <a:t> problem</a:t>
            </a:r>
            <a:r>
              <a:rPr lang="en-US" dirty="0" smtClean="0"/>
              <a:t>: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Easy: Is there a path from vertex A to vertex B with weight </a:t>
            </a:r>
            <a:r>
              <a:rPr lang="en-US" dirty="0">
                <a:cs typeface="Arial" charset="0"/>
              </a:rPr>
              <a:t>≤</a:t>
            </a:r>
            <a:r>
              <a:rPr lang="en-US" dirty="0"/>
              <a:t> </a:t>
            </a:r>
            <a:r>
              <a:rPr lang="en-US" i="1" dirty="0">
                <a:latin typeface="Times New Roman" charset="0"/>
              </a:rPr>
              <a:t>M</a:t>
            </a:r>
            <a:r>
              <a:rPr lang="en-US" dirty="0"/>
              <a:t>?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Hard: Is there a path from vertex A to vertex B with weight </a:t>
            </a:r>
            <a:r>
              <a:rPr lang="en-US" dirty="0">
                <a:cs typeface="Arial" charset="0"/>
              </a:rPr>
              <a:t>≥</a:t>
            </a:r>
            <a:r>
              <a:rPr lang="en-US" dirty="0"/>
              <a:t> </a:t>
            </a:r>
            <a:r>
              <a:rPr lang="en-US" i="1" dirty="0">
                <a:latin typeface="Times New Roman" charset="0"/>
              </a:rPr>
              <a:t>M</a:t>
            </a:r>
            <a:r>
              <a:rPr lang="en-US" dirty="0"/>
              <a:t>?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chemeClr val="folHlink"/>
                </a:solidFill>
              </a:rPr>
              <a:t>A problem is in NP if we can prove that any </a:t>
            </a:r>
            <a:r>
              <a:rPr lang="ja-JP" altLang="en-US" dirty="0">
                <a:solidFill>
                  <a:schemeClr val="folHlink"/>
                </a:solidFill>
                <a:latin typeface="Arial"/>
              </a:rPr>
              <a:t>“</a:t>
            </a:r>
            <a:r>
              <a:rPr lang="en-US" dirty="0">
                <a:solidFill>
                  <a:schemeClr val="folHlink"/>
                </a:solidFill>
              </a:rPr>
              <a:t>yes</a:t>
            </a:r>
            <a:r>
              <a:rPr lang="ja-JP" altLang="en-US" dirty="0">
                <a:solidFill>
                  <a:schemeClr val="folHlink"/>
                </a:solidFill>
                <a:latin typeface="Arial"/>
              </a:rPr>
              <a:t>”</a:t>
            </a:r>
            <a:r>
              <a:rPr lang="en-US" dirty="0">
                <a:solidFill>
                  <a:schemeClr val="folHlink"/>
                </a:solidFill>
              </a:rPr>
              <a:t> answer </a:t>
            </a:r>
            <a:r>
              <a:rPr lang="en-US" dirty="0" smtClean="0">
                <a:solidFill>
                  <a:schemeClr val="folHlink"/>
                </a:solidFill>
              </a:rPr>
              <a:t>is </a:t>
            </a:r>
            <a:r>
              <a:rPr lang="en-US" dirty="0">
                <a:solidFill>
                  <a:schemeClr val="folHlink"/>
                </a:solidFill>
              </a:rPr>
              <a:t>correct in polynomial time</a:t>
            </a:r>
            <a:r>
              <a:rPr lang="en-US" dirty="0" smtClean="0">
                <a:solidFill>
                  <a:schemeClr val="folHlink"/>
                </a:solidFill>
              </a:rPr>
              <a:t>.</a:t>
            </a:r>
          </a:p>
          <a:p>
            <a:pPr lvl="4">
              <a:lnSpc>
                <a:spcPct val="90000"/>
              </a:lnSpc>
            </a:pPr>
            <a:endParaRPr lang="en-US" dirty="0">
              <a:solidFill>
                <a:schemeClr val="folHlink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dirty="0"/>
              <a:t>We can ignore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no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 answers because the </a:t>
            </a:r>
            <a:br>
              <a:rPr lang="en-US" dirty="0"/>
            </a:br>
            <a:r>
              <a:rPr lang="en-US" dirty="0"/>
              <a:t>nondeterministic machine always makes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dirty="0"/>
              <a:t>right choice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8135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40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40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0387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4145-6F29-D541-8A03-443EFEB75D75}" type="slidenum">
              <a:rPr lang="en-US"/>
              <a:pPr/>
              <a:t>22</a:t>
            </a:fld>
            <a:endParaRPr lang="en-US"/>
          </a:p>
        </p:txBody>
      </p:sp>
      <p:sp>
        <p:nvSpPr>
          <p:cNvPr id="1041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Traveling Salesman Problem</a:t>
            </a:r>
          </a:p>
        </p:txBody>
      </p:sp>
      <p:sp>
        <p:nvSpPr>
          <p:cNvPr id="1041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plain English</a:t>
            </a:r>
            <a:r>
              <a:rPr lang="en-US" dirty="0" smtClean="0"/>
              <a:t>:</a:t>
            </a:r>
          </a:p>
          <a:p>
            <a:pPr lvl="4"/>
            <a:endParaRPr lang="en-US" dirty="0"/>
          </a:p>
          <a:p>
            <a:r>
              <a:rPr lang="en-US" dirty="0"/>
              <a:t>Find the shortest route for a </a:t>
            </a:r>
            <a:r>
              <a:rPr lang="en-US" dirty="0" smtClean="0"/>
              <a:t>salesman</a:t>
            </a:r>
            <a:br>
              <a:rPr lang="en-US" dirty="0" smtClean="0"/>
            </a:br>
            <a:r>
              <a:rPr lang="en-US" dirty="0" smtClean="0"/>
              <a:t>to </a:t>
            </a:r>
            <a:r>
              <a:rPr lang="en-US" dirty="0"/>
              <a:t>visit every state capitol exactly once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75767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4145-6F29-D541-8A03-443EFEB75D75}" type="slidenum">
              <a:rPr lang="en-US"/>
              <a:pPr/>
              <a:t>23</a:t>
            </a:fld>
            <a:endParaRPr lang="en-US"/>
          </a:p>
        </p:txBody>
      </p:sp>
      <p:sp>
        <p:nvSpPr>
          <p:cNvPr id="1041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Traveling Salesman </a:t>
            </a:r>
            <a:r>
              <a:rPr lang="en-US" dirty="0" smtClean="0"/>
              <a:t>Problem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1041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As </a:t>
            </a:r>
            <a:r>
              <a:rPr lang="en-US" dirty="0"/>
              <a:t>a graph problem:</a:t>
            </a:r>
          </a:p>
          <a:p>
            <a:pPr lvl="1"/>
            <a:r>
              <a:rPr lang="en-US" dirty="0"/>
              <a:t>Input: A complete directed graph G with positive distances assigned to each edge of the graph.</a:t>
            </a:r>
          </a:p>
          <a:p>
            <a:pPr lvl="1"/>
            <a:r>
              <a:rPr lang="en-US" dirty="0"/>
              <a:t>Output: The </a:t>
            </a:r>
            <a:r>
              <a:rPr lang="en-US" dirty="0">
                <a:solidFill>
                  <a:srgbClr val="B23C00"/>
                </a:solidFill>
              </a:rPr>
              <a:t>shortest simple cycle </a:t>
            </a:r>
            <a:r>
              <a:rPr lang="en-US" dirty="0"/>
              <a:t>that includes every vertex.</a:t>
            </a:r>
            <a:endParaRPr lang="en-US" dirty="0">
              <a:solidFill>
                <a:srgbClr val="B23C00"/>
              </a:solidFill>
            </a:endParaRPr>
          </a:p>
          <a:p>
            <a:pPr lvl="4"/>
            <a:endParaRPr lang="en-US" dirty="0"/>
          </a:p>
          <a:p>
            <a:r>
              <a:rPr lang="en-US" dirty="0"/>
              <a:t>As </a:t>
            </a:r>
            <a:r>
              <a:rPr lang="en-US" i="1" dirty="0"/>
              <a:t>Yes-No</a:t>
            </a:r>
            <a:r>
              <a:rPr lang="en-US" dirty="0"/>
              <a:t> problem:</a:t>
            </a:r>
          </a:p>
          <a:p>
            <a:pPr lvl="1"/>
            <a:r>
              <a:rPr lang="en-US" dirty="0"/>
              <a:t>Input: A complete directed graph G with positive distances assigned to each edge of the graph,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and </a:t>
            </a:r>
            <a:r>
              <a:rPr lang="en-US" dirty="0"/>
              <a:t>an integer </a:t>
            </a:r>
            <a:r>
              <a:rPr lang="en-US" i="1" dirty="0">
                <a:latin typeface="Times New Roman"/>
                <a:cs typeface="Times New Roman"/>
              </a:rPr>
              <a:t>k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Output: </a:t>
            </a:r>
            <a:r>
              <a:rPr lang="en-US" dirty="0">
                <a:solidFill>
                  <a:srgbClr val="B23C00"/>
                </a:solidFill>
              </a:rPr>
              <a:t>YES</a:t>
            </a:r>
            <a:r>
              <a:rPr lang="en-US" dirty="0"/>
              <a:t> if there is a simple cycle with total distance ≤ </a:t>
            </a:r>
            <a:r>
              <a:rPr lang="en-US" i="1" dirty="0">
                <a:latin typeface="Times New Roman"/>
                <a:cs typeface="Times New Roman"/>
              </a:rPr>
              <a:t>k</a:t>
            </a:r>
            <a:r>
              <a:rPr lang="en-US" dirty="0"/>
              <a:t> containing every vertex; </a:t>
            </a:r>
            <a:r>
              <a:rPr lang="en-US" dirty="0">
                <a:solidFill>
                  <a:srgbClr val="B23C00"/>
                </a:solidFill>
              </a:rPr>
              <a:t>NO</a:t>
            </a:r>
            <a:r>
              <a:rPr lang="en-US" dirty="0"/>
              <a:t> otherwise</a:t>
            </a:r>
            <a:r>
              <a:rPr lang="en-US" dirty="0">
                <a:cs typeface="Arial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02556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41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41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41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1411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26386-9AFF-BB4A-A3B5-6DFAC3DE403E}" type="slidenum">
              <a:rPr lang="en-US"/>
              <a:pPr/>
              <a:t>24</a:t>
            </a:fld>
            <a:endParaRPr lang="en-US"/>
          </a:p>
        </p:txBody>
      </p:sp>
      <p:sp>
        <p:nvSpPr>
          <p:cNvPr id="1043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Traveling Salesman </a:t>
            </a:r>
            <a:r>
              <a:rPr lang="en-US" dirty="0" smtClean="0"/>
              <a:t>Problem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1043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125" y="1295400"/>
            <a:ext cx="8412163" cy="4835525"/>
          </a:xfrm>
        </p:spPr>
        <p:txBody>
          <a:bodyPr/>
          <a:lstStyle/>
          <a:p>
            <a:r>
              <a:rPr lang="en-US" dirty="0"/>
              <a:t>With a nondeterministic computer, </a:t>
            </a:r>
            <a:r>
              <a:rPr lang="en-US" dirty="0" smtClean="0"/>
              <a:t>we </a:t>
            </a:r>
            <a:r>
              <a:rPr lang="en-US" dirty="0"/>
              <a:t>can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solve </a:t>
            </a:r>
            <a:r>
              <a:rPr lang="en-US" dirty="0"/>
              <a:t>the </a:t>
            </a:r>
            <a:r>
              <a:rPr lang="en-US" i="1" dirty="0"/>
              <a:t>Yes-No</a:t>
            </a:r>
            <a:r>
              <a:rPr lang="en-US" dirty="0"/>
              <a:t> problem in polynomial time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Check all possible subsets of graph edges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B23C00"/>
                </a:solidFill>
              </a:rPr>
              <a:t>in </a:t>
            </a:r>
            <a:r>
              <a:rPr lang="en-US" dirty="0">
                <a:solidFill>
                  <a:srgbClr val="B23C00"/>
                </a:solidFill>
              </a:rPr>
              <a:t>parallel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Verify the edges form a cycle and visits each vertex exactly once, add up their distances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If any subset of edges is an appropriate cycle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of </a:t>
            </a:r>
            <a:r>
              <a:rPr lang="en-US" dirty="0"/>
              <a:t>total length </a:t>
            </a:r>
            <a:r>
              <a:rPr lang="en-US" dirty="0">
                <a:cs typeface="Arial" charset="0"/>
              </a:rPr>
              <a:t>≤</a:t>
            </a:r>
            <a:r>
              <a:rPr lang="en-US" dirty="0"/>
              <a:t> </a:t>
            </a:r>
            <a:r>
              <a:rPr lang="en-US" i="1" dirty="0">
                <a:latin typeface="Times New Roman" charset="0"/>
                <a:cs typeface="Arial" charset="0"/>
              </a:rPr>
              <a:t>k</a:t>
            </a:r>
            <a:r>
              <a:rPr lang="en-US" dirty="0" smtClean="0"/>
              <a:t>, the </a:t>
            </a:r>
            <a:r>
              <a:rPr lang="en-US" dirty="0"/>
              <a:t>answer is </a:t>
            </a:r>
            <a:r>
              <a:rPr lang="en-US" dirty="0">
                <a:solidFill>
                  <a:srgbClr val="B23C00"/>
                </a:solidFill>
              </a:rPr>
              <a:t>YES</a:t>
            </a:r>
            <a:r>
              <a:rPr lang="en-US" dirty="0"/>
              <a:t>;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otherwise</a:t>
            </a:r>
            <a:r>
              <a:rPr lang="en-US" dirty="0"/>
              <a:t>, the answer is </a:t>
            </a:r>
            <a:r>
              <a:rPr lang="en-US" dirty="0">
                <a:solidFill>
                  <a:srgbClr val="B23C00"/>
                </a:solidFill>
              </a:rPr>
              <a:t>NO</a:t>
            </a:r>
            <a:r>
              <a:rPr lang="en-US" dirty="0"/>
              <a:t>.</a:t>
            </a:r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34050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43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43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43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3459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26386-9AFF-BB4A-A3B5-6DFAC3DE403E}" type="slidenum">
              <a:rPr lang="en-US"/>
              <a:pPr/>
              <a:t>25</a:t>
            </a:fld>
            <a:endParaRPr lang="en-US"/>
          </a:p>
        </p:txBody>
      </p:sp>
      <p:sp>
        <p:nvSpPr>
          <p:cNvPr id="1043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Traveling Salesman </a:t>
            </a:r>
            <a:r>
              <a:rPr lang="en-US" dirty="0" smtClean="0"/>
              <a:t>Problem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1043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125" y="1295400"/>
            <a:ext cx="8412163" cy="4835525"/>
          </a:xfrm>
        </p:spPr>
        <p:txBody>
          <a:bodyPr/>
          <a:lstStyle/>
          <a:p>
            <a:r>
              <a:rPr lang="en-US" dirty="0" smtClean="0"/>
              <a:t>This </a:t>
            </a:r>
            <a:r>
              <a:rPr lang="en-US" dirty="0"/>
              <a:t>algorithm cannot be converted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 </a:t>
            </a:r>
            <a:r>
              <a:rPr lang="en-US" dirty="0"/>
              <a:t>polynomial time </a:t>
            </a:r>
            <a:r>
              <a:rPr lang="en-US" dirty="0" smtClean="0"/>
              <a:t>on </a:t>
            </a:r>
            <a:r>
              <a:rPr lang="en-US" dirty="0"/>
              <a:t>a regular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/>
              <a:t>deterministic) computer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There are 2</a:t>
            </a:r>
            <a:r>
              <a:rPr lang="en-US" baseline="30000" dirty="0">
                <a:latin typeface="Times New Roman" charset="0"/>
              </a:rPr>
              <a:t>|</a:t>
            </a:r>
            <a:r>
              <a:rPr lang="en-US" i="1" baseline="30000" dirty="0">
                <a:latin typeface="Times New Roman" charset="0"/>
              </a:rPr>
              <a:t>E</a:t>
            </a:r>
            <a:r>
              <a:rPr lang="en-US" baseline="30000" dirty="0">
                <a:latin typeface="Times New Roman" charset="0"/>
              </a:rPr>
              <a:t>|</a:t>
            </a:r>
            <a:r>
              <a:rPr lang="en-US" dirty="0"/>
              <a:t> subsets to check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Nobody knows of any </a:t>
            </a:r>
            <a:r>
              <a:rPr lang="en-US" dirty="0" smtClean="0"/>
              <a:t>polynomial </a:t>
            </a:r>
            <a:r>
              <a:rPr lang="en-US" dirty="0"/>
              <a:t>time algorithm to solve the traveling salesman problem on a regular computer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2360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43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3459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65D23-FD08-6D41-8036-AF7616BF2FD6}" type="slidenum">
              <a:rPr lang="en-US"/>
              <a:pPr/>
              <a:t>26</a:t>
            </a:fld>
            <a:endParaRPr lang="en-US"/>
          </a:p>
        </p:txBody>
      </p:sp>
      <p:sp>
        <p:nvSpPr>
          <p:cNvPr id="1044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NP-Complete</a:t>
            </a:r>
          </a:p>
        </p:txBody>
      </p:sp>
      <p:sp>
        <p:nvSpPr>
          <p:cNvPr id="104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the class of the </a:t>
            </a:r>
            <a:r>
              <a:rPr lang="en-US" dirty="0">
                <a:solidFill>
                  <a:srgbClr val="B23C00"/>
                </a:solidFill>
              </a:rPr>
              <a:t>hardest problems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We know there are efficient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B23C00"/>
                </a:solidFill>
              </a:rPr>
              <a:t>nondeterministic </a:t>
            </a:r>
            <a:r>
              <a:rPr lang="en-US" dirty="0"/>
              <a:t>algorithms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We </a:t>
            </a:r>
            <a:r>
              <a:rPr lang="en-US" dirty="0">
                <a:solidFill>
                  <a:srgbClr val="B23C00"/>
                </a:solidFill>
              </a:rPr>
              <a:t>cannot prove </a:t>
            </a:r>
            <a:r>
              <a:rPr lang="en-US" dirty="0"/>
              <a:t>that any of these problems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do </a:t>
            </a:r>
            <a:r>
              <a:rPr lang="en-US" dirty="0"/>
              <a:t>not have efficient </a:t>
            </a:r>
            <a:r>
              <a:rPr lang="en-US" dirty="0">
                <a:solidFill>
                  <a:srgbClr val="B23C00"/>
                </a:solidFill>
              </a:rPr>
              <a:t>deterministic </a:t>
            </a:r>
            <a:r>
              <a:rPr lang="en-US" dirty="0"/>
              <a:t>algorithms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An NP-complete problem has the property that </a:t>
            </a:r>
            <a:br>
              <a:rPr lang="en-US" dirty="0"/>
            </a:br>
            <a:r>
              <a:rPr lang="en-US" dirty="0">
                <a:solidFill>
                  <a:srgbClr val="B23C00"/>
                </a:solidFill>
              </a:rPr>
              <a:t>any problem in NP can be reduced to it</a:t>
            </a:r>
            <a:r>
              <a:rPr lang="en-US" dirty="0">
                <a:solidFill>
                  <a:schemeClr val="folHlink"/>
                </a:solidFill>
              </a:rPr>
              <a:t>.</a:t>
            </a:r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9953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44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44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44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48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65D23-FD08-6D41-8036-AF7616BF2FD6}" type="slidenum">
              <a:rPr lang="en-US"/>
              <a:pPr/>
              <a:t>27</a:t>
            </a:fld>
            <a:endParaRPr lang="en-US"/>
          </a:p>
        </p:txBody>
      </p:sp>
      <p:sp>
        <p:nvSpPr>
          <p:cNvPr id="1044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NP-</a:t>
            </a:r>
            <a:r>
              <a:rPr lang="en-US" dirty="0" smtClean="0"/>
              <a:t>Complete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1044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34464"/>
            <a:ext cx="8229600" cy="4937706"/>
          </a:xfrm>
        </p:spPr>
        <p:txBody>
          <a:bodyPr/>
          <a:lstStyle/>
          <a:p>
            <a:r>
              <a:rPr lang="en-US" b="1" dirty="0" smtClean="0">
                <a:solidFill>
                  <a:srgbClr val="B23C00"/>
                </a:solidFill>
              </a:rPr>
              <a:t>If</a:t>
            </a:r>
            <a:r>
              <a:rPr lang="en-US" dirty="0" smtClean="0"/>
              <a:t> you </a:t>
            </a:r>
            <a:r>
              <a:rPr lang="en-US" dirty="0"/>
              <a:t>can find a solution to an </a:t>
            </a:r>
            <a:r>
              <a:rPr lang="en-US" dirty="0" smtClean="0"/>
              <a:t>NP</a:t>
            </a:r>
            <a:r>
              <a:rPr lang="en-US" dirty="0"/>
              <a:t>-complete problem that runs </a:t>
            </a:r>
            <a:r>
              <a:rPr lang="en-US" dirty="0" smtClean="0"/>
              <a:t>in </a:t>
            </a:r>
            <a:r>
              <a:rPr lang="en-US" dirty="0" smtClean="0">
                <a:solidFill>
                  <a:srgbClr val="B23C00"/>
                </a:solidFill>
              </a:rPr>
              <a:t>polynomial </a:t>
            </a:r>
            <a:r>
              <a:rPr lang="en-US" dirty="0">
                <a:solidFill>
                  <a:srgbClr val="B23C00"/>
                </a:solidFill>
              </a:rPr>
              <a:t>time </a:t>
            </a:r>
            <a:r>
              <a:rPr lang="en-US" dirty="0"/>
              <a:t>on a </a:t>
            </a:r>
            <a:r>
              <a:rPr lang="en-US" dirty="0">
                <a:solidFill>
                  <a:srgbClr val="B23C00"/>
                </a:solidFill>
              </a:rPr>
              <a:t>regular </a:t>
            </a:r>
            <a:r>
              <a:rPr lang="en-US" dirty="0" smtClean="0">
                <a:solidFill>
                  <a:srgbClr val="B23C00"/>
                </a:solidFill>
              </a:rPr>
              <a:t>computer </a:t>
            </a:r>
            <a:r>
              <a:rPr lang="en-US" dirty="0" smtClean="0"/>
              <a:t>…</a:t>
            </a:r>
            <a:endParaRPr lang="en-US" dirty="0"/>
          </a:p>
          <a:p>
            <a:pPr lvl="4"/>
            <a:endParaRPr lang="en-US" dirty="0"/>
          </a:p>
          <a:p>
            <a:r>
              <a:rPr lang="en-US" dirty="0"/>
              <a:t>Then by a series of reductions,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every </a:t>
            </a:r>
            <a:r>
              <a:rPr lang="en-US" dirty="0"/>
              <a:t>other problem in NP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can </a:t>
            </a:r>
            <a:r>
              <a:rPr lang="en-US" dirty="0"/>
              <a:t>also be solved in polynomial time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on </a:t>
            </a:r>
            <a:r>
              <a:rPr lang="en-US" dirty="0"/>
              <a:t>a regular computer</a:t>
            </a:r>
            <a:r>
              <a:rPr lang="en-US" dirty="0" smtClean="0"/>
              <a:t>.</a:t>
            </a:r>
          </a:p>
          <a:p>
            <a:pPr lvl="4"/>
            <a:endParaRPr lang="en-US" dirty="0" smtClean="0"/>
          </a:p>
          <a:p>
            <a:r>
              <a:rPr lang="en-US" b="1" dirty="0">
                <a:solidFill>
                  <a:srgbClr val="B23C00"/>
                </a:solidFill>
              </a:rPr>
              <a:t>If</a:t>
            </a:r>
            <a:r>
              <a:rPr lang="en-US" dirty="0"/>
              <a:t> you can find an efficient algorithm that solves any NP-complete problem, you will have an efficient algorithm to solve all of them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64664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44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44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48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2A67E-BE33-ED4F-8708-FFDAA22D4995}" type="slidenum">
              <a:rPr lang="en-US"/>
              <a:pPr/>
              <a:t>28</a:t>
            </a:fld>
            <a:endParaRPr lang="en-US"/>
          </a:p>
        </p:txBody>
      </p:sp>
      <p:sp>
        <p:nvSpPr>
          <p:cNvPr id="1042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NP-</a:t>
            </a:r>
            <a:r>
              <a:rPr lang="en-US" dirty="0" smtClean="0"/>
              <a:t>Complete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1042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9688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To prove a new problem is NP-complete</a:t>
            </a:r>
            <a:r>
              <a:rPr lang="en-US" dirty="0" smtClean="0"/>
              <a:t>: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Show that </a:t>
            </a:r>
            <a:r>
              <a:rPr lang="en-US" dirty="0" smtClean="0"/>
              <a:t>it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in NP</a:t>
            </a:r>
            <a:r>
              <a:rPr lang="en-US" dirty="0" smtClean="0"/>
              <a:t>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Show that you can reduce an existing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NP</a:t>
            </a:r>
            <a:r>
              <a:rPr lang="en-US" dirty="0"/>
              <a:t>-complete problem </a:t>
            </a:r>
            <a:r>
              <a:rPr lang="en-US" dirty="0" smtClean="0"/>
              <a:t>to </a:t>
            </a:r>
            <a:r>
              <a:rPr lang="en-US" dirty="0"/>
              <a:t>the new problem.</a:t>
            </a:r>
          </a:p>
          <a:p>
            <a:pPr lvl="4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4126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42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42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2435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2A67E-BE33-ED4F-8708-FFDAA22D4995}" type="slidenum">
              <a:rPr lang="en-US"/>
              <a:pPr/>
              <a:t>29</a:t>
            </a:fld>
            <a:endParaRPr lang="en-US"/>
          </a:p>
        </p:txBody>
      </p:sp>
      <p:sp>
        <p:nvSpPr>
          <p:cNvPr id="1042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NP-</a:t>
            </a:r>
            <a:r>
              <a:rPr lang="en-US" dirty="0" smtClean="0"/>
              <a:t>Complete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1042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9688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The </a:t>
            </a:r>
            <a:r>
              <a:rPr lang="en-US" dirty="0"/>
              <a:t>very first NP-complete </a:t>
            </a:r>
            <a:r>
              <a:rPr lang="en-US" dirty="0" smtClean="0"/>
              <a:t>problem </a:t>
            </a:r>
            <a:br>
              <a:rPr lang="en-US" dirty="0" smtClean="0"/>
            </a:br>
            <a:r>
              <a:rPr lang="en-US" dirty="0" smtClean="0"/>
              <a:t>is </a:t>
            </a:r>
            <a:r>
              <a:rPr lang="en-US" dirty="0" err="1" smtClean="0">
                <a:solidFill>
                  <a:srgbClr val="B23C00"/>
                </a:solidFill>
              </a:rPr>
              <a:t>satisfiability</a:t>
            </a:r>
            <a:r>
              <a:rPr lang="en-US" dirty="0" smtClean="0"/>
              <a:t>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Input: A boolean expression </a:t>
            </a:r>
            <a:r>
              <a:rPr lang="en-US" i="1" dirty="0">
                <a:latin typeface="Times New Roman" charset="0"/>
              </a:rPr>
              <a:t>E</a:t>
            </a: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over </a:t>
            </a:r>
            <a:r>
              <a:rPr lang="en-US" dirty="0"/>
              <a:t>the variables </a:t>
            </a:r>
            <a:r>
              <a:rPr lang="en-US" i="1" dirty="0">
                <a:latin typeface="Times New Roman" charset="0"/>
              </a:rPr>
              <a:t>x</a:t>
            </a:r>
            <a:r>
              <a:rPr lang="en-US" baseline="-25000" dirty="0">
                <a:latin typeface="Times New Roman" charset="0"/>
              </a:rPr>
              <a:t>1</a:t>
            </a:r>
            <a:r>
              <a:rPr lang="en-US" dirty="0">
                <a:latin typeface="Times New Roman" charset="0"/>
              </a:rPr>
              <a:t>, </a:t>
            </a:r>
            <a:r>
              <a:rPr lang="en-US" i="1" dirty="0">
                <a:latin typeface="Times New Roman" charset="0"/>
              </a:rPr>
              <a:t>x</a:t>
            </a:r>
            <a:r>
              <a:rPr lang="en-US" baseline="-25000" dirty="0">
                <a:latin typeface="Times New Roman" charset="0"/>
              </a:rPr>
              <a:t>2</a:t>
            </a:r>
            <a:r>
              <a:rPr lang="en-US" dirty="0">
                <a:latin typeface="Times New Roman" charset="0"/>
              </a:rPr>
              <a:t>, ...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in conjunctive normal form</a:t>
            </a:r>
            <a:r>
              <a:rPr lang="en-US" dirty="0" smtClean="0"/>
              <a:t>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Conjunctive normal form: </a:t>
            </a:r>
            <a:r>
              <a:rPr lang="en-US" dirty="0"/>
              <a:t>A boolean expression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that </a:t>
            </a:r>
            <a:r>
              <a:rPr lang="en-US" dirty="0"/>
              <a:t>is a series of clauses that are </a:t>
            </a:r>
            <a:r>
              <a:rPr lang="en-US" dirty="0" err="1" smtClean="0"/>
              <a:t>AND</a:t>
            </a:r>
            <a:r>
              <a:rPr lang="en-US" dirty="0" err="1" smtClean="0">
                <a:latin typeface="Arial"/>
              </a:rPr>
              <a:t>’</a:t>
            </a:r>
            <a:r>
              <a:rPr lang="en-US" dirty="0" err="1" smtClean="0"/>
              <a:t>ed</a:t>
            </a:r>
            <a:r>
              <a:rPr lang="en-US" dirty="0" smtClean="0"/>
              <a:t> </a:t>
            </a:r>
            <a:r>
              <a:rPr lang="en-US" dirty="0"/>
              <a:t>together</a:t>
            </a:r>
            <a:r>
              <a:rPr lang="en-US" dirty="0" smtClean="0"/>
              <a:t>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Output: </a:t>
            </a:r>
            <a:r>
              <a:rPr lang="en-US" dirty="0">
                <a:solidFill>
                  <a:srgbClr val="B23C00"/>
                </a:solidFill>
              </a:rPr>
              <a:t>YES</a:t>
            </a:r>
            <a:r>
              <a:rPr lang="en-US" dirty="0"/>
              <a:t> if there is an assignment to the variables that makes </a:t>
            </a:r>
            <a:r>
              <a:rPr lang="en-US" i="1" dirty="0">
                <a:latin typeface="Times New Roman" charset="0"/>
              </a:rPr>
              <a:t>E</a:t>
            </a:r>
            <a:r>
              <a:rPr lang="en-US" dirty="0"/>
              <a:t> true; otherwise </a:t>
            </a:r>
            <a:r>
              <a:rPr lang="en-US" dirty="0">
                <a:solidFill>
                  <a:srgbClr val="B23C00"/>
                </a:solidFill>
              </a:rPr>
              <a:t>NO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191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42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42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42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243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89DBA-7431-1A47-BED4-5C2D8B1A8D30}" type="slidenum">
              <a:rPr lang="en-US"/>
              <a:pPr/>
              <a:t>3</a:t>
            </a:fld>
            <a:endParaRPr lang="en-US"/>
          </a:p>
        </p:txBody>
      </p:sp>
      <p:sp>
        <p:nvSpPr>
          <p:cNvPr id="984122" name="Rectangle 5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KMP Pattern Matching</a:t>
            </a:r>
          </a:p>
        </p:txBody>
      </p:sp>
      <p:graphicFrame>
        <p:nvGraphicFramePr>
          <p:cNvPr id="984143" name="Group 79"/>
          <p:cNvGraphicFramePr>
            <a:graphicFrameLocks noGrp="1"/>
          </p:cNvGraphicFramePr>
          <p:nvPr>
            <p:ph idx="1"/>
          </p:nvPr>
        </p:nvGraphicFramePr>
        <p:xfrm>
          <a:off x="3382963" y="1873250"/>
          <a:ext cx="5303837" cy="792480"/>
        </p:xfrm>
        <a:graphic>
          <a:graphicData uri="http://schemas.openxmlformats.org/drawingml/2006/table">
            <a:tbl>
              <a:tblPr/>
              <a:tblGrid>
                <a:gridCol w="1006475"/>
                <a:gridCol w="273050"/>
                <a:gridCol w="266700"/>
                <a:gridCol w="282575"/>
                <a:gridCol w="274637"/>
                <a:gridCol w="274638"/>
                <a:gridCol w="273050"/>
                <a:gridCol w="274637"/>
                <a:gridCol w="274638"/>
                <a:gridCol w="365125"/>
                <a:gridCol w="274637"/>
                <a:gridCol w="274638"/>
                <a:gridCol w="274637"/>
                <a:gridCol w="274638"/>
                <a:gridCol w="273050"/>
                <a:gridCol w="366712"/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Text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Pattern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84144" name="Group 80"/>
          <p:cNvGraphicFramePr>
            <a:graphicFrameLocks noGrp="1"/>
          </p:cNvGraphicFramePr>
          <p:nvPr/>
        </p:nvGraphicFramePr>
        <p:xfrm>
          <a:off x="3382963" y="2787650"/>
          <a:ext cx="5303837" cy="792480"/>
        </p:xfrm>
        <a:graphic>
          <a:graphicData uri="http://schemas.openxmlformats.org/drawingml/2006/table">
            <a:tbl>
              <a:tblPr/>
              <a:tblGrid>
                <a:gridCol w="1006475"/>
                <a:gridCol w="273050"/>
                <a:gridCol w="266700"/>
                <a:gridCol w="282575"/>
                <a:gridCol w="274637"/>
                <a:gridCol w="274638"/>
                <a:gridCol w="273050"/>
                <a:gridCol w="274637"/>
                <a:gridCol w="274638"/>
                <a:gridCol w="365125"/>
                <a:gridCol w="274637"/>
                <a:gridCol w="274638"/>
                <a:gridCol w="274637"/>
                <a:gridCol w="274638"/>
                <a:gridCol w="273050"/>
                <a:gridCol w="366712"/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Text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Pattern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84197" name="Group 133"/>
          <p:cNvGraphicFramePr>
            <a:graphicFrameLocks noGrp="1"/>
          </p:cNvGraphicFramePr>
          <p:nvPr/>
        </p:nvGraphicFramePr>
        <p:xfrm>
          <a:off x="3382963" y="3702050"/>
          <a:ext cx="5303837" cy="792480"/>
        </p:xfrm>
        <a:graphic>
          <a:graphicData uri="http://schemas.openxmlformats.org/drawingml/2006/table">
            <a:tbl>
              <a:tblPr/>
              <a:tblGrid>
                <a:gridCol w="1006475"/>
                <a:gridCol w="273050"/>
                <a:gridCol w="266700"/>
                <a:gridCol w="282575"/>
                <a:gridCol w="274637"/>
                <a:gridCol w="274638"/>
                <a:gridCol w="273050"/>
                <a:gridCol w="274637"/>
                <a:gridCol w="274638"/>
                <a:gridCol w="365125"/>
                <a:gridCol w="274637"/>
                <a:gridCol w="274638"/>
                <a:gridCol w="274637"/>
                <a:gridCol w="274638"/>
                <a:gridCol w="273050"/>
                <a:gridCol w="366712"/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Text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Pattern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84250" name="Group 186"/>
          <p:cNvGraphicFramePr>
            <a:graphicFrameLocks noGrp="1"/>
          </p:cNvGraphicFramePr>
          <p:nvPr/>
        </p:nvGraphicFramePr>
        <p:xfrm>
          <a:off x="3382963" y="4649788"/>
          <a:ext cx="5303837" cy="792480"/>
        </p:xfrm>
        <a:graphic>
          <a:graphicData uri="http://schemas.openxmlformats.org/drawingml/2006/table">
            <a:tbl>
              <a:tblPr/>
              <a:tblGrid>
                <a:gridCol w="1006475"/>
                <a:gridCol w="273050"/>
                <a:gridCol w="266700"/>
                <a:gridCol w="282575"/>
                <a:gridCol w="274637"/>
                <a:gridCol w="274638"/>
                <a:gridCol w="273050"/>
                <a:gridCol w="274637"/>
                <a:gridCol w="274638"/>
                <a:gridCol w="365125"/>
                <a:gridCol w="274637"/>
                <a:gridCol w="274638"/>
                <a:gridCol w="274637"/>
                <a:gridCol w="274638"/>
                <a:gridCol w="273050"/>
                <a:gridCol w="366712"/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Text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Pattern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84356" name="Text Box 292"/>
          <p:cNvSpPr txBox="1">
            <a:spLocks noChangeArrowheads="1"/>
          </p:cNvSpPr>
          <p:nvPr/>
        </p:nvSpPr>
        <p:spPr bwMode="auto">
          <a:xfrm>
            <a:off x="731838" y="1965325"/>
            <a:ext cx="21272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i = 0, j=0, no match</a:t>
            </a:r>
            <a:br>
              <a:rPr lang="en-US"/>
            </a:br>
            <a:r>
              <a:rPr lang="en-US"/>
              <a:t>Shift pattern 1 right</a:t>
            </a:r>
          </a:p>
        </p:txBody>
      </p:sp>
      <p:sp>
        <p:nvSpPr>
          <p:cNvPr id="984357" name="Text Box 293"/>
          <p:cNvSpPr txBox="1">
            <a:spLocks noChangeArrowheads="1"/>
          </p:cNvSpPr>
          <p:nvPr/>
        </p:nvSpPr>
        <p:spPr bwMode="auto">
          <a:xfrm>
            <a:off x="731838" y="2879725"/>
            <a:ext cx="1809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i = 1, j=0, match</a:t>
            </a:r>
            <a:br>
              <a:rPr lang="en-US"/>
            </a:br>
            <a:endParaRPr lang="en-US"/>
          </a:p>
        </p:txBody>
      </p:sp>
      <p:sp>
        <p:nvSpPr>
          <p:cNvPr id="984358" name="Text Box 294"/>
          <p:cNvSpPr txBox="1">
            <a:spLocks noChangeArrowheads="1"/>
          </p:cNvSpPr>
          <p:nvPr/>
        </p:nvSpPr>
        <p:spPr bwMode="auto">
          <a:xfrm>
            <a:off x="731838" y="3794125"/>
            <a:ext cx="2021006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 = 2, j=1, </a:t>
            </a:r>
            <a:r>
              <a:rPr lang="en-US" dirty="0">
                <a:solidFill>
                  <a:srgbClr val="000000"/>
                </a:solidFill>
              </a:rPr>
              <a:t>no match</a:t>
            </a:r>
            <a:r>
              <a:rPr lang="en-US" dirty="0">
                <a:solidFill>
                  <a:srgbClr val="0033CC"/>
                </a:solidFill>
              </a:rPr>
              <a:t/>
            </a:r>
            <a:br>
              <a:rPr lang="en-US" dirty="0">
                <a:solidFill>
                  <a:srgbClr val="0033CC"/>
                </a:solidFill>
              </a:rPr>
            </a:br>
            <a:r>
              <a:rPr lang="en-US" dirty="0">
                <a:solidFill>
                  <a:srgbClr val="B23C00"/>
                </a:solidFill>
              </a:rPr>
              <a:t>Reset j = next[0] = 0 </a:t>
            </a:r>
          </a:p>
        </p:txBody>
      </p:sp>
      <p:sp>
        <p:nvSpPr>
          <p:cNvPr id="984359" name="Text Box 295"/>
          <p:cNvSpPr txBox="1">
            <a:spLocks noChangeArrowheads="1"/>
          </p:cNvSpPr>
          <p:nvPr/>
        </p:nvSpPr>
        <p:spPr bwMode="auto">
          <a:xfrm>
            <a:off x="731838" y="4708525"/>
            <a:ext cx="21780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i = 2, j=0, no match</a:t>
            </a:r>
            <a:br>
              <a:rPr lang="en-US"/>
            </a:br>
            <a:r>
              <a:rPr lang="en-US"/>
              <a:t>Shift pattern 1 right </a:t>
            </a:r>
          </a:p>
        </p:txBody>
      </p:sp>
      <p:sp>
        <p:nvSpPr>
          <p:cNvPr id="984361" name="Text Box 297"/>
          <p:cNvSpPr txBox="1">
            <a:spLocks noChangeArrowheads="1"/>
          </p:cNvSpPr>
          <p:nvPr/>
        </p:nvSpPr>
        <p:spPr bwMode="auto">
          <a:xfrm>
            <a:off x="731838" y="1325563"/>
            <a:ext cx="2194260" cy="338554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r>
              <a:rPr lang="en-US"/>
              <a:t>next = [ </a:t>
            </a:r>
            <a:r>
              <a:rPr lang="en-US">
                <a:solidFill>
                  <a:srgbClr val="0033CC"/>
                </a:solidFill>
              </a:rPr>
              <a:t>0</a:t>
            </a:r>
            <a:r>
              <a:rPr lang="en-US"/>
              <a:t> 0 1 2 3 0 1 ]</a:t>
            </a:r>
          </a:p>
        </p:txBody>
      </p:sp>
    </p:spTree>
    <p:extLst>
      <p:ext uri="{BB962C8B-B14F-4D97-AF65-F5344CB8AC3E}">
        <p14:creationId xmlns:p14="http://schemas.microsoft.com/office/powerpoint/2010/main" val="20207258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20D99-0828-3D4C-9ABD-EB3E77C2CDFD}" type="slidenum">
              <a:rPr lang="en-US"/>
              <a:pPr/>
              <a:t>30</a:t>
            </a:fld>
            <a:endParaRPr lang="en-US"/>
          </a:p>
        </p:txBody>
      </p:sp>
      <p:sp>
        <p:nvSpPr>
          <p:cNvPr id="1046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NP-Complete Problems</a:t>
            </a:r>
          </a:p>
        </p:txBody>
      </p:sp>
      <p:sp>
        <p:nvSpPr>
          <p:cNvPr id="1046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Satisfiablility</a:t>
            </a:r>
            <a:endParaRPr lang="en-US" dirty="0" smtClean="0"/>
          </a:p>
          <a:p>
            <a:pPr lvl="4"/>
            <a:endParaRPr lang="en-US" dirty="0"/>
          </a:p>
          <a:p>
            <a:r>
              <a:rPr lang="en-US" dirty="0"/>
              <a:t>Traveling </a:t>
            </a:r>
            <a:r>
              <a:rPr lang="en-US" dirty="0" smtClean="0"/>
              <a:t>salesman</a:t>
            </a:r>
          </a:p>
          <a:p>
            <a:pPr lvl="4"/>
            <a:endParaRPr lang="en-US" dirty="0"/>
          </a:p>
          <a:p>
            <a:r>
              <a:rPr lang="en-US" dirty="0"/>
              <a:t>Partition</a:t>
            </a:r>
          </a:p>
          <a:p>
            <a:pPr lvl="1"/>
            <a:r>
              <a:rPr lang="en-US" dirty="0"/>
              <a:t>Divide a given set of integers into two sets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with </a:t>
            </a:r>
            <a:r>
              <a:rPr lang="en-US" dirty="0"/>
              <a:t>equal sums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Integer linear programming</a:t>
            </a:r>
          </a:p>
          <a:p>
            <a:pPr lvl="1"/>
            <a:r>
              <a:rPr lang="en-US" dirty="0"/>
              <a:t>Find an integer solution to a </a:t>
            </a:r>
            <a:r>
              <a:rPr lang="en-US" dirty="0" smtClean="0"/>
              <a:t>given </a:t>
            </a:r>
            <a:br>
              <a:rPr lang="en-US" dirty="0" smtClean="0"/>
            </a:br>
            <a:r>
              <a:rPr lang="en-US" dirty="0" smtClean="0"/>
              <a:t>linear </a:t>
            </a:r>
            <a:r>
              <a:rPr lang="en-US" dirty="0"/>
              <a:t>programming problem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261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46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46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46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46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6531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20D99-0828-3D4C-9ABD-EB3E77C2CDFD}" type="slidenum">
              <a:rPr lang="en-US"/>
              <a:pPr/>
              <a:t>31</a:t>
            </a:fld>
            <a:endParaRPr lang="en-US"/>
          </a:p>
        </p:txBody>
      </p:sp>
      <p:sp>
        <p:nvSpPr>
          <p:cNvPr id="1046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NP-Complete </a:t>
            </a:r>
            <a:r>
              <a:rPr lang="en-US" dirty="0" smtClean="0"/>
              <a:t>Problems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1046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Multiprocessor </a:t>
            </a:r>
            <a:r>
              <a:rPr lang="en-US" dirty="0"/>
              <a:t>scheduling</a:t>
            </a:r>
          </a:p>
          <a:p>
            <a:pPr lvl="1"/>
            <a:r>
              <a:rPr lang="en-US" dirty="0"/>
              <a:t>Assign tasks of varying lengths to identical processors </a:t>
            </a:r>
            <a:r>
              <a:rPr lang="en-US" dirty="0" smtClean="0"/>
              <a:t>in </a:t>
            </a:r>
            <a:r>
              <a:rPr lang="en-US" dirty="0"/>
              <a:t>order to meet a deadline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Clique</a:t>
            </a:r>
          </a:p>
          <a:p>
            <a:pPr lvl="1"/>
            <a:r>
              <a:rPr lang="en-US" dirty="0"/>
              <a:t>Find a subset of Facebook subscribers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all </a:t>
            </a:r>
            <a:r>
              <a:rPr lang="en-US" dirty="0"/>
              <a:t>of whom </a:t>
            </a:r>
            <a:r>
              <a:rPr lang="en-US" dirty="0" smtClean="0"/>
              <a:t>are </a:t>
            </a:r>
            <a:r>
              <a:rPr lang="en-US" dirty="0"/>
              <a:t>friends with each other.</a:t>
            </a:r>
          </a:p>
        </p:txBody>
      </p:sp>
    </p:spTree>
    <p:extLst>
      <p:ext uri="{BB962C8B-B14F-4D97-AF65-F5344CB8AC3E}">
        <p14:creationId xmlns:p14="http://schemas.microsoft.com/office/powerpoint/2010/main" val="899306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46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46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6531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64633" y="6172170"/>
            <a:ext cx="1905000" cy="457200"/>
          </a:xfrm>
        </p:spPr>
        <p:txBody>
          <a:bodyPr/>
          <a:lstStyle/>
          <a:p>
            <a:fld id="{995C00A0-39FF-CC45-A84A-2285639B0B47}" type="slidenum">
              <a:rPr lang="en-US"/>
              <a:pPr/>
              <a:t>32</a:t>
            </a:fld>
            <a:endParaRPr lang="en-US" dirty="0"/>
          </a:p>
        </p:txBody>
      </p:sp>
      <p:sp>
        <p:nvSpPr>
          <p:cNvPr id="1047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</a:t>
            </a:r>
          </a:p>
        </p:txBody>
      </p:sp>
      <p:sp>
        <p:nvSpPr>
          <p:cNvPr id="1047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1859283"/>
          </a:xfrm>
        </p:spPr>
        <p:txBody>
          <a:bodyPr/>
          <a:lstStyle/>
          <a:p>
            <a:r>
              <a:rPr lang="en-US" dirty="0"/>
              <a:t>Class P is the set of all problems </a:t>
            </a:r>
            <a:r>
              <a:rPr lang="en-US" dirty="0" smtClean="0"/>
              <a:t>that </a:t>
            </a:r>
            <a:br>
              <a:rPr lang="en-US" dirty="0" smtClean="0"/>
            </a:br>
            <a:r>
              <a:rPr lang="en-US" dirty="0" smtClean="0"/>
              <a:t>can </a:t>
            </a:r>
            <a:r>
              <a:rPr lang="en-US" dirty="0"/>
              <a:t>be solved by </a:t>
            </a:r>
            <a:r>
              <a:rPr lang="en-US" dirty="0">
                <a:solidFill>
                  <a:srgbClr val="B23C00"/>
                </a:solidFill>
              </a:rPr>
              <a:t>deterministic </a:t>
            </a:r>
            <a:r>
              <a:rPr lang="en-US" dirty="0"/>
              <a:t>algorithms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 </a:t>
            </a:r>
            <a:r>
              <a:rPr lang="en-US" dirty="0">
                <a:solidFill>
                  <a:srgbClr val="B23C00"/>
                </a:solidFill>
              </a:rPr>
              <a:t>polynomial time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Example: Insertion sort: </a:t>
            </a:r>
            <a:r>
              <a:rPr lang="el-GR" i="1" dirty="0">
                <a:latin typeface="Times New Roman" charset="0"/>
              </a:rPr>
              <a:t>Θ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baseline="30000" dirty="0">
                <a:latin typeface="Times New Roman" charset="0"/>
              </a:rPr>
              <a:t>2</a:t>
            </a:r>
            <a:r>
              <a:rPr lang="en-US" dirty="0">
                <a:latin typeface="Times New Roman" charset="0"/>
              </a:rPr>
              <a:t>)</a:t>
            </a:r>
          </a:p>
        </p:txBody>
      </p:sp>
      <p:grpSp>
        <p:nvGrpSpPr>
          <p:cNvPr id="1047571" name="Group 19"/>
          <p:cNvGrpSpPr>
            <a:grpSpLocks/>
          </p:cNvGrpSpPr>
          <p:nvPr/>
        </p:nvGrpSpPr>
        <p:grpSpPr bwMode="auto">
          <a:xfrm>
            <a:off x="1097233" y="3351488"/>
            <a:ext cx="7315200" cy="3292475"/>
            <a:chOff x="576" y="1756"/>
            <a:chExt cx="4608" cy="2074"/>
          </a:xfrm>
        </p:grpSpPr>
        <p:sp>
          <p:nvSpPr>
            <p:cNvPr id="1047556" name="Rectangle 4"/>
            <p:cNvSpPr>
              <a:spLocks noChangeArrowheads="1"/>
            </p:cNvSpPr>
            <p:nvPr/>
          </p:nvSpPr>
          <p:spPr bwMode="auto">
            <a:xfrm>
              <a:off x="576" y="1756"/>
              <a:ext cx="4608" cy="2074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047561" name="Text Box 9"/>
            <p:cNvSpPr txBox="1">
              <a:spLocks noChangeArrowheads="1"/>
            </p:cNvSpPr>
            <p:nvPr/>
          </p:nvSpPr>
          <p:spPr bwMode="auto">
            <a:xfrm>
              <a:off x="634" y="1814"/>
              <a:ext cx="175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 b="1">
                  <a:solidFill>
                    <a:schemeClr val="bg1"/>
                  </a:solidFill>
                </a:rPr>
                <a:t>Exponential time problems</a:t>
              </a:r>
            </a:p>
          </p:txBody>
        </p:sp>
        <p:sp>
          <p:nvSpPr>
            <p:cNvPr id="1047562" name="Text Box 10"/>
            <p:cNvSpPr txBox="1">
              <a:spLocks noChangeArrowheads="1"/>
            </p:cNvSpPr>
            <p:nvPr/>
          </p:nvSpPr>
          <p:spPr bwMode="auto">
            <a:xfrm>
              <a:off x="634" y="2005"/>
              <a:ext cx="104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 i="1">
                  <a:solidFill>
                    <a:schemeClr val="bg1"/>
                  </a:solidFill>
                </a:rPr>
                <a:t>Towers of Hanoi</a:t>
              </a:r>
            </a:p>
          </p:txBody>
        </p:sp>
      </p:grpSp>
      <p:grpSp>
        <p:nvGrpSpPr>
          <p:cNvPr id="1047570" name="Group 18"/>
          <p:cNvGrpSpPr>
            <a:grpSpLocks/>
          </p:cNvGrpSpPr>
          <p:nvPr/>
        </p:nvGrpSpPr>
        <p:grpSpPr bwMode="auto">
          <a:xfrm>
            <a:off x="1829071" y="3808688"/>
            <a:ext cx="5943600" cy="2560638"/>
            <a:chOff x="1037" y="2044"/>
            <a:chExt cx="3744" cy="1613"/>
          </a:xfrm>
        </p:grpSpPr>
        <p:sp>
          <p:nvSpPr>
            <p:cNvPr id="1047557" name="Oval 5"/>
            <p:cNvSpPr>
              <a:spLocks noChangeArrowheads="1"/>
            </p:cNvSpPr>
            <p:nvPr/>
          </p:nvSpPr>
          <p:spPr bwMode="auto">
            <a:xfrm>
              <a:off x="1037" y="2044"/>
              <a:ext cx="3744" cy="1613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7563" name="Text Box 11"/>
            <p:cNvSpPr txBox="1">
              <a:spLocks noChangeArrowheads="1"/>
            </p:cNvSpPr>
            <p:nvPr/>
          </p:nvSpPr>
          <p:spPr bwMode="auto">
            <a:xfrm>
              <a:off x="1210" y="2696"/>
              <a:ext cx="905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 b="1">
                  <a:solidFill>
                    <a:srgbClr val="0033CC"/>
                  </a:solidFill>
                </a:rPr>
                <a:t>NP problems</a:t>
              </a:r>
            </a:p>
          </p:txBody>
        </p:sp>
      </p:grpSp>
      <p:grpSp>
        <p:nvGrpSpPr>
          <p:cNvPr id="1047569" name="Group 17"/>
          <p:cNvGrpSpPr>
            <a:grpSpLocks/>
          </p:cNvGrpSpPr>
          <p:nvPr/>
        </p:nvGrpSpPr>
        <p:grpSpPr bwMode="auto">
          <a:xfrm>
            <a:off x="3657871" y="4083326"/>
            <a:ext cx="2397125" cy="914400"/>
            <a:chOff x="2189" y="2217"/>
            <a:chExt cx="1510" cy="576"/>
          </a:xfrm>
        </p:grpSpPr>
        <p:sp>
          <p:nvSpPr>
            <p:cNvPr id="1047558" name="AutoShape 6"/>
            <p:cNvSpPr>
              <a:spLocks noChangeArrowheads="1"/>
            </p:cNvSpPr>
            <p:nvPr/>
          </p:nvSpPr>
          <p:spPr bwMode="auto">
            <a:xfrm>
              <a:off x="2189" y="2217"/>
              <a:ext cx="1497" cy="576"/>
            </a:xfrm>
            <a:prstGeom prst="roundRect">
              <a:avLst>
                <a:gd name="adj" fmla="val 16667"/>
              </a:avLst>
            </a:prstGeom>
            <a:solidFill>
              <a:srgbClr val="FFCC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7564" name="Text Box 12"/>
            <p:cNvSpPr txBox="1">
              <a:spLocks noChangeArrowheads="1"/>
            </p:cNvSpPr>
            <p:nvPr/>
          </p:nvSpPr>
          <p:spPr bwMode="auto">
            <a:xfrm>
              <a:off x="2189" y="2217"/>
              <a:ext cx="151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 b="1">
                  <a:solidFill>
                    <a:schemeClr val="folHlink"/>
                  </a:solidFill>
                </a:rPr>
                <a:t>NP-complete problems</a:t>
              </a:r>
            </a:p>
          </p:txBody>
        </p:sp>
        <p:sp>
          <p:nvSpPr>
            <p:cNvPr id="1047565" name="Text Box 13"/>
            <p:cNvSpPr txBox="1">
              <a:spLocks noChangeArrowheads="1"/>
            </p:cNvSpPr>
            <p:nvPr/>
          </p:nvSpPr>
          <p:spPr bwMode="auto">
            <a:xfrm>
              <a:off x="2320" y="2465"/>
              <a:ext cx="125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 i="1" dirty="0" smtClean="0">
                  <a:solidFill>
                    <a:schemeClr val="folHlink"/>
                  </a:solidFill>
                </a:rPr>
                <a:t>Traveling </a:t>
              </a:r>
              <a:r>
                <a:rPr lang="en-US" sz="1600" i="1" dirty="0">
                  <a:solidFill>
                    <a:schemeClr val="folHlink"/>
                  </a:solidFill>
                </a:rPr>
                <a:t>salesman</a:t>
              </a:r>
            </a:p>
          </p:txBody>
        </p:sp>
      </p:grpSp>
      <p:grpSp>
        <p:nvGrpSpPr>
          <p:cNvPr id="1047568" name="Group 16"/>
          <p:cNvGrpSpPr>
            <a:grpSpLocks/>
          </p:cNvGrpSpPr>
          <p:nvPr/>
        </p:nvGrpSpPr>
        <p:grpSpPr bwMode="auto">
          <a:xfrm>
            <a:off x="3657871" y="5180288"/>
            <a:ext cx="2376487" cy="914400"/>
            <a:chOff x="2189" y="2908"/>
            <a:chExt cx="1497" cy="576"/>
          </a:xfrm>
        </p:grpSpPr>
        <p:sp>
          <p:nvSpPr>
            <p:cNvPr id="1047559" name="AutoShape 7"/>
            <p:cNvSpPr>
              <a:spLocks noChangeArrowheads="1"/>
            </p:cNvSpPr>
            <p:nvPr/>
          </p:nvSpPr>
          <p:spPr bwMode="auto">
            <a:xfrm>
              <a:off x="2189" y="2908"/>
              <a:ext cx="1497" cy="576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7566" name="Text Box 14"/>
            <p:cNvSpPr txBox="1">
              <a:spLocks noChangeArrowheads="1"/>
            </p:cNvSpPr>
            <p:nvPr/>
          </p:nvSpPr>
          <p:spPr bwMode="auto">
            <a:xfrm>
              <a:off x="2535" y="2965"/>
              <a:ext cx="81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 b="1"/>
                <a:t>P problems</a:t>
              </a:r>
            </a:p>
          </p:txBody>
        </p:sp>
        <p:sp>
          <p:nvSpPr>
            <p:cNvPr id="1047567" name="Text Box 15"/>
            <p:cNvSpPr txBox="1">
              <a:spLocks noChangeArrowheads="1"/>
            </p:cNvSpPr>
            <p:nvPr/>
          </p:nvSpPr>
          <p:spPr bwMode="auto">
            <a:xfrm>
              <a:off x="2647" y="3196"/>
              <a:ext cx="52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 i="1"/>
                <a:t>Sorting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772796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47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47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47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47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2D7CB-84EC-0B4D-88B3-749D824996E4}" type="slidenum">
              <a:rPr lang="en-US"/>
              <a:pPr/>
              <a:t>33</a:t>
            </a:fld>
            <a:endParaRPr lang="en-US"/>
          </a:p>
        </p:txBody>
      </p:sp>
      <p:sp>
        <p:nvSpPr>
          <p:cNvPr id="1048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P = NP</a:t>
            </a:r>
            <a:r>
              <a:rPr lang="en-US" dirty="0" smtClean="0"/>
              <a:t>? </a:t>
            </a:r>
            <a:r>
              <a:rPr lang="en-US" i="1" dirty="0" smtClean="0"/>
              <a:t> </a:t>
            </a:r>
            <a:r>
              <a:rPr lang="en-US" i="1" dirty="0"/>
              <a:t>cont’d</a:t>
            </a:r>
            <a:endParaRPr lang="en-US" dirty="0"/>
          </a:p>
        </p:txBody>
      </p:sp>
      <p:sp>
        <p:nvSpPr>
          <p:cNvPr id="1048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34464"/>
            <a:ext cx="8229600" cy="4937706"/>
          </a:xfrm>
        </p:spPr>
        <p:txBody>
          <a:bodyPr/>
          <a:lstStyle/>
          <a:p>
            <a:r>
              <a:rPr lang="en-US" dirty="0"/>
              <a:t>As powerful as </a:t>
            </a:r>
            <a:r>
              <a:rPr lang="en-US" dirty="0" err="1"/>
              <a:t>nondeterminism</a:t>
            </a:r>
            <a:r>
              <a:rPr lang="en-US" dirty="0"/>
              <a:t> is,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no </a:t>
            </a:r>
            <a:r>
              <a:rPr lang="en-US" dirty="0"/>
              <a:t>one has yet been able to prove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that </a:t>
            </a:r>
            <a:r>
              <a:rPr lang="en-US" dirty="0"/>
              <a:t>it helps with any </a:t>
            </a:r>
            <a:r>
              <a:rPr lang="en-US" dirty="0">
                <a:solidFill>
                  <a:srgbClr val="B23C00"/>
                </a:solidFill>
              </a:rPr>
              <a:t>particular</a:t>
            </a:r>
            <a:r>
              <a:rPr lang="en-US" dirty="0"/>
              <a:t> problem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In other words, no one has been able to find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 </a:t>
            </a:r>
            <a:r>
              <a:rPr lang="en-US" dirty="0"/>
              <a:t>single problem that can be proven to be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 </a:t>
            </a:r>
            <a:r>
              <a:rPr lang="en-US" dirty="0"/>
              <a:t>NP but not in P (or even prove that such a problem exists)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>
                <a:solidFill>
                  <a:srgbClr val="B23C00"/>
                </a:solidFill>
              </a:rPr>
              <a:t>We do not know </a:t>
            </a:r>
            <a:r>
              <a:rPr lang="en-US" dirty="0" smtClean="0">
                <a:solidFill>
                  <a:srgbClr val="B23C00"/>
                </a:solidFill>
              </a:rPr>
              <a:t/>
            </a:r>
            <a:br>
              <a:rPr lang="en-US" dirty="0" smtClean="0">
                <a:solidFill>
                  <a:srgbClr val="B23C00"/>
                </a:solidFill>
              </a:rPr>
            </a:br>
            <a:r>
              <a:rPr lang="en-US" dirty="0" smtClean="0">
                <a:solidFill>
                  <a:srgbClr val="B23C00"/>
                </a:solidFill>
              </a:rPr>
              <a:t>whether </a:t>
            </a:r>
            <a:r>
              <a:rPr lang="en-US" dirty="0">
                <a:solidFill>
                  <a:srgbClr val="B23C00"/>
                </a:solidFill>
              </a:rPr>
              <a:t>or not </a:t>
            </a:r>
            <a:r>
              <a:rPr lang="en-US" dirty="0" smtClean="0">
                <a:solidFill>
                  <a:srgbClr val="B23C00"/>
                </a:solidFill>
              </a:rPr>
              <a:t/>
            </a:r>
            <a:br>
              <a:rPr lang="en-US" dirty="0" smtClean="0">
                <a:solidFill>
                  <a:srgbClr val="B23C00"/>
                </a:solidFill>
              </a:rPr>
            </a:br>
            <a:r>
              <a:rPr lang="en-US" dirty="0" smtClean="0">
                <a:solidFill>
                  <a:srgbClr val="B23C00"/>
                </a:solidFill>
              </a:rPr>
              <a:t>P </a:t>
            </a:r>
            <a:r>
              <a:rPr lang="en-US" dirty="0">
                <a:solidFill>
                  <a:srgbClr val="B23C00"/>
                </a:solidFill>
              </a:rPr>
              <a:t>= NP</a:t>
            </a:r>
            <a:r>
              <a:rPr lang="en-US" dirty="0" smtClean="0">
                <a:solidFill>
                  <a:srgbClr val="B23C00"/>
                </a:solidFill>
              </a:rPr>
              <a:t>.</a:t>
            </a:r>
            <a:endParaRPr lang="en-US" dirty="0">
              <a:solidFill>
                <a:srgbClr val="B23C00"/>
              </a:solidFill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4023366" y="4237353"/>
            <a:ext cx="3840438" cy="2483451"/>
          </a:xfrm>
          <a:prstGeom prst="rect">
            <a:avLst/>
          </a:prstGeom>
          <a:solidFill>
            <a:srgbClr val="808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4071705" y="4306803"/>
            <a:ext cx="1461000" cy="2538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bg1"/>
                </a:solidFill>
              </a:rPr>
              <a:t>Exponential time problems</a:t>
            </a:r>
          </a:p>
        </p:txBody>
      </p:sp>
      <p:sp>
        <p:nvSpPr>
          <p:cNvPr id="11" name="Oval 5"/>
          <p:cNvSpPr>
            <a:spLocks noChangeArrowheads="1"/>
          </p:cNvSpPr>
          <p:nvPr/>
        </p:nvSpPr>
        <p:spPr bwMode="auto">
          <a:xfrm>
            <a:off x="4423416" y="4617707"/>
            <a:ext cx="3166071" cy="199706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4569711" y="5464045"/>
            <a:ext cx="765303" cy="2538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33CC"/>
                </a:solidFill>
              </a:rPr>
              <a:t>NP problems</a:t>
            </a:r>
          </a:p>
        </p:txBody>
      </p:sp>
      <p:sp>
        <p:nvSpPr>
          <p:cNvPr id="14" name="AutoShape 6"/>
          <p:cNvSpPr>
            <a:spLocks noChangeArrowheads="1"/>
          </p:cNvSpPr>
          <p:nvPr/>
        </p:nvSpPr>
        <p:spPr bwMode="auto">
          <a:xfrm>
            <a:off x="5303512" y="4800585"/>
            <a:ext cx="1485286" cy="689715"/>
          </a:xfrm>
          <a:prstGeom prst="roundRect">
            <a:avLst>
              <a:gd name="adj" fmla="val 16667"/>
            </a:avLst>
          </a:prstGeom>
          <a:solidFill>
            <a:srgbClr val="FFCC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5327882" y="4856316"/>
            <a:ext cx="1438654" cy="584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600" b="1" dirty="0">
                <a:solidFill>
                  <a:schemeClr val="folHlink"/>
                </a:solidFill>
              </a:rPr>
              <a:t>NP-complete </a:t>
            </a:r>
            <a:endParaRPr lang="en-US" sz="1600" b="1" dirty="0" smtClean="0">
              <a:solidFill>
                <a:schemeClr val="folHlink"/>
              </a:solidFill>
            </a:endParaRPr>
          </a:p>
          <a:p>
            <a:pPr algn="ctr"/>
            <a:r>
              <a:rPr lang="en-US" sz="1600" b="1" dirty="0" smtClean="0">
                <a:solidFill>
                  <a:schemeClr val="folHlink"/>
                </a:solidFill>
              </a:rPr>
              <a:t>problems</a:t>
            </a:r>
            <a:endParaRPr lang="en-US" sz="1600" b="1" dirty="0">
              <a:solidFill>
                <a:schemeClr val="folHlink"/>
              </a:solidFill>
            </a:endParaRPr>
          </a:p>
        </p:txBody>
      </p:sp>
      <p:sp>
        <p:nvSpPr>
          <p:cNvPr id="18" name="AutoShape 7"/>
          <p:cNvSpPr>
            <a:spLocks noChangeArrowheads="1"/>
          </p:cNvSpPr>
          <p:nvPr/>
        </p:nvSpPr>
        <p:spPr bwMode="auto">
          <a:xfrm>
            <a:off x="5303512" y="5791816"/>
            <a:ext cx="1485285" cy="689715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5417612" y="5918317"/>
            <a:ext cx="806638" cy="2538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b="1" dirty="0"/>
              <a:t>P problems</a:t>
            </a:r>
          </a:p>
        </p:txBody>
      </p:sp>
    </p:spTree>
    <p:extLst>
      <p:ext uri="{BB962C8B-B14F-4D97-AF65-F5344CB8AC3E}">
        <p14:creationId xmlns:p14="http://schemas.microsoft.com/office/powerpoint/2010/main" val="26727024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48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48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579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2D7CB-84EC-0B4D-88B3-749D824996E4}" type="slidenum">
              <a:rPr lang="en-US"/>
              <a:pPr/>
              <a:t>34</a:t>
            </a:fld>
            <a:endParaRPr lang="en-US"/>
          </a:p>
        </p:txBody>
      </p:sp>
      <p:sp>
        <p:nvSpPr>
          <p:cNvPr id="1048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P = NP? </a:t>
            </a:r>
            <a:r>
              <a:rPr lang="en-US" i="1" dirty="0"/>
              <a:t> cont’d</a:t>
            </a:r>
            <a:endParaRPr lang="en-US" dirty="0"/>
          </a:p>
        </p:txBody>
      </p:sp>
      <p:sp>
        <p:nvSpPr>
          <p:cNvPr id="1048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If </a:t>
            </a:r>
            <a:r>
              <a:rPr lang="en-US" dirty="0"/>
              <a:t>you can prove that a problem is not in P, </a:t>
            </a:r>
            <a:br>
              <a:rPr lang="en-US" dirty="0"/>
            </a:br>
            <a:r>
              <a:rPr lang="en-US" dirty="0" smtClean="0"/>
              <a:t>then </a:t>
            </a:r>
            <a:r>
              <a:rPr lang="en-US" dirty="0"/>
              <a:t>you can abandon a search for an efficient solution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 smtClean="0"/>
              <a:t>In </a:t>
            </a:r>
            <a:r>
              <a:rPr lang="en-US" dirty="0"/>
              <a:t>the absence of such a proof, </a:t>
            </a:r>
            <a:r>
              <a:rPr lang="en-US" dirty="0" smtClean="0"/>
              <a:t>there </a:t>
            </a:r>
            <a:r>
              <a:rPr lang="en-US" dirty="0"/>
              <a:t>is the possibility that </a:t>
            </a:r>
            <a:r>
              <a:rPr lang="en-US" dirty="0" smtClean="0"/>
              <a:t>an </a:t>
            </a:r>
            <a:r>
              <a:rPr lang="en-US" dirty="0"/>
              <a:t>efficient algorithm has gone undiscovered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There could be an efficient algorithm for every problem in NP, which implies that many efficient algorithms are still undiscovered.</a:t>
            </a:r>
          </a:p>
        </p:txBody>
      </p:sp>
    </p:spTree>
    <p:extLst>
      <p:ext uri="{BB962C8B-B14F-4D97-AF65-F5344CB8AC3E}">
        <p14:creationId xmlns:p14="http://schemas.microsoft.com/office/powerpoint/2010/main" val="42419421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48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48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579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53253-1B07-484B-998E-EDEE2E8C96F9}" type="slidenum">
              <a:rPr lang="en-US"/>
              <a:pPr/>
              <a:t>35</a:t>
            </a:fld>
            <a:endParaRPr lang="en-US"/>
          </a:p>
        </p:txBody>
      </p:sp>
      <p:sp>
        <p:nvSpPr>
          <p:cNvPr id="1049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P = NP? </a:t>
            </a:r>
            <a:r>
              <a:rPr lang="en-US" i="1" dirty="0"/>
              <a:t> cont’d</a:t>
            </a:r>
            <a:endParaRPr lang="en-US" dirty="0"/>
          </a:p>
        </p:txBody>
      </p:sp>
      <p:sp>
        <p:nvSpPr>
          <p:cNvPr id="1049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125" y="1295400"/>
            <a:ext cx="8412163" cy="4835525"/>
          </a:xfrm>
        </p:spPr>
        <p:txBody>
          <a:bodyPr/>
          <a:lstStyle/>
          <a:p>
            <a:r>
              <a:rPr lang="en-US" dirty="0"/>
              <a:t>Virtually no computer scientists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believe </a:t>
            </a:r>
            <a:r>
              <a:rPr lang="en-US" dirty="0"/>
              <a:t>that P = NP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But </a:t>
            </a:r>
            <a:r>
              <a:rPr lang="en-US" dirty="0" smtClean="0"/>
              <a:t>it’s </a:t>
            </a:r>
            <a:r>
              <a:rPr lang="en-US" dirty="0"/>
              <a:t>still an open research question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If P does equal NP, then computers will have much greater power </a:t>
            </a:r>
            <a:r>
              <a:rPr lang="en-US" dirty="0" smtClean="0"/>
              <a:t>and </a:t>
            </a:r>
            <a:r>
              <a:rPr lang="en-US" dirty="0"/>
              <a:t>can solve many hard problems efficiently.</a:t>
            </a:r>
          </a:p>
        </p:txBody>
      </p:sp>
    </p:spTree>
    <p:extLst>
      <p:ext uri="{BB962C8B-B14F-4D97-AF65-F5344CB8AC3E}">
        <p14:creationId xmlns:p14="http://schemas.microsoft.com/office/powerpoint/2010/main" val="12112044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49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9603" grpId="0" uiExpand="1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53253-1B07-484B-998E-EDEE2E8C96F9}" type="slidenum">
              <a:rPr lang="en-US"/>
              <a:pPr/>
              <a:t>36</a:t>
            </a:fld>
            <a:endParaRPr lang="en-US"/>
          </a:p>
        </p:txBody>
      </p:sp>
      <p:sp>
        <p:nvSpPr>
          <p:cNvPr id="1049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P = NP? </a:t>
            </a:r>
            <a:r>
              <a:rPr lang="en-US" i="1" dirty="0"/>
              <a:t> cont’d</a:t>
            </a:r>
            <a:endParaRPr lang="en-US" dirty="0"/>
          </a:p>
        </p:txBody>
      </p:sp>
      <p:sp>
        <p:nvSpPr>
          <p:cNvPr id="1049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125" y="1295400"/>
            <a:ext cx="8412163" cy="4835525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Clay Institute in 2000 listed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B23C00"/>
                </a:solidFill>
              </a:rPr>
              <a:t>seven </a:t>
            </a:r>
            <a:r>
              <a:rPr lang="en-US" dirty="0">
                <a:solidFill>
                  <a:srgbClr val="B23C00"/>
                </a:solidFill>
              </a:rPr>
              <a:t>Millennium Problems</a:t>
            </a:r>
            <a:r>
              <a:rPr lang="en-US" dirty="0"/>
              <a:t> </a:t>
            </a:r>
            <a:r>
              <a:rPr lang="en-US" dirty="0" smtClean="0"/>
              <a:t>and </a:t>
            </a:r>
            <a:br>
              <a:rPr lang="en-US" dirty="0" smtClean="0"/>
            </a:br>
            <a:r>
              <a:rPr lang="en-US" dirty="0" smtClean="0"/>
              <a:t>offered </a:t>
            </a:r>
            <a:r>
              <a:rPr lang="en-US" dirty="0"/>
              <a:t>$1 million </a:t>
            </a:r>
            <a:r>
              <a:rPr lang="en-US" dirty="0" smtClean="0"/>
              <a:t>for </a:t>
            </a:r>
            <a:r>
              <a:rPr lang="en-US" dirty="0"/>
              <a:t>each solution</a:t>
            </a:r>
            <a:r>
              <a:rPr lang="en-US" dirty="0" smtClean="0"/>
              <a:t>:</a:t>
            </a:r>
          </a:p>
          <a:p>
            <a:pPr lvl="4"/>
            <a:endParaRPr lang="en-US" dirty="0"/>
          </a:p>
          <a:p>
            <a:pPr lvl="1">
              <a:buFont typeface="Wingdings" charset="0"/>
              <a:buAutoNum type="arabicPeriod"/>
            </a:pPr>
            <a:r>
              <a:rPr lang="en-US" dirty="0"/>
              <a:t>Birch and </a:t>
            </a:r>
            <a:r>
              <a:rPr lang="en-US" dirty="0" err="1"/>
              <a:t>Swinnerton</a:t>
            </a:r>
            <a:r>
              <a:rPr lang="en-US" dirty="0"/>
              <a:t>-Dyer conjecture</a:t>
            </a:r>
          </a:p>
          <a:p>
            <a:pPr lvl="1">
              <a:buFont typeface="Wingdings" charset="0"/>
              <a:buAutoNum type="arabicPeriod"/>
            </a:pPr>
            <a:r>
              <a:rPr lang="en-US" dirty="0"/>
              <a:t>Hodge conjecture</a:t>
            </a:r>
          </a:p>
          <a:p>
            <a:pPr lvl="1">
              <a:buFont typeface="Wingdings" charset="0"/>
              <a:buAutoNum type="arabicPeriod"/>
            </a:pPr>
            <a:r>
              <a:rPr lang="en-US" dirty="0" err="1"/>
              <a:t>Navier</a:t>
            </a:r>
            <a:r>
              <a:rPr lang="en-US" dirty="0"/>
              <a:t>-Stokes equations</a:t>
            </a:r>
          </a:p>
          <a:p>
            <a:pPr lvl="1">
              <a:buFont typeface="Wingdings" charset="0"/>
              <a:buAutoNum type="arabicPeriod"/>
            </a:pPr>
            <a:r>
              <a:rPr lang="en-US" dirty="0">
                <a:solidFill>
                  <a:schemeClr val="folHlink"/>
                </a:solidFill>
              </a:rPr>
              <a:t>P versus NP</a:t>
            </a:r>
          </a:p>
          <a:p>
            <a:pPr lvl="1">
              <a:buFont typeface="Wingdings" charset="0"/>
              <a:buAutoNum type="arabicPeriod"/>
            </a:pPr>
            <a:r>
              <a:rPr lang="en-US" dirty="0" err="1"/>
              <a:t>Poincar</a:t>
            </a:r>
            <a:r>
              <a:rPr lang="en-US" dirty="0" err="1">
                <a:cs typeface="Arial" charset="0"/>
              </a:rPr>
              <a:t>é</a:t>
            </a:r>
            <a:r>
              <a:rPr lang="en-US" dirty="0"/>
              <a:t> </a:t>
            </a:r>
            <a:r>
              <a:rPr lang="en-US" dirty="0" smtClean="0"/>
              <a:t>hypothesis </a:t>
            </a:r>
            <a:r>
              <a:rPr lang="en-US" sz="2000" dirty="0" smtClean="0"/>
              <a:t>(solved by </a:t>
            </a:r>
            <a:r>
              <a:rPr lang="en-US" sz="2000" dirty="0" err="1"/>
              <a:t>Grigori</a:t>
            </a:r>
            <a:r>
              <a:rPr lang="en-US" sz="2000" dirty="0"/>
              <a:t> Perelman in </a:t>
            </a:r>
            <a:r>
              <a:rPr lang="en-US" sz="2000" dirty="0" smtClean="0"/>
              <a:t>2003)</a:t>
            </a:r>
            <a:endParaRPr lang="en-US" dirty="0"/>
          </a:p>
          <a:p>
            <a:pPr lvl="1">
              <a:buFont typeface="Wingdings" charset="0"/>
              <a:buAutoNum type="arabicPeriod"/>
            </a:pPr>
            <a:r>
              <a:rPr lang="en-US" dirty="0" err="1"/>
              <a:t>Rieman</a:t>
            </a:r>
            <a:r>
              <a:rPr lang="en-US" dirty="0"/>
              <a:t> hypothesis</a:t>
            </a:r>
          </a:p>
          <a:p>
            <a:pPr lvl="1">
              <a:buFont typeface="Wingdings" charset="0"/>
              <a:buAutoNum type="arabicPeriod"/>
            </a:pPr>
            <a:r>
              <a:rPr lang="en-US" dirty="0"/>
              <a:t>Yang-Mills </a:t>
            </a:r>
            <a:r>
              <a:rPr lang="en-US" dirty="0" smtClean="0"/>
              <a:t>theory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4095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49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49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49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49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49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49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49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9EDD3-462F-4F4F-A3CD-8D3E57482CC1}" type="slidenum">
              <a:rPr lang="en-US"/>
              <a:pPr/>
              <a:t>37</a:t>
            </a:fld>
            <a:endParaRPr lang="en-US"/>
          </a:p>
        </p:txBody>
      </p:sp>
      <p:sp>
        <p:nvSpPr>
          <p:cNvPr id="1050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P = NP? </a:t>
            </a:r>
            <a:r>
              <a:rPr lang="en-US" i="1" dirty="0"/>
              <a:t> cont’d</a:t>
            </a:r>
            <a:endParaRPr lang="en-US" dirty="0"/>
          </a:p>
        </p:txBody>
      </p:sp>
      <p:sp>
        <p:nvSpPr>
          <p:cNvPr id="1050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1950722"/>
          </a:xfrm>
        </p:spPr>
        <p:txBody>
          <a:bodyPr/>
          <a:lstStyle/>
          <a:p>
            <a:r>
              <a:rPr lang="en-US" dirty="0"/>
              <a:t>Donald Knuth has offered a </a:t>
            </a:r>
            <a:r>
              <a:rPr lang="en-US" dirty="0">
                <a:solidFill>
                  <a:srgbClr val="B23C00"/>
                </a:solidFill>
              </a:rPr>
              <a:t>live turkey </a:t>
            </a:r>
            <a:r>
              <a:rPr lang="en-US" dirty="0"/>
              <a:t>to the first person who proves that P = NP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Therefore, if you prove it, you win one million dollars </a:t>
            </a:r>
            <a:br>
              <a:rPr lang="en-US" dirty="0"/>
            </a:br>
            <a:r>
              <a:rPr lang="en-US" dirty="0"/>
              <a:t>and a live turkey.</a:t>
            </a:r>
          </a:p>
        </p:txBody>
      </p:sp>
      <p:sp>
        <p:nvSpPr>
          <p:cNvPr id="1050629" name="Rectangle 5"/>
          <p:cNvSpPr>
            <a:spLocks noChangeArrowheads="1"/>
          </p:cNvSpPr>
          <p:nvPr/>
        </p:nvSpPr>
        <p:spPr bwMode="auto">
          <a:xfrm>
            <a:off x="1005799" y="3336890"/>
            <a:ext cx="7315200" cy="3292475"/>
          </a:xfrm>
          <a:prstGeom prst="rect">
            <a:avLst/>
          </a:prstGeom>
          <a:solidFill>
            <a:srgbClr val="808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50630" name="Oval 6"/>
          <p:cNvSpPr>
            <a:spLocks noChangeArrowheads="1"/>
          </p:cNvSpPr>
          <p:nvPr/>
        </p:nvSpPr>
        <p:spPr bwMode="auto">
          <a:xfrm>
            <a:off x="1737637" y="3794090"/>
            <a:ext cx="5943600" cy="2560638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0631" name="AutoShape 7"/>
          <p:cNvSpPr>
            <a:spLocks noChangeArrowheads="1"/>
          </p:cNvSpPr>
          <p:nvPr/>
        </p:nvSpPr>
        <p:spPr bwMode="auto">
          <a:xfrm>
            <a:off x="3566437" y="4068728"/>
            <a:ext cx="2376487" cy="914400"/>
          </a:xfrm>
          <a:prstGeom prst="roundRect">
            <a:avLst>
              <a:gd name="adj" fmla="val 16667"/>
            </a:avLst>
          </a:prstGeom>
          <a:solidFill>
            <a:srgbClr val="FFCC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0632" name="AutoShape 8"/>
          <p:cNvSpPr>
            <a:spLocks noChangeArrowheads="1"/>
          </p:cNvSpPr>
          <p:nvPr/>
        </p:nvSpPr>
        <p:spPr bwMode="auto">
          <a:xfrm>
            <a:off x="3566437" y="5165690"/>
            <a:ext cx="2376487" cy="9144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0633" name="Text Box 9"/>
          <p:cNvSpPr txBox="1">
            <a:spLocks noChangeArrowheads="1"/>
          </p:cNvSpPr>
          <p:nvPr/>
        </p:nvSpPr>
        <p:spPr bwMode="auto">
          <a:xfrm>
            <a:off x="1097874" y="3428965"/>
            <a:ext cx="27828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bg1"/>
                </a:solidFill>
              </a:rPr>
              <a:t>Exponential time problems</a:t>
            </a:r>
          </a:p>
        </p:txBody>
      </p:sp>
      <p:sp>
        <p:nvSpPr>
          <p:cNvPr id="1050634" name="Text Box 10"/>
          <p:cNvSpPr txBox="1">
            <a:spLocks noChangeArrowheads="1"/>
          </p:cNvSpPr>
          <p:nvPr/>
        </p:nvSpPr>
        <p:spPr bwMode="auto">
          <a:xfrm>
            <a:off x="1097874" y="3732178"/>
            <a:ext cx="16621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i="1">
                <a:solidFill>
                  <a:schemeClr val="bg1"/>
                </a:solidFill>
              </a:rPr>
              <a:t>Towers of Hanoi</a:t>
            </a:r>
          </a:p>
        </p:txBody>
      </p:sp>
      <p:sp>
        <p:nvSpPr>
          <p:cNvPr id="1050635" name="Text Box 11"/>
          <p:cNvSpPr txBox="1">
            <a:spLocks noChangeArrowheads="1"/>
          </p:cNvSpPr>
          <p:nvPr/>
        </p:nvSpPr>
        <p:spPr bwMode="auto">
          <a:xfrm>
            <a:off x="2012274" y="4829140"/>
            <a:ext cx="14366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33CC"/>
                </a:solidFill>
              </a:rPr>
              <a:t>NP problems</a:t>
            </a:r>
          </a:p>
        </p:txBody>
      </p:sp>
      <p:sp>
        <p:nvSpPr>
          <p:cNvPr id="1050636" name="Text Box 12"/>
          <p:cNvSpPr txBox="1">
            <a:spLocks noChangeArrowheads="1"/>
          </p:cNvSpPr>
          <p:nvPr/>
        </p:nvSpPr>
        <p:spPr bwMode="auto">
          <a:xfrm>
            <a:off x="3566437" y="4068728"/>
            <a:ext cx="23971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folHlink"/>
                </a:solidFill>
              </a:rPr>
              <a:t>NP-complete problems</a:t>
            </a:r>
          </a:p>
        </p:txBody>
      </p:sp>
      <p:sp>
        <p:nvSpPr>
          <p:cNvPr id="1050637" name="Text Box 13"/>
          <p:cNvSpPr txBox="1">
            <a:spLocks noChangeArrowheads="1"/>
          </p:cNvSpPr>
          <p:nvPr/>
        </p:nvSpPr>
        <p:spPr bwMode="auto">
          <a:xfrm>
            <a:off x="3774399" y="4462428"/>
            <a:ext cx="19875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i="1" dirty="0" smtClean="0">
                <a:solidFill>
                  <a:schemeClr val="folHlink"/>
                </a:solidFill>
              </a:rPr>
              <a:t>Traveling </a:t>
            </a:r>
            <a:r>
              <a:rPr lang="en-US" sz="1600" i="1" dirty="0">
                <a:solidFill>
                  <a:schemeClr val="folHlink"/>
                </a:solidFill>
              </a:rPr>
              <a:t>salesman</a:t>
            </a:r>
          </a:p>
        </p:txBody>
      </p:sp>
      <p:sp>
        <p:nvSpPr>
          <p:cNvPr id="1050638" name="Text Box 14"/>
          <p:cNvSpPr txBox="1">
            <a:spLocks noChangeArrowheads="1"/>
          </p:cNvSpPr>
          <p:nvPr/>
        </p:nvSpPr>
        <p:spPr bwMode="auto">
          <a:xfrm>
            <a:off x="4115712" y="5256178"/>
            <a:ext cx="12906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b="1"/>
              <a:t>P problems</a:t>
            </a:r>
          </a:p>
        </p:txBody>
      </p:sp>
      <p:sp>
        <p:nvSpPr>
          <p:cNvPr id="1050639" name="Text Box 15"/>
          <p:cNvSpPr txBox="1">
            <a:spLocks noChangeArrowheads="1"/>
          </p:cNvSpPr>
          <p:nvPr/>
        </p:nvSpPr>
        <p:spPr bwMode="auto">
          <a:xfrm>
            <a:off x="4293512" y="5622890"/>
            <a:ext cx="8270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i="1"/>
              <a:t>Sorting</a:t>
            </a:r>
          </a:p>
        </p:txBody>
      </p:sp>
    </p:spTree>
    <p:extLst>
      <p:ext uri="{BB962C8B-B14F-4D97-AF65-F5344CB8AC3E}">
        <p14:creationId xmlns:p14="http://schemas.microsoft.com/office/powerpoint/2010/main" val="23991931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50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0627" grpId="0" uiExpand="1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1734A-D24C-EF45-9925-E96E41F6C58E}" type="slidenum">
              <a:rPr lang="en-US"/>
              <a:pPr/>
              <a:t>38</a:t>
            </a:fld>
            <a:endParaRPr lang="en-US"/>
          </a:p>
        </p:txBody>
      </p:sp>
      <p:sp>
        <p:nvSpPr>
          <p:cNvPr id="1051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Review for the Final</a:t>
            </a:r>
          </a:p>
        </p:txBody>
      </p:sp>
      <p:sp>
        <p:nvSpPr>
          <p:cNvPr id="1051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final exam will be </a:t>
            </a:r>
            <a:r>
              <a:rPr lang="en-US" dirty="0" smtClean="0">
                <a:solidFill>
                  <a:srgbClr val="B23C00"/>
                </a:solidFill>
              </a:rPr>
              <a:t>Thursday, </a:t>
            </a:r>
            <a:r>
              <a:rPr lang="en-US" dirty="0">
                <a:solidFill>
                  <a:srgbClr val="B23C00"/>
                </a:solidFill>
              </a:rPr>
              <a:t>August </a:t>
            </a:r>
            <a:r>
              <a:rPr lang="en-US" dirty="0" smtClean="0">
                <a:solidFill>
                  <a:srgbClr val="B23C00"/>
                </a:solidFill>
              </a:rPr>
              <a:t>6</a:t>
            </a:r>
          </a:p>
          <a:p>
            <a:pPr lvl="1"/>
            <a:r>
              <a:rPr lang="en-US" dirty="0" smtClean="0"/>
              <a:t>Same room, same time.</a:t>
            </a:r>
            <a:endParaRPr lang="en-US" dirty="0"/>
          </a:p>
          <a:p>
            <a:pPr lvl="4"/>
            <a:endParaRPr lang="en-US" dirty="0"/>
          </a:p>
          <a:p>
            <a:r>
              <a:rPr lang="en-US" dirty="0"/>
              <a:t>It will cover the entire semester, </a:t>
            </a:r>
            <a:br>
              <a:rPr lang="en-US" dirty="0"/>
            </a:br>
            <a:r>
              <a:rPr lang="en-US" dirty="0"/>
              <a:t>with emphasis on the second half.</a:t>
            </a:r>
          </a:p>
          <a:p>
            <a:pPr lvl="1"/>
            <a:r>
              <a:rPr lang="en-US" dirty="0"/>
              <a:t>See the </a:t>
            </a:r>
            <a:r>
              <a:rPr lang="en-US" dirty="0" smtClean="0"/>
              <a:t>June 30 </a:t>
            </a:r>
            <a:r>
              <a:rPr lang="en-US" dirty="0"/>
              <a:t>lecture notes for a review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of </a:t>
            </a:r>
            <a:r>
              <a:rPr lang="en-US" dirty="0"/>
              <a:t>the first half.</a:t>
            </a:r>
          </a:p>
          <a:p>
            <a:pPr lvl="3"/>
            <a:endParaRPr lang="en-US" dirty="0"/>
          </a:p>
          <a:p>
            <a:r>
              <a:rPr lang="en-US" dirty="0"/>
              <a:t>Same format as the </a:t>
            </a:r>
            <a:r>
              <a:rPr lang="en-US" dirty="0" smtClean="0"/>
              <a:t>midterm.</a:t>
            </a:r>
            <a:endParaRPr lang="en-US" dirty="0"/>
          </a:p>
          <a:p>
            <a:pPr lvl="1"/>
            <a:r>
              <a:rPr lang="en-US" dirty="0"/>
              <a:t>Open book, notes, laptops, Internet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6160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1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51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1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51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1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51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1651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16B4D-B99F-564C-A993-A66C41DF1847}" type="slidenum">
              <a:rPr lang="en-US"/>
              <a:pPr/>
              <a:t>39</a:t>
            </a:fld>
            <a:endParaRPr lang="en-US"/>
          </a:p>
        </p:txBody>
      </p:sp>
      <p:sp>
        <p:nvSpPr>
          <p:cNvPr id="1052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Sorting</a:t>
            </a:r>
          </a:p>
        </p:txBody>
      </p:sp>
      <p:sp>
        <p:nvSpPr>
          <p:cNvPr id="1052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9688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Insertion </a:t>
            </a:r>
            <a:r>
              <a:rPr lang="en-US" dirty="0" smtClean="0"/>
              <a:t>sort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Shellsort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Choices for gap sequence</a:t>
            </a:r>
            <a:r>
              <a:rPr lang="en-US" dirty="0" smtClean="0"/>
              <a:t>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Heap </a:t>
            </a:r>
            <a:r>
              <a:rPr lang="en-US" dirty="0" smtClean="0"/>
              <a:t>sort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Merge sort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Array and linked list versions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External magnetic </a:t>
            </a:r>
            <a:r>
              <a:rPr lang="en-US" dirty="0" smtClean="0"/>
              <a:t>tapes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477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52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52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52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52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267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062092" y="5678833"/>
            <a:ext cx="6875700" cy="5847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We already know that </a:t>
            </a:r>
            <a:r>
              <a:rPr lang="en-US" dirty="0" smtClean="0">
                <a:solidFill>
                  <a:srgbClr val="008000"/>
                </a:solidFill>
              </a:rPr>
              <a:t>aba</a:t>
            </a:r>
            <a:r>
              <a:rPr lang="en-US" dirty="0" smtClean="0">
                <a:solidFill>
                  <a:srgbClr val="B23C00"/>
                </a:solidFill>
              </a:rPr>
              <a:t> has matched, so we jump the pattern forward</a:t>
            </a:r>
          </a:p>
          <a:p>
            <a:r>
              <a:rPr lang="en-US" dirty="0" smtClean="0">
                <a:solidFill>
                  <a:srgbClr val="B23C00"/>
                </a:solidFill>
              </a:rPr>
              <a:t>to align it with the previous occurrence of </a:t>
            </a:r>
            <a:r>
              <a:rPr lang="en-US" dirty="0" smtClean="0">
                <a:solidFill>
                  <a:srgbClr val="008000"/>
                </a:solidFill>
              </a:rPr>
              <a:t>aba</a:t>
            </a:r>
            <a:r>
              <a:rPr lang="en-US" dirty="0" smtClean="0">
                <a:solidFill>
                  <a:srgbClr val="B23C00"/>
                </a:solidFill>
              </a:rPr>
              <a:t>.</a:t>
            </a:r>
            <a:endParaRPr lang="en-US" dirty="0">
              <a:solidFill>
                <a:srgbClr val="B23C00"/>
              </a:solidFill>
            </a:endParaRPr>
          </a:p>
        </p:txBody>
      </p:sp>
      <p:sp>
        <p:nvSpPr>
          <p:cNvPr id="22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6F227-B7A9-9B41-9FA5-2F26C20C91AF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986169" name="Rectangle 5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KMP Pattern </a:t>
            </a:r>
            <a:r>
              <a:rPr lang="en-US" dirty="0" smtClean="0"/>
              <a:t>Matching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graphicFrame>
        <p:nvGraphicFramePr>
          <p:cNvPr id="986571" name="Group 45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8593673"/>
              </p:ext>
            </p:extLst>
          </p:nvPr>
        </p:nvGraphicFramePr>
        <p:xfrm>
          <a:off x="3382963" y="3797300"/>
          <a:ext cx="5211762" cy="792480"/>
        </p:xfrm>
        <a:graphic>
          <a:graphicData uri="http://schemas.openxmlformats.org/drawingml/2006/table">
            <a:tbl>
              <a:tblPr/>
              <a:tblGrid>
                <a:gridCol w="1006475"/>
                <a:gridCol w="274637"/>
                <a:gridCol w="273050"/>
                <a:gridCol w="274638"/>
                <a:gridCol w="274637"/>
                <a:gridCol w="274638"/>
                <a:gridCol w="274637"/>
                <a:gridCol w="273050"/>
                <a:gridCol w="274638"/>
                <a:gridCol w="274637"/>
                <a:gridCol w="274638"/>
                <a:gridCol w="274637"/>
                <a:gridCol w="273050"/>
                <a:gridCol w="274638"/>
                <a:gridCol w="274637"/>
                <a:gridCol w="365125"/>
              </a:tblGrid>
              <a:tr h="290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Text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Pattern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86572" name="Group 4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4720619"/>
              </p:ext>
            </p:extLst>
          </p:nvPr>
        </p:nvGraphicFramePr>
        <p:xfrm>
          <a:off x="3382963" y="4741863"/>
          <a:ext cx="5211762" cy="792480"/>
        </p:xfrm>
        <a:graphic>
          <a:graphicData uri="http://schemas.openxmlformats.org/drawingml/2006/table">
            <a:tbl>
              <a:tblPr/>
              <a:tblGrid>
                <a:gridCol w="1006475"/>
                <a:gridCol w="274637"/>
                <a:gridCol w="273050"/>
                <a:gridCol w="274638"/>
                <a:gridCol w="274637"/>
                <a:gridCol w="274638"/>
                <a:gridCol w="274637"/>
                <a:gridCol w="273050"/>
                <a:gridCol w="274638"/>
                <a:gridCol w="274637"/>
                <a:gridCol w="274638"/>
                <a:gridCol w="274637"/>
                <a:gridCol w="273050"/>
                <a:gridCol w="274638"/>
                <a:gridCol w="274637"/>
                <a:gridCol w="365125"/>
              </a:tblGrid>
              <a:tr h="290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Text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Pattern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86233" name="Text Box 121"/>
          <p:cNvSpPr txBox="1">
            <a:spLocks noChangeArrowheads="1"/>
          </p:cNvSpPr>
          <p:nvPr/>
        </p:nvSpPr>
        <p:spPr bwMode="auto">
          <a:xfrm>
            <a:off x="606425" y="3919538"/>
            <a:ext cx="2021006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 = 9, j=5, no match</a:t>
            </a:r>
            <a:r>
              <a:rPr lang="en-US" dirty="0">
                <a:solidFill>
                  <a:srgbClr val="A12A03"/>
                </a:solidFill>
              </a:rPr>
              <a:t/>
            </a:r>
            <a:br>
              <a:rPr lang="en-US" dirty="0">
                <a:solidFill>
                  <a:srgbClr val="A12A03"/>
                </a:solidFill>
              </a:rPr>
            </a:br>
            <a:r>
              <a:rPr lang="en-US" dirty="0">
                <a:solidFill>
                  <a:srgbClr val="A12A03"/>
                </a:solidFill>
              </a:rPr>
              <a:t>Reset j = next[4] = 3</a:t>
            </a:r>
          </a:p>
        </p:txBody>
      </p:sp>
      <p:sp>
        <p:nvSpPr>
          <p:cNvPr id="986234" name="Text Box 122"/>
          <p:cNvSpPr txBox="1">
            <a:spLocks noChangeArrowheads="1"/>
          </p:cNvSpPr>
          <p:nvPr/>
        </p:nvSpPr>
        <p:spPr bwMode="auto">
          <a:xfrm>
            <a:off x="606425" y="4833938"/>
            <a:ext cx="26860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i = 9..12, j=3..6, matches</a:t>
            </a:r>
            <a:br>
              <a:rPr lang="en-US"/>
            </a:br>
            <a:r>
              <a:rPr lang="en-US"/>
              <a:t>Pattern found in text.</a:t>
            </a:r>
          </a:p>
        </p:txBody>
      </p:sp>
      <p:graphicFrame>
        <p:nvGraphicFramePr>
          <p:cNvPr id="986570" name="Group 458"/>
          <p:cNvGraphicFramePr>
            <a:graphicFrameLocks noGrp="1"/>
          </p:cNvGraphicFramePr>
          <p:nvPr/>
        </p:nvGraphicFramePr>
        <p:xfrm>
          <a:off x="3382963" y="2789238"/>
          <a:ext cx="5211762" cy="792480"/>
        </p:xfrm>
        <a:graphic>
          <a:graphicData uri="http://schemas.openxmlformats.org/drawingml/2006/table">
            <a:tbl>
              <a:tblPr/>
              <a:tblGrid>
                <a:gridCol w="1006475"/>
                <a:gridCol w="273050"/>
                <a:gridCol w="266700"/>
                <a:gridCol w="282575"/>
                <a:gridCol w="274637"/>
                <a:gridCol w="274638"/>
                <a:gridCol w="273050"/>
                <a:gridCol w="274637"/>
                <a:gridCol w="274638"/>
                <a:gridCol w="274637"/>
                <a:gridCol w="274638"/>
                <a:gridCol w="274637"/>
                <a:gridCol w="273050"/>
                <a:gridCol w="274638"/>
                <a:gridCol w="274637"/>
                <a:gridCol w="365125"/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Text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Pattern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86400" name="Text Box 288"/>
          <p:cNvSpPr txBox="1">
            <a:spLocks noChangeArrowheads="1"/>
          </p:cNvSpPr>
          <p:nvPr/>
        </p:nvSpPr>
        <p:spPr bwMode="auto">
          <a:xfrm>
            <a:off x="606425" y="2879725"/>
            <a:ext cx="25590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 = 4..8, j=0..4, matches</a:t>
            </a:r>
            <a:br>
              <a:rPr lang="en-US" dirty="0"/>
            </a:br>
            <a:endParaRPr lang="en-US" dirty="0"/>
          </a:p>
        </p:txBody>
      </p:sp>
      <p:sp>
        <p:nvSpPr>
          <p:cNvPr id="986401" name="Text Box 289"/>
          <p:cNvSpPr txBox="1">
            <a:spLocks noChangeArrowheads="1"/>
          </p:cNvSpPr>
          <p:nvPr/>
        </p:nvSpPr>
        <p:spPr bwMode="auto">
          <a:xfrm>
            <a:off x="606425" y="1325563"/>
            <a:ext cx="2228234" cy="338554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r>
              <a:rPr lang="en-US" dirty="0"/>
              <a:t>next = [ 0 0 1 2 </a:t>
            </a:r>
            <a:r>
              <a:rPr lang="en-US" dirty="0">
                <a:solidFill>
                  <a:srgbClr val="0033CC"/>
                </a:solidFill>
              </a:rPr>
              <a:t>3</a:t>
            </a:r>
            <a:r>
              <a:rPr lang="en-US" dirty="0"/>
              <a:t> 0 1 ]</a:t>
            </a:r>
          </a:p>
        </p:txBody>
      </p:sp>
      <p:graphicFrame>
        <p:nvGraphicFramePr>
          <p:cNvPr id="986569" name="Group 457"/>
          <p:cNvGraphicFramePr>
            <a:graphicFrameLocks noGrp="1"/>
          </p:cNvGraphicFramePr>
          <p:nvPr/>
        </p:nvGraphicFramePr>
        <p:xfrm>
          <a:off x="3382963" y="1874838"/>
          <a:ext cx="5211762" cy="792480"/>
        </p:xfrm>
        <a:graphic>
          <a:graphicData uri="http://schemas.openxmlformats.org/drawingml/2006/table">
            <a:tbl>
              <a:tblPr/>
              <a:tblGrid>
                <a:gridCol w="1006475"/>
                <a:gridCol w="273050"/>
                <a:gridCol w="266700"/>
                <a:gridCol w="282575"/>
                <a:gridCol w="274637"/>
                <a:gridCol w="274638"/>
                <a:gridCol w="273050"/>
                <a:gridCol w="274637"/>
                <a:gridCol w="274638"/>
                <a:gridCol w="274637"/>
                <a:gridCol w="274638"/>
                <a:gridCol w="274637"/>
                <a:gridCol w="273050"/>
                <a:gridCol w="274638"/>
                <a:gridCol w="274637"/>
                <a:gridCol w="365125"/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Text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Pattern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86510" name="Text Box 398"/>
          <p:cNvSpPr txBox="1">
            <a:spLocks noChangeArrowheads="1"/>
          </p:cNvSpPr>
          <p:nvPr/>
        </p:nvSpPr>
        <p:spPr bwMode="auto">
          <a:xfrm>
            <a:off x="606425" y="1874838"/>
            <a:ext cx="21272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i = 3, j=0, no match</a:t>
            </a:r>
            <a:br>
              <a:rPr lang="en-US"/>
            </a:br>
            <a:r>
              <a:rPr lang="en-US"/>
              <a:t>Shift pattern 1 right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5394951" y="3611878"/>
            <a:ext cx="1828780" cy="2103097"/>
          </a:xfrm>
          <a:prstGeom prst="ellipse">
            <a:avLst/>
          </a:prstGeom>
          <a:noFill/>
          <a:ln w="28575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45296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16B4D-B99F-564C-A993-A66C41DF1847}" type="slidenum">
              <a:rPr lang="en-US"/>
              <a:pPr/>
              <a:t>40</a:t>
            </a:fld>
            <a:endParaRPr lang="en-US"/>
          </a:p>
        </p:txBody>
      </p:sp>
      <p:sp>
        <p:nvSpPr>
          <p:cNvPr id="1052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Sorting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1052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9688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Quicksort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 smtClean="0"/>
              <a:t>Partitioning strategies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Bucket sort and radix sort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Card </a:t>
            </a:r>
            <a:r>
              <a:rPr lang="en-US" dirty="0" smtClean="0"/>
              <a:t>sorter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Analysis of sorting algorithms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General lower bound for sorting</a:t>
            </a:r>
          </a:p>
        </p:txBody>
      </p:sp>
    </p:spTree>
    <p:extLst>
      <p:ext uri="{BB962C8B-B14F-4D97-AF65-F5344CB8AC3E}">
        <p14:creationId xmlns:p14="http://schemas.microsoft.com/office/powerpoint/2010/main" val="6811397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52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52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52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52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2675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922DC-6AEB-A646-A537-7BCC417F8081}" type="slidenum">
              <a:rPr lang="en-US"/>
              <a:pPr/>
              <a:t>41</a:t>
            </a:fld>
            <a:endParaRPr lang="en-US"/>
          </a:p>
        </p:txBody>
      </p:sp>
      <p:sp>
        <p:nvSpPr>
          <p:cNvPr id="1055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Disjoint Set Class</a:t>
            </a:r>
          </a:p>
        </p:txBody>
      </p:sp>
      <p:sp>
        <p:nvSpPr>
          <p:cNvPr id="1055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Equivalence problem</a:t>
            </a:r>
          </a:p>
          <a:p>
            <a:pPr lvl="1"/>
            <a:r>
              <a:rPr lang="en-US" dirty="0"/>
              <a:t>Relations</a:t>
            </a:r>
          </a:p>
          <a:p>
            <a:pPr lvl="1"/>
            <a:r>
              <a:rPr lang="en-US" dirty="0"/>
              <a:t>Equivalence class</a:t>
            </a:r>
          </a:p>
          <a:p>
            <a:pPr lvl="4"/>
            <a:endParaRPr lang="en-US" dirty="0"/>
          </a:p>
          <a:p>
            <a:r>
              <a:rPr lang="en-US" dirty="0" smtClean="0"/>
              <a:t>Find</a:t>
            </a:r>
            <a:endParaRPr lang="en-US" dirty="0"/>
          </a:p>
          <a:p>
            <a:pPr lvl="1"/>
            <a:r>
              <a:rPr lang="en-US" dirty="0"/>
              <a:t>Path </a:t>
            </a:r>
            <a:r>
              <a:rPr lang="en-US" dirty="0" smtClean="0"/>
              <a:t>compression</a:t>
            </a:r>
          </a:p>
          <a:p>
            <a:pPr lvl="5"/>
            <a:endParaRPr lang="en-US" dirty="0"/>
          </a:p>
          <a:p>
            <a:r>
              <a:rPr lang="en-US" dirty="0"/>
              <a:t>Union</a:t>
            </a:r>
          </a:p>
          <a:p>
            <a:pPr lvl="1"/>
            <a:r>
              <a:rPr lang="en-US" dirty="0"/>
              <a:t>Smart </a:t>
            </a:r>
            <a:r>
              <a:rPr lang="en-US" dirty="0" smtClean="0"/>
              <a:t>union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12062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55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55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55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55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5747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922DC-6AEB-A646-A537-7BCC417F8081}" type="slidenum">
              <a:rPr lang="en-US"/>
              <a:pPr/>
              <a:t>42</a:t>
            </a:fld>
            <a:endParaRPr lang="en-US"/>
          </a:p>
        </p:txBody>
      </p:sp>
      <p:sp>
        <p:nvSpPr>
          <p:cNvPr id="1055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Disjoint Set </a:t>
            </a:r>
            <a:r>
              <a:rPr lang="en-US" dirty="0" smtClean="0"/>
              <a:t>Class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1055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Applications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Maze generation</a:t>
            </a:r>
          </a:p>
          <a:p>
            <a:pPr lvl="1"/>
            <a:r>
              <a:rPr lang="en-US" dirty="0" err="1" smtClean="0"/>
              <a:t>Kruskal</a:t>
            </a:r>
            <a:r>
              <a:rPr lang="en-US" dirty="0" err="1" smtClean="0">
                <a:latin typeface="Arial"/>
              </a:rPr>
              <a:t>’</a:t>
            </a:r>
            <a:r>
              <a:rPr lang="en-US" dirty="0" err="1" smtClean="0"/>
              <a:t>s</a:t>
            </a:r>
            <a:r>
              <a:rPr lang="en-US" dirty="0" smtClean="0"/>
              <a:t> </a:t>
            </a:r>
            <a:r>
              <a:rPr lang="en-US" dirty="0"/>
              <a:t>algorithm</a:t>
            </a:r>
          </a:p>
        </p:txBody>
      </p:sp>
    </p:spTree>
    <p:extLst>
      <p:ext uri="{BB962C8B-B14F-4D97-AF65-F5344CB8AC3E}">
        <p14:creationId xmlns:p14="http://schemas.microsoft.com/office/powerpoint/2010/main" val="21037156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397DB-2DC1-0847-AB5C-92AEA21CE08F}" type="slidenum">
              <a:rPr lang="en-US"/>
              <a:pPr/>
              <a:t>43</a:t>
            </a:fld>
            <a:endParaRPr lang="en-US"/>
          </a:p>
        </p:txBody>
      </p:sp>
      <p:sp>
        <p:nvSpPr>
          <p:cNvPr id="1056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Graphs</a:t>
            </a:r>
          </a:p>
        </p:txBody>
      </p:sp>
      <p:sp>
        <p:nvSpPr>
          <p:cNvPr id="1056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Representation</a:t>
            </a:r>
            <a:endParaRPr lang="en-US" dirty="0"/>
          </a:p>
          <a:p>
            <a:pPr lvl="1"/>
            <a:r>
              <a:rPr lang="en-US" dirty="0"/>
              <a:t>Adjacency list</a:t>
            </a:r>
          </a:p>
          <a:p>
            <a:pPr lvl="4"/>
            <a:endParaRPr lang="en-US" dirty="0"/>
          </a:p>
          <a:p>
            <a:r>
              <a:rPr lang="en-US" dirty="0"/>
              <a:t>Topological sort</a:t>
            </a:r>
          </a:p>
          <a:p>
            <a:pPr lvl="1"/>
            <a:r>
              <a:rPr lang="en-US" dirty="0"/>
              <a:t>Perform using a queue</a:t>
            </a:r>
          </a:p>
          <a:p>
            <a:pPr lvl="4"/>
            <a:endParaRPr lang="en-US" dirty="0"/>
          </a:p>
          <a:p>
            <a:r>
              <a:rPr lang="en-US" dirty="0"/>
              <a:t>Shortest path algorithms</a:t>
            </a:r>
          </a:p>
          <a:p>
            <a:pPr lvl="1"/>
            <a:r>
              <a:rPr lang="en-US" dirty="0" err="1"/>
              <a:t>Unweighted</a:t>
            </a:r>
            <a:r>
              <a:rPr lang="en-US" dirty="0"/>
              <a:t> shortest path</a:t>
            </a:r>
          </a:p>
          <a:p>
            <a:pPr lvl="1"/>
            <a:r>
              <a:rPr lang="en-US" dirty="0"/>
              <a:t>Weighted least cost path</a:t>
            </a:r>
          </a:p>
          <a:p>
            <a:pPr lvl="1"/>
            <a:r>
              <a:rPr lang="en-US" dirty="0" err="1" smtClean="0">
                <a:solidFill>
                  <a:srgbClr val="B23C00"/>
                </a:solidFill>
              </a:rPr>
              <a:t>Dijkstra</a:t>
            </a:r>
            <a:r>
              <a:rPr lang="en-US" dirty="0" err="1" smtClean="0">
                <a:solidFill>
                  <a:srgbClr val="B23C00"/>
                </a:solidFill>
                <a:latin typeface="Arial"/>
              </a:rPr>
              <a:t>’</a:t>
            </a:r>
            <a:r>
              <a:rPr lang="en-US" dirty="0" err="1" smtClean="0">
                <a:solidFill>
                  <a:srgbClr val="B23C00"/>
                </a:solidFill>
              </a:rPr>
              <a:t>s</a:t>
            </a:r>
            <a:r>
              <a:rPr lang="en-US" dirty="0" smtClean="0">
                <a:solidFill>
                  <a:srgbClr val="B23C00"/>
                </a:solidFill>
              </a:rPr>
              <a:t> algorithm</a:t>
            </a:r>
            <a:endParaRPr lang="en-US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09666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6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56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6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56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6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56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6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56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6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56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67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567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6771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877CB-5BD2-3247-9A3E-17B95A06014A}" type="slidenum">
              <a:rPr lang="en-US"/>
              <a:pPr/>
              <a:t>44</a:t>
            </a:fld>
            <a:endParaRPr lang="en-US"/>
          </a:p>
        </p:txBody>
      </p:sp>
      <p:sp>
        <p:nvSpPr>
          <p:cNvPr id="1057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1057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Minimum spanning tree</a:t>
            </a:r>
          </a:p>
          <a:p>
            <a:pPr lvl="1"/>
            <a:r>
              <a:rPr lang="en-US" dirty="0" smtClean="0">
                <a:solidFill>
                  <a:srgbClr val="B23C00"/>
                </a:solidFill>
              </a:rPr>
              <a:t>Prim</a:t>
            </a:r>
            <a:r>
              <a:rPr lang="en-US" dirty="0" smtClean="0">
                <a:solidFill>
                  <a:srgbClr val="B23C00"/>
                </a:solidFill>
                <a:latin typeface="Arial"/>
              </a:rPr>
              <a:t>’</a:t>
            </a:r>
            <a:r>
              <a:rPr lang="en-US" dirty="0" smtClean="0">
                <a:solidFill>
                  <a:srgbClr val="B23C00"/>
                </a:solidFill>
              </a:rPr>
              <a:t>s </a:t>
            </a:r>
            <a:r>
              <a:rPr lang="en-US" dirty="0">
                <a:solidFill>
                  <a:srgbClr val="B23C00"/>
                </a:solidFill>
              </a:rPr>
              <a:t>algorithm</a:t>
            </a:r>
          </a:p>
          <a:p>
            <a:pPr lvl="1"/>
            <a:r>
              <a:rPr lang="en-US" dirty="0" err="1" smtClean="0">
                <a:solidFill>
                  <a:srgbClr val="B23C00"/>
                </a:solidFill>
              </a:rPr>
              <a:t>Kruskal</a:t>
            </a:r>
            <a:r>
              <a:rPr lang="en-US" dirty="0" err="1" smtClean="0">
                <a:solidFill>
                  <a:srgbClr val="B23C00"/>
                </a:solidFill>
                <a:latin typeface="Arial"/>
              </a:rPr>
              <a:t>’</a:t>
            </a:r>
            <a:r>
              <a:rPr lang="en-US" dirty="0" err="1" smtClean="0">
                <a:solidFill>
                  <a:srgbClr val="B23C00"/>
                </a:solidFill>
              </a:rPr>
              <a:t>s</a:t>
            </a:r>
            <a:r>
              <a:rPr lang="en-US" dirty="0" smtClean="0">
                <a:solidFill>
                  <a:srgbClr val="B23C00"/>
                </a:solidFill>
              </a:rPr>
              <a:t> </a:t>
            </a:r>
            <a:r>
              <a:rPr lang="en-US" dirty="0">
                <a:solidFill>
                  <a:srgbClr val="B23C00"/>
                </a:solidFill>
              </a:rPr>
              <a:t>algorithm</a:t>
            </a:r>
          </a:p>
          <a:p>
            <a:pPr lvl="4"/>
            <a:endParaRPr lang="en-US" dirty="0"/>
          </a:p>
          <a:p>
            <a:r>
              <a:rPr lang="en-US" dirty="0"/>
              <a:t>Graph traversal algorithms</a:t>
            </a:r>
          </a:p>
          <a:p>
            <a:pPr lvl="1"/>
            <a:r>
              <a:rPr lang="en-US" dirty="0"/>
              <a:t>Depth-first</a:t>
            </a:r>
          </a:p>
          <a:p>
            <a:pPr lvl="1"/>
            <a:r>
              <a:rPr lang="en-US" dirty="0"/>
              <a:t>Breadth-</a:t>
            </a:r>
            <a:r>
              <a:rPr lang="en-US" dirty="0" smtClean="0"/>
              <a:t>first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0702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7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57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7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57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7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57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7795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EEF75-B38F-A14B-A27C-ECCA35700307}" type="slidenum">
              <a:rPr lang="en-US"/>
              <a:pPr/>
              <a:t>45</a:t>
            </a:fld>
            <a:endParaRPr lang="en-US"/>
          </a:p>
        </p:txBody>
      </p:sp>
      <p:sp>
        <p:nvSpPr>
          <p:cNvPr id="1058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Hash Tables</a:t>
            </a:r>
          </a:p>
        </p:txBody>
      </p:sp>
      <p:sp>
        <p:nvSpPr>
          <p:cNvPr id="1058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Mapping function</a:t>
            </a:r>
          </a:p>
          <a:p>
            <a:pPr lvl="4"/>
            <a:endParaRPr lang="en-US" dirty="0"/>
          </a:p>
          <a:p>
            <a:r>
              <a:rPr lang="en-US" dirty="0"/>
              <a:t>Collision </a:t>
            </a:r>
            <a:r>
              <a:rPr lang="en-US" dirty="0" smtClean="0"/>
              <a:t>resolution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Linked list</a:t>
            </a:r>
          </a:p>
          <a:p>
            <a:pPr lvl="1"/>
            <a:r>
              <a:rPr lang="en-US" dirty="0"/>
              <a:t>Linear probing</a:t>
            </a:r>
          </a:p>
          <a:p>
            <a:pPr lvl="2"/>
            <a:r>
              <a:rPr lang="en-US" dirty="0"/>
              <a:t>Primary clustering</a:t>
            </a:r>
          </a:p>
          <a:p>
            <a:pPr lvl="1"/>
            <a:r>
              <a:rPr lang="en-US" dirty="0"/>
              <a:t>Quadratic probing</a:t>
            </a:r>
          </a:p>
          <a:p>
            <a:pPr lvl="1"/>
            <a:r>
              <a:rPr lang="en-US" dirty="0"/>
              <a:t>Double </a:t>
            </a:r>
            <a:r>
              <a:rPr lang="en-US" dirty="0" smtClean="0"/>
              <a:t>hashing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70313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8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58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8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58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8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58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8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58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8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58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8819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EEF75-B38F-A14B-A27C-ECCA35700307}" type="slidenum">
              <a:rPr lang="en-US"/>
              <a:pPr/>
              <a:t>46</a:t>
            </a:fld>
            <a:endParaRPr lang="en-US"/>
          </a:p>
        </p:txBody>
      </p:sp>
      <p:sp>
        <p:nvSpPr>
          <p:cNvPr id="1058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 </a:t>
            </a:r>
            <a:r>
              <a:rPr lang="en-US" dirty="0" smtClean="0"/>
              <a:t>Tables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1058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Load </a:t>
            </a:r>
            <a:r>
              <a:rPr lang="en-US" dirty="0"/>
              <a:t>factor</a:t>
            </a:r>
          </a:p>
          <a:p>
            <a:pPr lvl="4"/>
            <a:endParaRPr lang="en-US" dirty="0"/>
          </a:p>
          <a:p>
            <a:r>
              <a:rPr lang="en-US" dirty="0"/>
              <a:t>Rehashing</a:t>
            </a:r>
          </a:p>
          <a:p>
            <a:pPr lvl="4"/>
            <a:endParaRPr lang="en-US" dirty="0"/>
          </a:p>
          <a:p>
            <a:r>
              <a:rPr lang="en-US" dirty="0"/>
              <a:t>Java support for hashing</a:t>
            </a:r>
          </a:p>
        </p:txBody>
      </p:sp>
    </p:spTree>
    <p:extLst>
      <p:ext uri="{BB962C8B-B14F-4D97-AF65-F5344CB8AC3E}">
        <p14:creationId xmlns:p14="http://schemas.microsoft.com/office/powerpoint/2010/main" val="27147276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ADF86-D75B-B24B-ADA1-33091BB17F43}" type="slidenum">
              <a:rPr lang="en-US"/>
              <a:pPr/>
              <a:t>47</a:t>
            </a:fld>
            <a:endParaRPr lang="en-US"/>
          </a:p>
        </p:txBody>
      </p:sp>
      <p:sp>
        <p:nvSpPr>
          <p:cNvPr id="1060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Greedy Algorithms</a:t>
            </a:r>
          </a:p>
        </p:txBody>
      </p:sp>
      <p:sp>
        <p:nvSpPr>
          <p:cNvPr id="1060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Proceed in stages</a:t>
            </a:r>
          </a:p>
          <a:p>
            <a:pPr lvl="4"/>
            <a:endParaRPr lang="en-US" dirty="0"/>
          </a:p>
          <a:p>
            <a:r>
              <a:rPr lang="en-US" dirty="0"/>
              <a:t>Local optimum</a:t>
            </a:r>
          </a:p>
          <a:p>
            <a:r>
              <a:rPr lang="en-US" dirty="0"/>
              <a:t>Global optimum</a:t>
            </a:r>
          </a:p>
          <a:p>
            <a:pPr lvl="4"/>
            <a:endParaRPr lang="en-US" dirty="0"/>
          </a:p>
          <a:p>
            <a:r>
              <a:rPr lang="en-US" dirty="0"/>
              <a:t>Examples</a:t>
            </a:r>
          </a:p>
          <a:p>
            <a:pPr lvl="1"/>
            <a:r>
              <a:rPr lang="en-US" dirty="0" err="1" smtClean="0"/>
              <a:t>Dijkstra</a:t>
            </a:r>
            <a:r>
              <a:rPr lang="en-US" dirty="0" err="1" smtClean="0">
                <a:latin typeface="Arial"/>
              </a:rPr>
              <a:t>’</a:t>
            </a:r>
            <a:r>
              <a:rPr lang="en-US" dirty="0" err="1" smtClean="0"/>
              <a:t>s</a:t>
            </a:r>
            <a:r>
              <a:rPr lang="en-US" dirty="0" smtClean="0"/>
              <a:t> </a:t>
            </a:r>
            <a:r>
              <a:rPr lang="en-US" dirty="0"/>
              <a:t>algorithm</a:t>
            </a:r>
          </a:p>
          <a:p>
            <a:pPr lvl="1"/>
            <a:r>
              <a:rPr lang="en-US" dirty="0" smtClean="0"/>
              <a:t>Prim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algorithm</a:t>
            </a:r>
          </a:p>
          <a:p>
            <a:pPr lvl="1"/>
            <a:r>
              <a:rPr lang="en-US" dirty="0" err="1" smtClean="0"/>
              <a:t>Kruskal</a:t>
            </a:r>
            <a:r>
              <a:rPr lang="en-US" dirty="0" err="1" smtClean="0">
                <a:latin typeface="Arial"/>
              </a:rPr>
              <a:t>’</a:t>
            </a:r>
            <a:r>
              <a:rPr lang="en-US" dirty="0" err="1" smtClean="0"/>
              <a:t>s</a:t>
            </a:r>
            <a:r>
              <a:rPr lang="en-US" dirty="0" smtClean="0"/>
              <a:t> </a:t>
            </a:r>
            <a:r>
              <a:rPr lang="en-US" dirty="0"/>
              <a:t>algorithm</a:t>
            </a:r>
          </a:p>
          <a:p>
            <a:pPr lvl="1"/>
            <a:r>
              <a:rPr lang="en-US" dirty="0"/>
              <a:t>Job scheduling</a:t>
            </a:r>
          </a:p>
          <a:p>
            <a:pPr lvl="1"/>
            <a:r>
              <a:rPr lang="en-US" dirty="0" smtClean="0">
                <a:solidFill>
                  <a:srgbClr val="B23C00"/>
                </a:solidFill>
              </a:rPr>
              <a:t>Huffman</a:t>
            </a:r>
            <a:r>
              <a:rPr lang="en-US" dirty="0" smtClean="0">
                <a:solidFill>
                  <a:srgbClr val="B23C00"/>
                </a:solidFill>
                <a:latin typeface="Arial"/>
              </a:rPr>
              <a:t>’</a:t>
            </a:r>
            <a:r>
              <a:rPr lang="en-US" dirty="0" smtClean="0">
                <a:solidFill>
                  <a:srgbClr val="B23C00"/>
                </a:solidFill>
              </a:rPr>
              <a:t>s algorithm</a:t>
            </a:r>
            <a:endParaRPr lang="en-US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52990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60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60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60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60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8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608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8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608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0867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F1C09-0BF0-6E44-B5E2-342F1CAABA85}" type="slidenum">
              <a:rPr lang="en-US"/>
              <a:pPr/>
              <a:t>48</a:t>
            </a:fld>
            <a:endParaRPr lang="en-US"/>
          </a:p>
        </p:txBody>
      </p:sp>
      <p:sp>
        <p:nvSpPr>
          <p:cNvPr id="1061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Divide and Conquer Algorithms</a:t>
            </a:r>
          </a:p>
        </p:txBody>
      </p:sp>
      <p:sp>
        <p:nvSpPr>
          <p:cNvPr id="1061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Divide problems into subproblems.</a:t>
            </a:r>
          </a:p>
          <a:p>
            <a:r>
              <a:rPr lang="en-US" dirty="0"/>
              <a:t>Conquer by combining the subproblem solutions.</a:t>
            </a:r>
          </a:p>
          <a:p>
            <a:pPr lvl="4"/>
            <a:endParaRPr lang="en-US" dirty="0"/>
          </a:p>
          <a:p>
            <a:r>
              <a:rPr lang="en-US" dirty="0"/>
              <a:t>Examples</a:t>
            </a:r>
          </a:p>
          <a:p>
            <a:pPr lvl="1"/>
            <a:r>
              <a:rPr lang="en-US" dirty="0"/>
              <a:t>Towers of Hanoi</a:t>
            </a:r>
          </a:p>
          <a:p>
            <a:pPr lvl="1"/>
            <a:r>
              <a:rPr lang="en-US" dirty="0"/>
              <a:t>Merge sort</a:t>
            </a:r>
          </a:p>
          <a:p>
            <a:pPr lvl="1"/>
            <a:r>
              <a:rPr lang="en-US" dirty="0"/>
              <a:t>Quicksort</a:t>
            </a:r>
          </a:p>
          <a:p>
            <a:pPr lvl="1"/>
            <a:r>
              <a:rPr lang="en-US" dirty="0"/>
              <a:t>Multiplying two large </a:t>
            </a:r>
            <a:r>
              <a:rPr lang="en-US" dirty="0" smtClean="0"/>
              <a:t>integers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6313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1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61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1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61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1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61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1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61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1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61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1891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152EF-579A-D34B-8825-BD4B95954C21}" type="slidenum">
              <a:rPr lang="en-US"/>
              <a:pPr/>
              <a:t>49</a:t>
            </a:fld>
            <a:endParaRPr lang="en-US"/>
          </a:p>
        </p:txBody>
      </p:sp>
      <p:sp>
        <p:nvSpPr>
          <p:cNvPr id="1062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Dynamic Programming</a:t>
            </a:r>
          </a:p>
        </p:txBody>
      </p:sp>
      <p:sp>
        <p:nvSpPr>
          <p:cNvPr id="1062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Break a problem into subproblems.</a:t>
            </a:r>
          </a:p>
          <a:p>
            <a:pPr lvl="1"/>
            <a:r>
              <a:rPr lang="en-US" dirty="0"/>
              <a:t>Solve them all and store the results.</a:t>
            </a:r>
          </a:p>
          <a:p>
            <a:pPr lvl="1"/>
            <a:r>
              <a:rPr lang="en-US" dirty="0"/>
              <a:t>Use the stored results to solve the larger problem.</a:t>
            </a:r>
          </a:p>
          <a:p>
            <a:pPr lvl="4"/>
            <a:endParaRPr lang="en-US" dirty="0"/>
          </a:p>
          <a:p>
            <a:r>
              <a:rPr lang="en-US" dirty="0"/>
              <a:t>Use a table instead of recursion.</a:t>
            </a:r>
          </a:p>
          <a:p>
            <a:pPr lvl="4"/>
            <a:endParaRPr lang="en-US" dirty="0"/>
          </a:p>
          <a:p>
            <a:r>
              <a:rPr lang="en-US" dirty="0"/>
              <a:t>Examples:</a:t>
            </a:r>
          </a:p>
          <a:p>
            <a:pPr lvl="1"/>
            <a:r>
              <a:rPr lang="en-US" dirty="0"/>
              <a:t>Fibonacci series</a:t>
            </a:r>
          </a:p>
          <a:p>
            <a:pPr lvl="1"/>
            <a:r>
              <a:rPr lang="en-US" dirty="0"/>
              <a:t>Knapsack problem</a:t>
            </a:r>
          </a:p>
          <a:p>
            <a:pPr lvl="1"/>
            <a:r>
              <a:rPr lang="en-US" dirty="0"/>
              <a:t>Ordering matrix </a:t>
            </a:r>
            <a:r>
              <a:rPr lang="en-US" dirty="0" smtClean="0"/>
              <a:t>multiplications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16723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2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62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2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62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2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62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2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62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29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629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291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7400-A232-FC4B-A40A-A85EDF1B9ADC}" type="slidenum">
              <a:rPr lang="en-US"/>
              <a:pPr/>
              <a:t>5</a:t>
            </a:fld>
            <a:endParaRPr lang="en-US"/>
          </a:p>
        </p:txBody>
      </p:sp>
      <p:sp>
        <p:nvSpPr>
          <p:cNvPr id="1031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Algorithm Running Times</a:t>
            </a:r>
          </a:p>
        </p:txBody>
      </p:sp>
      <p:sp>
        <p:nvSpPr>
          <p:cNvPr id="1031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Many of the algorithms </a:t>
            </a:r>
            <a:r>
              <a:rPr lang="en-US" dirty="0" smtClean="0"/>
              <a:t>we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ve </a:t>
            </a:r>
            <a:r>
              <a:rPr lang="en-US" dirty="0"/>
              <a:t>seen have</a:t>
            </a:r>
            <a:br>
              <a:rPr lang="en-US" dirty="0"/>
            </a:br>
            <a:r>
              <a:rPr lang="en-US" dirty="0">
                <a:solidFill>
                  <a:srgbClr val="B23C00"/>
                </a:solidFill>
              </a:rPr>
              <a:t>polynomial </a:t>
            </a:r>
            <a:r>
              <a:rPr lang="en-US" dirty="0"/>
              <a:t>running times.</a:t>
            </a:r>
          </a:p>
          <a:p>
            <a:pPr lvl="1"/>
            <a:r>
              <a:rPr lang="en-US" dirty="0"/>
              <a:t>Example: Insertion sort: </a:t>
            </a:r>
            <a:r>
              <a:rPr lang="el-GR" i="1" dirty="0">
                <a:latin typeface="Times New Roman" charset="0"/>
              </a:rPr>
              <a:t>Θ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baseline="30000" dirty="0">
                <a:latin typeface="Times New Roman" charset="0"/>
              </a:rPr>
              <a:t>2</a:t>
            </a:r>
            <a:r>
              <a:rPr lang="en-US" dirty="0">
                <a:latin typeface="Times New Roman" charset="0"/>
              </a:rPr>
              <a:t>)</a:t>
            </a:r>
          </a:p>
          <a:p>
            <a:pPr lvl="4"/>
            <a:endParaRPr lang="en-US" dirty="0"/>
          </a:p>
          <a:p>
            <a:r>
              <a:rPr lang="en-US" dirty="0"/>
              <a:t>Some have </a:t>
            </a:r>
            <a:r>
              <a:rPr lang="en-US" dirty="0">
                <a:solidFill>
                  <a:srgbClr val="B23C00"/>
                </a:solidFill>
              </a:rPr>
              <a:t>linear or near linear </a:t>
            </a:r>
            <a:r>
              <a:rPr lang="en-US" dirty="0"/>
              <a:t>running times.</a:t>
            </a:r>
          </a:p>
          <a:p>
            <a:pPr lvl="1"/>
            <a:r>
              <a:rPr lang="en-US" dirty="0"/>
              <a:t>Example: Building a heap: </a:t>
            </a:r>
            <a:r>
              <a:rPr lang="en-US" i="1" dirty="0">
                <a:latin typeface="Times New Roman" charset="0"/>
              </a:rPr>
              <a:t>O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</a:p>
          <a:p>
            <a:pPr lvl="1"/>
            <a:r>
              <a:rPr lang="en-US" dirty="0"/>
              <a:t>Example: Merge sort: </a:t>
            </a:r>
            <a:r>
              <a:rPr lang="en-US" i="1" dirty="0">
                <a:latin typeface="Times New Roman" charset="0"/>
              </a:rPr>
              <a:t>O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 log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</a:p>
          <a:p>
            <a:pPr lvl="4"/>
            <a:endParaRPr lang="en-US" dirty="0"/>
          </a:p>
          <a:p>
            <a:r>
              <a:rPr lang="en-US" dirty="0" smtClean="0"/>
              <a:t>We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ve </a:t>
            </a:r>
            <a:r>
              <a:rPr lang="en-US" dirty="0"/>
              <a:t>also seen </a:t>
            </a:r>
            <a:r>
              <a:rPr lang="en-US" dirty="0">
                <a:solidFill>
                  <a:srgbClr val="B23C00"/>
                </a:solidFill>
              </a:rPr>
              <a:t>exponential </a:t>
            </a:r>
            <a:r>
              <a:rPr lang="en-US" dirty="0"/>
              <a:t>running times.</a:t>
            </a:r>
          </a:p>
          <a:p>
            <a:pPr lvl="1"/>
            <a:r>
              <a:rPr lang="en-US" dirty="0"/>
              <a:t>Example: Solving Towers of Hanoi: </a:t>
            </a:r>
            <a:r>
              <a:rPr lang="el-GR" i="1" dirty="0">
                <a:latin typeface="Times New Roman" charset="0"/>
              </a:rPr>
              <a:t>Θ</a:t>
            </a:r>
            <a:r>
              <a:rPr lang="en-US" dirty="0">
                <a:latin typeface="Times New Roman" charset="0"/>
              </a:rPr>
              <a:t>(2</a:t>
            </a:r>
            <a:r>
              <a:rPr lang="en-US" i="1" baseline="30000" dirty="0">
                <a:latin typeface="Times New Roman" charset="0"/>
              </a:rPr>
              <a:t>N</a:t>
            </a:r>
            <a:r>
              <a:rPr lang="en-US" dirty="0" smtClean="0">
                <a:latin typeface="Times New Roman" charset="0"/>
              </a:rPr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58970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31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31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31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31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31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Longest Common Subsequence (LCS)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Recursive algorithm</a:t>
            </a:r>
          </a:p>
          <a:p>
            <a:r>
              <a:rPr lang="en-US" dirty="0" smtClean="0"/>
              <a:t>Dynamic programming algorithm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6518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28398-97D1-C344-A2CA-44C8641E1142}" type="slidenum">
              <a:rPr lang="en-US"/>
              <a:pPr/>
              <a:t>51</a:t>
            </a:fld>
            <a:endParaRPr lang="en-US"/>
          </a:p>
        </p:txBody>
      </p:sp>
      <p:sp>
        <p:nvSpPr>
          <p:cNvPr id="1059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String Pattern Matching Algorithms</a:t>
            </a:r>
          </a:p>
        </p:txBody>
      </p:sp>
      <p:sp>
        <p:nvSpPr>
          <p:cNvPr id="1059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How many character-by-character comparisons?</a:t>
            </a:r>
          </a:p>
          <a:p>
            <a:pPr lvl="4"/>
            <a:endParaRPr lang="en-US" dirty="0"/>
          </a:p>
          <a:p>
            <a:r>
              <a:rPr lang="en-US" dirty="0"/>
              <a:t>Brute search</a:t>
            </a:r>
          </a:p>
          <a:p>
            <a:pPr lvl="1"/>
            <a:r>
              <a:rPr lang="en-US" dirty="0"/>
              <a:t>Backtracking after a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false start</a:t>
            </a:r>
            <a:r>
              <a:rPr lang="ja-JP" altLang="en-US" dirty="0">
                <a:latin typeface="Arial"/>
              </a:rPr>
              <a:t>”</a:t>
            </a:r>
            <a:endParaRPr lang="en-US" dirty="0"/>
          </a:p>
          <a:p>
            <a:pPr lvl="1"/>
            <a:r>
              <a:rPr lang="en-US" i="1" dirty="0"/>
              <a:t>O</a:t>
            </a:r>
            <a:r>
              <a:rPr lang="en-US" dirty="0"/>
              <a:t>(</a:t>
            </a:r>
            <a:r>
              <a:rPr lang="en-US" i="1" dirty="0"/>
              <a:t>MN</a:t>
            </a:r>
            <a:r>
              <a:rPr lang="en-US" dirty="0"/>
              <a:t>) comparisons</a:t>
            </a:r>
          </a:p>
          <a:p>
            <a:pPr lvl="4"/>
            <a:endParaRPr lang="en-US" dirty="0"/>
          </a:p>
          <a:p>
            <a:r>
              <a:rPr lang="en-US" dirty="0"/>
              <a:t>Knuth-Morris-Pratt algorithm</a:t>
            </a:r>
          </a:p>
          <a:p>
            <a:pPr lvl="1"/>
            <a:r>
              <a:rPr lang="en-US" dirty="0"/>
              <a:t>Eliminates backtracking</a:t>
            </a:r>
          </a:p>
          <a:p>
            <a:pPr lvl="1"/>
            <a:r>
              <a:rPr lang="en-US" dirty="0" smtClean="0"/>
              <a:t>Find similar </a:t>
            </a:r>
            <a:r>
              <a:rPr lang="en-US" dirty="0" err="1"/>
              <a:t>subpatterns</a:t>
            </a:r>
            <a:r>
              <a:rPr lang="en-US" dirty="0"/>
              <a:t> in the pattern</a:t>
            </a:r>
          </a:p>
          <a:p>
            <a:pPr lvl="1"/>
            <a:r>
              <a:rPr lang="en-US" i="1" dirty="0"/>
              <a:t>O</a:t>
            </a:r>
            <a:r>
              <a:rPr lang="en-US" dirty="0"/>
              <a:t>(</a:t>
            </a:r>
            <a:r>
              <a:rPr lang="en-US" i="1" dirty="0"/>
              <a:t>M+N</a:t>
            </a:r>
            <a:r>
              <a:rPr lang="en-US" dirty="0"/>
              <a:t>) </a:t>
            </a:r>
            <a:r>
              <a:rPr lang="en-US" dirty="0" smtClean="0"/>
              <a:t>comparisons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3626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9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59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9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59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9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59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9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59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9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59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9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59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9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59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9843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DA406-DB0F-4046-918F-0D08EBB0BC49}" type="slidenum">
              <a:rPr lang="en-US"/>
              <a:pPr/>
              <a:t>52</a:t>
            </a:fld>
            <a:endParaRPr lang="en-US"/>
          </a:p>
        </p:txBody>
      </p:sp>
      <p:sp>
        <p:nvSpPr>
          <p:cNvPr id="1063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 = </a:t>
            </a:r>
            <a:r>
              <a:rPr lang="en-US" dirty="0" smtClean="0"/>
              <a:t>NP?</a:t>
            </a:r>
            <a:endParaRPr lang="en-US" dirty="0"/>
          </a:p>
        </p:txBody>
      </p:sp>
      <p:sp>
        <p:nvSpPr>
          <p:cNvPr id="1063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Hard and easy problems to solve.</a:t>
            </a:r>
          </a:p>
          <a:p>
            <a:r>
              <a:rPr lang="en-US" dirty="0"/>
              <a:t>Reductions</a:t>
            </a:r>
          </a:p>
          <a:p>
            <a:r>
              <a:rPr lang="en-US" dirty="0"/>
              <a:t>Class P</a:t>
            </a:r>
          </a:p>
          <a:p>
            <a:r>
              <a:rPr lang="en-US" dirty="0"/>
              <a:t>Class NP</a:t>
            </a:r>
          </a:p>
          <a:p>
            <a:r>
              <a:rPr lang="en-US" dirty="0"/>
              <a:t>NP-complete</a:t>
            </a:r>
          </a:p>
          <a:p>
            <a:r>
              <a:rPr lang="en-US" dirty="0">
                <a:solidFill>
                  <a:srgbClr val="B23C00"/>
                </a:solidFill>
              </a:rPr>
              <a:t>Is P = NP?</a:t>
            </a:r>
          </a:p>
        </p:txBody>
      </p:sp>
    </p:spTree>
    <p:extLst>
      <p:ext uri="{BB962C8B-B14F-4D97-AF65-F5344CB8AC3E}">
        <p14:creationId xmlns:p14="http://schemas.microsoft.com/office/powerpoint/2010/main" val="4053210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3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63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0D054-1D98-B049-A0D2-BCF702EA70B6}" type="slidenum">
              <a:rPr lang="en-US"/>
              <a:pPr/>
              <a:t>6</a:t>
            </a:fld>
            <a:endParaRPr lang="en-US"/>
          </a:p>
        </p:txBody>
      </p:sp>
      <p:sp>
        <p:nvSpPr>
          <p:cNvPr id="1032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 Running </a:t>
            </a:r>
            <a:r>
              <a:rPr lang="en-US" dirty="0" smtClean="0"/>
              <a:t>Times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1032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 we always have efficient (non-exponential growth) solutions to problems?</a:t>
            </a:r>
          </a:p>
          <a:p>
            <a:pPr lvl="4"/>
            <a:endParaRPr lang="en-US" dirty="0"/>
          </a:p>
          <a:p>
            <a:r>
              <a:rPr lang="en-US" dirty="0"/>
              <a:t>For many problems, the answer is </a:t>
            </a:r>
            <a:r>
              <a:rPr lang="en-US" i="1" dirty="0">
                <a:solidFill>
                  <a:srgbClr val="B23C00"/>
                </a:solidFill>
              </a:rPr>
              <a:t>No</a:t>
            </a:r>
            <a:r>
              <a:rPr lang="en-US" dirty="0" smtClean="0"/>
              <a:t>.</a:t>
            </a:r>
          </a:p>
          <a:p>
            <a:pPr lvl="5"/>
            <a:endParaRPr lang="en-US" dirty="0" smtClean="0"/>
          </a:p>
          <a:p>
            <a:r>
              <a:rPr lang="en-US" dirty="0"/>
              <a:t>Worse: </a:t>
            </a:r>
            <a:r>
              <a:rPr lang="en-US" dirty="0">
                <a:solidFill>
                  <a:srgbClr val="B23C00"/>
                </a:solidFill>
              </a:rPr>
              <a:t>For a large class of problems, </a:t>
            </a:r>
            <a:r>
              <a:rPr lang="en-US" dirty="0" smtClean="0">
                <a:solidFill>
                  <a:srgbClr val="B23C00"/>
                </a:solidFill>
              </a:rPr>
              <a:t/>
            </a:r>
            <a:br>
              <a:rPr lang="en-US" dirty="0" smtClean="0">
                <a:solidFill>
                  <a:srgbClr val="B23C00"/>
                </a:solidFill>
              </a:rPr>
            </a:br>
            <a:r>
              <a:rPr lang="en-US" dirty="0" smtClean="0">
                <a:solidFill>
                  <a:srgbClr val="B23C00"/>
                </a:solidFill>
              </a:rPr>
              <a:t>we can’t </a:t>
            </a:r>
            <a:r>
              <a:rPr lang="en-US" dirty="0">
                <a:solidFill>
                  <a:srgbClr val="B23C00"/>
                </a:solidFill>
              </a:rPr>
              <a:t>even tell whether or not </a:t>
            </a:r>
            <a:r>
              <a:rPr lang="en-US" dirty="0" smtClean="0">
                <a:solidFill>
                  <a:srgbClr val="B23C00"/>
                </a:solidFill>
              </a:rPr>
              <a:t/>
            </a:r>
            <a:br>
              <a:rPr lang="en-US" dirty="0" smtClean="0">
                <a:solidFill>
                  <a:srgbClr val="B23C00"/>
                </a:solidFill>
              </a:rPr>
            </a:br>
            <a:r>
              <a:rPr lang="en-US" dirty="0" smtClean="0">
                <a:solidFill>
                  <a:srgbClr val="B23C00"/>
                </a:solidFill>
              </a:rPr>
              <a:t>an </a:t>
            </a:r>
            <a:r>
              <a:rPr lang="en-US" dirty="0">
                <a:solidFill>
                  <a:srgbClr val="B23C00"/>
                </a:solidFill>
              </a:rPr>
              <a:t>efficient solution might exist.</a:t>
            </a:r>
          </a:p>
          <a:p>
            <a:pPr lvl="1"/>
            <a:r>
              <a:rPr lang="en-US" dirty="0"/>
              <a:t>Programmers: You can’t find an efficient algorithm.</a:t>
            </a:r>
          </a:p>
          <a:p>
            <a:pPr lvl="1"/>
            <a:r>
              <a:rPr lang="en-US" dirty="0"/>
              <a:t>Theoreticians: Why are these problems so hard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23551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32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32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32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32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219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0D054-1D98-B049-A0D2-BCF702EA70B6}" type="slidenum">
              <a:rPr lang="en-US"/>
              <a:pPr/>
              <a:t>7</a:t>
            </a:fld>
            <a:endParaRPr lang="en-US"/>
          </a:p>
        </p:txBody>
      </p:sp>
      <p:sp>
        <p:nvSpPr>
          <p:cNvPr id="1032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 Running </a:t>
            </a:r>
            <a:r>
              <a:rPr lang="en-US" dirty="0" smtClean="0"/>
              <a:t>Times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1032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</a:t>
            </a:r>
            <a:r>
              <a:rPr lang="en-US" dirty="0"/>
              <a:t>can classify problems as being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ja-JP" altLang="en-US" dirty="0" smtClean="0">
                <a:latin typeface="Arial"/>
              </a:rPr>
              <a:t>“</a:t>
            </a:r>
            <a:r>
              <a:rPr lang="en-US" dirty="0"/>
              <a:t>easy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 or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hard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A great deal of computer science </a:t>
            </a:r>
            <a:r>
              <a:rPr lang="en-US" dirty="0" smtClean="0"/>
              <a:t>research</a:t>
            </a: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has </a:t>
            </a:r>
            <a:r>
              <a:rPr lang="en-US" dirty="0"/>
              <a:t>gone into this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We now have mechanisms to classify a new problem as being </a:t>
            </a:r>
            <a:r>
              <a:rPr lang="ja-JP" altLang="en-US" dirty="0">
                <a:solidFill>
                  <a:srgbClr val="B23C00"/>
                </a:solidFill>
                <a:latin typeface="Arial"/>
              </a:rPr>
              <a:t>“</a:t>
            </a:r>
            <a:r>
              <a:rPr lang="en-US" dirty="0">
                <a:solidFill>
                  <a:srgbClr val="B23C00"/>
                </a:solidFill>
              </a:rPr>
              <a:t>as hard as</a:t>
            </a:r>
            <a:r>
              <a:rPr lang="ja-JP" altLang="en-US" dirty="0">
                <a:solidFill>
                  <a:srgbClr val="B23C00"/>
                </a:solidFill>
                <a:latin typeface="Arial"/>
              </a:rPr>
              <a:t>”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another problem already known to be hard.</a:t>
            </a:r>
          </a:p>
        </p:txBody>
      </p:sp>
    </p:spTree>
    <p:extLst>
      <p:ext uri="{BB962C8B-B14F-4D97-AF65-F5344CB8AC3E}">
        <p14:creationId xmlns:p14="http://schemas.microsoft.com/office/powerpoint/2010/main" val="915847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32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2195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127DB-565A-AB45-872F-CFA77278AFB5}" type="slidenum">
              <a:rPr lang="en-US"/>
              <a:pPr/>
              <a:t>8</a:t>
            </a:fld>
            <a:endParaRPr lang="en-US"/>
          </a:p>
        </p:txBody>
      </p:sp>
      <p:sp>
        <p:nvSpPr>
          <p:cNvPr id="1033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Easy vs. Hard Problems</a:t>
            </a:r>
          </a:p>
        </p:txBody>
      </p:sp>
      <p:sp>
        <p:nvSpPr>
          <p:cNvPr id="1033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125" y="1295400"/>
            <a:ext cx="8412163" cy="4835525"/>
          </a:xfrm>
        </p:spPr>
        <p:txBody>
          <a:bodyPr/>
          <a:lstStyle/>
          <a:p>
            <a:r>
              <a:rPr lang="en-US" dirty="0"/>
              <a:t>There </a:t>
            </a:r>
            <a:r>
              <a:rPr lang="en-US" dirty="0" smtClean="0"/>
              <a:t>can be a </a:t>
            </a:r>
            <a:r>
              <a:rPr lang="en-US" dirty="0"/>
              <a:t>fine line between easy and hard.</a:t>
            </a:r>
          </a:p>
          <a:p>
            <a:pPr lvl="4"/>
            <a:endParaRPr lang="en-US" dirty="0"/>
          </a:p>
          <a:p>
            <a:r>
              <a:rPr lang="en-US" dirty="0">
                <a:solidFill>
                  <a:srgbClr val="B23C00"/>
                </a:solidFill>
              </a:rPr>
              <a:t>Easy:</a:t>
            </a:r>
            <a:r>
              <a:rPr lang="en-US" dirty="0"/>
              <a:t> Find the </a:t>
            </a:r>
            <a:r>
              <a:rPr lang="en-US" dirty="0">
                <a:solidFill>
                  <a:srgbClr val="B23C00"/>
                </a:solidFill>
              </a:rPr>
              <a:t>shortest path </a:t>
            </a:r>
            <a:r>
              <a:rPr lang="en-US" dirty="0"/>
              <a:t>from vertex A to vertex B </a:t>
            </a:r>
            <a:r>
              <a:rPr lang="en-US" dirty="0" smtClean="0"/>
              <a:t>in </a:t>
            </a:r>
            <a:r>
              <a:rPr lang="en-US" dirty="0"/>
              <a:t>a weighted graph.</a:t>
            </a:r>
          </a:p>
          <a:p>
            <a:pPr lvl="1"/>
            <a:r>
              <a:rPr lang="en-US" dirty="0"/>
              <a:t>Do a breadth-first </a:t>
            </a:r>
            <a:r>
              <a:rPr lang="en-US" dirty="0" smtClean="0"/>
              <a:t>search</a:t>
            </a:r>
            <a:r>
              <a:rPr lang="en-US" dirty="0"/>
              <a:t> </a:t>
            </a:r>
            <a:r>
              <a:rPr lang="en-US" dirty="0" smtClean="0"/>
              <a:t>in </a:t>
            </a:r>
            <a:r>
              <a:rPr lang="en-US" dirty="0">
                <a:solidFill>
                  <a:srgbClr val="B23C00"/>
                </a:solidFill>
              </a:rPr>
              <a:t>linear time</a:t>
            </a:r>
            <a:r>
              <a:rPr lang="en-US" dirty="0"/>
              <a:t>.</a:t>
            </a:r>
          </a:p>
          <a:p>
            <a:pPr lvl="3"/>
            <a:endParaRPr lang="en-US" dirty="0"/>
          </a:p>
          <a:p>
            <a:r>
              <a:rPr lang="en-US" dirty="0">
                <a:solidFill>
                  <a:srgbClr val="B23C00"/>
                </a:solidFill>
              </a:rPr>
              <a:t>Hard:</a:t>
            </a:r>
            <a:r>
              <a:rPr lang="en-US" dirty="0"/>
              <a:t> Find the </a:t>
            </a:r>
            <a:r>
              <a:rPr lang="en-US" dirty="0">
                <a:solidFill>
                  <a:srgbClr val="B23C00"/>
                </a:solidFill>
              </a:rPr>
              <a:t>longest path </a:t>
            </a:r>
            <a:r>
              <a:rPr lang="en-US" dirty="0"/>
              <a:t>(without cycles)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from vertex </a:t>
            </a:r>
            <a:r>
              <a:rPr lang="en-US" dirty="0"/>
              <a:t>A to vertex B in a weighted graph.</a:t>
            </a:r>
          </a:p>
          <a:p>
            <a:pPr lvl="1"/>
            <a:r>
              <a:rPr lang="en-US" dirty="0"/>
              <a:t>All known algorithms take </a:t>
            </a:r>
            <a:r>
              <a:rPr lang="en-US" dirty="0">
                <a:solidFill>
                  <a:srgbClr val="B23C00"/>
                </a:solidFill>
              </a:rPr>
              <a:t>exponential time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861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33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33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33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33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321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127DB-565A-AB45-872F-CFA77278AFB5}" type="slidenum">
              <a:rPr lang="en-US"/>
              <a:pPr/>
              <a:t>9</a:t>
            </a:fld>
            <a:endParaRPr lang="en-US"/>
          </a:p>
        </p:txBody>
      </p:sp>
      <p:sp>
        <p:nvSpPr>
          <p:cNvPr id="1033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Easy vs. Hard </a:t>
            </a:r>
            <a:r>
              <a:rPr lang="en-US" dirty="0" smtClean="0"/>
              <a:t>Problems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1033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125" y="1295400"/>
            <a:ext cx="8412163" cy="4835525"/>
          </a:xfrm>
        </p:spPr>
        <p:txBody>
          <a:bodyPr/>
          <a:lstStyle/>
          <a:p>
            <a:r>
              <a:rPr lang="en-US" dirty="0" smtClean="0"/>
              <a:t>Recast </a:t>
            </a:r>
            <a:r>
              <a:rPr lang="en-US" dirty="0"/>
              <a:t>the problem as a </a:t>
            </a:r>
            <a:r>
              <a:rPr lang="en-US" i="1" dirty="0">
                <a:solidFill>
                  <a:srgbClr val="B23C00"/>
                </a:solidFill>
              </a:rPr>
              <a:t>Yes-No</a:t>
            </a:r>
            <a:r>
              <a:rPr lang="en-US" dirty="0">
                <a:solidFill>
                  <a:srgbClr val="B23C00"/>
                </a:solidFill>
              </a:rPr>
              <a:t> problem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>
                <a:solidFill>
                  <a:srgbClr val="B23C00"/>
                </a:solidFill>
              </a:rPr>
              <a:t>Easy: </a:t>
            </a:r>
            <a:r>
              <a:rPr lang="en-US" dirty="0"/>
              <a:t>Is there a path from vertex A to vertex B with weight </a:t>
            </a:r>
            <a:r>
              <a:rPr lang="en-US" dirty="0">
                <a:cs typeface="Arial" charset="0"/>
              </a:rPr>
              <a:t>≤</a:t>
            </a:r>
            <a:r>
              <a:rPr lang="en-US" dirty="0"/>
              <a:t> </a:t>
            </a:r>
            <a:r>
              <a:rPr lang="en-US" i="1" dirty="0">
                <a:latin typeface="Times New Roman" charset="0"/>
              </a:rPr>
              <a:t>M</a:t>
            </a:r>
            <a:r>
              <a:rPr lang="en-US" dirty="0" smtClean="0"/>
              <a:t>?</a:t>
            </a:r>
          </a:p>
          <a:p>
            <a:pPr lvl="4"/>
            <a:endParaRPr lang="en-US" dirty="0"/>
          </a:p>
          <a:p>
            <a:r>
              <a:rPr lang="en-US" dirty="0">
                <a:solidFill>
                  <a:srgbClr val="B23C00"/>
                </a:solidFill>
              </a:rPr>
              <a:t>Hard:</a:t>
            </a:r>
            <a:r>
              <a:rPr lang="en-US" dirty="0"/>
              <a:t> Is there a path from vertex A to vertex B with weight </a:t>
            </a:r>
            <a:r>
              <a:rPr lang="en-US" dirty="0">
                <a:cs typeface="Arial" charset="0"/>
              </a:rPr>
              <a:t>≥</a:t>
            </a:r>
            <a:r>
              <a:rPr lang="en-US" dirty="0"/>
              <a:t> </a:t>
            </a:r>
            <a:r>
              <a:rPr lang="en-US" i="1" dirty="0">
                <a:latin typeface="Times New Roman" charset="0"/>
              </a:rPr>
              <a:t>M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2749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33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33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54087</TotalTime>
  <Words>1886</Words>
  <Application>Microsoft Macintosh PowerPoint</Application>
  <PresentationFormat>On-screen Show (4:3)</PresentationFormat>
  <Paragraphs>784</Paragraphs>
  <Slides>52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3" baseType="lpstr">
      <vt:lpstr>Quadrant</vt:lpstr>
      <vt:lpstr>CS 146: Data Structures and Algorithms August 4 Class Meeting</vt:lpstr>
      <vt:lpstr>Computing KMP next[] </vt:lpstr>
      <vt:lpstr>KMP Pattern Matching</vt:lpstr>
      <vt:lpstr>KMP Pattern Matching, cont’d</vt:lpstr>
      <vt:lpstr>Algorithm Running Times</vt:lpstr>
      <vt:lpstr>Algorithm Running Times, cont’d</vt:lpstr>
      <vt:lpstr>Algorithm Running Times, cont’d</vt:lpstr>
      <vt:lpstr>Easy vs. Hard Problems</vt:lpstr>
      <vt:lpstr>Easy vs. Hard Problems, cont’d</vt:lpstr>
      <vt:lpstr>Reductions</vt:lpstr>
      <vt:lpstr>Reduction Example</vt:lpstr>
      <vt:lpstr>Reduction Example, cont’d</vt:lpstr>
      <vt:lpstr>Reduction Example, cont’d</vt:lpstr>
      <vt:lpstr>Polynomial Running Times</vt:lpstr>
      <vt:lpstr>Polynomial Running Times, cont’d</vt:lpstr>
      <vt:lpstr>Polynomial Running Times, cont’d</vt:lpstr>
      <vt:lpstr>Determinism vs. Nondeterminism</vt:lpstr>
      <vt:lpstr>Determinism vs. Nondeterminism, cont’d</vt:lpstr>
      <vt:lpstr>Nondeterministic Machine</vt:lpstr>
      <vt:lpstr>NP</vt:lpstr>
      <vt:lpstr>NP, cont’d</vt:lpstr>
      <vt:lpstr>The Traveling Salesman Problem</vt:lpstr>
      <vt:lpstr>The Traveling Salesman Problem, cont’d</vt:lpstr>
      <vt:lpstr>The Traveling Salesman Problem, cont’d</vt:lpstr>
      <vt:lpstr>The Traveling Salesman Problem, cont’d</vt:lpstr>
      <vt:lpstr>NP-Complete</vt:lpstr>
      <vt:lpstr>NP-Complete, cont’d</vt:lpstr>
      <vt:lpstr>NP-Complete, cont’d</vt:lpstr>
      <vt:lpstr>NP-Complete, cont’d</vt:lpstr>
      <vt:lpstr>NP-Complete Problems</vt:lpstr>
      <vt:lpstr>NP-Complete Problems, cont’d</vt:lpstr>
      <vt:lpstr>P</vt:lpstr>
      <vt:lpstr>Is P = NP?  cont’d</vt:lpstr>
      <vt:lpstr>Is P = NP?  cont’d</vt:lpstr>
      <vt:lpstr>Is P = NP?  cont’d</vt:lpstr>
      <vt:lpstr>Is P = NP?  cont’d</vt:lpstr>
      <vt:lpstr>Is P = NP?  cont’d</vt:lpstr>
      <vt:lpstr>Review for the Final</vt:lpstr>
      <vt:lpstr>Sorting</vt:lpstr>
      <vt:lpstr>Sorting, cont’d</vt:lpstr>
      <vt:lpstr>Disjoint Set Class</vt:lpstr>
      <vt:lpstr>Disjoint Set Class, cont’d</vt:lpstr>
      <vt:lpstr>Graphs</vt:lpstr>
      <vt:lpstr>Graphs, cont’d</vt:lpstr>
      <vt:lpstr>Hash Tables</vt:lpstr>
      <vt:lpstr>Hash Tables, cont’d</vt:lpstr>
      <vt:lpstr>Greedy Algorithms</vt:lpstr>
      <vt:lpstr>Divide and Conquer Algorithms</vt:lpstr>
      <vt:lpstr>Dynamic Programming</vt:lpstr>
      <vt:lpstr>Longest Common Subsequence (LCS)</vt:lpstr>
      <vt:lpstr>String Pattern Matching Algorithms</vt:lpstr>
      <vt:lpstr>P = NP?</vt:lpstr>
    </vt:vector>
  </TitlesOfParts>
  <Manager/>
  <Company>San Jose State University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46B: Introduction to Data Structures</dc:title>
  <dc:subject/>
  <dc:creator>Ronald Mak</dc:creator>
  <cp:keywords/>
  <dc:description/>
  <cp:lastModifiedBy>Ronald Mak</cp:lastModifiedBy>
  <cp:revision>810</cp:revision>
  <cp:lastPrinted>2015-07-07T08:11:41Z</cp:lastPrinted>
  <dcterms:created xsi:type="dcterms:W3CDTF">2008-01-12T03:52:55Z</dcterms:created>
  <dcterms:modified xsi:type="dcterms:W3CDTF">2015-08-04T06:35:08Z</dcterms:modified>
  <cp:category/>
</cp:coreProperties>
</file>