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ppt/embeddings/oleObject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0" r:id="rId6"/>
    <p:sldId id="285" r:id="rId7"/>
    <p:sldId id="261" r:id="rId8"/>
    <p:sldId id="262" r:id="rId9"/>
    <p:sldId id="263" r:id="rId10"/>
    <p:sldId id="264" r:id="rId11"/>
    <p:sldId id="286" r:id="rId12"/>
    <p:sldId id="265" r:id="rId13"/>
    <p:sldId id="266" r:id="rId14"/>
    <p:sldId id="267" r:id="rId15"/>
    <p:sldId id="268" r:id="rId16"/>
    <p:sldId id="269" r:id="rId17"/>
    <p:sldId id="270" r:id="rId18"/>
    <p:sldId id="287" r:id="rId19"/>
    <p:sldId id="288" r:id="rId20"/>
    <p:sldId id="271" r:id="rId21"/>
    <p:sldId id="272" r:id="rId22"/>
    <p:sldId id="273" r:id="rId23"/>
    <p:sldId id="294" r:id="rId24"/>
    <p:sldId id="274" r:id="rId25"/>
    <p:sldId id="289" r:id="rId26"/>
    <p:sldId id="275" r:id="rId27"/>
    <p:sldId id="290" r:id="rId28"/>
    <p:sldId id="276" r:id="rId29"/>
    <p:sldId id="277" r:id="rId30"/>
    <p:sldId id="295" r:id="rId31"/>
    <p:sldId id="279" r:id="rId32"/>
    <p:sldId id="291" r:id="rId33"/>
    <p:sldId id="280" r:id="rId34"/>
    <p:sldId id="281" r:id="rId35"/>
    <p:sldId id="282" r:id="rId36"/>
    <p:sldId id="283" r:id="rId37"/>
    <p:sldId id="284" r:id="rId38"/>
    <p:sldId id="292" r:id="rId39"/>
    <p:sldId id="293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96" d="100"/>
          <a:sy n="96" d="100"/>
        </p:scale>
        <p:origin x="-1048" y="-11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91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Relationship Id="rId2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7/25/15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July 31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087FB4-A9F1-4648-9B1C-D091C3DE84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3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July </a:t>
            </a:r>
            <a:r>
              <a:rPr lang="en-US" sz="1000" baseline="0" dirty="0" smtClean="0"/>
              <a:t>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Relationship Id="rId3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cs.dartmouth.edu/~thc/cs10/lectures/0509/0509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0.w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s.berkeley.edu/~vazirani/algorithms/chap6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://www.cs.dartmouth.edu/~thc/cs10/lectures/0509/0509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hyperlink" Target="https://www.cs.berkeley.edu/~vazirani/algorithms/chap6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s.berkeley.edu/~vazirani/algorithms/chap6.pdf" TargetMode="External"/><Relationship Id="rId3" Type="http://schemas.openxmlformats.org/officeDocument/2006/relationships/image" Target="../media/image2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hyperlink" Target="https://www.cs.berkeley.edu/~vazirani/algorithms/chap6.pdf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hyperlink" Target="https://www.cs.berkeley.edu/~vazirani/algorithms/chap6.pdf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image" Target="../media/image2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.bin"/><Relationship Id="rId4" Type="http://schemas.openxmlformats.org/officeDocument/2006/relationships/image" Target="../media/image2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hyperlink" Target="https://www.cs.berkeley.edu/~vazirani/algorithms/chap6.pdf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hyperlink" Target="https://www.cs.berkeley.edu/~vazirani/algorithms/chap6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hyperlink" Target="http://www.cs.dartmouth.edu/~thc/cs10/lectures/0509/0509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Relationship Id="rId3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July </a:t>
            </a:r>
            <a:r>
              <a:rPr lang="en-US" sz="2400" dirty="0" smtClean="0"/>
              <a:t>28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8639-D619-4245-B738-FED466045028}" type="slidenum">
              <a:rPr lang="en-US"/>
              <a:pPr/>
              <a:t>10</a:t>
            </a:fld>
            <a:endParaRPr lang="en-US"/>
          </a:p>
        </p:txBody>
      </p:sp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Greedy </a:t>
            </a:r>
            <a:r>
              <a:rPr lang="en-US" dirty="0"/>
              <a:t>Algorithm</a:t>
            </a: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Goal: </a:t>
            </a:r>
            <a:r>
              <a:rPr lang="en-US" dirty="0">
                <a:solidFill>
                  <a:srgbClr val="B23C00"/>
                </a:solidFill>
              </a:rPr>
              <a:t>Reduce the number of bits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transmit a message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Invented by David A. Huffman in 1952.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Idea: Use fewer bits to encode message characters </a:t>
            </a:r>
            <a:r>
              <a:rPr lang="en-US" dirty="0" smtClean="0"/>
              <a:t>that </a:t>
            </a:r>
            <a:r>
              <a:rPr lang="en-US" dirty="0"/>
              <a:t>appear more frequently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Normally, each message character is encoded </a:t>
            </a:r>
            <a:br>
              <a:rPr lang="en-US" dirty="0"/>
            </a:br>
            <a:r>
              <a:rPr lang="en-US" dirty="0"/>
              <a:t>by a fixed number of bits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Examples: 7-bit ASCII code</a:t>
            </a:r>
            <a:br>
              <a:rPr lang="en-US" dirty="0"/>
            </a:br>
            <a:r>
              <a:rPr lang="en-US" dirty="0"/>
              <a:t>                  8-bit UTF-8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72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8639-D619-4245-B738-FED466045028}" type="slidenum">
              <a:rPr lang="en-US"/>
              <a:pPr/>
              <a:t>11</a:t>
            </a:fld>
            <a:endParaRPr lang="en-US"/>
          </a:p>
        </p:txBody>
      </p:sp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Greedy Algorithm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Use a </a:t>
            </a:r>
            <a:r>
              <a:rPr lang="en-US" dirty="0" smtClean="0">
                <a:solidFill>
                  <a:srgbClr val="B23C00"/>
                </a:solidFill>
              </a:rPr>
              <a:t>full </a:t>
            </a:r>
            <a:r>
              <a:rPr lang="en-US" dirty="0">
                <a:solidFill>
                  <a:srgbClr val="B23C00"/>
                </a:solidFill>
              </a:rPr>
              <a:t>binary tree </a:t>
            </a:r>
            <a:r>
              <a:rPr lang="en-US" dirty="0"/>
              <a:t>to determine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character </a:t>
            </a:r>
            <a:r>
              <a:rPr lang="en-US" dirty="0"/>
              <a:t>encodings.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</a:t>
            </a:r>
            <a:r>
              <a:rPr lang="en-US" dirty="0"/>
              <a:t>node is either a leaf or has two children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character is a leaf node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 the path from the root to a character: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left link is a 0 bit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right link is a 1 bit</a:t>
            </a:r>
          </a:p>
          <a:p>
            <a:pPr lvl="6"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No character code is a prefix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of </a:t>
            </a:r>
            <a:r>
              <a:rPr lang="en-US" dirty="0">
                <a:solidFill>
                  <a:srgbClr val="B23C00"/>
                </a:solidFill>
              </a:rPr>
              <a:t>another character.</a:t>
            </a:r>
          </a:p>
        </p:txBody>
      </p:sp>
    </p:spTree>
    <p:extLst>
      <p:ext uri="{BB962C8B-B14F-4D97-AF65-F5344CB8AC3E}">
        <p14:creationId xmlns:p14="http://schemas.microsoft.com/office/powerpoint/2010/main" val="1092027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1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1344-B25C-6C46-ABF8-DBD1EEA6D941}" type="slidenum">
              <a:rPr lang="en-US"/>
              <a:pPr/>
              <a:t>12</a:t>
            </a:fld>
            <a:endParaRPr lang="en-US"/>
          </a:p>
        </p:txBody>
      </p:sp>
      <p:sp>
        <p:nvSpPr>
          <p:cNvPr id="100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Huffman’s Greedy Algorithm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10025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1146175"/>
            <a:ext cx="3994150" cy="301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025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4306888"/>
            <a:ext cx="5929313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60707" y="5166341"/>
            <a:ext cx="303273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Always merge the two trees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with the lowest weights.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6973" y="2134751"/>
            <a:ext cx="1673017" cy="646331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Use frequency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as the weight.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898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048-2F66-3542-83CD-E559ED5D41EA}" type="slidenum">
              <a:rPr lang="en-US"/>
              <a:pPr/>
              <a:t>13</a:t>
            </a:fld>
            <a:endParaRPr lang="en-US"/>
          </a:p>
        </p:txBody>
      </p:sp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Huffman’s Greedy Algorithm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10035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1624013"/>
            <a:ext cx="5838825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03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0" y="3621088"/>
            <a:ext cx="5929313" cy="20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806" y="1234464"/>
            <a:ext cx="303273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Always merge the two trees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with the lowest weights.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06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A791-4224-AD4D-A6C2-BB24CBADAF31}" type="slidenum">
              <a:rPr lang="en-US"/>
              <a:pPr/>
              <a:t>14</a:t>
            </a:fld>
            <a:endParaRPr lang="en-US"/>
          </a:p>
        </p:txBody>
      </p:sp>
      <p:sp>
        <p:nvSpPr>
          <p:cNvPr id="100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Huffman’s Greedy Algorithm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10045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0" y="1235075"/>
            <a:ext cx="5929313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045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3819525"/>
            <a:ext cx="5973763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806" y="1234464"/>
            <a:ext cx="303273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Always merge the two trees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with the lowest weights.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450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F6B6-E4DE-2A49-AEDF-4ACFFCFF5195}" type="slidenum">
              <a:rPr lang="en-US"/>
              <a:pPr/>
              <a:t>15</a:t>
            </a:fld>
            <a:endParaRPr lang="en-US"/>
          </a:p>
        </p:txBody>
      </p:sp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Huffman’s Greedy Algorithm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10055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813" y="1757363"/>
            <a:ext cx="5794375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806" y="1234464"/>
            <a:ext cx="303273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Always merge the two trees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with the lowest weights.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83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E41C2-E587-2D42-8D81-47853A06178E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Huffman’s Greedy Algorithm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17902" y="1234464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065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207757"/>
            <a:ext cx="5973762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065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2697488"/>
            <a:ext cx="3566436" cy="286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97318" y="5890701"/>
            <a:ext cx="6126413" cy="369332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       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00000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001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0001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10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001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0001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01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11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10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0001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00001</a:t>
            </a:r>
            <a:endParaRPr lang="en-US" sz="1800" b="1" dirty="0">
              <a:solidFill>
                <a:srgbClr val="B23C00"/>
              </a:solidFill>
              <a:latin typeface="Courier New" charset="0"/>
            </a:endParaRPr>
          </a:p>
        </p:txBody>
      </p:sp>
      <p:sp>
        <p:nvSpPr>
          <p:cNvPr id="1006599" name="Text Box 7"/>
          <p:cNvSpPr txBox="1">
            <a:spLocks noChangeArrowheads="1"/>
          </p:cNvSpPr>
          <p:nvPr/>
        </p:nvSpPr>
        <p:spPr bwMode="auto">
          <a:xfrm>
            <a:off x="1128380" y="5433506"/>
            <a:ext cx="6095351" cy="369332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Decode: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000000010001100010001011110000100001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097318" y="6351472"/>
            <a:ext cx="6126413" cy="369332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 smtClean="0">
                <a:solidFill>
                  <a:srgbClr val="008000"/>
                </a:solidFill>
                <a:latin typeface="Courier New" charset="0"/>
              </a:rPr>
              <a:t>         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s 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a 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  t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 smtClean="0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 a 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t 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 e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ea typeface="ＭＳ ゴシック"/>
                <a:cs typeface="Courier New"/>
              </a:rPr>
              <a:t>☐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sz="1800" b="1" dirty="0" err="1" smtClean="0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t </a:t>
            </a:r>
            <a:r>
              <a:rPr lang="en-US" sz="1800" b="1" dirty="0" smtClean="0">
                <a:solidFill>
                  <a:srgbClr val="B23C00"/>
                </a:solidFill>
                <a:latin typeface="Courier New" charset="0"/>
              </a:rPr>
              <a:t>  \n </a:t>
            </a:r>
            <a:endParaRPr lang="en-US" sz="1800" b="1" dirty="0">
              <a:solidFill>
                <a:srgbClr val="B23C00"/>
              </a:solidFill>
              <a:latin typeface="Courier New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806" y="1234464"/>
            <a:ext cx="303273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Always merge the two trees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with the lowest weights.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97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06599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5B4C-0FC8-124D-83DD-93CABCA20695}" type="slidenum">
              <a:rPr lang="en-US"/>
              <a:pPr/>
              <a:t>17</a:t>
            </a:fld>
            <a:endParaRPr lang="en-US"/>
          </a:p>
        </p:txBody>
      </p:sp>
      <p:sp>
        <p:nvSpPr>
          <p:cNvPr id="99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 and Conquer Algorithms</a:t>
            </a:r>
          </a:p>
        </p:txBody>
      </p:sp>
      <p:sp>
        <p:nvSpPr>
          <p:cNvPr id="99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Divide</a:t>
            </a:r>
            <a:r>
              <a:rPr lang="en-US" dirty="0"/>
              <a:t> a </a:t>
            </a:r>
            <a:r>
              <a:rPr lang="en-US" dirty="0" smtClean="0"/>
              <a:t>problem </a:t>
            </a:r>
            <a:r>
              <a:rPr lang="en-US" dirty="0"/>
              <a:t>into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 </a:t>
            </a:r>
            <a:r>
              <a:rPr lang="en-US" dirty="0"/>
              <a:t>least two </a:t>
            </a:r>
            <a:r>
              <a:rPr lang="en-US" dirty="0">
                <a:solidFill>
                  <a:srgbClr val="B23C00"/>
                </a:solidFill>
              </a:rPr>
              <a:t>smaller problems</a:t>
            </a:r>
            <a:r>
              <a:rPr lang="en-US" dirty="0" smtClean="0">
                <a:solidFill>
                  <a:schemeClr val="folHlink"/>
                </a:solidFill>
              </a:rPr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subproblems</a:t>
            </a:r>
            <a:r>
              <a:rPr lang="en-US" dirty="0"/>
              <a:t> can (but not necessarily) be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solved recursively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Conquer </a:t>
            </a:r>
            <a:r>
              <a:rPr lang="en-US" dirty="0"/>
              <a:t>by forming the solution 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original </a:t>
            </a:r>
            <a:r>
              <a:rPr lang="en-US" dirty="0"/>
              <a:t>problem from the solutions to the smaller problems.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3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5B4C-0FC8-124D-83DD-93CABCA20695}" type="slidenum">
              <a:rPr lang="en-US"/>
              <a:pPr/>
              <a:t>18</a:t>
            </a:fld>
            <a:endParaRPr lang="en-US"/>
          </a:p>
        </p:txBody>
      </p:sp>
      <p:sp>
        <p:nvSpPr>
          <p:cNvPr id="99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Divide </a:t>
            </a:r>
            <a:r>
              <a:rPr lang="en-US" dirty="0"/>
              <a:t>and Conquer Algorithms</a:t>
            </a:r>
          </a:p>
        </p:txBody>
      </p:sp>
      <p:sp>
        <p:nvSpPr>
          <p:cNvPr id="99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r>
              <a:rPr lang="en-US" dirty="0"/>
              <a:t>to the </a:t>
            </a:r>
            <a:r>
              <a:rPr lang="en-US" dirty="0">
                <a:solidFill>
                  <a:srgbClr val="B23C00"/>
                </a:solidFill>
              </a:rPr>
              <a:t>Towers of Hanoi </a:t>
            </a:r>
            <a:r>
              <a:rPr lang="en-US" dirty="0"/>
              <a:t>puzzle.</a:t>
            </a:r>
          </a:p>
          <a:p>
            <a:r>
              <a:rPr lang="en-US" dirty="0" err="1" smtClean="0">
                <a:solidFill>
                  <a:srgbClr val="B23C00"/>
                </a:solidFill>
              </a:rPr>
              <a:t>Mergesort</a:t>
            </a:r>
            <a:endParaRPr lang="en-US" dirty="0">
              <a:solidFill>
                <a:srgbClr val="B23C00"/>
              </a:solidFill>
            </a:endParaRPr>
          </a:p>
          <a:p>
            <a:r>
              <a:rPr lang="en-US" dirty="0" smtClean="0">
                <a:solidFill>
                  <a:srgbClr val="B23C00"/>
                </a:solidFill>
              </a:rPr>
              <a:t>Quicksort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3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9229-01A9-3B4E-83BE-0AB502F1078E}" type="slidenum">
              <a:rPr lang="en-US"/>
              <a:pPr/>
              <a:t>19</a:t>
            </a:fld>
            <a:endParaRPr lang="en-US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Multiplying Two Large Integers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237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want to multiply two large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latin typeface="Times New Roman" charset="0"/>
              </a:rPr>
              <a:t>N</a:t>
            </a:r>
            <a:r>
              <a:rPr lang="en-US" dirty="0"/>
              <a:t>-digit integers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Done the usual way,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l-GR" i="1" dirty="0">
                <a:solidFill>
                  <a:srgbClr val="B23C00"/>
                </a:solidFill>
                <a:latin typeface="Times New Roman" charset="0"/>
                <a:cs typeface="" charset="0"/>
              </a:rPr>
              <a:t>Θ</a:t>
            </a:r>
            <a:r>
              <a:rPr lang="en-US" dirty="0">
                <a:solidFill>
                  <a:srgbClr val="B23C00"/>
                </a:solidFill>
                <a:latin typeface="Times New Roman" charset="0"/>
                <a:cs typeface="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  <a:cs typeface="" charset="0"/>
              </a:rPr>
              <a:t>N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  <a:cs typeface="" charset="0"/>
              </a:rPr>
              <a:t>2</a:t>
            </a:r>
            <a:r>
              <a:rPr lang="en-US" dirty="0">
                <a:solidFill>
                  <a:srgbClr val="B23C00"/>
                </a:solidFill>
                <a:latin typeface="Times New Roman" charset="0"/>
                <a:cs typeface="" charset="0"/>
              </a:rPr>
              <a:t>)</a:t>
            </a:r>
            <a:r>
              <a:rPr lang="en-US" dirty="0" smtClean="0">
                <a:latin typeface="Times New Roman" charset="0"/>
                <a:cs typeface="" charset="0"/>
              </a:rPr>
              <a:t>.</a:t>
            </a:r>
            <a:endParaRPr lang="en-US" dirty="0">
              <a:latin typeface="Times New Roman" charset="0"/>
              <a:cs typeface="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611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Dijkstra’s</a:t>
            </a:r>
            <a:r>
              <a:rPr lang="en-US" dirty="0" smtClean="0"/>
              <a:t> Algorithm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225038"/>
          </a:xfrm>
        </p:spPr>
        <p:txBody>
          <a:bodyPr/>
          <a:lstStyle/>
          <a:p>
            <a:r>
              <a:rPr lang="en-US" dirty="0" smtClean="0"/>
              <a:t>Think of a graph as a kind of race track.</a:t>
            </a:r>
          </a:p>
          <a:p>
            <a:pPr lvl="1"/>
            <a:r>
              <a:rPr lang="en-US" dirty="0" smtClean="0"/>
              <a:t>Runners are waiting to be tagged at each vertex.</a:t>
            </a:r>
          </a:p>
          <a:p>
            <a:pPr lvl="1"/>
            <a:r>
              <a:rPr lang="en-US" dirty="0" smtClean="0"/>
              <a:t>Edge weights are running times.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At time 0, runners take off from vertex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Screen Shot 2015-07-25 at 3.19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3520439"/>
            <a:ext cx="7353300" cy="2705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37756" y="6568998"/>
            <a:ext cx="41562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http://www.cs.dartmouth.edu/~thc/cs10/lectures/0509/0509.</a:t>
            </a:r>
            <a:r>
              <a:rPr lang="en-US" sz="1100" dirty="0" smtClean="0">
                <a:hlinkClick r:id="rId3"/>
              </a:rPr>
              <a:t>html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26297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9229-01A9-3B4E-83BE-0AB502F1078E}" type="slidenum">
              <a:rPr lang="en-US"/>
              <a:pPr/>
              <a:t>20</a:t>
            </a:fld>
            <a:endParaRPr lang="en-US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Multiplying Two Large Integers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38709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" charset="0"/>
                <a:cs typeface="" charset="0"/>
              </a:rPr>
              <a:t>Let </a:t>
            </a:r>
            <a:r>
              <a:rPr lang="en-US" i="1" dirty="0">
                <a:latin typeface="Times New Roman" charset="0"/>
                <a:cs typeface="" charset="0"/>
              </a:rPr>
              <a:t>X</a:t>
            </a:r>
            <a:r>
              <a:rPr lang="en-US" dirty="0">
                <a:latin typeface="" charset="0"/>
                <a:cs typeface="" charset="0"/>
              </a:rPr>
              <a:t> = 61,438,521 and </a:t>
            </a:r>
            <a:r>
              <a:rPr lang="en-US" i="1" dirty="0">
                <a:latin typeface="Times New Roman" charset="0"/>
                <a:cs typeface="" charset="0"/>
              </a:rPr>
              <a:t>Y</a:t>
            </a:r>
            <a:r>
              <a:rPr lang="en-US" dirty="0">
                <a:latin typeface="" charset="0"/>
                <a:cs typeface="" charset="0"/>
              </a:rPr>
              <a:t> = 94,736,407.</a:t>
            </a:r>
          </a:p>
          <a:p>
            <a:pPr lvl="4">
              <a:lnSpc>
                <a:spcPct val="90000"/>
              </a:lnSpc>
            </a:pPr>
            <a:endParaRPr lang="en-US" dirty="0">
              <a:latin typeface="" charset="0"/>
              <a:cs typeface="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  <a:latin typeface="" charset="0"/>
                <a:cs typeface="" charset="0"/>
              </a:rPr>
              <a:t>Divide and conquer: </a:t>
            </a:r>
            <a:r>
              <a:rPr lang="en-US" dirty="0" smtClean="0">
                <a:solidFill>
                  <a:srgbClr val="B23C00"/>
                </a:solidFill>
                <a:latin typeface="" charset="0"/>
                <a:cs typeface="" charset="0"/>
              </a:rPr>
              <a:t/>
            </a:r>
            <a:br>
              <a:rPr lang="en-US" dirty="0" smtClean="0">
                <a:solidFill>
                  <a:srgbClr val="B23C00"/>
                </a:solidFill>
                <a:latin typeface="" charset="0"/>
                <a:cs typeface="" charset="0"/>
              </a:rPr>
            </a:br>
            <a:r>
              <a:rPr lang="en-US" dirty="0" smtClean="0">
                <a:latin typeface="" charset="0"/>
                <a:cs typeface="" charset="0"/>
              </a:rPr>
              <a:t>Break </a:t>
            </a:r>
            <a:r>
              <a:rPr lang="en-US" dirty="0">
                <a:latin typeface="" charset="0"/>
                <a:cs typeface="" charset="0"/>
              </a:rPr>
              <a:t>each number into two parts</a:t>
            </a:r>
            <a:r>
              <a:rPr lang="en-US" dirty="0" smtClean="0">
                <a:latin typeface="" charset="0"/>
                <a:cs typeface="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>
                <a:latin typeface="Times New Roman" charset="0"/>
                <a:cs typeface="" charset="0"/>
              </a:rPr>
              <a:t>X</a:t>
            </a:r>
            <a:r>
              <a:rPr lang="en-US" sz="2400" i="1" baseline="-25000" dirty="0" smtClean="0">
                <a:latin typeface="Times New Roman" charset="0"/>
                <a:cs typeface="" charset="0"/>
              </a:rPr>
              <a:t>L</a:t>
            </a:r>
            <a:r>
              <a:rPr lang="en-US" dirty="0" smtClean="0">
                <a:latin typeface="" charset="0"/>
                <a:cs typeface="" charset="0"/>
              </a:rPr>
              <a:t> </a:t>
            </a:r>
            <a:r>
              <a:rPr lang="en-US" dirty="0">
                <a:latin typeface="" charset="0"/>
                <a:cs typeface="" charset="0"/>
              </a:rPr>
              <a:t>= 6,143 and </a:t>
            </a:r>
            <a:r>
              <a:rPr lang="en-US" sz="2400" i="1" dirty="0">
                <a:latin typeface="Times New Roman" charset="0"/>
                <a:cs typeface="" charset="0"/>
              </a:rPr>
              <a:t>X</a:t>
            </a:r>
            <a:r>
              <a:rPr lang="en-US" sz="2400" i="1" baseline="-25000" dirty="0">
                <a:latin typeface="Times New Roman" charset="0"/>
                <a:cs typeface="" charset="0"/>
              </a:rPr>
              <a:t>R</a:t>
            </a:r>
            <a:r>
              <a:rPr lang="en-US" dirty="0">
                <a:latin typeface="" charset="0"/>
                <a:cs typeface="" charset="0"/>
              </a:rPr>
              <a:t> = 8,521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latin typeface="Times New Roman" charset="0"/>
                <a:cs typeface="" charset="0"/>
              </a:rPr>
              <a:t>Y</a:t>
            </a:r>
            <a:r>
              <a:rPr lang="en-US" sz="2400" i="1" baseline="-25000" dirty="0">
                <a:latin typeface="Times New Roman" charset="0"/>
                <a:cs typeface="" charset="0"/>
              </a:rPr>
              <a:t>L</a:t>
            </a:r>
            <a:r>
              <a:rPr lang="en-US" dirty="0">
                <a:latin typeface="" charset="0"/>
                <a:cs typeface="" charset="0"/>
              </a:rPr>
              <a:t> = 9,473 and </a:t>
            </a:r>
            <a:r>
              <a:rPr lang="en-US" sz="2400" i="1" dirty="0">
                <a:latin typeface="Times New Roman" charset="0"/>
                <a:cs typeface="" charset="0"/>
              </a:rPr>
              <a:t>Y</a:t>
            </a:r>
            <a:r>
              <a:rPr lang="en-US" sz="2400" i="1" baseline="-25000" dirty="0">
                <a:latin typeface="Times New Roman" charset="0"/>
                <a:cs typeface="" charset="0"/>
              </a:rPr>
              <a:t>R</a:t>
            </a:r>
            <a:r>
              <a:rPr lang="en-US" dirty="0">
                <a:latin typeface="" charset="0"/>
                <a:cs typeface="" charset="0"/>
              </a:rPr>
              <a:t> = 6,407</a:t>
            </a:r>
          </a:p>
          <a:p>
            <a:pPr lvl="4">
              <a:lnSpc>
                <a:spcPct val="90000"/>
              </a:lnSpc>
            </a:pPr>
            <a:endParaRPr lang="en-US" dirty="0">
              <a:latin typeface="" charset="0"/>
              <a:cs typeface="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" charset="0"/>
                <a:cs typeface="" charset="0"/>
              </a:rPr>
              <a:t>Therefore: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latin typeface="Times New Roman" charset="0"/>
                <a:cs typeface="" charset="0"/>
              </a:rPr>
              <a:t>X</a:t>
            </a:r>
            <a:r>
              <a:rPr lang="en-US" i="1" dirty="0">
                <a:latin typeface="" charset="0"/>
                <a:cs typeface="" charset="0"/>
              </a:rPr>
              <a:t> </a:t>
            </a:r>
            <a:r>
              <a:rPr lang="en-US" dirty="0">
                <a:latin typeface="" charset="0"/>
                <a:cs typeface="" charset="0"/>
              </a:rPr>
              <a:t>= </a:t>
            </a:r>
            <a:r>
              <a:rPr lang="en-US" sz="2400" i="1" dirty="0">
                <a:latin typeface="Times New Roman" charset="0"/>
                <a:cs typeface="" charset="0"/>
              </a:rPr>
              <a:t>X</a:t>
            </a:r>
            <a:r>
              <a:rPr lang="en-US" sz="2400" i="1" baseline="-25000" dirty="0">
                <a:latin typeface="Times New Roman" charset="0"/>
                <a:cs typeface="" charset="0"/>
              </a:rPr>
              <a:t>L</a:t>
            </a:r>
            <a:r>
              <a:rPr lang="en-US" dirty="0">
                <a:latin typeface="Times New Roman" charset="0"/>
                <a:cs typeface="" charset="0"/>
              </a:rPr>
              <a:t>10</a:t>
            </a:r>
            <a:r>
              <a:rPr lang="en-US" baseline="30000" dirty="0">
                <a:latin typeface="Times New Roman" charset="0"/>
                <a:cs typeface="" charset="0"/>
              </a:rPr>
              <a:t>4</a:t>
            </a:r>
            <a:r>
              <a:rPr lang="en-US" dirty="0">
                <a:latin typeface="" charset="0"/>
                <a:cs typeface="" charset="0"/>
              </a:rPr>
              <a:t> + </a:t>
            </a:r>
            <a:r>
              <a:rPr lang="en-US" sz="2400" i="1" dirty="0">
                <a:latin typeface="Times New Roman" charset="0"/>
                <a:cs typeface="" charset="0"/>
              </a:rPr>
              <a:t>X</a:t>
            </a:r>
            <a:r>
              <a:rPr lang="en-US" sz="2400" i="1" baseline="-25000" dirty="0">
                <a:latin typeface="Times New Roman" charset="0"/>
                <a:cs typeface="" charset="0"/>
              </a:rPr>
              <a:t>R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latin typeface="Times New Roman" charset="0"/>
                <a:cs typeface="" charset="0"/>
              </a:rPr>
              <a:t>Y</a:t>
            </a:r>
            <a:r>
              <a:rPr lang="en-US" dirty="0">
                <a:latin typeface="" charset="0"/>
                <a:cs typeface="" charset="0"/>
              </a:rPr>
              <a:t> = </a:t>
            </a:r>
            <a:r>
              <a:rPr lang="en-US" sz="2400" i="1" dirty="0">
                <a:latin typeface="Times New Roman" charset="0"/>
                <a:cs typeface="" charset="0"/>
              </a:rPr>
              <a:t>Y</a:t>
            </a:r>
            <a:r>
              <a:rPr lang="en-US" sz="2400" i="1" baseline="-25000" dirty="0">
                <a:latin typeface="Times New Roman" charset="0"/>
                <a:cs typeface="" charset="0"/>
              </a:rPr>
              <a:t>L</a:t>
            </a:r>
            <a:r>
              <a:rPr lang="en-US" dirty="0">
                <a:latin typeface="Times New Roman" charset="0"/>
                <a:cs typeface="" charset="0"/>
              </a:rPr>
              <a:t>10</a:t>
            </a:r>
            <a:r>
              <a:rPr lang="en-US" baseline="30000" dirty="0">
                <a:latin typeface="" charset="0"/>
                <a:cs typeface="" charset="0"/>
              </a:rPr>
              <a:t>4</a:t>
            </a:r>
            <a:r>
              <a:rPr lang="en-US" dirty="0">
                <a:latin typeface="" charset="0"/>
                <a:cs typeface="" charset="0"/>
              </a:rPr>
              <a:t> + </a:t>
            </a:r>
            <a:r>
              <a:rPr lang="en-US" sz="2400" i="1" dirty="0">
                <a:latin typeface="Times New Roman" charset="0"/>
                <a:cs typeface="" charset="0"/>
              </a:rPr>
              <a:t>Y</a:t>
            </a:r>
            <a:r>
              <a:rPr lang="en-US" sz="2400" i="1" baseline="-25000" dirty="0">
                <a:latin typeface="Times New Roman" charset="0"/>
                <a:cs typeface="" charset="0"/>
              </a:rPr>
              <a:t>R</a:t>
            </a:r>
            <a:endParaRPr lang="el-GR" sz="2400" i="1" baseline="-25000" dirty="0">
              <a:latin typeface="Times New Roman" charset="0"/>
              <a:cs typeface="" charset="0"/>
            </a:endParaRPr>
          </a:p>
        </p:txBody>
      </p:sp>
      <p:graphicFrame>
        <p:nvGraphicFramePr>
          <p:cNvPr id="1025028" name="Object 4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8133618"/>
              </p:ext>
            </p:extLst>
          </p:nvPr>
        </p:nvGraphicFramePr>
        <p:xfrm>
          <a:off x="1737391" y="5257780"/>
          <a:ext cx="54864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Equation" r:id="rId3" imgW="2641320" imgH="228600" progId="Equation.3">
                  <p:embed/>
                </p:oleObj>
              </mc:Choice>
              <mc:Fallback>
                <p:oleObj name="Equation" r:id="rId3" imgW="264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391" y="5257780"/>
                        <a:ext cx="5486400" cy="474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124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5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7E94E-1341-AE43-8575-7A132CBCC603}" type="slidenum">
              <a:rPr lang="en-US"/>
              <a:pPr/>
              <a:t>21</a:t>
            </a:fld>
            <a:endParaRPr lang="en-US"/>
          </a:p>
        </p:txBody>
      </p:sp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Multiplying Two Large Integers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07221"/>
            <a:ext cx="8229600" cy="4073510"/>
          </a:xfrm>
        </p:spPr>
        <p:txBody>
          <a:bodyPr/>
          <a:lstStyle/>
          <a:p>
            <a:r>
              <a:rPr lang="en-US" dirty="0"/>
              <a:t>Replace the multiplier of </a:t>
            </a:r>
            <a:r>
              <a:rPr lang="en-US" dirty="0">
                <a:latin typeface="Times New Roman" charset="0"/>
              </a:rPr>
              <a:t>10</a:t>
            </a:r>
            <a:r>
              <a:rPr lang="en-US" baseline="30000" dirty="0">
                <a:latin typeface="Times New Roman" charset="0"/>
              </a:rPr>
              <a:t>4</a:t>
            </a:r>
            <a:r>
              <a:rPr lang="en-US" dirty="0"/>
              <a:t> with:</a:t>
            </a:r>
          </a:p>
          <a:p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/>
              <a:t>we’re already computing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i="1" baseline="-25000" dirty="0">
                <a:latin typeface="Times New Roman" charset="0"/>
              </a:rPr>
              <a:t>L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i="1" baseline="-25000" dirty="0">
                <a:latin typeface="Times New Roman" charset="0"/>
              </a:rPr>
              <a:t>L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i="1" baseline="-25000" dirty="0">
                <a:latin typeface="Times New Roman" charset="0"/>
              </a:rPr>
              <a:t>R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i="1" baseline="-25000" dirty="0">
                <a:latin typeface="Times New Roman" charset="0"/>
              </a:rPr>
              <a:t>R</a:t>
            </a:r>
            <a:r>
              <a:rPr lang="en-US" dirty="0"/>
              <a:t>, </a:t>
            </a:r>
            <a:r>
              <a:rPr lang="en-US" dirty="0" smtClean="0"/>
              <a:t>we’ve </a:t>
            </a:r>
            <a:r>
              <a:rPr lang="en-US" dirty="0">
                <a:solidFill>
                  <a:srgbClr val="B23C00"/>
                </a:solidFill>
              </a:rPr>
              <a:t>reduced the number of multiplications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by </a:t>
            </a:r>
            <a:r>
              <a:rPr lang="en-US" dirty="0">
                <a:solidFill>
                  <a:srgbClr val="B23C00"/>
                </a:solidFill>
              </a:rPr>
              <a:t>one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these algebraic manipulations,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computing </a:t>
            </a:r>
            <a:r>
              <a:rPr lang="en-US" i="1" dirty="0">
                <a:latin typeface="Times New Roman" charset="0"/>
              </a:rPr>
              <a:t>XY</a:t>
            </a:r>
            <a:r>
              <a:rPr lang="en-US" dirty="0"/>
              <a:t> is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N</a:t>
            </a:r>
            <a:r>
              <a:rPr lang="en-US" baseline="30000" dirty="0" err="1">
                <a:latin typeface="Times New Roman" charset="0"/>
              </a:rPr>
              <a:t>log</a:t>
            </a:r>
            <a:r>
              <a:rPr lang="en-US" baseline="30000" dirty="0">
                <a:latin typeface="Times New Roman" charset="0"/>
              </a:rPr>
              <a:t> 3</a:t>
            </a:r>
            <a:r>
              <a:rPr lang="en-US" dirty="0">
                <a:latin typeface="Times New Roman" charset="0"/>
              </a:rPr>
              <a:t>) =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baseline="30000" dirty="0">
                <a:solidFill>
                  <a:schemeClr val="folHlink"/>
                </a:solidFill>
                <a:latin typeface="Times New Roman" charset="0"/>
              </a:rPr>
              <a:t>1.59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.</a:t>
            </a:r>
          </a:p>
        </p:txBody>
      </p:sp>
      <p:graphicFrame>
        <p:nvGraphicFramePr>
          <p:cNvPr id="1027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481591"/>
              </p:ext>
            </p:extLst>
          </p:nvPr>
        </p:nvGraphicFramePr>
        <p:xfrm>
          <a:off x="1828800" y="1325563"/>
          <a:ext cx="54864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Equation" r:id="rId3" imgW="2641320" imgH="228600" progId="Equation.3">
                  <p:embed/>
                </p:oleObj>
              </mc:Choice>
              <mc:Fallback>
                <p:oleObj name="Equation" r:id="rId3" imgW="264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325563"/>
                        <a:ext cx="5486400" cy="474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0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627021"/>
              </p:ext>
            </p:extLst>
          </p:nvPr>
        </p:nvGraphicFramePr>
        <p:xfrm>
          <a:off x="1368425" y="2606049"/>
          <a:ext cx="64087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5" imgW="3085920" imgH="215640" progId="Equation.3">
                  <p:embed/>
                </p:oleObj>
              </mc:Choice>
              <mc:Fallback>
                <p:oleObj name="Equation" r:id="rId5" imgW="30859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425" y="2606049"/>
                        <a:ext cx="6408738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467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CC-189F-8F4E-8CEB-C93B27C9980E}" type="slidenum">
              <a:rPr lang="en-US"/>
              <a:pPr/>
              <a:t>22</a:t>
            </a:fld>
            <a:endParaRPr lang="en-US"/>
          </a:p>
        </p:txBody>
      </p:sp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Multiplying Two Large Integers</a:t>
            </a:r>
          </a:p>
        </p:txBody>
      </p:sp>
      <p:pic>
        <p:nvPicPr>
          <p:cNvPr id="1029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1219200"/>
            <a:ext cx="6467475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72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971A-2CF9-B545-A48C-15C95A17D458}" type="slidenum">
              <a:rPr lang="en-US"/>
              <a:pPr/>
              <a:t>24</a:t>
            </a:fld>
            <a:endParaRPr lang="en-US"/>
          </a:p>
        </p:txBody>
      </p:sp>
      <p:sp>
        <p:nvSpPr>
          <p:cNvPr id="99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Algorithms</a:t>
            </a:r>
          </a:p>
        </p:txBody>
      </p:sp>
      <p:sp>
        <p:nvSpPr>
          <p:cNvPr id="99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3322307"/>
          </a:xfrm>
        </p:spPr>
        <p:txBody>
          <a:bodyPr/>
          <a:lstStyle/>
          <a:p>
            <a:r>
              <a:rPr lang="en-US" dirty="0"/>
              <a:t>Break a problem into smaller </a:t>
            </a:r>
            <a:r>
              <a:rPr lang="en-US" dirty="0" err="1">
                <a:solidFill>
                  <a:srgbClr val="B23C00"/>
                </a:solidFill>
              </a:rPr>
              <a:t>subproblems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But we 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know exactly </a:t>
            </a:r>
            <a:r>
              <a:rPr lang="en-US" dirty="0" smtClean="0">
                <a:solidFill>
                  <a:srgbClr val="B23C00"/>
                </a:solidFill>
              </a:rPr>
              <a:t>which</a:t>
            </a:r>
            <a:r>
              <a:rPr lang="en-US" dirty="0" smtClean="0"/>
              <a:t> </a:t>
            </a:r>
            <a:r>
              <a:rPr lang="en-US" dirty="0" err="1"/>
              <a:t>subproblems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solve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We </a:t>
            </a:r>
            <a:r>
              <a:rPr lang="en-US" dirty="0">
                <a:solidFill>
                  <a:srgbClr val="B23C00"/>
                </a:solidFill>
              </a:rPr>
              <a:t>solve them all </a:t>
            </a:r>
            <a:r>
              <a:rPr lang="en-US" dirty="0"/>
              <a:t>and store the results in a table.</a:t>
            </a:r>
          </a:p>
          <a:p>
            <a:pPr lvl="1"/>
            <a:r>
              <a:rPr lang="en-US" dirty="0"/>
              <a:t>Use a table instead of recursion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the stored results to solve larger problems.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4"/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40" y="4883084"/>
            <a:ext cx="7215675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Richard Bellman coined the term dynamic programming in the 1950s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when </a:t>
            </a:r>
            <a:r>
              <a:rPr lang="en-US" sz="1800" i="1" dirty="0" smtClean="0">
                <a:solidFill>
                  <a:srgbClr val="0033CC"/>
                </a:solidFill>
              </a:rPr>
              <a:t>programming</a:t>
            </a:r>
            <a:r>
              <a:rPr lang="en-US" sz="1800" dirty="0" smtClean="0">
                <a:solidFill>
                  <a:srgbClr val="0033CC"/>
                </a:solidFill>
              </a:rPr>
              <a:t> meant </a:t>
            </a:r>
            <a:r>
              <a:rPr lang="en-US" sz="1800" i="1" dirty="0" smtClean="0">
                <a:solidFill>
                  <a:srgbClr val="0033CC"/>
                </a:solidFill>
              </a:rPr>
              <a:t>planning</a:t>
            </a:r>
            <a:r>
              <a:rPr lang="en-US" sz="1800" dirty="0" smtClean="0">
                <a:solidFill>
                  <a:srgbClr val="0033CC"/>
                </a:solidFill>
              </a:rPr>
              <a:t>. </a:t>
            </a:r>
            <a:r>
              <a:rPr lang="en-US" sz="1800" i="1" dirty="0" smtClean="0">
                <a:solidFill>
                  <a:srgbClr val="0033CC"/>
                </a:solidFill>
              </a:rPr>
              <a:t>Dynamic programming </a:t>
            </a:r>
            <a:r>
              <a:rPr lang="en-US" sz="1800" dirty="0" smtClean="0">
                <a:solidFill>
                  <a:srgbClr val="0033CC"/>
                </a:solidFill>
              </a:rPr>
              <a:t>involved</a:t>
            </a:r>
          </a:p>
          <a:p>
            <a:r>
              <a:rPr lang="en-US" sz="1800" dirty="0" smtClean="0">
                <a:solidFill>
                  <a:srgbClr val="0033CC"/>
                </a:solidFill>
              </a:rPr>
              <a:t>optimally planning multistage processes.</a:t>
            </a:r>
            <a:endParaRPr lang="en-US" sz="1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7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971A-2CF9-B545-A48C-15C95A17D458}" type="slidenum">
              <a:rPr lang="en-US"/>
              <a:pPr/>
              <a:t>25</a:t>
            </a:fld>
            <a:endParaRPr lang="en-US"/>
          </a:p>
        </p:txBody>
      </p:sp>
      <p:sp>
        <p:nvSpPr>
          <p:cNvPr id="99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Dynamic </a:t>
            </a:r>
            <a:r>
              <a:rPr lang="en-US" dirty="0"/>
              <a:t>Programming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99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Compute </a:t>
            </a:r>
            <a:r>
              <a:rPr lang="en-US" dirty="0"/>
              <a:t>the </a:t>
            </a:r>
            <a:r>
              <a:rPr lang="en-US" dirty="0" err="1">
                <a:solidFill>
                  <a:srgbClr val="B23C00"/>
                </a:solidFill>
              </a:rPr>
              <a:t>fibonacci</a:t>
            </a:r>
            <a:r>
              <a:rPr lang="en-US" dirty="0">
                <a:solidFill>
                  <a:srgbClr val="B23C00"/>
                </a:solidFill>
              </a:rPr>
              <a:t> series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table consists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last </a:t>
            </a:r>
            <a:r>
              <a:rPr lang="en-US" dirty="0"/>
              <a:t>two computed numbers.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It’s extremely </a:t>
            </a:r>
            <a:r>
              <a:rPr lang="en-US" dirty="0"/>
              <a:t>inefficient to use recursion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compute the series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4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737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48E-8516-5943-91D9-7C1DE00A8EB4}" type="slidenum">
              <a:rPr lang="en-US"/>
              <a:pPr/>
              <a:t>26</a:t>
            </a:fld>
            <a:endParaRPr lang="en-US"/>
          </a:p>
        </p:txBody>
      </p:sp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Knapsack Problem</a:t>
            </a:r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602453"/>
          </a:xfrm>
        </p:spPr>
        <p:txBody>
          <a:bodyPr/>
          <a:lstStyle/>
          <a:p>
            <a:r>
              <a:rPr lang="en-US" dirty="0"/>
              <a:t>A thief burglarizing a safe finds that it contains </a:t>
            </a:r>
            <a:br>
              <a:rPr lang="en-US" dirty="0"/>
            </a:b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types of items </a:t>
            </a:r>
            <a:r>
              <a:rPr lang="en-US" dirty="0"/>
              <a:t>of various weights and value.</a:t>
            </a:r>
          </a:p>
          <a:p>
            <a:pPr lvl="4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thief has a knapsack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can hold only </a:t>
            </a:r>
            <a:r>
              <a:rPr lang="en-US" i="1" dirty="0">
                <a:latin typeface="Times New Roman" charset="0"/>
              </a:rPr>
              <a:t>W</a:t>
            </a:r>
            <a:r>
              <a:rPr lang="en-US" dirty="0"/>
              <a:t> pounds.</a:t>
            </a:r>
          </a:p>
          <a:p>
            <a:pPr lvl="1"/>
            <a:r>
              <a:rPr lang="en-US" dirty="0"/>
              <a:t>The thief can take multiple items of each type.</a:t>
            </a:r>
          </a:p>
          <a:p>
            <a:pPr lvl="4"/>
            <a:endParaRPr lang="en-US" dirty="0"/>
          </a:p>
        </p:txBody>
      </p:sp>
      <p:graphicFrame>
        <p:nvGraphicFramePr>
          <p:cNvPr id="100766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38633"/>
              </p:ext>
            </p:extLst>
          </p:nvPr>
        </p:nvGraphicFramePr>
        <p:xfrm>
          <a:off x="3108976" y="2484112"/>
          <a:ext cx="2744788" cy="1676400"/>
        </p:xfrm>
        <a:graphic>
          <a:graphicData uri="http://schemas.openxmlformats.org/drawingml/2006/table">
            <a:tbl>
              <a:tblPr/>
              <a:tblGrid>
                <a:gridCol w="819150"/>
                <a:gridCol w="1009650"/>
                <a:gridCol w="915988"/>
              </a:tblGrid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Item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Weight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Value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54878" y="5989292"/>
            <a:ext cx="3890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2"/>
              </a:rPr>
              <a:t>https://www.cs.berkeley.edu/~vazirani/algorithms/chap6.</a:t>
            </a:r>
            <a:r>
              <a:rPr lang="en-US" sz="1100" dirty="0" smtClean="0">
                <a:hlinkClick r:id="rId2"/>
              </a:rPr>
              <a:t>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49016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D48E-8516-5943-91D9-7C1DE00A8EB4}" type="slidenum">
              <a:rPr lang="en-US"/>
              <a:pPr/>
              <a:t>27</a:t>
            </a:fld>
            <a:endParaRPr lang="en-US"/>
          </a:p>
        </p:txBody>
      </p:sp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Knapsack </a:t>
            </a:r>
            <a:r>
              <a:rPr lang="en-US" dirty="0" smtClean="0"/>
              <a:t>Problem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 smtClean="0"/>
              <a:t>What is the </a:t>
            </a:r>
            <a:r>
              <a:rPr lang="en-US" dirty="0">
                <a:solidFill>
                  <a:srgbClr val="B23C00"/>
                </a:solidFill>
              </a:rPr>
              <a:t>optimum (most valuable) haul </a:t>
            </a:r>
            <a:r>
              <a:rPr lang="en-US" dirty="0"/>
              <a:t>that the thief can carry away in the </a:t>
            </a:r>
            <a:r>
              <a:rPr lang="en-US" dirty="0" smtClean="0"/>
              <a:t>knapsack?</a:t>
            </a:r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solution will use </a:t>
            </a:r>
            <a:r>
              <a:rPr lang="en-US" dirty="0">
                <a:solidFill>
                  <a:srgbClr val="B23C00"/>
                </a:solidFill>
              </a:rPr>
              <a:t>dynamic programming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other words, it will use a table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/>
              <a:t>What are the </a:t>
            </a:r>
            <a:r>
              <a:rPr lang="en-US" dirty="0" err="1">
                <a:solidFill>
                  <a:srgbClr val="B23C00"/>
                </a:solidFill>
              </a:rPr>
              <a:t>subproblems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Consider </a:t>
            </a:r>
            <a:r>
              <a:rPr lang="en-US" dirty="0">
                <a:solidFill>
                  <a:srgbClr val="B23C00"/>
                </a:solidFill>
              </a:rPr>
              <a:t>smaller knapsacks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have a </a:t>
            </a:r>
            <a:r>
              <a:rPr lang="en-US" dirty="0"/>
              <a:t>smaller capacities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Solve for each knapsack size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0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7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07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5F82-6087-0344-A562-E56A87551758}" type="slidenum">
              <a:rPr lang="en-US"/>
              <a:pPr/>
              <a:t>28</a:t>
            </a:fld>
            <a:endParaRPr lang="en-US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Knapsack 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67" y="1295400"/>
            <a:ext cx="8686705" cy="4053819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 charset="0"/>
              </a:rPr>
              <a:t>K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w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= maximum value for a knapsack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with capacity weight </a:t>
            </a:r>
            <a:r>
              <a:rPr lang="en-US" i="1" dirty="0" smtClean="0">
                <a:latin typeface="Times New Roman" charset="0"/>
              </a:rPr>
              <a:t>w</a:t>
            </a:r>
          </a:p>
          <a:p>
            <a:pPr lvl="4"/>
            <a:endParaRPr lang="en-US" i="1" dirty="0">
              <a:latin typeface="Times New Roman" charset="0"/>
            </a:endParaRPr>
          </a:p>
          <a:p>
            <a:r>
              <a:rPr lang="en-US" dirty="0"/>
              <a:t>Suppose the optimum solution to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w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includes </a:t>
            </a:r>
            <a:r>
              <a:rPr lang="en-US" dirty="0"/>
              <a:t>item </a:t>
            </a:r>
            <a:r>
              <a:rPr lang="en-US" i="1" dirty="0" err="1" smtClean="0">
                <a:latin typeface="Times New Roman" charset="0"/>
              </a:rPr>
              <a:t>i</a:t>
            </a:r>
            <a:endParaRPr lang="en-US" i="1" dirty="0" smtClean="0">
              <a:latin typeface="Times New Roman" charset="0"/>
            </a:endParaRPr>
          </a:p>
          <a:p>
            <a:pPr lvl="4"/>
            <a:endParaRPr lang="en-US" dirty="0"/>
          </a:p>
          <a:p>
            <a:pPr lvl="1"/>
            <a:r>
              <a:rPr lang="en-US" dirty="0"/>
              <a:t>Then removing this item from the knapsack leaves </a:t>
            </a:r>
            <a:br>
              <a:rPr lang="en-US" dirty="0"/>
            </a:br>
            <a:r>
              <a:rPr lang="en-US" dirty="0"/>
              <a:t>an optimal solution </a:t>
            </a:r>
            <a:r>
              <a:rPr lang="en-US" dirty="0" smtClean="0"/>
              <a:t>for a </a:t>
            </a:r>
            <a:r>
              <a:rPr lang="en-US" dirty="0">
                <a:solidFill>
                  <a:schemeClr val="folHlink"/>
                </a:solidFill>
              </a:rPr>
              <a:t>smaller </a:t>
            </a:r>
            <a:r>
              <a:rPr lang="en-US" dirty="0" smtClean="0">
                <a:solidFill>
                  <a:schemeClr val="folHlink"/>
                </a:solidFill>
              </a:rPr>
              <a:t>knapsack</a:t>
            </a:r>
            <a:r>
              <a:rPr lang="en-US" dirty="0"/>
              <a:t>,</a:t>
            </a:r>
            <a:r>
              <a:rPr lang="en-US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w</a:t>
            </a:r>
            <a:r>
              <a:rPr lang="en-US" dirty="0">
                <a:latin typeface="Times New Roman" charset="0"/>
              </a:rPr>
              <a:t> – </a:t>
            </a:r>
            <a:r>
              <a:rPr lang="en-US" i="1" dirty="0" err="1">
                <a:latin typeface="Times New Roman" charset="0"/>
              </a:rPr>
              <a:t>w</a:t>
            </a:r>
            <a:r>
              <a:rPr lang="en-US" i="1" baseline="-25000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) </a:t>
            </a:r>
            <a:endParaRPr lang="en-US" dirty="0"/>
          </a:p>
          <a:p>
            <a:pPr lvl="1"/>
            <a:r>
              <a:rPr lang="en-US" dirty="0"/>
              <a:t>In other words,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w</a:t>
            </a:r>
            <a:r>
              <a:rPr lang="en-US" dirty="0">
                <a:latin typeface="Times New Roman" charset="0"/>
              </a:rPr>
              <a:t>) =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w</a:t>
            </a:r>
            <a:r>
              <a:rPr lang="en-US" dirty="0">
                <a:latin typeface="Times New Roman" charset="0"/>
              </a:rPr>
              <a:t> – </a:t>
            </a:r>
            <a:r>
              <a:rPr lang="en-US" i="1" dirty="0" err="1">
                <a:latin typeface="Times New Roman" charset="0"/>
              </a:rPr>
              <a:t>w</a:t>
            </a:r>
            <a:r>
              <a:rPr lang="en-US" i="1" baseline="-25000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+ </a:t>
            </a:r>
            <a:r>
              <a:rPr lang="en-US" i="1" dirty="0">
                <a:latin typeface="Times New Roman" charset="0"/>
              </a:rPr>
              <a:t>v</a:t>
            </a:r>
            <a:r>
              <a:rPr lang="en-US" i="1" baseline="-25000" dirty="0">
                <a:latin typeface="Times New Roman" charset="0"/>
              </a:rPr>
              <a:t>i</a:t>
            </a:r>
            <a:r>
              <a:rPr lang="en-US" dirty="0"/>
              <a:t> for some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know which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, so </a:t>
            </a:r>
            <a:r>
              <a:rPr lang="en-US" dirty="0" smtClean="0"/>
              <a:t>let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try them all:</a:t>
            </a:r>
          </a:p>
        </p:txBody>
      </p:sp>
      <p:graphicFrame>
        <p:nvGraphicFramePr>
          <p:cNvPr id="1009668" name="Object 4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80878303"/>
              </p:ext>
            </p:extLst>
          </p:nvPr>
        </p:nvGraphicFramePr>
        <p:xfrm>
          <a:off x="2468903" y="5421919"/>
          <a:ext cx="40386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Equation" r:id="rId3" imgW="1790640" imgH="291960" progId="Equation.3">
                  <p:embed/>
                </p:oleObj>
              </mc:Choice>
              <mc:Fallback>
                <p:oleObj name="Equation" r:id="rId3" imgW="17906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903" y="5421919"/>
                        <a:ext cx="4038600" cy="6588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2059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9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9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972A-EB97-F74A-9F27-A3199D1758B1}" type="slidenum">
              <a:rPr lang="en-US"/>
              <a:pPr/>
              <a:t>29</a:t>
            </a:fld>
            <a:endParaRPr lang="en-US"/>
          </a:p>
        </p:txBody>
      </p:sp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Knapsack 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13768" name="Text Box 8"/>
          <p:cNvSpPr txBox="1">
            <a:spLocks noChangeArrowheads="1"/>
          </p:cNvSpPr>
          <p:nvPr/>
        </p:nvSpPr>
        <p:spPr bwMode="auto">
          <a:xfrm>
            <a:off x="1072682" y="1234464"/>
            <a:ext cx="5602415" cy="55092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K[] = new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[W+1];</a:t>
            </a:r>
          </a:p>
          <a:p>
            <a:r>
              <a:rPr lang="en-US" b="1" dirty="0">
                <a:latin typeface="Courier New"/>
                <a:cs typeface="Courier New"/>
              </a:rPr>
              <a:t>K[0] = 0;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for 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ww</a:t>
            </a:r>
            <a:r>
              <a:rPr lang="en-US" b="1" dirty="0">
                <a:latin typeface="Courier New"/>
                <a:cs typeface="Courier New"/>
              </a:rPr>
              <a:t> = 1; </a:t>
            </a:r>
            <a:r>
              <a:rPr lang="en-US" b="1" dirty="0" err="1">
                <a:latin typeface="Courier New"/>
                <a:cs typeface="Courier New"/>
              </a:rPr>
              <a:t>ww</a:t>
            </a:r>
            <a:r>
              <a:rPr lang="en-US" b="1" dirty="0">
                <a:latin typeface="Courier New"/>
                <a:cs typeface="Courier New"/>
              </a:rPr>
              <a:t> &lt;= W; </a:t>
            </a:r>
            <a:r>
              <a:rPr lang="en-US" b="1" dirty="0" err="1">
                <a:latin typeface="Courier New"/>
                <a:cs typeface="Courier New"/>
              </a:rPr>
              <a:t>ww</a:t>
            </a:r>
            <a:r>
              <a:rPr lang="en-US" b="1" dirty="0">
                <a:latin typeface="Courier New"/>
                <a:cs typeface="Courier New"/>
              </a:rPr>
              <a:t>++) {</a:t>
            </a:r>
          </a:p>
          <a:p>
            <a:r>
              <a:rPr lang="pl-PL" b="1" dirty="0">
                <a:latin typeface="Courier New"/>
                <a:cs typeface="Courier New"/>
              </a:rPr>
              <a:t>    K[</a:t>
            </a:r>
            <a:r>
              <a:rPr lang="pl-PL" b="1" dirty="0" err="1">
                <a:latin typeface="Courier New"/>
                <a:cs typeface="Courier New"/>
              </a:rPr>
              <a:t>ww</a:t>
            </a:r>
            <a:r>
              <a:rPr lang="pl-PL" b="1" dirty="0">
                <a:latin typeface="Courier New"/>
                <a:cs typeface="Courier New"/>
              </a:rPr>
              <a:t>] = K[ww-1];</a:t>
            </a:r>
          </a:p>
          <a:p>
            <a:endParaRPr lang="pl-PL" b="1" dirty="0">
              <a:latin typeface="Courier New"/>
              <a:cs typeface="Courier New"/>
            </a:endParaRPr>
          </a:p>
          <a:p>
            <a:r>
              <a:rPr lang="fr-FR" b="1" dirty="0" smtClean="0">
                <a:latin typeface="Courier New"/>
                <a:cs typeface="Courier New"/>
              </a:rPr>
              <a:t>    </a:t>
            </a:r>
            <a:r>
              <a:rPr lang="fr-FR" b="1" dirty="0" err="1" smtClean="0">
                <a:latin typeface="Courier New"/>
                <a:cs typeface="Courier New"/>
              </a:rPr>
              <a:t>int</a:t>
            </a:r>
            <a:r>
              <a:rPr lang="fr-FR" b="1" dirty="0" smtClean="0">
                <a:latin typeface="Courier New"/>
                <a:cs typeface="Courier New"/>
              </a:rPr>
              <a:t> </a:t>
            </a:r>
            <a:r>
              <a:rPr lang="fr-FR" b="1" dirty="0">
                <a:latin typeface="Courier New"/>
                <a:cs typeface="Courier New"/>
              </a:rPr>
              <a:t>max = 0;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item = 0;</a:t>
            </a:r>
          </a:p>
          <a:p>
            <a:r>
              <a:rPr lang="da-DK" b="1" dirty="0">
                <a:latin typeface="Courier New"/>
                <a:cs typeface="Courier New"/>
              </a:rPr>
              <a:t>    for (</a:t>
            </a:r>
            <a:r>
              <a:rPr lang="da-DK" b="1" dirty="0" err="1">
                <a:latin typeface="Courier New"/>
                <a:cs typeface="Courier New"/>
              </a:rPr>
              <a:t>int</a:t>
            </a:r>
            <a:r>
              <a:rPr lang="da-DK" b="1" dirty="0">
                <a:latin typeface="Courier New"/>
                <a:cs typeface="Courier New"/>
              </a:rPr>
              <a:t> i = 1; i &lt;= N; i++) {</a:t>
            </a:r>
          </a:p>
          <a:p>
            <a:r>
              <a:rPr lang="en-US" b="1" dirty="0">
                <a:latin typeface="Courier New"/>
                <a:cs typeface="Courier New"/>
              </a:rPr>
              <a:t>        if (w[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 &lt;= </a:t>
            </a:r>
            <a:r>
              <a:rPr lang="en-US" b="1" dirty="0" err="1">
                <a:latin typeface="Courier New"/>
                <a:cs typeface="Courier New"/>
              </a:rPr>
              <a:t>ww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value = K[</a:t>
            </a:r>
            <a:r>
              <a:rPr lang="en-US" b="1" dirty="0" err="1">
                <a:latin typeface="Courier New"/>
                <a:cs typeface="Courier New"/>
              </a:rPr>
              <a:t>ww</a:t>
            </a:r>
            <a:r>
              <a:rPr lang="en-US" b="1" dirty="0">
                <a:latin typeface="Courier New"/>
                <a:cs typeface="Courier New"/>
              </a:rPr>
              <a:t> - w[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]] + v[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if (max &lt; value) {</a:t>
            </a:r>
          </a:p>
          <a:p>
            <a:r>
              <a:rPr lang="fi-FI" b="1" dirty="0">
                <a:latin typeface="Courier New"/>
                <a:cs typeface="Courier New"/>
              </a:rPr>
              <a:t>                </a:t>
            </a:r>
            <a:r>
              <a:rPr lang="fi-FI" b="1" dirty="0" err="1">
                <a:latin typeface="Courier New"/>
                <a:cs typeface="Courier New"/>
              </a:rPr>
              <a:t>max</a:t>
            </a:r>
            <a:r>
              <a:rPr lang="fi-FI" b="1" dirty="0">
                <a:latin typeface="Courier New"/>
                <a:cs typeface="Courier New"/>
              </a:rPr>
              <a:t> = </a:t>
            </a:r>
            <a:r>
              <a:rPr lang="fi-FI" b="1" dirty="0" err="1">
                <a:latin typeface="Courier New"/>
                <a:cs typeface="Courier New"/>
              </a:rPr>
              <a:t>value</a:t>
            </a:r>
            <a:r>
              <a:rPr lang="fi-FI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item =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pl-PL" b="1" dirty="0">
                <a:latin typeface="Courier New"/>
                <a:cs typeface="Courier New"/>
              </a:rPr>
              <a:t>            K[</a:t>
            </a:r>
            <a:r>
              <a:rPr lang="pl-PL" b="1" dirty="0" err="1">
                <a:latin typeface="Courier New"/>
                <a:cs typeface="Courier New"/>
              </a:rPr>
              <a:t>ww</a:t>
            </a:r>
            <a:r>
              <a:rPr lang="pl-PL" b="1" dirty="0">
                <a:latin typeface="Courier New"/>
                <a:cs typeface="Courier New"/>
              </a:rPr>
              <a:t>] = max;</a:t>
            </a:r>
          </a:p>
          <a:p>
            <a:r>
              <a:rPr lang="pl-PL" b="1" dirty="0">
                <a:latin typeface="Courier New"/>
                <a:cs typeface="Courier New"/>
              </a:rPr>
              <a:t>        }</a:t>
            </a:r>
          </a:p>
          <a:p>
            <a:r>
              <a:rPr lang="pl-PL" b="1" dirty="0">
                <a:latin typeface="Courier New"/>
                <a:cs typeface="Courier New"/>
              </a:rPr>
              <a:t>    </a:t>
            </a:r>
            <a:r>
              <a:rPr lang="pl-PL" b="1" dirty="0" smtClean="0">
                <a:latin typeface="Courier New"/>
                <a:cs typeface="Courier New"/>
              </a:rPr>
              <a:t>}</a:t>
            </a:r>
          </a:p>
          <a:p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pl-PL" b="1" dirty="0">
                <a:latin typeface="Courier New"/>
                <a:cs typeface="Courier New"/>
              </a:rPr>
              <a:t>}</a:t>
            </a:r>
            <a:endParaRPr lang="pl-PL" b="1" dirty="0">
              <a:latin typeface="Courier New"/>
              <a:cs typeface="Courier New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383293" y="2697488"/>
            <a:ext cx="3931877" cy="457195"/>
            <a:chOff x="4846317" y="2423171"/>
            <a:chExt cx="3931877" cy="457195"/>
          </a:xfrm>
        </p:grpSpPr>
        <p:sp>
          <p:nvSpPr>
            <p:cNvPr id="4" name="Rectangle 3"/>
            <p:cNvSpPr/>
            <p:nvPr/>
          </p:nvSpPr>
          <p:spPr bwMode="auto">
            <a:xfrm>
              <a:off x="4846317" y="2423171"/>
              <a:ext cx="3931877" cy="4571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graphicFrame>
          <p:nvGraphicFramePr>
            <p:cNvPr id="101376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2885537"/>
                </p:ext>
              </p:extLst>
            </p:nvPr>
          </p:nvGraphicFramePr>
          <p:xfrm>
            <a:off x="5943585" y="2423171"/>
            <a:ext cx="2802660" cy="45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77" name="Equation" r:id="rId3" imgW="1790640" imgH="291960" progId="Equation.3">
                    <p:embed/>
                  </p:oleObj>
                </mc:Choice>
                <mc:Fallback>
                  <p:oleObj name="Equation" r:id="rId3" imgW="179064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3585" y="2423171"/>
                          <a:ext cx="2802660" cy="4571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4846317" y="2423171"/>
              <a:ext cx="1121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Compute</a:t>
              </a:r>
              <a:endParaRPr lang="en-US" sz="18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307887" y="4160512"/>
            <a:ext cx="2921673" cy="2462213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 w item weight value K[w]</a:t>
            </a:r>
          </a:p>
          <a:p>
            <a:r>
              <a:rPr lang="en-US" sz="1400" b="1" dirty="0">
                <a:latin typeface="Courier New"/>
                <a:cs typeface="Courier New"/>
              </a:rPr>
              <a:t> 1                     0</a:t>
            </a:r>
          </a:p>
          <a:p>
            <a:r>
              <a:rPr lang="en-US" sz="1400" b="1" dirty="0">
                <a:latin typeface="Courier New"/>
                <a:cs typeface="Courier New"/>
              </a:rPr>
              <a:t> 2   4     2     9     9</a:t>
            </a:r>
          </a:p>
          <a:p>
            <a:r>
              <a:rPr lang="en-US" sz="1400" b="1" dirty="0">
                <a:latin typeface="Courier New"/>
                <a:cs typeface="Courier New"/>
              </a:rPr>
              <a:t> 3   2     3    14    14</a:t>
            </a:r>
          </a:p>
          <a:p>
            <a:r>
              <a:rPr lang="en-US" sz="1400" b="1" dirty="0">
                <a:latin typeface="Courier New"/>
                <a:cs typeface="Courier New"/>
              </a:rPr>
              <a:t> 4   4     2     9    18</a:t>
            </a:r>
          </a:p>
          <a:p>
            <a:r>
              <a:rPr lang="en-US" sz="1400" b="1" dirty="0">
                <a:latin typeface="Courier New"/>
                <a:cs typeface="Courier New"/>
              </a:rPr>
              <a:t> 5   2     3    14    23</a:t>
            </a:r>
          </a:p>
          <a:p>
            <a:r>
              <a:rPr lang="en-US" sz="1400" b="1" dirty="0">
                <a:latin typeface="Courier New"/>
                <a:cs typeface="Courier New"/>
              </a:rPr>
              <a:t> 6   1     6    30    30</a:t>
            </a:r>
          </a:p>
          <a:p>
            <a:r>
              <a:rPr lang="en-US" sz="1400" b="1" dirty="0">
                <a:latin typeface="Courier New"/>
                <a:cs typeface="Courier New"/>
              </a:rPr>
              <a:t> 7   2     3    14    32</a:t>
            </a:r>
          </a:p>
          <a:p>
            <a:r>
              <a:rPr lang="en-US" sz="1400" b="1" dirty="0">
                <a:latin typeface="Courier New"/>
                <a:cs typeface="Courier New"/>
              </a:rPr>
              <a:t> 8   1     6    30    39</a:t>
            </a:r>
          </a:p>
          <a:p>
            <a:r>
              <a:rPr lang="en-US" sz="1400" b="1" dirty="0">
                <a:latin typeface="Courier New"/>
                <a:cs typeface="Courier New"/>
              </a:rPr>
              <a:t> 9   1     6    30    44</a:t>
            </a:r>
          </a:p>
          <a:p>
            <a:r>
              <a:rPr lang="en-US" sz="1400" b="1" dirty="0">
                <a:latin typeface="Courier New"/>
                <a:cs typeface="Courier New"/>
              </a:rPr>
              <a:t>10   1     6    30    48</a:t>
            </a:r>
            <a:endParaRPr lang="en-US" sz="1400" b="1" dirty="0">
              <a:latin typeface="Courier New"/>
              <a:cs typeface="Courier New"/>
            </a:endParaRPr>
          </a:p>
        </p:txBody>
      </p:sp>
      <p:graphicFrame>
        <p:nvGraphicFramePr>
          <p:cNvPr id="16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33470"/>
              </p:ext>
            </p:extLst>
          </p:nvPr>
        </p:nvGraphicFramePr>
        <p:xfrm>
          <a:off x="6583658" y="1051586"/>
          <a:ext cx="2194536" cy="1371600"/>
        </p:xfrm>
        <a:graphic>
          <a:graphicData uri="http://schemas.openxmlformats.org/drawingml/2006/table">
            <a:tbl>
              <a:tblPr/>
              <a:tblGrid>
                <a:gridCol w="640073"/>
                <a:gridCol w="822951"/>
                <a:gridCol w="731512"/>
              </a:tblGrid>
              <a:tr h="256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Item </a:t>
                      </a:r>
                      <a:r>
                        <a:rPr kumimoji="0" lang="en-US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Weight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Value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6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6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6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1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37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37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137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137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137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37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37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37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137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1376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137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137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37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6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1376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Algorithm </a:t>
            </a:r>
            <a:r>
              <a:rPr lang="en-US" dirty="0" smtClean="0"/>
              <a:t>Revisited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r>
              <a:rPr lang="en-US" dirty="0" smtClean="0"/>
              <a:t>At time 4, the runner reaches vertex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and tags.</a:t>
            </a:r>
          </a:p>
          <a:p>
            <a:pPr lvl="1"/>
            <a:r>
              <a:rPr lang="en-US" dirty="0" smtClean="0"/>
              <a:t>Runners take off from vertex </a:t>
            </a:r>
            <a:r>
              <a:rPr lang="en-US" i="1" dirty="0" smtClean="0">
                <a:latin typeface="Times New Roman"/>
                <a:cs typeface="Times New Roman"/>
              </a:rPr>
              <a:t>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of the runners from vertex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reaches </a:t>
            </a:r>
            <a:br>
              <a:rPr lang="en-US" dirty="0" smtClean="0"/>
            </a:br>
            <a:r>
              <a:rPr lang="en-US" dirty="0" smtClean="0"/>
              <a:t>vertex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 before the runner from vertex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runner from vertex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 loses and leaves the race.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Screen Shot 2015-07-25 at 3.24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38" y="3644865"/>
            <a:ext cx="7315200" cy="2984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37756" y="6568998"/>
            <a:ext cx="41562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http://www.cs.dartmouth.edu/~thc/cs10/lectures/0509/0509.</a:t>
            </a:r>
            <a:r>
              <a:rPr lang="en-US" sz="1100" dirty="0" smtClean="0">
                <a:hlinkClick r:id="rId3"/>
              </a:rPr>
              <a:t>html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34308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Knapsack 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548634"/>
          </a:xfrm>
        </p:spPr>
        <p:txBody>
          <a:bodyPr/>
          <a:lstStyle/>
          <a:p>
            <a:r>
              <a:rPr lang="en-US" dirty="0" smtClean="0"/>
              <a:t>Which items are in the knapsack?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965976"/>
            <a:ext cx="4032499" cy="3477875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w item weight value K[w]</a:t>
            </a:r>
          </a:p>
          <a:p>
            <a:r>
              <a:rPr lang="en-US" sz="2000" b="1" dirty="0">
                <a:latin typeface="Courier New"/>
                <a:cs typeface="Courier New"/>
              </a:rPr>
              <a:t> 1                     0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2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4</a:t>
            </a:r>
            <a:r>
              <a:rPr lang="en-US" sz="2000" b="1" dirty="0">
                <a:latin typeface="Courier New"/>
                <a:cs typeface="Courier New"/>
              </a:rPr>
              <a:t>     2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9     9</a:t>
            </a:r>
          </a:p>
          <a:p>
            <a:r>
              <a:rPr lang="en-US" sz="2000" b="1" dirty="0">
                <a:latin typeface="Courier New"/>
                <a:cs typeface="Courier New"/>
              </a:rPr>
              <a:t> 3   2     3    14    14</a:t>
            </a:r>
          </a:p>
          <a:p>
            <a:r>
              <a:rPr lang="en-US" sz="2000" b="1" dirty="0">
                <a:latin typeface="Courier New"/>
                <a:cs typeface="Courier New"/>
              </a:rPr>
              <a:t> 4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4</a:t>
            </a:r>
            <a:r>
              <a:rPr lang="en-US" sz="2000" b="1" dirty="0">
                <a:latin typeface="Courier New"/>
                <a:cs typeface="Courier New"/>
              </a:rPr>
              <a:t>     2 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9    18</a:t>
            </a:r>
          </a:p>
          <a:p>
            <a:r>
              <a:rPr lang="en-US" sz="2000" b="1" dirty="0">
                <a:latin typeface="Courier New"/>
                <a:cs typeface="Courier New"/>
              </a:rPr>
              <a:t> 5   2     3    14    23</a:t>
            </a:r>
          </a:p>
          <a:p>
            <a:r>
              <a:rPr lang="en-US" sz="2000" b="1" dirty="0">
                <a:latin typeface="Courier New"/>
                <a:cs typeface="Courier New"/>
              </a:rPr>
              <a:t> 6   1     6    30    30</a:t>
            </a:r>
          </a:p>
          <a:p>
            <a:r>
              <a:rPr lang="en-US" sz="2000" b="1" dirty="0">
                <a:latin typeface="Courier New"/>
                <a:cs typeface="Courier New"/>
              </a:rPr>
              <a:t> 7   2     3    14    32</a:t>
            </a:r>
          </a:p>
          <a:p>
            <a:r>
              <a:rPr lang="en-US" sz="2000" b="1" dirty="0">
                <a:latin typeface="Courier New"/>
                <a:cs typeface="Courier New"/>
              </a:rPr>
              <a:t> 8   1     6    30    39</a:t>
            </a:r>
          </a:p>
          <a:p>
            <a:r>
              <a:rPr lang="en-US" sz="2000" b="1" dirty="0">
                <a:latin typeface="Courier New"/>
                <a:cs typeface="Courier New"/>
              </a:rPr>
              <a:t> 9   1     6    30    44</a:t>
            </a:r>
          </a:p>
          <a:p>
            <a:r>
              <a:rPr lang="en-US" sz="2000" b="1" dirty="0">
                <a:latin typeface="Courier New"/>
                <a:cs typeface="Courier New"/>
              </a:rPr>
              <a:t>10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1</a:t>
            </a:r>
            <a:r>
              <a:rPr lang="en-US" sz="2000" b="1" dirty="0">
                <a:latin typeface="Courier New"/>
                <a:cs typeface="Courier New"/>
              </a:rPr>
              <a:t>     6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30    48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8000"/>
              </p:ext>
            </p:extLst>
          </p:nvPr>
        </p:nvGraphicFramePr>
        <p:xfrm>
          <a:off x="5029195" y="2971805"/>
          <a:ext cx="3657560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40073"/>
                <a:gridCol w="731512"/>
                <a:gridCol w="822951"/>
                <a:gridCol w="14630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48 – 30 = 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18</a:t>
                      </a:r>
                      <a:r>
                        <a:rPr lang="en-US" baseline="0" dirty="0" smtClean="0"/>
                        <a:t> – 9 = 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9 – 9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7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53C51-B7A6-1C49-9D21-44D2382CC627}" type="slidenum">
              <a:rPr lang="en-US"/>
              <a:pPr/>
              <a:t>31</a:t>
            </a:fld>
            <a:endParaRPr lang="en-US"/>
          </a:p>
        </p:txBody>
      </p:sp>
      <p:sp>
        <p:nvSpPr>
          <p:cNvPr id="101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Matrix Multiplications</a:t>
            </a:r>
          </a:p>
        </p:txBody>
      </p:sp>
      <p:sp>
        <p:nvSpPr>
          <p:cNvPr id="101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3230869"/>
          </a:xfrm>
        </p:spPr>
        <p:txBody>
          <a:bodyPr/>
          <a:lstStyle/>
          <a:p>
            <a:r>
              <a:rPr lang="en-US" dirty="0"/>
              <a:t>Suppose we want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multiply </a:t>
            </a:r>
            <a:r>
              <a:rPr lang="en-US" dirty="0"/>
              <a:t>together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four </a:t>
            </a:r>
            <a:r>
              <a:rPr lang="en-US" dirty="0"/>
              <a:t>matrices: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Matrix multiplication is associative.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What order should we multiply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them to </a:t>
            </a:r>
            <a:r>
              <a:rPr lang="en-US" dirty="0">
                <a:solidFill>
                  <a:srgbClr val="B23C00"/>
                </a:solidFill>
              </a:rPr>
              <a:t>minimize the cost?</a:t>
            </a:r>
          </a:p>
        </p:txBody>
      </p:sp>
      <p:pic>
        <p:nvPicPr>
          <p:cNvPr id="10168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79" y="4617707"/>
            <a:ext cx="73152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914597"/>
              </p:ext>
            </p:extLst>
          </p:nvPr>
        </p:nvGraphicFramePr>
        <p:xfrm>
          <a:off x="4572000" y="1325903"/>
          <a:ext cx="2011658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390"/>
                <a:gridCol w="10972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Matrix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x 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x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 x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x 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08012" y="3786710"/>
            <a:ext cx="315306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Multiplying an </a:t>
            </a:r>
            <a:r>
              <a:rPr lang="en-US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solidFill>
                  <a:srgbClr val="0033CC"/>
                </a:solidFill>
              </a:rPr>
              <a:t> x </a:t>
            </a:r>
            <a:r>
              <a:rPr lang="en-US" i="1" dirty="0">
                <a:solidFill>
                  <a:srgbClr val="0033CC"/>
                </a:solidFill>
                <a:latin typeface="Times New Roman"/>
                <a:cs typeface="Times New Roman"/>
              </a:rPr>
              <a:t>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matrix </a:t>
            </a:r>
            <a:r>
              <a:rPr lang="en-US" dirty="0" smtClean="0">
                <a:solidFill>
                  <a:srgbClr val="0033CC"/>
                </a:solidFill>
              </a:rPr>
              <a:t>by </a:t>
            </a:r>
            <a:r>
              <a:rPr lang="en-US" dirty="0">
                <a:solidFill>
                  <a:srgbClr val="0033CC"/>
                </a:solidFill>
              </a:rPr>
              <a:t>an </a:t>
            </a:r>
            <a:endParaRPr lang="en-US" dirty="0" smtClean="0">
              <a:solidFill>
                <a:srgbClr val="0033CC"/>
              </a:solidFill>
            </a:endParaRPr>
          </a:p>
          <a:p>
            <a:r>
              <a:rPr lang="en-US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n</a:t>
            </a:r>
            <a:r>
              <a:rPr lang="en-US" dirty="0" smtClean="0">
                <a:solidFill>
                  <a:srgbClr val="0033CC"/>
                </a:solidFill>
              </a:rPr>
              <a:t> x </a:t>
            </a:r>
            <a:r>
              <a:rPr lang="en-US" i="1" dirty="0">
                <a:solidFill>
                  <a:srgbClr val="0033CC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33CC"/>
                </a:solidFill>
              </a:rPr>
              <a:t> matrix takes </a:t>
            </a:r>
            <a:r>
              <a:rPr lang="en-US" dirty="0" smtClean="0">
                <a:solidFill>
                  <a:srgbClr val="0033CC"/>
                </a:solidFill>
              </a:rPr>
              <a:t>approximately </a:t>
            </a:r>
          </a:p>
          <a:p>
            <a:r>
              <a:rPr lang="en-US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mnp</a:t>
            </a:r>
            <a:r>
              <a:rPr lang="en-US" dirty="0" smtClean="0">
                <a:solidFill>
                  <a:srgbClr val="0033CC"/>
                </a:solidFill>
              </a:rPr>
              <a:t> multiplications.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4878" y="5989292"/>
            <a:ext cx="3890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https://www.cs.berkeley.edu/~vazirani/algorithms/chap6.</a:t>
            </a:r>
            <a:r>
              <a:rPr lang="en-US" sz="1100" dirty="0" smtClean="0">
                <a:hlinkClick r:id="rId3"/>
              </a:rPr>
              <a:t>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6344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1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6835" grpId="0" build="p"/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Matrix </a:t>
            </a:r>
            <a:r>
              <a:rPr lang="en-US" dirty="0" smtClean="0"/>
              <a:t>Multiplications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4878" y="5989292"/>
            <a:ext cx="3890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2"/>
              </a:rPr>
              <a:t>https://www.cs.berkeley.edu/~vazirani/algorithms/chap6.</a:t>
            </a:r>
            <a:r>
              <a:rPr lang="en-US" sz="1100" dirty="0" smtClean="0">
                <a:hlinkClick r:id="rId2"/>
              </a:rPr>
              <a:t>pdf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pic>
        <p:nvPicPr>
          <p:cNvPr id="6" name="Picture 5" descr="Screen Shot 2015-07-25 at 11.34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08" y="1143025"/>
            <a:ext cx="8815264" cy="490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65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5EE7-D7D4-F744-82A8-2721A8918F36}" type="slidenum">
              <a:rPr lang="en-US"/>
              <a:pPr/>
              <a:t>33</a:t>
            </a:fld>
            <a:endParaRPr lang="en-US"/>
          </a:p>
        </p:txBody>
      </p:sp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Matrix Multiplications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1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07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dynamic programming </a:t>
            </a:r>
            <a:r>
              <a:rPr lang="en-US" dirty="0"/>
              <a:t>algorithm to find the optimal (least cost) multiplication order.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Represent </a:t>
            </a:r>
            <a:r>
              <a:rPr lang="en-US" dirty="0"/>
              <a:t>each </a:t>
            </a:r>
            <a:r>
              <a:rPr lang="en-US" dirty="0" err="1"/>
              <a:t>parenthesization</a:t>
            </a:r>
            <a:r>
              <a:rPr lang="en-US" dirty="0"/>
              <a:t> as a </a:t>
            </a:r>
            <a:br>
              <a:rPr lang="en-US" dirty="0"/>
            </a:br>
            <a:r>
              <a:rPr lang="en-US" dirty="0"/>
              <a:t>binary expression tree:</a:t>
            </a:r>
          </a:p>
        </p:txBody>
      </p:sp>
      <p:pic>
        <p:nvPicPr>
          <p:cNvPr id="2" name="Picture 1" descr="Screen Shot 2015-07-25 at 11.37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4" y="3240161"/>
            <a:ext cx="8138071" cy="289007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54878" y="5989292"/>
            <a:ext cx="3890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https://www.cs.berkeley.edu/~vazirani/algorithms/chap6.</a:t>
            </a:r>
            <a:r>
              <a:rPr lang="en-US" sz="1100" dirty="0" smtClean="0">
                <a:hlinkClick r:id="rId3"/>
              </a:rPr>
              <a:t>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4606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7859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6F02-461A-A744-A7B1-EBBAAFDE66B6}" type="slidenum">
              <a:rPr lang="en-US"/>
              <a:pPr/>
              <a:t>34</a:t>
            </a:fld>
            <a:endParaRPr lang="en-US"/>
          </a:p>
        </p:txBody>
      </p:sp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Matrix Multiplications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1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11878"/>
            <a:ext cx="8229600" cy="2519047"/>
          </a:xfrm>
        </p:spPr>
        <p:txBody>
          <a:bodyPr/>
          <a:lstStyle/>
          <a:p>
            <a:r>
              <a:rPr lang="en-US" dirty="0"/>
              <a:t>For a tree to be optimal, its subtrees </a:t>
            </a:r>
            <a:br>
              <a:rPr lang="en-US" dirty="0"/>
            </a:br>
            <a:r>
              <a:rPr lang="en-US" dirty="0"/>
              <a:t>must also be optimal.</a:t>
            </a:r>
          </a:p>
          <a:p>
            <a:pPr lvl="5"/>
            <a:endParaRPr lang="en-US" dirty="0"/>
          </a:p>
          <a:p>
            <a:r>
              <a:rPr lang="en-US" dirty="0"/>
              <a:t>What are the </a:t>
            </a:r>
            <a:r>
              <a:rPr lang="en-US" dirty="0" err="1">
                <a:solidFill>
                  <a:srgbClr val="B23C00"/>
                </a:solidFill>
              </a:rPr>
              <a:t>subproblems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Consider the multiplications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represented by </a:t>
            </a: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subtrees</a:t>
            </a:r>
            <a:r>
              <a:rPr lang="en-US" dirty="0"/>
              <a:t>.</a:t>
            </a:r>
          </a:p>
        </p:txBody>
      </p:sp>
      <p:grpSp>
        <p:nvGrpSpPr>
          <p:cNvPr id="1018884" name="Group 4"/>
          <p:cNvGrpSpPr>
            <a:grpSpLocks/>
          </p:cNvGrpSpPr>
          <p:nvPr/>
        </p:nvGrpSpPr>
        <p:grpSpPr bwMode="auto">
          <a:xfrm>
            <a:off x="1188718" y="1233488"/>
            <a:ext cx="6857964" cy="2378390"/>
            <a:chOff x="576" y="1929"/>
            <a:chExt cx="4630" cy="1844"/>
          </a:xfrm>
        </p:grpSpPr>
        <p:pic>
          <p:nvPicPr>
            <p:cNvPr id="101888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" y="1929"/>
              <a:ext cx="4492" cy="1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8886" name="Text Box 6"/>
            <p:cNvSpPr txBox="1">
              <a:spLocks noChangeArrowheads="1"/>
            </p:cNvSpPr>
            <p:nvPr/>
          </p:nvSpPr>
          <p:spPr bwMode="auto">
            <a:xfrm>
              <a:off x="576" y="3542"/>
              <a:ext cx="1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charset="0"/>
                </a:rPr>
                <a:t>((</a:t>
              </a:r>
              <a:r>
                <a:rPr lang="en-US" i="1">
                  <a:latin typeface="Times New Roman" charset="0"/>
                </a:rPr>
                <a:t>A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 i="1">
                  <a:latin typeface="Times New Roman" charset="0"/>
                </a:rPr>
                <a:t>B</a:t>
              </a:r>
              <a:r>
                <a:rPr lang="en-US">
                  <a:latin typeface="Times New Roman" charset="0"/>
                </a:rPr>
                <a:t>)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 i="1">
                  <a:latin typeface="Times New Roman" charset="0"/>
                </a:rPr>
                <a:t>C</a:t>
              </a:r>
              <a:r>
                <a:rPr lang="en-US">
                  <a:latin typeface="Times New Roman" charset="0"/>
                </a:rPr>
                <a:t>)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 i="1">
                  <a:latin typeface="Times New Roman" charset="0"/>
                </a:rPr>
                <a:t>D</a:t>
              </a:r>
            </a:p>
          </p:txBody>
        </p:sp>
        <p:sp>
          <p:nvSpPr>
            <p:cNvPr id="1018887" name="Text Box 7"/>
            <p:cNvSpPr txBox="1">
              <a:spLocks noChangeArrowheads="1"/>
            </p:cNvSpPr>
            <p:nvPr/>
          </p:nvSpPr>
          <p:spPr bwMode="auto">
            <a:xfrm>
              <a:off x="2304" y="3542"/>
              <a:ext cx="1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charset="0"/>
                </a:rPr>
                <a:t>A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((</a:t>
              </a:r>
              <a:r>
                <a:rPr lang="en-US" i="1">
                  <a:latin typeface="Times New Roman" charset="0"/>
                </a:rPr>
                <a:t>B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 i="1">
                  <a:latin typeface="Times New Roman" charset="0"/>
                </a:rPr>
                <a:t>C</a:t>
              </a:r>
              <a:r>
                <a:rPr lang="en-US">
                  <a:latin typeface="Times New Roman" charset="0"/>
                </a:rPr>
                <a:t>)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 i="1">
                  <a:latin typeface="Times New Roman" charset="0"/>
                </a:rPr>
                <a:t>D</a:t>
              </a:r>
              <a:r>
                <a:rPr lang="en-US">
                  <a:latin typeface="Times New Roman" charset="0"/>
                </a:rPr>
                <a:t>)</a:t>
              </a:r>
            </a:p>
          </p:txBody>
        </p:sp>
        <p:sp>
          <p:nvSpPr>
            <p:cNvPr id="1018888" name="Text Box 8"/>
            <p:cNvSpPr txBox="1">
              <a:spLocks noChangeArrowheads="1"/>
            </p:cNvSpPr>
            <p:nvPr/>
          </p:nvSpPr>
          <p:spPr bwMode="auto">
            <a:xfrm>
              <a:off x="4090" y="3542"/>
              <a:ext cx="1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charset="0"/>
                </a:rPr>
                <a:t>(</a:t>
              </a:r>
              <a:r>
                <a:rPr lang="en-US" i="1">
                  <a:latin typeface="Times New Roman" charset="0"/>
                </a:rPr>
                <a:t>A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(</a:t>
              </a:r>
              <a:r>
                <a:rPr lang="en-US" i="1">
                  <a:latin typeface="Times New Roman" charset="0"/>
                </a:rPr>
                <a:t>B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 i="1">
                  <a:latin typeface="Times New Roman" charset="0"/>
                </a:rPr>
                <a:t>C</a:t>
              </a:r>
              <a:r>
                <a:rPr lang="en-US">
                  <a:latin typeface="Times New Roman" charset="0"/>
                </a:rPr>
                <a:t>)) </a:t>
              </a:r>
              <a:r>
                <a:rPr lang="en-US"/>
                <a:t>x</a:t>
              </a:r>
              <a:r>
                <a:rPr lang="en-US">
                  <a:latin typeface="Times New Roman" charset="0"/>
                </a:rPr>
                <a:t> </a:t>
              </a:r>
              <a:r>
                <a:rPr lang="en-US" i="1">
                  <a:latin typeface="Times New Roman" charset="0"/>
                </a:rPr>
                <a:t>D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754878" y="5989292"/>
            <a:ext cx="3890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https://www.cs.berkeley.edu/~vazirani/algorithms/chap6.</a:t>
            </a:r>
            <a:r>
              <a:rPr lang="en-US" sz="1100" dirty="0" smtClean="0">
                <a:hlinkClick r:id="rId3"/>
              </a:rPr>
              <a:t>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98509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88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A432-8B54-5742-BE43-5A5907A89501}" type="slidenum">
              <a:rPr lang="en-US"/>
              <a:pPr/>
              <a:t>35</a:t>
            </a:fld>
            <a:endParaRPr lang="en-US"/>
          </a:p>
        </p:txBody>
      </p:sp>
      <p:sp>
        <p:nvSpPr>
          <p:cNvPr id="10199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Matrix Multiplications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19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34464"/>
            <a:ext cx="8137525" cy="4876770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 charset="0"/>
              </a:rPr>
              <a:t>C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j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= minimum cost of multiplying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</a:t>
            </a:r>
            <a:r>
              <a:rPr lang="en-US" i="1" dirty="0" smtClean="0">
                <a:latin typeface="Times New Roman" charset="0"/>
              </a:rPr>
              <a:t>A</a:t>
            </a:r>
            <a:r>
              <a:rPr lang="en-US" i="1" baseline="-25000" dirty="0" smtClean="0">
                <a:latin typeface="Times New Roman" charset="0"/>
              </a:rPr>
              <a:t>i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en-US" i="1" dirty="0">
                <a:latin typeface="Times New Roman" charset="0"/>
              </a:rPr>
              <a:t>A</a:t>
            </a:r>
            <a:r>
              <a:rPr lang="en-US" i="1" baseline="-25000" dirty="0">
                <a:latin typeface="Times New Roman" charset="0"/>
              </a:rPr>
              <a:t>i+1</a:t>
            </a:r>
            <a:r>
              <a:rPr lang="en-US" dirty="0"/>
              <a:t> x ... x </a:t>
            </a:r>
            <a:r>
              <a:rPr lang="en-US" i="1" dirty="0" err="1">
                <a:latin typeface="Times New Roman" charset="0"/>
              </a:rPr>
              <a:t>A</a:t>
            </a:r>
            <a:r>
              <a:rPr lang="en-US" i="1" baseline="-25000" dirty="0" err="1">
                <a:latin typeface="Times New Roman" charset="0"/>
              </a:rPr>
              <a:t>j</a:t>
            </a:r>
            <a:endParaRPr lang="en-US" i="1" baseline="-25000" dirty="0">
              <a:latin typeface="Times New Roman" charset="0"/>
            </a:endParaRPr>
          </a:p>
          <a:p>
            <a:pPr lvl="4"/>
            <a:endParaRPr lang="en-US" i="1" baseline="-25000" dirty="0">
              <a:latin typeface="Times New Roman" charset="0"/>
            </a:endParaRPr>
          </a:p>
          <a:p>
            <a:r>
              <a:rPr lang="en-US" dirty="0"/>
              <a:t>The size of each </a:t>
            </a:r>
            <a:r>
              <a:rPr lang="en-US" dirty="0" err="1"/>
              <a:t>subproblem</a:t>
            </a:r>
            <a:r>
              <a:rPr lang="en-US" dirty="0"/>
              <a:t> is </a:t>
            </a:r>
            <a:r>
              <a:rPr lang="en-US" dirty="0" smtClean="0"/>
              <a:t>| </a:t>
            </a:r>
            <a:r>
              <a:rPr lang="en-US" i="1" dirty="0" smtClean="0">
                <a:latin typeface="Times New Roman" charset="0"/>
              </a:rPr>
              <a:t>j</a:t>
            </a:r>
            <a:r>
              <a:rPr lang="en-US" dirty="0" smtClean="0"/>
              <a:t> </a:t>
            </a:r>
            <a:r>
              <a:rPr lang="en-US" dirty="0">
                <a:latin typeface="Times New Roman"/>
              </a:rPr>
              <a:t>–</a:t>
            </a:r>
            <a:r>
              <a:rPr lang="en-US" dirty="0"/>
              <a:t>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| multiplications.</a:t>
            </a:r>
          </a:p>
          <a:p>
            <a:pPr lvl="1"/>
            <a:r>
              <a:rPr lang="en-US" dirty="0"/>
              <a:t>The smallest problem is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 =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j</a:t>
            </a:r>
            <a:r>
              <a:rPr lang="en-US" dirty="0"/>
              <a:t>, so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i="1" dirty="0">
                <a:latin typeface="Times New Roman" charset="0"/>
              </a:rPr>
              <a:t>,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</a:t>
            </a:r>
            <a:r>
              <a:rPr lang="en-US" dirty="0"/>
              <a:t> 0.</a:t>
            </a:r>
          </a:p>
          <a:p>
            <a:pPr lvl="1"/>
            <a:r>
              <a:rPr lang="en-US" dirty="0"/>
              <a:t>For </a:t>
            </a:r>
            <a:r>
              <a:rPr lang="en-US" i="1" dirty="0">
                <a:latin typeface="Times New Roman" charset="0"/>
              </a:rPr>
              <a:t>j</a:t>
            </a:r>
            <a:r>
              <a:rPr lang="en-US" dirty="0"/>
              <a:t> &gt;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, consider the optimal subtree for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i="1" dirty="0">
                <a:latin typeface="Times New Roman" charset="0"/>
              </a:rPr>
              <a:t>, j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.</a:t>
            </a:r>
          </a:p>
          <a:p>
            <a:pPr lvl="1"/>
            <a:r>
              <a:rPr lang="en-US" dirty="0"/>
              <a:t>The uppermost branch splits the product into two parts</a:t>
            </a:r>
            <a:r>
              <a:rPr lang="en-US" dirty="0" smtClean="0"/>
              <a:t>, </a:t>
            </a:r>
            <a:r>
              <a:rPr lang="en-US" i="1" dirty="0" smtClean="0">
                <a:latin typeface="Times New Roman" charset="0"/>
              </a:rPr>
              <a:t>A</a:t>
            </a:r>
            <a:r>
              <a:rPr lang="en-US" i="1" baseline="-25000" dirty="0" smtClean="0">
                <a:latin typeface="Times New Roman" charset="0"/>
              </a:rPr>
              <a:t>i</a:t>
            </a:r>
            <a:r>
              <a:rPr lang="en-US" dirty="0" smtClean="0"/>
              <a:t> </a:t>
            </a:r>
            <a:r>
              <a:rPr lang="en-US" dirty="0"/>
              <a:t>x ... x </a:t>
            </a:r>
            <a:r>
              <a:rPr lang="en-US" i="1" dirty="0" err="1">
                <a:latin typeface="Times New Roman" charset="0"/>
              </a:rPr>
              <a:t>A</a:t>
            </a:r>
            <a:r>
              <a:rPr lang="en-US" i="1" baseline="-25000" dirty="0" err="1">
                <a:latin typeface="Times New Roman" charset="0"/>
              </a:rPr>
              <a:t>k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A</a:t>
            </a:r>
            <a:r>
              <a:rPr lang="en-US" i="1" baseline="-25000" dirty="0">
                <a:latin typeface="Times New Roman" charset="0"/>
              </a:rPr>
              <a:t>k+1</a:t>
            </a:r>
            <a:r>
              <a:rPr lang="en-US" dirty="0"/>
              <a:t> x ... x </a:t>
            </a:r>
            <a:r>
              <a:rPr lang="en-US" i="1" dirty="0" err="1">
                <a:latin typeface="Times New Roman" charset="0"/>
              </a:rPr>
              <a:t>A</a:t>
            </a:r>
            <a:r>
              <a:rPr lang="en-US" i="1" baseline="-25000" dirty="0" err="1">
                <a:latin typeface="Times New Roman" charset="0"/>
              </a:rPr>
              <a:t>j</a:t>
            </a:r>
            <a:r>
              <a:rPr lang="en-US" dirty="0"/>
              <a:t> for some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/>
              <a:t> between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 and</a:t>
            </a:r>
            <a:r>
              <a:rPr lang="en-US" i="1" dirty="0"/>
              <a:t> </a:t>
            </a:r>
            <a:r>
              <a:rPr lang="en-US" i="1" dirty="0">
                <a:latin typeface="Times New Roman" charset="0"/>
              </a:rPr>
              <a:t>j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cost of the subtree is the cost of the two partial products, plus the cost of combining them:</a:t>
            </a:r>
          </a:p>
        </p:txBody>
      </p:sp>
      <p:graphicFrame>
        <p:nvGraphicFramePr>
          <p:cNvPr id="1019908" name="Object 4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43957924"/>
              </p:ext>
            </p:extLst>
          </p:nvPr>
        </p:nvGraphicFramePr>
        <p:xfrm>
          <a:off x="1188757" y="6172170"/>
          <a:ext cx="521176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3" imgW="2971800" imgH="291960" progId="Equation.3">
                  <p:embed/>
                </p:oleObj>
              </mc:Choice>
              <mc:Fallback>
                <p:oleObj name="Equation" r:id="rId3" imgW="29718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8757" y="6172170"/>
                        <a:ext cx="5211762" cy="5127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23731" y="5806414"/>
            <a:ext cx="1128100" cy="830997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Find the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optimal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value of </a:t>
            </a:r>
            <a:r>
              <a:rPr lang="en-US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k</a:t>
            </a:r>
            <a:endParaRPr lang="en-US" i="1" dirty="0">
              <a:solidFill>
                <a:srgbClr val="0033CC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838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05CF-5187-9F47-8D27-BD9138022E89}" type="slidenum">
              <a:rPr lang="en-US"/>
              <a:pPr/>
              <a:t>36</a:t>
            </a:fld>
            <a:endParaRPr lang="en-US"/>
          </a:p>
        </p:txBody>
      </p:sp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Matrix Multiplications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21960" name="Text Box 8"/>
          <p:cNvSpPr txBox="1">
            <a:spLocks noChangeArrowheads="1"/>
          </p:cNvSpPr>
          <p:nvPr/>
        </p:nvSpPr>
        <p:spPr bwMode="auto">
          <a:xfrm>
            <a:off x="182927" y="1365491"/>
            <a:ext cx="7772315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for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= 1 to n {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C[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i,i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] = 0;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}</a:t>
            </a:r>
          </a:p>
          <a:p>
            <a:endParaRPr lang="en-US" sz="1800" b="1" dirty="0">
              <a:solidFill>
                <a:srgbClr val="006600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// s is the </a:t>
            </a:r>
            <a:r>
              <a:rPr lang="en-US" sz="1800" b="1" dirty="0" err="1">
                <a:latin typeface="Courier New" charset="0"/>
              </a:rPr>
              <a:t>subproblem</a:t>
            </a:r>
            <a:r>
              <a:rPr lang="en-US" sz="1800" b="1" dirty="0">
                <a:latin typeface="Courier New" charset="0"/>
              </a:rPr>
              <a:t> size</a:t>
            </a:r>
          </a:p>
          <a:p>
            <a:r>
              <a:rPr lang="en-US" sz="1800" b="1" dirty="0">
                <a:latin typeface="Courier New" charset="0"/>
              </a:rPr>
              <a:t>for s = 1 to n-1 {</a:t>
            </a:r>
          </a:p>
          <a:p>
            <a:r>
              <a:rPr lang="en-US" sz="1800" b="1" dirty="0" smtClean="0">
                <a:latin typeface="Courier New" charset="0"/>
              </a:rPr>
              <a:t>    for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= 1 to n-s {</a:t>
            </a:r>
          </a:p>
          <a:p>
            <a:r>
              <a:rPr lang="en-US" sz="1800" b="1" dirty="0">
                <a:latin typeface="Courier New" charset="0"/>
              </a:rPr>
              <a:t>       j = </a:t>
            </a:r>
            <a:r>
              <a:rPr lang="en-US" sz="1800" b="1" dirty="0" err="1">
                <a:latin typeface="Courier New" charset="0"/>
              </a:rPr>
              <a:t>i+s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   for k =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to j-1 {</a:t>
            </a:r>
          </a:p>
          <a:p>
            <a:r>
              <a:rPr lang="en-US" sz="1800" b="1" dirty="0">
                <a:latin typeface="Courier New" charset="0"/>
              </a:rPr>
              <a:t>           cost = C[</a:t>
            </a:r>
            <a:r>
              <a:rPr lang="en-US" sz="1800" b="1" dirty="0" err="1">
                <a:latin typeface="Courier New" charset="0"/>
              </a:rPr>
              <a:t>i,k</a:t>
            </a:r>
            <a:r>
              <a:rPr lang="en-US" sz="1800" b="1" dirty="0">
                <a:latin typeface="Courier New" charset="0"/>
              </a:rPr>
              <a:t>] + C[k+1</a:t>
            </a:r>
            <a:r>
              <a:rPr lang="en-US" sz="1800" b="1" dirty="0" smtClean="0">
                <a:latin typeface="Courier New" charset="0"/>
              </a:rPr>
              <a:t>,j</a:t>
            </a:r>
            <a:r>
              <a:rPr lang="en-US" sz="1800" b="1" dirty="0">
                <a:latin typeface="Courier New" charset="0"/>
              </a:rPr>
              <a:t>] + m[i-1]</a:t>
            </a:r>
            <a:r>
              <a:rPr lang="en-US" sz="1800" b="1" dirty="0" smtClean="0">
                <a:latin typeface="Courier New" charset="0"/>
              </a:rPr>
              <a:t>*m</a:t>
            </a:r>
            <a:r>
              <a:rPr lang="en-US" sz="1800" b="1" dirty="0">
                <a:latin typeface="Courier New" charset="0"/>
              </a:rPr>
              <a:t>[k]*m[j];</a:t>
            </a:r>
          </a:p>
          <a:p>
            <a:r>
              <a:rPr lang="en-US" sz="1800" b="1" dirty="0">
                <a:latin typeface="Courier New" charset="0"/>
              </a:rPr>
              <a:t>           if (cost &lt; C[</a:t>
            </a:r>
            <a:r>
              <a:rPr lang="en-US" sz="1800" b="1" dirty="0" err="1">
                <a:latin typeface="Courier New" charset="0"/>
              </a:rPr>
              <a:t>i,j</a:t>
            </a:r>
            <a:r>
              <a:rPr lang="en-US" sz="1800" b="1" dirty="0">
                <a:latin typeface="Courier New" charset="0"/>
              </a:rPr>
              <a:t>]) {</a:t>
            </a:r>
          </a:p>
          <a:p>
            <a:r>
              <a:rPr lang="en-US" sz="1800" b="1" dirty="0">
                <a:latin typeface="Courier New" charset="0"/>
              </a:rPr>
              <a:t>               C[</a:t>
            </a:r>
            <a:r>
              <a:rPr lang="en-US" sz="1800" b="1" dirty="0" err="1">
                <a:latin typeface="Courier New" charset="0"/>
              </a:rPr>
              <a:t>i,j</a:t>
            </a:r>
            <a:r>
              <a:rPr lang="en-US" sz="1800" b="1" dirty="0">
                <a:latin typeface="Courier New" charset="0"/>
              </a:rPr>
              <a:t>] = cost;</a:t>
            </a:r>
          </a:p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       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lastChange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[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i,j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] = k;</a:t>
            </a:r>
          </a:p>
          <a:p>
            <a:r>
              <a:rPr lang="en-US" sz="1800" b="1" dirty="0">
                <a:latin typeface="Courier New" charset="0"/>
              </a:rPr>
              <a:t>           }</a:t>
            </a:r>
          </a:p>
          <a:p>
            <a:r>
              <a:rPr lang="en-US" sz="1800" b="1" dirty="0">
                <a:latin typeface="Courier New" charset="0"/>
              </a:rPr>
              <a:t>       }</a:t>
            </a:r>
          </a:p>
          <a:p>
            <a:r>
              <a:rPr lang="en-US" sz="1800" b="1" dirty="0">
                <a:latin typeface="Courier New" charset="0"/>
              </a:rPr>
              <a:t>   }</a:t>
            </a:r>
          </a:p>
          <a:p>
            <a:r>
              <a:rPr lang="en-US" sz="1800" b="1" dirty="0" smtClean="0">
                <a:latin typeface="Courier New" charset="0"/>
              </a:rPr>
              <a:t>}</a:t>
            </a:r>
          </a:p>
        </p:txBody>
      </p:sp>
      <p:sp>
        <p:nvSpPr>
          <p:cNvPr id="1021961" name="Text Box 9"/>
          <p:cNvSpPr txBox="1">
            <a:spLocks noChangeArrowheads="1"/>
          </p:cNvSpPr>
          <p:nvPr/>
        </p:nvSpPr>
        <p:spPr bwMode="auto">
          <a:xfrm>
            <a:off x="2807372" y="1508781"/>
            <a:ext cx="5239310" cy="369332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Record costs in the two-dimensional array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C[][]</a:t>
            </a:r>
          </a:p>
        </p:txBody>
      </p:sp>
      <p:sp>
        <p:nvSpPr>
          <p:cNvPr id="1021962" name="Text Box 10"/>
          <p:cNvSpPr txBox="1">
            <a:spLocks noChangeArrowheads="1"/>
          </p:cNvSpPr>
          <p:nvPr/>
        </p:nvSpPr>
        <p:spPr bwMode="auto">
          <a:xfrm>
            <a:off x="2194586" y="5074902"/>
            <a:ext cx="4702918" cy="369332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Record changes in array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lastChange[][]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80926" y="4709146"/>
            <a:ext cx="1128100" cy="830997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Find the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optimal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value of </a:t>
            </a:r>
            <a:r>
              <a:rPr lang="en-US" i="1" dirty="0" smtClean="0">
                <a:solidFill>
                  <a:srgbClr val="0033CC"/>
                </a:solidFill>
                <a:latin typeface="Times New Roman"/>
                <a:cs typeface="Times New Roman"/>
              </a:rPr>
              <a:t>k</a:t>
            </a:r>
            <a:endParaRPr lang="en-US" i="1" dirty="0">
              <a:solidFill>
                <a:srgbClr val="0033CC"/>
              </a:solidFill>
              <a:latin typeface="Times New Roman"/>
              <a:cs typeface="Times New Roman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85067" y="2971805"/>
            <a:ext cx="5867444" cy="469317"/>
            <a:chOff x="3200415" y="3794756"/>
            <a:chExt cx="5867444" cy="469317"/>
          </a:xfrm>
        </p:grpSpPr>
        <p:sp>
          <p:nvSpPr>
            <p:cNvPr id="3" name="Rectangle 2"/>
            <p:cNvSpPr/>
            <p:nvPr/>
          </p:nvSpPr>
          <p:spPr bwMode="auto">
            <a:xfrm>
              <a:off x="3200415" y="3794756"/>
              <a:ext cx="5852096" cy="4571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200415" y="3794756"/>
              <a:ext cx="1121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Compute</a:t>
              </a:r>
              <a:endParaRPr lang="en-US" sz="1800" dirty="0"/>
            </a:p>
          </p:txBody>
        </p:sp>
        <p:graphicFrame>
          <p:nvGraphicFramePr>
            <p:cNvPr id="102195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8803382"/>
                </p:ext>
              </p:extLst>
            </p:nvPr>
          </p:nvGraphicFramePr>
          <p:xfrm>
            <a:off x="4297683" y="3794756"/>
            <a:ext cx="4770176" cy="469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9" name="Equation" r:id="rId3" imgW="2971800" imgH="291960" progId="Equation.3">
                    <p:embed/>
                  </p:oleObj>
                </mc:Choice>
                <mc:Fallback>
                  <p:oleObj name="Equation" r:id="rId3" imgW="297180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7683" y="3794756"/>
                          <a:ext cx="4770176" cy="469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27221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1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1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19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1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1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19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19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19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19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19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19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19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19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19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19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19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19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196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1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1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1961" grpId="0" animBg="1"/>
      <p:bldP spid="102196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E11D5-5DE3-ED49-B099-46E91B6A58E4}" type="slidenum">
              <a:rPr lang="en-US"/>
              <a:pPr/>
              <a:t>37</a:t>
            </a:fld>
            <a:endParaRPr lang="en-US"/>
          </a:p>
        </p:txBody>
      </p:sp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Matrix Multiplications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944563"/>
          </a:xfrm>
        </p:spPr>
        <p:txBody>
          <a:bodyPr/>
          <a:lstStyle/>
          <a:p>
            <a:r>
              <a:rPr lang="en-US" dirty="0"/>
              <a:t>Recover the </a:t>
            </a:r>
            <a:r>
              <a:rPr lang="en-US" dirty="0">
                <a:solidFill>
                  <a:srgbClr val="B23C00"/>
                </a:solidFill>
              </a:rPr>
              <a:t>optimal </a:t>
            </a:r>
            <a:r>
              <a:rPr lang="en-US" dirty="0" err="1">
                <a:solidFill>
                  <a:srgbClr val="B23C00"/>
                </a:solidFill>
              </a:rPr>
              <a:t>parenthesization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lastChange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[][]</a:t>
            </a:r>
            <a:r>
              <a:rPr lang="en-US" dirty="0"/>
              <a:t> array:</a:t>
            </a:r>
          </a:p>
        </p:txBody>
      </p:sp>
      <p:sp>
        <p:nvSpPr>
          <p:cNvPr id="1024004" name="Text Box 4"/>
          <p:cNvSpPr txBox="1">
            <a:spLocks noChangeArrowheads="1"/>
          </p:cNvSpPr>
          <p:nvPr/>
        </p:nvSpPr>
        <p:spPr bwMode="auto">
          <a:xfrm>
            <a:off x="1828830" y="2457014"/>
            <a:ext cx="5356154" cy="2800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void order(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j)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if (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 == j) </a:t>
            </a:r>
            <a:r>
              <a:rPr lang="en-US" sz="1600" b="1" dirty="0" err="1" smtClean="0">
                <a:latin typeface="Courier New" charset="0"/>
              </a:rPr>
              <a:t>System.out.print</a:t>
            </a:r>
            <a:r>
              <a:rPr lang="en-US" sz="1600" b="1" dirty="0" smtClean="0">
                <a:latin typeface="Courier New" charset="0"/>
              </a:rPr>
              <a:t>(</a:t>
            </a:r>
            <a:r>
              <a:rPr lang="en-US" sz="1600" b="1" dirty="0">
                <a:latin typeface="Courier New" charset="0"/>
              </a:rPr>
              <a:t>name[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]);</a:t>
            </a:r>
          </a:p>
          <a:p>
            <a:r>
              <a:rPr lang="en-US" b="1" dirty="0" smtClean="0">
                <a:latin typeface="Courier New" charset="0"/>
              </a:rPr>
              <a:t>    </a:t>
            </a:r>
            <a:r>
              <a:rPr lang="en-US" sz="1600" b="1" dirty="0" smtClean="0">
                <a:latin typeface="Courier New" charset="0"/>
              </a:rPr>
              <a:t>else </a:t>
            </a:r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System.out.print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sz="1600" b="1" dirty="0" smtClean="0">
                <a:latin typeface="Courier New" charset="0"/>
              </a:rPr>
              <a:t>(</a:t>
            </a:r>
            <a:r>
              <a:rPr lang="en-US" sz="1600" b="1" dirty="0">
                <a:latin typeface="Courier New" charset="0"/>
              </a:rPr>
              <a:t>"(");</a:t>
            </a:r>
          </a:p>
          <a:p>
            <a:r>
              <a:rPr lang="en-US" sz="1600" b="1" dirty="0">
                <a:latin typeface="Courier New" charset="0"/>
              </a:rPr>
              <a:t>	</a:t>
            </a:r>
            <a:r>
              <a:rPr lang="en-US" sz="1600" b="1" dirty="0" smtClean="0">
                <a:latin typeface="Courier New" charset="0"/>
              </a:rPr>
              <a:t>order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lastChange</a:t>
            </a:r>
            <a:r>
              <a:rPr lang="en-US" sz="1600" b="1" dirty="0" smtClean="0">
                <a:latin typeface="Courier New" charset="0"/>
              </a:rPr>
              <a:t>[</a:t>
            </a:r>
            <a:r>
              <a:rPr lang="en-US" sz="1600" b="1" dirty="0" err="1" smtClean="0">
                <a:latin typeface="Courier New" charset="0"/>
              </a:rPr>
              <a:t>i,j</a:t>
            </a:r>
            <a:r>
              <a:rPr lang="en-US" sz="1600" b="1" dirty="0" smtClean="0">
                <a:latin typeface="Courier New" charset="0"/>
              </a:rPr>
              <a:t>]-1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System.out.print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sz="1600" b="1" dirty="0" smtClean="0">
                <a:latin typeface="Courier New" charset="0"/>
              </a:rPr>
              <a:t>(</a:t>
            </a:r>
            <a:r>
              <a:rPr lang="en-US" sz="1600" b="1" dirty="0">
                <a:latin typeface="Courier New" charset="0"/>
              </a:rPr>
              <a:t>"*");</a:t>
            </a:r>
          </a:p>
          <a:p>
            <a:r>
              <a:rPr lang="en-US" sz="1600" b="1" dirty="0">
                <a:latin typeface="Courier New" charset="0"/>
              </a:rPr>
              <a:t>	</a:t>
            </a:r>
            <a:r>
              <a:rPr lang="en-US" sz="1600" b="1" dirty="0" smtClean="0">
                <a:latin typeface="Courier New" charset="0"/>
              </a:rPr>
              <a:t>order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lastChange</a:t>
            </a:r>
            <a:r>
              <a:rPr lang="en-US" sz="1600" b="1" dirty="0" smtClean="0">
                <a:latin typeface="Courier New" charset="0"/>
              </a:rPr>
              <a:t>[</a:t>
            </a:r>
            <a:r>
              <a:rPr lang="en-US" sz="1600" b="1" dirty="0" err="1" smtClean="0">
                <a:latin typeface="Courier New" charset="0"/>
              </a:rPr>
              <a:t>i,j</a:t>
            </a:r>
            <a:r>
              <a:rPr lang="en-US" sz="1600" b="1" dirty="0">
                <a:latin typeface="Courier New" charset="0"/>
              </a:rPr>
              <a:t>], j);</a:t>
            </a:r>
          </a:p>
          <a:p>
            <a:r>
              <a:rPr lang="en-US" sz="1600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System.out.print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sz="1600" b="1" dirty="0" smtClean="0">
                <a:latin typeface="Courier New" charset="0"/>
              </a:rPr>
              <a:t>(</a:t>
            </a:r>
            <a:r>
              <a:rPr lang="en-US" sz="1600" b="1" dirty="0">
                <a:latin typeface="Courier New" charset="0"/>
              </a:rPr>
              <a:t>")");</a:t>
            </a:r>
          </a:p>
          <a:p>
            <a:r>
              <a:rPr lang="en-US" b="1" dirty="0" smtClean="0">
                <a:latin typeface="Courier New" charset="0"/>
              </a:rPr>
              <a:t>    </a:t>
            </a:r>
            <a:r>
              <a:rPr lang="en-US" sz="1600" b="1" dirty="0" smtClean="0">
                <a:latin typeface="Courier New" charset="0"/>
              </a:rPr>
              <a:t>}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690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1163"/>
            <a:ext cx="9144000" cy="655637"/>
          </a:xfrm>
        </p:spPr>
        <p:txBody>
          <a:bodyPr/>
          <a:lstStyle/>
          <a:p>
            <a:r>
              <a:rPr lang="en-US" dirty="0" smtClean="0"/>
              <a:t>Common Subproblems of Dynamic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5" name="Picture 4" descr="Screen Shot 2015-07-25 at 11.48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67" y="1325903"/>
            <a:ext cx="8509936" cy="46917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78824" y="5989292"/>
            <a:ext cx="3890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https://www.cs.berkeley.edu/~vazirani/algorithms/chap6.</a:t>
            </a:r>
            <a:r>
              <a:rPr lang="en-US" sz="1100" dirty="0" smtClean="0">
                <a:hlinkClick r:id="rId3"/>
              </a:rPr>
              <a:t>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47748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411163"/>
            <a:ext cx="9144000" cy="655637"/>
          </a:xfrm>
        </p:spPr>
        <p:txBody>
          <a:bodyPr/>
          <a:lstStyle/>
          <a:p>
            <a:r>
              <a:rPr lang="en-US" dirty="0" smtClean="0"/>
              <a:t>Common Subproblems of Dynamic Programming</a:t>
            </a:r>
            <a:endParaRPr lang="en-US" dirty="0"/>
          </a:p>
        </p:txBody>
      </p:sp>
      <p:pic>
        <p:nvPicPr>
          <p:cNvPr id="6" name="Picture 5" descr="Screen Shot 2015-07-25 at 11.49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1234464"/>
            <a:ext cx="8595266" cy="48181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20634" y="6080731"/>
            <a:ext cx="38908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https://www.cs.berkeley.edu/~vazirani/algorithms/chap6.</a:t>
            </a:r>
            <a:r>
              <a:rPr lang="en-US" sz="1100" dirty="0" smtClean="0">
                <a:hlinkClick r:id="rId3"/>
              </a:rPr>
              <a:t>pdf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1562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Algorithm Revisited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 smtClean="0"/>
              <a:t>The runner from vertex </a:t>
            </a:r>
            <a:r>
              <a:rPr lang="en-US" i="1" dirty="0">
                <a:latin typeface="Times New Roman"/>
                <a:cs typeface="Times New Roman"/>
              </a:rPr>
              <a:t>y</a:t>
            </a:r>
            <a:r>
              <a:rPr lang="en-US" dirty="0" smtClean="0"/>
              <a:t> reaches vertex </a:t>
            </a:r>
            <a:r>
              <a:rPr lang="en-US" i="1" dirty="0">
                <a:latin typeface="Times New Roman"/>
                <a:cs typeface="Times New Roman"/>
              </a:rPr>
              <a:t>z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runner from vertex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 reaches vertex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 smtClean="0"/>
              <a:t> first.</a:t>
            </a:r>
          </a:p>
          <a:p>
            <a:r>
              <a:rPr lang="en-US" dirty="0" smtClean="0"/>
              <a:t>Now we have the shortest (fastest) path from vertex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 to each of the other vertices.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Screen Shot 2015-07-25 at 3.30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99" y="3329909"/>
            <a:ext cx="7340600" cy="2933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37756" y="6568998"/>
            <a:ext cx="41562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hlinkClick r:id="rId3"/>
              </a:rPr>
              <a:t>http://www.cs.dartmouth.edu/~thc/cs10/lectures/0509/0509.</a:t>
            </a:r>
            <a:r>
              <a:rPr lang="en-US" sz="1100" dirty="0" smtClean="0">
                <a:hlinkClick r:id="rId3"/>
              </a:rPr>
              <a:t>html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12495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74EE-76FC-644A-9F1E-32B7D427AB3C}" type="slidenum">
              <a:rPr lang="en-US"/>
              <a:pPr/>
              <a:t>5</a:t>
            </a:fld>
            <a:endParaRPr lang="en-US"/>
          </a:p>
        </p:txBody>
      </p:sp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Algorithms</a:t>
            </a:r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Proceed in stages.</a:t>
            </a:r>
          </a:p>
          <a:p>
            <a:pPr lvl="4"/>
            <a:endParaRPr lang="en-US" dirty="0"/>
          </a:p>
          <a:p>
            <a:r>
              <a:rPr lang="en-US" dirty="0"/>
              <a:t>At each stage, choose a </a:t>
            </a:r>
            <a:r>
              <a:rPr lang="en-US" dirty="0">
                <a:solidFill>
                  <a:srgbClr val="B23C00"/>
                </a:solidFill>
              </a:rPr>
              <a:t>local optimum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Attempt to do what is best based on current information.</a:t>
            </a:r>
          </a:p>
          <a:p>
            <a:pPr lvl="1"/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Take </a:t>
            </a:r>
            <a:r>
              <a:rPr lang="en-US" dirty="0"/>
              <a:t>what you can get now</a:t>
            </a:r>
            <a:r>
              <a:rPr lang="en-US" dirty="0" smtClean="0"/>
              <a:t>.</a:t>
            </a:r>
            <a:r>
              <a:rPr lang="en-US" altLang="ja-JP" dirty="0" smtClean="0">
                <a:latin typeface="Arial"/>
              </a:rPr>
              <a:t>”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Hope this process leads to the </a:t>
            </a:r>
            <a:r>
              <a:rPr lang="en-US" dirty="0">
                <a:solidFill>
                  <a:srgbClr val="B23C00"/>
                </a:solidFill>
              </a:rPr>
              <a:t>global optimum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always work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5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4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4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B74EE-76FC-644A-9F1E-32B7D427AB3C}" type="slidenum">
              <a:rPr lang="en-US"/>
              <a:pPr/>
              <a:t>6</a:t>
            </a:fld>
            <a:endParaRPr lang="en-US"/>
          </a:p>
        </p:txBody>
      </p:sp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Greedy Algorithms</a:t>
            </a:r>
            <a:endParaRPr lang="en-US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err="1" smtClean="0">
                <a:solidFill>
                  <a:srgbClr val="B23C00"/>
                </a:solidFill>
              </a:rPr>
              <a:t>Dijkstra</a:t>
            </a:r>
            <a:r>
              <a:rPr lang="en-US" dirty="0" err="1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err="1" smtClean="0">
                <a:solidFill>
                  <a:srgbClr val="B23C00"/>
                </a:solidFill>
              </a:rPr>
              <a:t>s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algorithm </a:t>
            </a:r>
            <a:r>
              <a:rPr lang="en-US" dirty="0"/>
              <a:t>for shortest weighted path.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Prim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algorithm </a:t>
            </a:r>
            <a:r>
              <a:rPr lang="en-US" dirty="0"/>
              <a:t>for minimum spanning tree.</a:t>
            </a:r>
          </a:p>
          <a:p>
            <a:r>
              <a:rPr lang="en-US" dirty="0" err="1" smtClean="0">
                <a:solidFill>
                  <a:srgbClr val="B23C00"/>
                </a:solidFill>
              </a:rPr>
              <a:t>Kruskal</a:t>
            </a:r>
            <a:r>
              <a:rPr lang="en-US" dirty="0" err="1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err="1" smtClean="0">
                <a:solidFill>
                  <a:srgbClr val="B23C00"/>
                </a:solidFill>
              </a:rPr>
              <a:t>s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algorithm </a:t>
            </a:r>
            <a:r>
              <a:rPr lang="en-US" dirty="0"/>
              <a:t>for minimum spanning tree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22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5474-8A22-6243-9850-C16900183593}" type="slidenum">
              <a:rPr lang="en-US"/>
              <a:pPr/>
              <a:t>7</a:t>
            </a:fld>
            <a:endParaRPr lang="en-US"/>
          </a:p>
        </p:txBody>
      </p:sp>
      <p:sp>
        <p:nvSpPr>
          <p:cNvPr id="99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Scheduling Algorithms</a:t>
            </a:r>
            <a:endParaRPr lang="en-US" dirty="0"/>
          </a:p>
        </p:txBody>
      </p:sp>
      <p:sp>
        <p:nvSpPr>
          <p:cNvPr id="99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operating </a:t>
            </a:r>
            <a:r>
              <a:rPr lang="en-US" dirty="0" smtClean="0"/>
              <a:t>system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C00"/>
                </a:solidFill>
              </a:rPr>
              <a:t>job scheduler </a:t>
            </a:r>
            <a:r>
              <a:rPr lang="en-US" dirty="0"/>
              <a:t>picks jobs to run that are waiting in the job queue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Each job has an expected run time.</a:t>
            </a:r>
          </a:p>
          <a:p>
            <a:pPr lvl="1"/>
            <a:r>
              <a:rPr lang="en-US" dirty="0" smtClean="0"/>
              <a:t>Once </a:t>
            </a:r>
            <a:r>
              <a:rPr lang="en-US" dirty="0"/>
              <a:t>a job starts to run, let it run to </a:t>
            </a:r>
            <a:r>
              <a:rPr lang="en-US" dirty="0" smtClean="0"/>
              <a:t>completion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>
                <a:solidFill>
                  <a:srgbClr val="B23C00"/>
                </a:solidFill>
              </a:rPr>
              <a:t>non-preemptive </a:t>
            </a:r>
            <a:r>
              <a:rPr lang="en-US" dirty="0" smtClean="0"/>
              <a:t>scheduling).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Goal: </a:t>
            </a:r>
            <a:r>
              <a:rPr lang="en-US" dirty="0">
                <a:solidFill>
                  <a:srgbClr val="B23C00"/>
                </a:solidFill>
              </a:rPr>
              <a:t>Minimize average turnaround time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all the jobs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>
              <a:tabLst>
                <a:tab pos="3482975" algn="l"/>
              </a:tabLst>
            </a:pPr>
            <a:r>
              <a:rPr lang="en-US" dirty="0">
                <a:solidFill>
                  <a:srgbClr val="B23C00"/>
                </a:solidFill>
              </a:rPr>
              <a:t>Turnaround time </a:t>
            </a:r>
            <a:r>
              <a:rPr lang="en-US" dirty="0" smtClean="0"/>
              <a:t>=	time </a:t>
            </a:r>
            <a:r>
              <a:rPr lang="en-US" dirty="0"/>
              <a:t>spent in queue +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time </a:t>
            </a:r>
            <a:r>
              <a:rPr lang="en-US" dirty="0"/>
              <a:t>spent </a:t>
            </a:r>
            <a:r>
              <a:rPr lang="en-US" dirty="0" smtClean="0"/>
              <a:t>running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0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94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6" y="1713822"/>
            <a:ext cx="2746697" cy="208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9276-CC51-4D46-98E6-BCE7793DE97D}" type="slidenum">
              <a:rPr lang="en-US"/>
              <a:pPr/>
              <a:t>8</a:t>
            </a:fld>
            <a:endParaRPr lang="en-US"/>
          </a:p>
        </p:txBody>
      </p:sp>
      <p:sp>
        <p:nvSpPr>
          <p:cNvPr id="99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FCFS: A Non-Greedy </a:t>
            </a:r>
            <a:r>
              <a:rPr lang="en-US" dirty="0"/>
              <a:t>Scheduling Algorithm</a:t>
            </a:r>
          </a:p>
        </p:txBody>
      </p:sp>
      <p:sp>
        <p:nvSpPr>
          <p:cNvPr id="99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75073"/>
            <a:ext cx="8595311" cy="48970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First-Come First-Served (FCFS) </a:t>
            </a:r>
            <a:r>
              <a:rPr lang="en-US" dirty="0" smtClean="0">
                <a:solidFill>
                  <a:srgbClr val="B23C00"/>
                </a:solidFill>
              </a:rPr>
              <a:t>algorithm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3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Turnaround </a:t>
            </a:r>
            <a:r>
              <a:rPr lang="en-US" dirty="0"/>
              <a:t>times: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j1: 15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j2: 15 + 8 = 23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j3: 15 + 8 + 3 = 26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j4: 15 + 8 + 3 + 10 = </a:t>
            </a:r>
            <a:r>
              <a:rPr lang="en-US" dirty="0" smtClean="0"/>
              <a:t>36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Average turnaround time: </a:t>
            </a:r>
            <a:r>
              <a:rPr lang="en-US" dirty="0" smtClean="0"/>
              <a:t>(</a:t>
            </a:r>
            <a:r>
              <a:rPr lang="en-US" dirty="0"/>
              <a:t>15 + 23 + 26 + 36)/4 = </a:t>
            </a:r>
            <a:r>
              <a:rPr lang="en-US" dirty="0">
                <a:solidFill>
                  <a:srgbClr val="B23C00"/>
                </a:solidFill>
              </a:rPr>
              <a:t>25.00</a:t>
            </a:r>
          </a:p>
        </p:txBody>
      </p:sp>
      <p:pic>
        <p:nvPicPr>
          <p:cNvPr id="9994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59" y="1849030"/>
            <a:ext cx="6251257" cy="1978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27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9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9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9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99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99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99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04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28" y="2160630"/>
            <a:ext cx="2651731" cy="2008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004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59" y="2331732"/>
            <a:ext cx="5760658" cy="193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E48D-7898-E343-B42D-5AAD7BFEC8B1}" type="slidenum">
              <a:rPr lang="en-US"/>
              <a:pPr/>
              <a:t>9</a:t>
            </a:fld>
            <a:endParaRPr lang="en-US"/>
          </a:p>
        </p:txBody>
      </p:sp>
      <p:sp>
        <p:nvSpPr>
          <p:cNvPr id="100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SJF: A </a:t>
            </a:r>
            <a:r>
              <a:rPr lang="en-US" dirty="0"/>
              <a:t>Greedy Scheduling Algorithm</a:t>
            </a:r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3"/>
            <a:ext cx="8595266" cy="512058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Shortest </a:t>
            </a:r>
            <a:r>
              <a:rPr lang="en-US" dirty="0">
                <a:solidFill>
                  <a:srgbClr val="B23C00"/>
                </a:solidFill>
              </a:rPr>
              <a:t>Job First (SJF) </a:t>
            </a:r>
            <a:r>
              <a:rPr lang="en-US" dirty="0" smtClean="0">
                <a:solidFill>
                  <a:srgbClr val="B23C00"/>
                </a:solidFill>
              </a:rPr>
              <a:t>algorithm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Always pick the </a:t>
            </a:r>
            <a:r>
              <a:rPr lang="en-US" dirty="0"/>
              <a:t>job with the </a:t>
            </a:r>
            <a:r>
              <a:rPr lang="en-US" dirty="0" smtClean="0">
                <a:solidFill>
                  <a:srgbClr val="B23C00"/>
                </a:solidFill>
              </a:rPr>
              <a:t>shortest </a:t>
            </a:r>
            <a:r>
              <a:rPr lang="en-US" dirty="0">
                <a:solidFill>
                  <a:srgbClr val="B23C00"/>
                </a:solidFill>
              </a:rPr>
              <a:t>expected run </a:t>
            </a:r>
            <a:r>
              <a:rPr lang="en-US" dirty="0" smtClean="0">
                <a:solidFill>
                  <a:srgbClr val="B23C00"/>
                </a:solidFill>
              </a:rPr>
              <a:t>time</a:t>
            </a:r>
            <a:r>
              <a:rPr lang="en-US" dirty="0" smtClean="0"/>
              <a:t>.</a:t>
            </a:r>
          </a:p>
          <a:p>
            <a:pPr lvl="1"/>
            <a:endParaRPr lang="en-US" dirty="0" smtClean="0">
              <a:solidFill>
                <a:srgbClr val="B23C00"/>
              </a:solidFill>
            </a:endParaRPr>
          </a:p>
          <a:p>
            <a:pPr lvl="1"/>
            <a:endParaRPr lang="en-US" dirty="0">
              <a:solidFill>
                <a:srgbClr val="B23C00"/>
              </a:solidFill>
            </a:endParaRPr>
          </a:p>
          <a:p>
            <a:pPr lvl="1"/>
            <a:endParaRPr lang="en-US" dirty="0" smtClean="0">
              <a:solidFill>
                <a:srgbClr val="B23C00"/>
              </a:solidFill>
            </a:endParaRPr>
          </a:p>
          <a:p>
            <a:pPr lvl="1"/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Turnaround </a:t>
            </a:r>
            <a:r>
              <a:rPr lang="en-US" dirty="0"/>
              <a:t>times: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j3: 3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j2: 3 + 8 = 11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j4: 3 + 8 + 10 = 21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j1: 3 + 8 + 10 + 15 = 36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Average turnaround time: (3 + 11 + 21 + 26)/4 = </a:t>
            </a:r>
            <a:r>
              <a:rPr lang="en-US" dirty="0" smtClean="0">
                <a:solidFill>
                  <a:srgbClr val="B23C00"/>
                </a:solidFill>
              </a:rPr>
              <a:t>17.75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492219" y="3886195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72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0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0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0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00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00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49216</TotalTime>
  <Words>1871</Words>
  <Application>Microsoft Macintosh PowerPoint</Application>
  <PresentationFormat>On-screen Show (4:3)</PresentationFormat>
  <Paragraphs>440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Quadrant</vt:lpstr>
      <vt:lpstr>Microsoft Equation</vt:lpstr>
      <vt:lpstr>Microsoft Equation 3.0</vt:lpstr>
      <vt:lpstr>CS 146: Data Structures and Algorithms July 28 Class Meeting</vt:lpstr>
      <vt:lpstr>Dijkstra’s Algorithm Revisited</vt:lpstr>
      <vt:lpstr>Dijkstra’s Algorithm Revisited, cont’d</vt:lpstr>
      <vt:lpstr>Dijkstra’s Algorithm Revisited, cont’d</vt:lpstr>
      <vt:lpstr>Greedy Algorithms</vt:lpstr>
      <vt:lpstr>Example Greedy Algorithms</vt:lpstr>
      <vt:lpstr>Job Scheduling Algorithms</vt:lpstr>
      <vt:lpstr>FCFS: A Non-Greedy Scheduling Algorithm</vt:lpstr>
      <vt:lpstr>SJF: A Greedy Scheduling Algorithm</vt:lpstr>
      <vt:lpstr>Huffman’s Greedy Algorithm</vt:lpstr>
      <vt:lpstr>Huffman’s Greedy Algorithm, cont’d</vt:lpstr>
      <vt:lpstr>Huffman’s Greedy Algorithm, cont’d</vt:lpstr>
      <vt:lpstr>Huffman’s Greedy Algorithm, cont’d</vt:lpstr>
      <vt:lpstr>Huffman’s Greedy Algorithm, cont’d</vt:lpstr>
      <vt:lpstr>Huffman’s Greedy Algorithm, cont’d</vt:lpstr>
      <vt:lpstr>Huffman’s Greedy Algorithm, cont’d</vt:lpstr>
      <vt:lpstr>Divide and Conquer Algorithms</vt:lpstr>
      <vt:lpstr>Example Divide and Conquer Algorithms</vt:lpstr>
      <vt:lpstr>Multiplying Two Large Integers</vt:lpstr>
      <vt:lpstr>Multiplying Two Large Integers</vt:lpstr>
      <vt:lpstr>Multiplying Two Large Integers</vt:lpstr>
      <vt:lpstr>Multiplying Two Large Integers</vt:lpstr>
      <vt:lpstr>Break</vt:lpstr>
      <vt:lpstr>Dynamic Programming Algorithms</vt:lpstr>
      <vt:lpstr>Example Dynamic Programming Algorithm</vt:lpstr>
      <vt:lpstr>The Knapsack Problem</vt:lpstr>
      <vt:lpstr>The Knapsack Problem, cont’d</vt:lpstr>
      <vt:lpstr>The Knapsack Problem, cont’d</vt:lpstr>
      <vt:lpstr>The Knapsack Problem, cont’d</vt:lpstr>
      <vt:lpstr>The Knapsack Problem, cont’d</vt:lpstr>
      <vt:lpstr>Ordering Matrix Multiplications</vt:lpstr>
      <vt:lpstr>Ordering Matrix Multiplications, cont’d</vt:lpstr>
      <vt:lpstr>Ordering Matrix Multiplications, cont’d</vt:lpstr>
      <vt:lpstr>Ordering Matrix Multiplications, cont’d</vt:lpstr>
      <vt:lpstr>Ordering Matrix Multiplications, cont’d</vt:lpstr>
      <vt:lpstr>Ordering Matrix Multiplications, cont’d</vt:lpstr>
      <vt:lpstr>Ordering Matrix Multiplications, cont’d</vt:lpstr>
      <vt:lpstr>Common Subproblems of Dynamic Programming</vt:lpstr>
      <vt:lpstr>Common Subproblems of Dynamic Programming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729</cp:revision>
  <cp:lastPrinted>2015-07-07T08:11:41Z</cp:lastPrinted>
  <dcterms:created xsi:type="dcterms:W3CDTF">2008-01-12T03:52:55Z</dcterms:created>
  <dcterms:modified xsi:type="dcterms:W3CDTF">2015-07-28T22:08:15Z</dcterms:modified>
  <cp:category/>
</cp:coreProperties>
</file>