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93" r:id="rId4"/>
    <p:sldId id="294" r:id="rId5"/>
    <p:sldId id="295" r:id="rId6"/>
    <p:sldId id="29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7" r:id="rId16"/>
    <p:sldId id="304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300" r:id="rId27"/>
    <p:sldId id="302" r:id="rId28"/>
    <p:sldId id="303" r:id="rId29"/>
    <p:sldId id="301" r:id="rId30"/>
    <p:sldId id="298" r:id="rId31"/>
    <p:sldId id="299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35" d="100"/>
          <a:sy n="135" d="100"/>
        </p:scale>
        <p:origin x="-96" y="-15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69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5" Type="http://schemas.openxmlformats.org/officeDocument/2006/relationships/image" Target="../media/image16.wmf"/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6" Type="http://schemas.openxmlformats.org/officeDocument/2006/relationships/image" Target="../media/image24.wmf"/><Relationship Id="rId7" Type="http://schemas.openxmlformats.org/officeDocument/2006/relationships/image" Target="../media/image25.wmf"/><Relationship Id="rId8" Type="http://schemas.openxmlformats.org/officeDocument/2006/relationships/image" Target="../media/image26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July 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E20DAF-865F-234C-96AC-7872EF4563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3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30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Relationship Id="rId3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3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14.wmf"/><Relationship Id="rId9" Type="http://schemas.openxmlformats.org/officeDocument/2006/relationships/oleObject" Target="../embeddings/oleObject5.bin"/><Relationship Id="rId10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sers.cis.fiu.edu/~weiss/dsaajava3/code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3.bin"/><Relationship Id="rId12" Type="http://schemas.openxmlformats.org/officeDocument/2006/relationships/image" Target="../media/image23.wmf"/><Relationship Id="rId13" Type="http://schemas.openxmlformats.org/officeDocument/2006/relationships/oleObject" Target="../embeddings/oleObject14.bin"/><Relationship Id="rId14" Type="http://schemas.openxmlformats.org/officeDocument/2006/relationships/image" Target="../media/image24.wmf"/><Relationship Id="rId15" Type="http://schemas.openxmlformats.org/officeDocument/2006/relationships/oleObject" Target="../embeddings/oleObject15.bin"/><Relationship Id="rId16" Type="http://schemas.openxmlformats.org/officeDocument/2006/relationships/image" Target="../media/image25.wmf"/><Relationship Id="rId17" Type="http://schemas.openxmlformats.org/officeDocument/2006/relationships/oleObject" Target="../embeddings/oleObject16.bin"/><Relationship Id="rId18" Type="http://schemas.openxmlformats.org/officeDocument/2006/relationships/image" Target="../media/image2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3.xml"/><Relationship Id="rId3" Type="http://schemas.openxmlformats.org/officeDocument/2006/relationships/oleObject" Target="../embeddings/oleObject9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21.wmf"/><Relationship Id="rId9" Type="http://schemas.openxmlformats.org/officeDocument/2006/relationships/oleObject" Target="../embeddings/oleObject12.bin"/><Relationship Id="rId10" Type="http://schemas.openxmlformats.org/officeDocument/2006/relationships/image" Target="../media/image2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30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E8E8-89E7-A346-8C4A-D39D211DF92D}" type="slidenum">
              <a:rPr lang="en-US"/>
              <a:pPr/>
              <a:t>10</a:t>
            </a:fld>
            <a:endParaRPr lang="en-US"/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Heap from Scratch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7045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225" y="1235075"/>
            <a:ext cx="655955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045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3665538"/>
            <a:ext cx="6738937" cy="259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11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8593-B40F-304C-AD68-06E178AE8718}" type="slidenum">
              <a:rPr lang="en-US"/>
              <a:pPr/>
              <a:t>11</a:t>
            </a:fld>
            <a:endParaRPr lang="en-US"/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Heap from Scratch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7055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169988"/>
            <a:ext cx="6829425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055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3627438"/>
            <a:ext cx="6738937" cy="245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03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5001-AF18-244C-8006-082A254CF5FE}" type="slidenum">
              <a:rPr lang="en-US"/>
              <a:pPr/>
              <a:t>12</a:t>
            </a:fld>
            <a:endParaRPr lang="en-US"/>
          </a:p>
        </p:txBody>
      </p:sp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Long Does</a:t>
            </a:r>
            <a:r>
              <a:rPr lang="en-US">
                <a:latin typeface="Courier New" charset="0"/>
              </a:rPr>
              <a:t> </a:t>
            </a:r>
            <a:r>
              <a:rPr lang="en-US" b="1">
                <a:latin typeface="Courier New" charset="0"/>
              </a:rPr>
              <a:t>buildHeap()</a:t>
            </a:r>
            <a:r>
              <a:rPr lang="en-US"/>
              <a:t> Take?</a:t>
            </a: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Each dashed line in the figures corresponds to two comparisons during a call to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percolateDown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One to find the smaller child.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One to compare the smaller child to the node.</a:t>
            </a:r>
          </a:p>
          <a:p>
            <a:pPr lvl="4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2400" dirty="0"/>
              <a:t>Therefore, to </a:t>
            </a:r>
            <a:r>
              <a:rPr lang="en-US" sz="2400" dirty="0">
                <a:solidFill>
                  <a:srgbClr val="B23C00"/>
                </a:solidFill>
              </a:rPr>
              <a:t>bound the running time </a:t>
            </a:r>
            <a:r>
              <a:rPr lang="en-US" sz="2400" dirty="0"/>
              <a:t>of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buildHeap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2400" dirty="0"/>
              <a:t>, we must </a:t>
            </a:r>
            <a:r>
              <a:rPr lang="en-US" sz="2400" dirty="0">
                <a:solidFill>
                  <a:srgbClr val="B23C00"/>
                </a:solidFill>
              </a:rPr>
              <a:t>bound the number of dashed lines</a:t>
            </a:r>
            <a:r>
              <a:rPr lang="en-US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Each call to percolate down a node can possibly go </a:t>
            </a:r>
            <a:br>
              <a:rPr lang="en-US" sz="2000" dirty="0"/>
            </a:br>
            <a:r>
              <a:rPr lang="en-US" sz="2000" dirty="0"/>
              <a:t>all the way down to the bottom of the heap.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There could be as many dashed lines from a node </a:t>
            </a:r>
            <a:br>
              <a:rPr lang="en-US" sz="1800" dirty="0"/>
            </a:br>
            <a:r>
              <a:rPr lang="en-US" sz="1800" dirty="0"/>
              <a:t>as the height of the node.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maximum number of dashed lines is </a:t>
            </a:r>
            <a:br>
              <a:rPr lang="en-US" sz="2000" dirty="0"/>
            </a:br>
            <a:r>
              <a:rPr lang="en-US" sz="2000" dirty="0"/>
              <a:t>the sum of the heights of all the nodes in the heap.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B23C00"/>
                </a:solidFill>
              </a:rPr>
              <a:t>Prove that this sum is </a:t>
            </a:r>
            <a:r>
              <a:rPr lang="en-US" sz="2000" i="1" dirty="0">
                <a:solidFill>
                  <a:srgbClr val="B23C00"/>
                </a:solidFill>
                <a:latin typeface="Times New Roman" charset="0"/>
              </a:rPr>
              <a:t>O(N</a:t>
            </a:r>
            <a:r>
              <a:rPr lang="en-US" sz="2000" dirty="0">
                <a:solidFill>
                  <a:srgbClr val="B23C00"/>
                </a:solidFill>
                <a:latin typeface="Times New Roman" charset="0"/>
              </a:rPr>
              <a:t>)</a:t>
            </a:r>
            <a:r>
              <a:rPr lang="en-US" sz="2000" dirty="0" smtClean="0">
                <a:solidFill>
                  <a:srgbClr val="B23C00"/>
                </a:solidFill>
                <a:latin typeface="Times New Roman" charset="0"/>
              </a:rPr>
              <a:t>.</a:t>
            </a:r>
            <a:endParaRPr lang="en-US" sz="2000" dirty="0">
              <a:solidFill>
                <a:srgbClr val="B23C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92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FEE3-F242-B44F-8CCA-9E6B7895E506}" type="slidenum">
              <a:rPr lang="en-US"/>
              <a:pPr/>
              <a:t>13</a:t>
            </a:fld>
            <a:endParaRPr lang="en-US"/>
          </a:p>
        </p:txBody>
      </p:sp>
      <p:sp>
        <p:nvSpPr>
          <p:cNvPr id="707599" name="Rectangle 15"/>
          <p:cNvSpPr>
            <a:spLocks noChangeArrowheads="1"/>
          </p:cNvSpPr>
          <p:nvPr/>
        </p:nvSpPr>
        <p:spPr bwMode="auto">
          <a:xfrm>
            <a:off x="1006475" y="2057400"/>
            <a:ext cx="1919288" cy="3651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589" name="Rectangle 5"/>
          <p:cNvSpPr>
            <a:spLocks noGrp="1" noChangeArrowheads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dirty="0"/>
              <a:t>How Long Does</a:t>
            </a:r>
            <a:r>
              <a:rPr lang="en-US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buildHeap</a:t>
            </a:r>
            <a:r>
              <a:rPr lang="en-US" b="1" dirty="0">
                <a:latin typeface="Courier New" charset="0"/>
              </a:rPr>
              <a:t>()</a:t>
            </a:r>
            <a:r>
              <a:rPr lang="en-US" dirty="0"/>
              <a:t> Take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1951038"/>
          </a:xfrm>
        </p:spPr>
        <p:txBody>
          <a:bodyPr/>
          <a:lstStyle/>
          <a:p>
            <a:r>
              <a:rPr lang="en-US" sz="2400" b="1"/>
              <a:t>Prove:</a:t>
            </a:r>
            <a:r>
              <a:rPr lang="en-US" sz="2400"/>
              <a:t> For a </a:t>
            </a:r>
            <a:r>
              <a:rPr lang="en-US" sz="2400">
                <a:solidFill>
                  <a:srgbClr val="0033CC"/>
                </a:solidFill>
              </a:rPr>
              <a:t>perfect binary tree</a:t>
            </a:r>
            <a:r>
              <a:rPr lang="en-US" sz="2400"/>
              <a:t> of height </a:t>
            </a:r>
            <a:r>
              <a:rPr lang="en-US" sz="2400" i="1">
                <a:latin typeface="Times New Roman" charset="0"/>
              </a:rPr>
              <a:t>h</a:t>
            </a:r>
            <a:r>
              <a:rPr lang="en-US" sz="2400"/>
              <a:t> containing </a:t>
            </a:r>
            <a:r>
              <a:rPr lang="en-US" sz="2400">
                <a:latin typeface="Times New Roman" charset="0"/>
              </a:rPr>
              <a:t>2</a:t>
            </a:r>
            <a:r>
              <a:rPr lang="en-US" sz="2400" i="1" baseline="30000">
                <a:latin typeface="Times New Roman" charset="0"/>
              </a:rPr>
              <a:t>h</a:t>
            </a:r>
            <a:r>
              <a:rPr lang="en-US" sz="2400" baseline="30000">
                <a:latin typeface="Times New Roman" charset="0"/>
              </a:rPr>
              <a:t>+1 </a:t>
            </a:r>
            <a:r>
              <a:rPr lang="en-US" sz="2400">
                <a:latin typeface="Times New Roman" charset="0"/>
              </a:rPr>
              <a:t>– 1</a:t>
            </a:r>
            <a:r>
              <a:rPr lang="en-US" sz="2400"/>
              <a:t> nodes, the </a:t>
            </a:r>
            <a:r>
              <a:rPr lang="en-US" sz="2400">
                <a:solidFill>
                  <a:srgbClr val="0033CC"/>
                </a:solidFill>
              </a:rPr>
              <a:t>sum of the heights</a:t>
            </a:r>
            <a:r>
              <a:rPr lang="en-US" sz="2400"/>
              <a:t> of the nodes is </a:t>
            </a:r>
            <a:br>
              <a:rPr lang="en-US" sz="2400"/>
            </a:br>
            <a:r>
              <a:rPr lang="en-US" sz="2400" i="1">
                <a:latin typeface="Times New Roman" charset="0"/>
              </a:rPr>
              <a:t>2</a:t>
            </a:r>
            <a:r>
              <a:rPr lang="en-US" sz="2400" i="1" baseline="30000">
                <a:latin typeface="Times New Roman" charset="0"/>
              </a:rPr>
              <a:t>h</a:t>
            </a:r>
            <a:r>
              <a:rPr lang="en-US" sz="2400" baseline="30000">
                <a:latin typeface="Times New Roman" charset="0"/>
              </a:rPr>
              <a:t>+1</a:t>
            </a:r>
            <a:r>
              <a:rPr lang="en-US" sz="2400">
                <a:latin typeface="Times New Roman" charset="0"/>
              </a:rPr>
              <a:t> – 1 – (</a:t>
            </a:r>
            <a:r>
              <a:rPr lang="en-US" sz="2400" i="1">
                <a:latin typeface="Times New Roman" charset="0"/>
              </a:rPr>
              <a:t>h</a:t>
            </a:r>
            <a:r>
              <a:rPr lang="en-US" sz="2400">
                <a:latin typeface="Times New Roman" charset="0"/>
              </a:rPr>
              <a:t>+1)</a:t>
            </a:r>
            <a:endParaRPr lang="en-US" sz="2400"/>
          </a:p>
          <a:p>
            <a:pPr lvl="1"/>
            <a:r>
              <a:rPr lang="en-US" sz="2000"/>
              <a:t>There is one node (the root) at height </a:t>
            </a:r>
            <a:r>
              <a:rPr lang="en-US" sz="2000" i="1">
                <a:latin typeface="Times New Roman" charset="0"/>
              </a:rPr>
              <a:t>h</a:t>
            </a:r>
            <a:r>
              <a:rPr lang="en-US" sz="2000"/>
              <a:t>, 2 nodes at height </a:t>
            </a:r>
            <a:r>
              <a:rPr lang="en-US" sz="2000" i="1">
                <a:latin typeface="Times New Roman" charset="0"/>
              </a:rPr>
              <a:t>h</a:t>
            </a:r>
            <a:r>
              <a:rPr lang="en-US" sz="2000">
                <a:latin typeface="Times New Roman" charset="0"/>
              </a:rPr>
              <a:t>-1</a:t>
            </a:r>
            <a:r>
              <a:rPr lang="en-US" sz="2000"/>
              <a:t>, 4 nodes at height </a:t>
            </a:r>
            <a:r>
              <a:rPr lang="en-US" sz="2000" i="1">
                <a:latin typeface="Times New Roman" charset="0"/>
              </a:rPr>
              <a:t>h</a:t>
            </a:r>
            <a:r>
              <a:rPr lang="en-US" sz="2000">
                <a:latin typeface="Times New Roman" charset="0"/>
              </a:rPr>
              <a:t>-2</a:t>
            </a:r>
            <a:r>
              <a:rPr lang="en-US" sz="2000"/>
              <a:t>, and in general, </a:t>
            </a:r>
            <a:r>
              <a:rPr lang="en-US" sz="2000">
                <a:latin typeface="Times New Roman" charset="0"/>
              </a:rPr>
              <a:t>2</a:t>
            </a:r>
            <a:r>
              <a:rPr lang="en-US" sz="2000" i="1" baseline="30000">
                <a:latin typeface="Times New Roman" charset="0"/>
              </a:rPr>
              <a:t>i</a:t>
            </a:r>
            <a:r>
              <a:rPr lang="en-US" sz="2000"/>
              <a:t> nodes at height </a:t>
            </a:r>
            <a:r>
              <a:rPr lang="en-US" sz="2000" i="1">
                <a:latin typeface="Times New Roman" charset="0"/>
              </a:rPr>
              <a:t>h-i</a:t>
            </a:r>
            <a:r>
              <a:rPr lang="en-US" sz="2000"/>
              <a:t>.</a:t>
            </a:r>
          </a:p>
        </p:txBody>
      </p:sp>
      <p:graphicFrame>
        <p:nvGraphicFramePr>
          <p:cNvPr id="70758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554163" y="3063875"/>
          <a:ext cx="1828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7" name="Equation" r:id="rId3" imgW="965160" imgH="431640" progId="Equation.3">
                  <p:embed/>
                </p:oleObj>
              </mc:Choice>
              <mc:Fallback>
                <p:oleObj name="Equation" r:id="rId3" imgW="965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3063875"/>
                        <a:ext cx="18288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7591" name="Object 7"/>
          <p:cNvGraphicFramePr>
            <a:graphicFrameLocks noChangeAspect="1"/>
          </p:cNvGraphicFramePr>
          <p:nvPr/>
        </p:nvGraphicFramePr>
        <p:xfrm>
          <a:off x="1817688" y="3794125"/>
          <a:ext cx="57721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8" name="Equation" r:id="rId5" imgW="2857320" imgH="228600" progId="Equation.3">
                  <p:embed/>
                </p:oleObj>
              </mc:Choice>
              <mc:Fallback>
                <p:oleObj name="Equation" r:id="rId5" imgW="2857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3794125"/>
                        <a:ext cx="57721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7592" name="Object 8"/>
          <p:cNvGraphicFramePr>
            <a:graphicFrameLocks noChangeAspect="1"/>
          </p:cNvGraphicFramePr>
          <p:nvPr/>
        </p:nvGraphicFramePr>
        <p:xfrm>
          <a:off x="1379538" y="4435475"/>
          <a:ext cx="630078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9" name="Equation" r:id="rId7" imgW="3111480" imgH="228600" progId="Equation.3">
                  <p:embed/>
                </p:oleObj>
              </mc:Choice>
              <mc:Fallback>
                <p:oleObj name="Equation" r:id="rId7" imgW="3111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4435475"/>
                        <a:ext cx="6300787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7593" name="Object 9"/>
          <p:cNvGraphicFramePr>
            <a:graphicFrameLocks noChangeAspect="1"/>
          </p:cNvGraphicFramePr>
          <p:nvPr/>
        </p:nvGraphicFramePr>
        <p:xfrm>
          <a:off x="1554163" y="5257800"/>
          <a:ext cx="402431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0" name="Equation" r:id="rId9" imgW="1993680" imgH="203040" progId="Equation.3">
                  <p:embed/>
                </p:oleObj>
              </mc:Choice>
              <mc:Fallback>
                <p:oleObj name="Equation" r:id="rId9" imgW="1993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4163" y="5257800"/>
                        <a:ext cx="4024312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7594" name="Object 10"/>
          <p:cNvGraphicFramePr>
            <a:graphicFrameLocks noChangeAspect="1"/>
          </p:cNvGraphicFramePr>
          <p:nvPr/>
        </p:nvGraphicFramePr>
        <p:xfrm>
          <a:off x="1828800" y="5715000"/>
          <a:ext cx="23780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1" name="Equation" r:id="rId11" imgW="1218960" imgH="228600" progId="Equation.3">
                  <p:embed/>
                </p:oleObj>
              </mc:Choice>
              <mc:Fallback>
                <p:oleObj name="Equation" r:id="rId11" imgW="1218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715000"/>
                        <a:ext cx="2378075" cy="4460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595" name="Text Box 11"/>
          <p:cNvSpPr txBox="1">
            <a:spLocks noChangeArrowheads="1"/>
          </p:cNvSpPr>
          <p:nvPr/>
        </p:nvSpPr>
        <p:spPr bwMode="auto">
          <a:xfrm>
            <a:off x="7680325" y="4497388"/>
            <a:ext cx="433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(b)</a:t>
            </a:r>
          </a:p>
        </p:txBody>
      </p:sp>
      <p:sp>
        <p:nvSpPr>
          <p:cNvPr id="707596" name="Text Box 12"/>
          <p:cNvSpPr txBox="1">
            <a:spLocks noChangeArrowheads="1"/>
          </p:cNvSpPr>
          <p:nvPr/>
        </p:nvSpPr>
        <p:spPr bwMode="auto">
          <a:xfrm>
            <a:off x="7680325" y="3824288"/>
            <a:ext cx="433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(a)</a:t>
            </a:r>
          </a:p>
        </p:txBody>
      </p:sp>
      <p:sp>
        <p:nvSpPr>
          <p:cNvPr id="707597" name="Text Box 13"/>
          <p:cNvSpPr txBox="1">
            <a:spLocks noChangeArrowheads="1"/>
          </p:cNvSpPr>
          <p:nvPr/>
        </p:nvSpPr>
        <p:spPr bwMode="auto">
          <a:xfrm>
            <a:off x="1006475" y="4160838"/>
            <a:ext cx="2352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Multiply both sides by 2:</a:t>
            </a:r>
          </a:p>
        </p:txBody>
      </p:sp>
      <p:sp>
        <p:nvSpPr>
          <p:cNvPr id="707598" name="Text Box 14"/>
          <p:cNvSpPr txBox="1">
            <a:spLocks noChangeArrowheads="1"/>
          </p:cNvSpPr>
          <p:nvPr/>
        </p:nvSpPr>
        <p:spPr bwMode="auto">
          <a:xfrm>
            <a:off x="1006475" y="4892675"/>
            <a:ext cx="5916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Subtract (b) – (a). Note that 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2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h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 – 2(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h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-1) = 2</a:t>
            </a:r>
            <a:r>
              <a:rPr lang="en-US">
                <a:solidFill>
                  <a:srgbClr val="0033CC"/>
                </a:solidFill>
              </a:rPr>
              <a:t>, 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4(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h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-1)-4(</a:t>
            </a:r>
            <a:r>
              <a:rPr lang="en-US" i="1">
                <a:solidFill>
                  <a:srgbClr val="0033CC"/>
                </a:solidFill>
                <a:latin typeface="Times New Roman" charset="0"/>
              </a:rPr>
              <a:t>h</a:t>
            </a:r>
            <a:r>
              <a:rPr lang="en-US">
                <a:solidFill>
                  <a:srgbClr val="0033CC"/>
                </a:solidFill>
                <a:latin typeface="Times New Roman" charset="0"/>
              </a:rPr>
              <a:t>-2) = 4</a:t>
            </a:r>
            <a:r>
              <a:rPr lang="en-US">
                <a:solidFill>
                  <a:srgbClr val="0033CC"/>
                </a:solidFill>
              </a:rPr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2316962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7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07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587" grpId="0" uiExpand="1" build="p"/>
      <p:bldP spid="707595" grpId="0"/>
      <p:bldP spid="707596" grpId="0"/>
      <p:bldP spid="707597" grpId="0"/>
      <p:bldP spid="70759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BA569-CA48-DA49-B414-AADE7D85B94F}" type="slidenum">
              <a:rPr lang="en-US"/>
              <a:pPr/>
              <a:t>14</a:t>
            </a:fld>
            <a:endParaRPr lang="en-US"/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48853"/>
            <a:ext cx="8047038" cy="3982071"/>
          </a:xfrm>
        </p:spPr>
        <p:txBody>
          <a:bodyPr/>
          <a:lstStyle/>
          <a:p>
            <a:r>
              <a:rPr lang="en-US" dirty="0"/>
              <a:t>A complete tree is not necessarily a perfect binary tree, but it contains between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= 2</a:t>
            </a:r>
            <a:r>
              <a:rPr lang="en-US" i="1" baseline="30000" dirty="0">
                <a:latin typeface="Times New Roman" charset="0"/>
              </a:rPr>
              <a:t>h</a:t>
            </a:r>
            <a:r>
              <a:rPr lang="en-US" dirty="0"/>
              <a:t> and </a:t>
            </a:r>
            <a:r>
              <a:rPr lang="en-US" dirty="0">
                <a:latin typeface="Times New Roman" charset="0"/>
              </a:rPr>
              <a:t>2</a:t>
            </a:r>
            <a:r>
              <a:rPr lang="en-US" i="1" baseline="30000" dirty="0">
                <a:latin typeface="Times New Roman" charset="0"/>
              </a:rPr>
              <a:t>h</a:t>
            </a:r>
            <a:r>
              <a:rPr lang="en-US" baseline="30000" dirty="0">
                <a:latin typeface="Times New Roman" charset="0"/>
              </a:rPr>
              <a:t>+1</a:t>
            </a:r>
            <a:r>
              <a:rPr lang="en-US" dirty="0"/>
              <a:t> nodes. Therefore, </a:t>
            </a:r>
            <a:r>
              <a:rPr lang="en-US" i="1" dirty="0">
                <a:latin typeface="Times New Roman" charset="0"/>
              </a:rPr>
              <a:t>S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 smtClean="0"/>
              <a:t>.</a:t>
            </a:r>
          </a:p>
          <a:p>
            <a:pPr lvl="4"/>
            <a:endParaRPr lang="en-US" sz="900" dirty="0"/>
          </a:p>
          <a:p>
            <a:r>
              <a:rPr lang="en-US" dirty="0">
                <a:solidFill>
                  <a:schemeClr val="folHlink"/>
                </a:solidFill>
              </a:rPr>
              <a:t>And so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buildHeap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>
                <a:solidFill>
                  <a:schemeClr val="folHlink"/>
                </a:solidFill>
              </a:rPr>
              <a:t> runs in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)</a:t>
            </a:r>
            <a:r>
              <a:rPr lang="en-US" dirty="0">
                <a:solidFill>
                  <a:schemeClr val="folHlink"/>
                </a:solidFill>
              </a:rPr>
              <a:t> time</a:t>
            </a:r>
            <a:r>
              <a:rPr lang="en-US" dirty="0" smtClean="0">
                <a:solidFill>
                  <a:schemeClr val="folHlink"/>
                </a:solidFill>
              </a:rPr>
              <a:t>.</a:t>
            </a:r>
            <a:endParaRPr lang="en-US" dirty="0">
              <a:solidFill>
                <a:schemeClr val="folHlink"/>
              </a:solidFill>
            </a:endParaRPr>
          </a:p>
        </p:txBody>
      </p:sp>
      <p:graphicFrame>
        <p:nvGraphicFramePr>
          <p:cNvPr id="712714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1614694"/>
              </p:ext>
            </p:extLst>
          </p:nvPr>
        </p:nvGraphicFramePr>
        <p:xfrm>
          <a:off x="3017838" y="1345899"/>
          <a:ext cx="31083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Equation" r:id="rId3" imgW="1346040" imgH="228600" progId="Equation.3">
                  <p:embed/>
                </p:oleObj>
              </mc:Choice>
              <mc:Fallback>
                <p:oleObj name="Equation" r:id="rId3" imgW="1346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1345899"/>
                        <a:ext cx="3108325" cy="528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dirty="0"/>
              <a:t>How Long Does</a:t>
            </a:r>
            <a:r>
              <a:rPr lang="en-US" dirty="0">
                <a:latin typeface="Courier New" charset="0"/>
              </a:rPr>
              <a:t> </a:t>
            </a:r>
            <a:r>
              <a:rPr lang="en-US" b="1" dirty="0" err="1">
                <a:latin typeface="Courier New" charset="0"/>
              </a:rPr>
              <a:t>buildHeap</a:t>
            </a:r>
            <a:r>
              <a:rPr lang="en-US" b="1" dirty="0">
                <a:latin typeface="Courier New" charset="0"/>
              </a:rPr>
              <a:t>()</a:t>
            </a:r>
            <a:r>
              <a:rPr lang="en-US" dirty="0"/>
              <a:t> Take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697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4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Thursday, July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book, laptop, Internet.</a:t>
            </a:r>
          </a:p>
          <a:p>
            <a:pPr lvl="1"/>
            <a:r>
              <a:rPr lang="en-US" dirty="0" smtClean="0"/>
              <a:t>Not open neighbor.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Short answer, paper and pencil.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“Buffet style” – more questions than you can probably answer, so pick which ones to do.</a:t>
            </a:r>
          </a:p>
          <a:p>
            <a:pPr lvl="4"/>
            <a:r>
              <a:rPr lang="en-US" dirty="0"/>
              <a:t>`</a:t>
            </a:r>
            <a:endParaRPr lang="en-US" dirty="0" smtClean="0"/>
          </a:p>
          <a:p>
            <a:r>
              <a:rPr lang="en-US" dirty="0" smtClean="0"/>
              <a:t>1 hour 55 minutes.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14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53341-9324-F840-A9CF-58925806A4E5}" type="slidenum">
              <a:rPr lang="en-US"/>
              <a:pPr/>
              <a:t>17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for the Midterm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  <a:p>
            <a:pPr lvl="1"/>
            <a:r>
              <a:rPr lang="en-US" dirty="0"/>
              <a:t>Software </a:t>
            </a:r>
            <a:r>
              <a:rPr lang="en-US" dirty="0">
                <a:solidFill>
                  <a:srgbClr val="B23C00"/>
                </a:solidFill>
              </a:rPr>
              <a:t>model </a:t>
            </a:r>
            <a:r>
              <a:rPr lang="en-US" dirty="0"/>
              <a:t>of real-world data</a:t>
            </a:r>
          </a:p>
          <a:p>
            <a:pPr lvl="4"/>
            <a:endParaRPr lang="en-US" dirty="0"/>
          </a:p>
          <a:p>
            <a:r>
              <a:rPr lang="en-US" dirty="0"/>
              <a:t>Algorithms</a:t>
            </a:r>
          </a:p>
          <a:p>
            <a:pPr lvl="1"/>
            <a:r>
              <a:rPr lang="en-US" dirty="0"/>
              <a:t>Want to be as </a:t>
            </a:r>
            <a:r>
              <a:rPr lang="en-US" dirty="0">
                <a:solidFill>
                  <a:schemeClr val="folHlink"/>
                </a:solidFill>
              </a:rPr>
              <a:t>efficient</a:t>
            </a:r>
            <a:r>
              <a:rPr lang="en-US" dirty="0"/>
              <a:t> as possible</a:t>
            </a:r>
          </a:p>
          <a:p>
            <a:pPr lvl="1"/>
            <a:r>
              <a:rPr lang="en-US" dirty="0"/>
              <a:t>How to measure and compare</a:t>
            </a:r>
          </a:p>
          <a:p>
            <a:pPr lvl="1"/>
            <a:r>
              <a:rPr lang="en-US" dirty="0"/>
              <a:t>How to </a:t>
            </a:r>
            <a:r>
              <a:rPr lang="en-US" dirty="0" smtClean="0"/>
              <a:t>analyze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0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C3BC6-3F5D-0645-94AB-7D732041250A}" type="slidenum">
              <a:rPr lang="en-US"/>
              <a:pPr/>
              <a:t>18</a:t>
            </a:fld>
            <a:endParaRPr lang="en-US"/>
          </a:p>
        </p:txBody>
      </p:sp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</a:t>
            </a:r>
            <a:r>
              <a:rPr lang="en-US" dirty="0" smtClean="0"/>
              <a:t>Midterm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Java data </a:t>
            </a:r>
            <a:r>
              <a:rPr lang="en-US" dirty="0" smtClean="0"/>
              <a:t>structures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Primitive types and reference types</a:t>
            </a:r>
          </a:p>
          <a:p>
            <a:pPr lvl="1"/>
            <a:r>
              <a:rPr lang="en-US" dirty="0"/>
              <a:t>Generic types</a:t>
            </a:r>
          </a:p>
          <a:p>
            <a:pPr lvl="1"/>
            <a:r>
              <a:rPr lang="en-US" dirty="0"/>
              <a:t>Boxing and unboxing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Comparable</a:t>
            </a:r>
            <a:r>
              <a:rPr lang="en-US" dirty="0"/>
              <a:t> interface</a:t>
            </a:r>
          </a:p>
          <a:p>
            <a:pPr lvl="1"/>
            <a:r>
              <a:rPr lang="en-US" dirty="0"/>
              <a:t>Covariant arrays</a:t>
            </a:r>
          </a:p>
          <a:p>
            <a:pPr lvl="1"/>
            <a:r>
              <a:rPr lang="en-US" dirty="0"/>
              <a:t>Type parameters</a:t>
            </a:r>
          </a:p>
          <a:p>
            <a:pPr lvl="1"/>
            <a:r>
              <a:rPr lang="en-US" dirty="0"/>
              <a:t>Function </a:t>
            </a:r>
            <a:r>
              <a:rPr lang="en-US" dirty="0" smtClean="0"/>
              <a:t>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9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E4A5D-CB0B-0E4E-819D-590751AA0214}" type="slidenum">
              <a:rPr lang="en-US"/>
              <a:pPr/>
              <a:t>19</a:t>
            </a:fld>
            <a:endParaRPr lang="en-US"/>
          </a:p>
        </p:txBody>
      </p:sp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Algorithm analysis</a:t>
            </a:r>
          </a:p>
          <a:p>
            <a:pPr lvl="1"/>
            <a:r>
              <a:rPr lang="en-US" dirty="0"/>
              <a:t>What to measure</a:t>
            </a:r>
          </a:p>
          <a:p>
            <a:pPr lvl="1"/>
            <a:r>
              <a:rPr lang="en-US" dirty="0"/>
              <a:t>How well an algorithm </a:t>
            </a:r>
            <a:r>
              <a:rPr lang="en-US" dirty="0">
                <a:solidFill>
                  <a:schemeClr val="folHlink"/>
                </a:solidFill>
              </a:rPr>
              <a:t>scales</a:t>
            </a:r>
          </a:p>
          <a:p>
            <a:pPr lvl="1"/>
            <a:r>
              <a:rPr lang="en-US" dirty="0"/>
              <a:t>Comparing growth rates</a:t>
            </a:r>
          </a:p>
          <a:p>
            <a:pPr lvl="2"/>
            <a:r>
              <a:rPr lang="en-US" dirty="0"/>
              <a:t>linear, logarithmic, quadratic, cubic, </a:t>
            </a:r>
            <a:r>
              <a:rPr lang="en-US" dirty="0" smtClean="0"/>
              <a:t>exponential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Big-Oh: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Theta: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Omega: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Little-Oh: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  <a:cs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General rules for computing run time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5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2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652B4-E647-ED4A-A016-976C72EA038A}" type="slidenum">
              <a:rPr lang="en-US"/>
              <a:pPr/>
              <a:t>2</a:t>
            </a:fld>
            <a:endParaRPr lang="en-US"/>
          </a:p>
        </p:txBody>
      </p:sp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the </a:t>
            </a:r>
            <a:r>
              <a:rPr lang="en-US" dirty="0" smtClean="0"/>
              <a:t>Textbook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Source Code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http://users.cis.fiu.edu/~weiss/dsaajava3/code/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281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D688-7FBE-E142-AB58-2BABFF7EA9F2}" type="slidenum">
              <a:rPr lang="en-US"/>
              <a:pPr/>
              <a:t>20</a:t>
            </a:fld>
            <a:endParaRPr lang="en-US"/>
          </a:p>
        </p:txBody>
      </p:sp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Towers of Hanoi puzzle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Recursive solution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Recurrence relation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number of moves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Recurrence relation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Solve  ..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Find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closed form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solution such as </a:t>
            </a:r>
            <a:r>
              <a:rPr lang="en-US" dirty="0">
                <a:latin typeface="Times New Roman" charset="0"/>
              </a:rPr>
              <a:t>2</a:t>
            </a:r>
            <a:r>
              <a:rPr lang="en-US" i="1" baseline="30000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Prove the solution using </a:t>
            </a:r>
            <a:r>
              <a:rPr lang="en-US" dirty="0" smtClean="0"/>
              <a:t>induction.</a:t>
            </a:r>
            <a:endParaRPr lang="en-US" dirty="0"/>
          </a:p>
        </p:txBody>
      </p:sp>
      <p:grpSp>
        <p:nvGrpSpPr>
          <p:cNvPr id="733188" name="Group 4"/>
          <p:cNvGrpSpPr>
            <a:grpSpLocks/>
          </p:cNvGrpSpPr>
          <p:nvPr/>
        </p:nvGrpSpPr>
        <p:grpSpPr bwMode="auto">
          <a:xfrm>
            <a:off x="2557463" y="2757488"/>
            <a:ext cx="4117975" cy="1403350"/>
            <a:chOff x="2592" y="2082"/>
            <a:chExt cx="2594" cy="884"/>
          </a:xfrm>
        </p:grpSpPr>
        <p:sp>
          <p:nvSpPr>
            <p:cNvPr id="733189" name="Rectangle 5"/>
            <p:cNvSpPr>
              <a:spLocks noChangeArrowheads="1"/>
            </p:cNvSpPr>
            <p:nvPr/>
          </p:nvSpPr>
          <p:spPr bwMode="auto">
            <a:xfrm>
              <a:off x="2592" y="2217"/>
              <a:ext cx="2592" cy="74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3190" name="Text Box 6"/>
            <p:cNvSpPr txBox="1">
              <a:spLocks noChangeArrowheads="1"/>
            </p:cNvSpPr>
            <p:nvPr/>
          </p:nvSpPr>
          <p:spPr bwMode="auto">
            <a:xfrm>
              <a:off x="2650" y="2385"/>
              <a:ext cx="6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charset="0"/>
                </a:rPr>
                <a:t>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) = </a:t>
              </a:r>
            </a:p>
          </p:txBody>
        </p:sp>
        <p:sp>
          <p:nvSpPr>
            <p:cNvPr id="733191" name="Text Box 7"/>
            <p:cNvSpPr txBox="1">
              <a:spLocks noChangeArrowheads="1"/>
            </p:cNvSpPr>
            <p:nvPr/>
          </p:nvSpPr>
          <p:spPr bwMode="auto">
            <a:xfrm>
              <a:off x="3456" y="2275"/>
              <a:ext cx="173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>
                  <a:latin typeface="Times New Roman" charset="0"/>
                </a:rPr>
                <a:t>1	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 = 1</a:t>
              </a:r>
            </a:p>
            <a:p>
              <a:r>
                <a:rPr lang="en-US" sz="2800" i="1">
                  <a:latin typeface="Times New Roman" charset="0"/>
                </a:rPr>
                <a:t>2f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-1) + 1	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 &gt; 1</a:t>
              </a:r>
            </a:p>
          </p:txBody>
        </p:sp>
        <p:sp>
          <p:nvSpPr>
            <p:cNvPr id="733192" name="Text Box 8"/>
            <p:cNvSpPr txBox="1">
              <a:spLocks noChangeArrowheads="1"/>
            </p:cNvSpPr>
            <p:nvPr/>
          </p:nvSpPr>
          <p:spPr bwMode="auto">
            <a:xfrm>
              <a:off x="3148" y="2082"/>
              <a:ext cx="42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339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3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246F-A545-A74E-9673-FAB613022499}" type="slidenum">
              <a:rPr lang="en-US"/>
              <a:pPr/>
              <a:t>21</a:t>
            </a:fld>
            <a:endParaRPr lang="en-US"/>
          </a:p>
        </p:txBody>
      </p:sp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Abstract data type (ADT)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Values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Hidden implementations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list ADT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LinkedList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2">
              <a:lnSpc>
                <a:spcPct val="90000"/>
              </a:lnSpc>
            </a:pPr>
            <a:r>
              <a:rPr lang="en-US" dirty="0"/>
              <a:t>iterators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singly linked and doubly linked lists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Advantages and disadvantages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get()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set()</a:t>
            </a:r>
          </a:p>
          <a:p>
            <a:pPr lvl="2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add()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remove(</a:t>
            </a:r>
            <a:r>
              <a:rPr lang="en-US" b="1" dirty="0" smtClean="0">
                <a:solidFill>
                  <a:srgbClr val="0033CC"/>
                </a:solidFill>
                <a:latin typeface="Courier New" charset="0"/>
              </a:rPr>
              <a:t>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871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5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BB7D-04C7-2F45-A5B1-838D88773C1B}" type="slidenum">
              <a:rPr lang="en-US"/>
              <a:pPr/>
              <a:t>22</a:t>
            </a:fld>
            <a:endParaRPr lang="en-US"/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Java collections framework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Iterable</a:t>
            </a:r>
            <a:r>
              <a:rPr lang="en-US" dirty="0"/>
              <a:t> interface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Special form of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</a:t>
            </a:r>
            <a:r>
              <a:rPr lang="en-US" dirty="0"/>
              <a:t> loop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Nested Java classes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Insertions into a sorted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ArrayList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Modified binary search algorithm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Multithreaded insertions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critical </a:t>
            </a:r>
            <a:r>
              <a:rPr lang="en-US" dirty="0" smtClean="0"/>
              <a:t>region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stack ADT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Solve Towers of Hanoi using a stack</a:t>
            </a:r>
          </a:p>
        </p:txBody>
      </p:sp>
    </p:spTree>
    <p:extLst>
      <p:ext uri="{BB962C8B-B14F-4D97-AF65-F5344CB8AC3E}">
        <p14:creationId xmlns:p14="http://schemas.microsoft.com/office/powerpoint/2010/main" val="317464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6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6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62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FDB5-3232-7E49-80F8-0036A7B5C295}" type="slidenum">
              <a:rPr lang="en-US"/>
              <a:pPr/>
              <a:t>23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queue ADT</a:t>
            </a:r>
          </a:p>
          <a:p>
            <a:pPr lvl="1"/>
            <a:r>
              <a:rPr lang="en-US" dirty="0"/>
              <a:t>Circular buffer</a:t>
            </a:r>
          </a:p>
          <a:p>
            <a:pPr lvl="1"/>
            <a:r>
              <a:rPr lang="en-US" dirty="0"/>
              <a:t>Multithreaded producer-consumer solution</a:t>
            </a:r>
          </a:p>
          <a:p>
            <a:pPr lvl="4"/>
            <a:endParaRPr lang="en-US" dirty="0"/>
          </a:p>
          <a:p>
            <a:r>
              <a:rPr lang="en-US" dirty="0"/>
              <a:t>The tree ADT</a:t>
            </a:r>
          </a:p>
          <a:p>
            <a:pPr lvl="1"/>
            <a:r>
              <a:rPr lang="en-US" dirty="0"/>
              <a:t>Root, leaf, edge, path, depth, height</a:t>
            </a:r>
          </a:p>
          <a:p>
            <a:pPr lvl="1"/>
            <a:r>
              <a:rPr lang="en-US" dirty="0"/>
              <a:t>Traversals</a:t>
            </a:r>
          </a:p>
          <a:p>
            <a:pPr lvl="2"/>
            <a:r>
              <a:rPr lang="en-US" dirty="0"/>
              <a:t>preorder</a:t>
            </a:r>
          </a:p>
          <a:p>
            <a:pPr lvl="2"/>
            <a:r>
              <a:rPr lang="en-US" dirty="0" err="1"/>
              <a:t>inorder</a:t>
            </a:r>
            <a:endParaRPr lang="en-US" dirty="0"/>
          </a:p>
          <a:p>
            <a:pPr lvl="2"/>
            <a:r>
              <a:rPr lang="en-US" dirty="0" err="1"/>
              <a:t>postorder</a:t>
            </a:r>
            <a:endParaRPr lang="en-US" dirty="0"/>
          </a:p>
          <a:p>
            <a:pPr lvl="2"/>
            <a:r>
              <a:rPr lang="en-US" dirty="0"/>
              <a:t>level </a:t>
            </a:r>
            <a:r>
              <a:rPr lang="en-US" dirty="0" smtClean="0"/>
              <a:t>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7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3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DCEE-3163-4042-B332-74026A7CB3D5}" type="slidenum">
              <a:rPr lang="en-US"/>
              <a:pPr/>
              <a:t>24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Binary trees</a:t>
            </a:r>
          </a:p>
          <a:p>
            <a:pPr>
              <a:lnSpc>
                <a:spcPct val="90000"/>
              </a:lnSpc>
            </a:pPr>
            <a:r>
              <a:rPr lang="en-US" dirty="0"/>
              <a:t>Binary search trees (BST)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Find, insert, delete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Minimum and maximum values</a:t>
            </a:r>
          </a:p>
          <a:p>
            <a:pPr>
              <a:lnSpc>
                <a:spcPct val="90000"/>
              </a:lnSpc>
            </a:pPr>
            <a:r>
              <a:rPr lang="en-US" dirty="0"/>
              <a:t>AVL trees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Balance condition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Single and double, left and right rotations</a:t>
            </a:r>
          </a:p>
          <a:p>
            <a:pPr>
              <a:lnSpc>
                <a:spcPct val="90000"/>
              </a:lnSpc>
            </a:pPr>
            <a:r>
              <a:rPr lang="en-US" dirty="0"/>
              <a:t>Splay trees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Splaying</a:t>
            </a:r>
          </a:p>
          <a:p>
            <a:pPr>
              <a:lnSpc>
                <a:spcPct val="90000"/>
              </a:lnSpc>
            </a:pPr>
            <a:r>
              <a:rPr lang="en-US" dirty="0"/>
              <a:t>B-trees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Insertions and deletions</a:t>
            </a:r>
          </a:p>
        </p:txBody>
      </p:sp>
    </p:spTree>
    <p:extLst>
      <p:ext uri="{BB962C8B-B14F-4D97-AF65-F5344CB8AC3E}">
        <p14:creationId xmlns:p14="http://schemas.microsoft.com/office/powerpoint/2010/main" val="2188809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C444-CA00-474D-86CF-117E8337FDC8}" type="slidenum">
              <a:rPr lang="en-US"/>
              <a:pPr/>
              <a:t>25</a:t>
            </a:fld>
            <a:endParaRPr lang="en-US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Midterm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Proof that an average BST operation </a:t>
            </a:r>
            <a:br>
              <a:rPr lang="en-US" dirty="0"/>
            </a:br>
            <a:r>
              <a:rPr lang="en-US" dirty="0"/>
              <a:t>takes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time.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to get rid of summations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priority queue ADT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Binary heap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Complete tree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Implemented by an array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Heap-order priority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Percolate up and down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Proof that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buildHeap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dirty="0"/>
              <a:t> runs in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51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3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B067-3ACD-7D40-813C-E94F243523FF}" type="slidenum">
              <a:rPr lang="en-US"/>
              <a:pPr/>
              <a:t>26</a:t>
            </a:fld>
            <a:endParaRPr lang="en-US"/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Consider a singly linked list that is either null-terminated or ends in a cycle: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Describe an </a:t>
            </a:r>
            <a:r>
              <a:rPr lang="en-US" sz="2400" i="1" dirty="0">
                <a:latin typeface="Times New Roman"/>
                <a:cs typeface="Times New Roman"/>
              </a:rPr>
              <a:t>O</a:t>
            </a:r>
            <a:r>
              <a:rPr lang="en-US" sz="2400" dirty="0"/>
              <a:t>(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/>
              <a:t>) algorithm that, given the head of a singly linked list, determines whether or not the list contains a cycle. </a:t>
            </a:r>
            <a:endParaRPr lang="en-US" sz="2400" dirty="0" smtClean="0"/>
          </a:p>
          <a:p>
            <a:pPr lvl="6">
              <a:lnSpc>
                <a:spcPct val="80000"/>
              </a:lnSpc>
            </a:pPr>
            <a:endParaRPr lang="en-US" sz="800" dirty="0"/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folHlink"/>
                </a:solidFill>
              </a:rPr>
              <a:t>Answer:</a:t>
            </a:r>
            <a:r>
              <a:rPr lang="en-US" sz="2000" dirty="0"/>
              <a:t> Start two node pointer variables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slow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fast</a:t>
            </a:r>
            <a:r>
              <a:rPr lang="en-US" sz="2000" dirty="0"/>
              <a:t> at the head of the list. Repeatedly advance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fast</a:t>
            </a:r>
            <a:r>
              <a:rPr lang="en-US" sz="2000" dirty="0"/>
              <a:t> two nodes forward for each time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slow</a:t>
            </a:r>
            <a:r>
              <a:rPr lang="en-US" sz="2000" dirty="0"/>
              <a:t> advances one node forward. If </a:t>
            </a:r>
            <a:r>
              <a:rPr lang="en-US" sz="2000" dirty="0" smtClean="0"/>
              <a:t>there</a:t>
            </a:r>
            <a:r>
              <a:rPr lang="en-US" sz="2000" dirty="0" smtClean="0">
                <a:latin typeface="Arial"/>
              </a:rPr>
              <a:t>’</a:t>
            </a:r>
            <a:r>
              <a:rPr lang="en-US" sz="2000" dirty="0" smtClean="0"/>
              <a:t>s </a:t>
            </a:r>
            <a:r>
              <a:rPr lang="en-US" sz="2000" dirty="0"/>
              <a:t>a cycle, both pointers will be trapped in it, and </a:t>
            </a:r>
            <a:r>
              <a:rPr lang="en-US" sz="2000" b="1" dirty="0" smtClean="0">
                <a:solidFill>
                  <a:srgbClr val="0033CC"/>
                </a:solidFill>
                <a:latin typeface="Courier New" charset="0"/>
              </a:rPr>
              <a:t>fast</a:t>
            </a:r>
            <a:r>
              <a:rPr lang="en-US" sz="2000" dirty="0" smtClean="0"/>
              <a:t> will overlap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slow</a:t>
            </a:r>
            <a:r>
              <a:rPr lang="en-US" sz="2000" dirty="0"/>
              <a:t>.</a:t>
            </a:r>
          </a:p>
        </p:txBody>
      </p:sp>
      <p:grpSp>
        <p:nvGrpSpPr>
          <p:cNvPr id="750596" name="Group 4"/>
          <p:cNvGrpSpPr>
            <a:grpSpLocks noChangeAspect="1"/>
          </p:cNvGrpSpPr>
          <p:nvPr/>
        </p:nvGrpSpPr>
        <p:grpSpPr bwMode="auto">
          <a:xfrm>
            <a:off x="2065338" y="2378075"/>
            <a:ext cx="5029200" cy="228600"/>
            <a:chOff x="2526" y="4188"/>
            <a:chExt cx="6600" cy="309"/>
          </a:xfrm>
        </p:grpSpPr>
        <p:sp>
          <p:nvSpPr>
            <p:cNvPr id="750597" name="AutoShape 5"/>
            <p:cNvSpPr>
              <a:spLocks noChangeAspect="1" noChangeArrowheads="1"/>
            </p:cNvSpPr>
            <p:nvPr/>
          </p:nvSpPr>
          <p:spPr bwMode="auto">
            <a:xfrm>
              <a:off x="2526" y="4188"/>
              <a:ext cx="6600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25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7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0600" name="AutoShape 8"/>
            <p:cNvCxnSpPr>
              <a:cxnSpLocks noChangeShapeType="1"/>
              <a:endCxn id="750599" idx="1"/>
            </p:cNvCxnSpPr>
            <p:nvPr/>
          </p:nvCxnSpPr>
          <p:spPr bwMode="auto">
            <a:xfrm>
              <a:off x="3126" y="4343"/>
              <a:ext cx="6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49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0602" name="AutoShape 10"/>
            <p:cNvCxnSpPr>
              <a:cxnSpLocks noChangeShapeType="1"/>
              <a:endCxn id="750601" idx="1"/>
            </p:cNvCxnSpPr>
            <p:nvPr/>
          </p:nvCxnSpPr>
          <p:spPr bwMode="auto">
            <a:xfrm>
              <a:off x="4326" y="4343"/>
              <a:ext cx="6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1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0604" name="AutoShape 12"/>
            <p:cNvCxnSpPr>
              <a:cxnSpLocks noChangeShapeType="1"/>
              <a:endCxn id="750603" idx="1"/>
            </p:cNvCxnSpPr>
            <p:nvPr/>
          </p:nvCxnSpPr>
          <p:spPr bwMode="auto">
            <a:xfrm>
              <a:off x="5526" y="4343"/>
              <a:ext cx="6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0605" name="Rectangle 13"/>
            <p:cNvSpPr>
              <a:spLocks noChangeArrowheads="1"/>
            </p:cNvSpPr>
            <p:nvPr/>
          </p:nvSpPr>
          <p:spPr bwMode="auto">
            <a:xfrm>
              <a:off x="73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0606" name="AutoShape 14"/>
            <p:cNvCxnSpPr>
              <a:cxnSpLocks noChangeShapeType="1"/>
              <a:endCxn id="750605" idx="1"/>
            </p:cNvCxnSpPr>
            <p:nvPr/>
          </p:nvCxnSpPr>
          <p:spPr bwMode="auto">
            <a:xfrm>
              <a:off x="6726" y="4343"/>
              <a:ext cx="6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0607" name="Rectangle 15"/>
            <p:cNvSpPr>
              <a:spLocks noChangeArrowheads="1"/>
            </p:cNvSpPr>
            <p:nvPr/>
          </p:nvSpPr>
          <p:spPr bwMode="auto">
            <a:xfrm>
              <a:off x="85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0608" name="AutoShape 16"/>
            <p:cNvCxnSpPr>
              <a:cxnSpLocks noChangeShapeType="1"/>
              <a:endCxn id="750607" idx="1"/>
            </p:cNvCxnSpPr>
            <p:nvPr/>
          </p:nvCxnSpPr>
          <p:spPr bwMode="auto">
            <a:xfrm>
              <a:off x="7926" y="4343"/>
              <a:ext cx="6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750609" name="AutoShape 17"/>
            <p:cNvCxnSpPr>
              <a:cxnSpLocks noChangeShapeType="1"/>
              <a:stCxn id="750607" idx="3"/>
              <a:endCxn id="750610" idx="2"/>
            </p:cNvCxnSpPr>
            <p:nvPr/>
          </p:nvCxnSpPr>
          <p:spPr bwMode="auto">
            <a:xfrm flipH="1">
              <a:off x="4926" y="4343"/>
              <a:ext cx="4200" cy="102"/>
            </a:xfrm>
            <a:prstGeom prst="curvedConnector5">
              <a:avLst>
                <a:gd name="adj1" fmla="val -7144"/>
                <a:gd name="adj2" fmla="val 885417"/>
                <a:gd name="adj3" fmla="val 10714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50610" name="Oval 18"/>
            <p:cNvSpPr>
              <a:spLocks noChangeArrowheads="1"/>
            </p:cNvSpPr>
            <p:nvPr/>
          </p:nvSpPr>
          <p:spPr bwMode="auto">
            <a:xfrm>
              <a:off x="4926" y="4394"/>
              <a:ext cx="100" cy="103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153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13C8-00B0-0942-A191-A5EAA35D223B}" type="slidenum">
              <a:rPr lang="en-US"/>
              <a:pPr/>
              <a:t>27</a:t>
            </a:fld>
            <a:endParaRPr lang="en-US"/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Consider two singly linked lists that merge: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Describe </a:t>
            </a:r>
            <a:r>
              <a:rPr lang="en-US" sz="2400" dirty="0"/>
              <a:t>an algorithm that finds the node where the lists first merge (shown darker above), either with words or </a:t>
            </a:r>
            <a:r>
              <a:rPr lang="en-US" sz="2400" dirty="0" err="1"/>
              <a:t>pseudocode</a:t>
            </a:r>
            <a:r>
              <a:rPr lang="en-US" sz="2400" dirty="0"/>
              <a:t>. You are given the heads of the two lists</a:t>
            </a:r>
            <a:r>
              <a:rPr lang="en-US" sz="2400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sz="800" dirty="0"/>
          </a:p>
          <a:p>
            <a:pPr marL="928688" lvl="1" indent="-457200">
              <a:buFont typeface="Wingdings" charset="2"/>
              <a:buChar char="§"/>
            </a:pPr>
            <a:r>
              <a:rPr lang="en-US" sz="2000" dirty="0" smtClean="0"/>
              <a:t>If </a:t>
            </a:r>
            <a:r>
              <a:rPr lang="en-US" sz="2000" dirty="0"/>
              <a:t>the number of nodes in the first list </a:t>
            </a:r>
            <a:r>
              <a:rPr lang="en-US" sz="2000" dirty="0">
                <a:cs typeface="+mn-cs"/>
              </a:rPr>
              <a:t>before</a:t>
            </a:r>
            <a:r>
              <a:rPr lang="en-US" sz="1800" dirty="0"/>
              <a:t> </a:t>
            </a:r>
            <a:r>
              <a:rPr lang="en-US" sz="2000" dirty="0"/>
              <a:t>the merge is </a:t>
            </a:r>
            <a:r>
              <a:rPr lang="en-US" sz="2000" i="1" dirty="0">
                <a:latin typeface="Times New Roman" charset="0"/>
              </a:rPr>
              <a:t>M</a:t>
            </a:r>
            <a:r>
              <a:rPr lang="en-US" sz="2000" dirty="0"/>
              <a:t> and the number of nodes in the second list before the merge is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i="1" dirty="0"/>
              <a:t> </a:t>
            </a:r>
            <a:r>
              <a:rPr lang="en-US" sz="2000" dirty="0"/>
              <a:t>and the number of nodes in the merged part is </a:t>
            </a:r>
            <a:r>
              <a:rPr lang="en-US" sz="2000" i="1" dirty="0">
                <a:latin typeface="Times New Roman" charset="0"/>
              </a:rPr>
              <a:t>P</a:t>
            </a:r>
            <a:r>
              <a:rPr lang="en-US" sz="2000" dirty="0"/>
              <a:t>, then your algorithm should take </a:t>
            </a:r>
            <a:r>
              <a:rPr lang="en-US" sz="2000" i="1" dirty="0">
                <a:latin typeface="Times New Roman" charset="0"/>
              </a:rPr>
              <a:t>O</a:t>
            </a:r>
            <a:r>
              <a:rPr lang="en-US" sz="2000" dirty="0">
                <a:latin typeface="Times New Roman" charset="0"/>
              </a:rPr>
              <a:t>(</a:t>
            </a:r>
            <a:r>
              <a:rPr lang="en-US" sz="2000" i="1" dirty="0">
                <a:latin typeface="Times New Roman" charset="0"/>
              </a:rPr>
              <a:t>M + N + P</a:t>
            </a:r>
            <a:r>
              <a:rPr lang="en-US" sz="2000" dirty="0">
                <a:latin typeface="Times New Roman" charset="0"/>
              </a:rPr>
              <a:t>)</a:t>
            </a:r>
            <a:r>
              <a:rPr lang="en-US" sz="2000" dirty="0"/>
              <a:t> time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pSp>
        <p:nvGrpSpPr>
          <p:cNvPr id="751621" name="Group 5"/>
          <p:cNvGrpSpPr>
            <a:grpSpLocks noChangeAspect="1"/>
          </p:cNvGrpSpPr>
          <p:nvPr/>
        </p:nvGrpSpPr>
        <p:grpSpPr bwMode="auto">
          <a:xfrm>
            <a:off x="2468563" y="1965976"/>
            <a:ext cx="4114800" cy="1143000"/>
            <a:chOff x="2526" y="4188"/>
            <a:chExt cx="5400" cy="1543"/>
          </a:xfrm>
        </p:grpSpPr>
        <p:sp>
          <p:nvSpPr>
            <p:cNvPr id="751622" name="AutoShape 6"/>
            <p:cNvSpPr>
              <a:spLocks noChangeAspect="1" noChangeArrowheads="1"/>
            </p:cNvSpPr>
            <p:nvPr/>
          </p:nvSpPr>
          <p:spPr bwMode="auto">
            <a:xfrm>
              <a:off x="2526" y="4188"/>
              <a:ext cx="5400" cy="1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1623" name="Rectangle 7"/>
            <p:cNvSpPr>
              <a:spLocks noChangeArrowheads="1"/>
            </p:cNvSpPr>
            <p:nvPr/>
          </p:nvSpPr>
          <p:spPr bwMode="auto">
            <a:xfrm>
              <a:off x="37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51624" name="Rectangle 8"/>
            <p:cNvSpPr>
              <a:spLocks noChangeArrowheads="1"/>
            </p:cNvSpPr>
            <p:nvPr/>
          </p:nvSpPr>
          <p:spPr bwMode="auto">
            <a:xfrm>
              <a:off x="4926" y="4188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1625" name="AutoShape 9"/>
            <p:cNvCxnSpPr>
              <a:cxnSpLocks noChangeShapeType="1"/>
              <a:endCxn id="751624" idx="1"/>
            </p:cNvCxnSpPr>
            <p:nvPr/>
          </p:nvCxnSpPr>
          <p:spPr bwMode="auto">
            <a:xfrm>
              <a:off x="4326" y="4342"/>
              <a:ext cx="6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1626" name="Oval 10"/>
            <p:cNvSpPr>
              <a:spLocks noChangeArrowheads="1"/>
            </p:cNvSpPr>
            <p:nvPr/>
          </p:nvSpPr>
          <p:spPr bwMode="auto">
            <a:xfrm>
              <a:off x="4926" y="4394"/>
              <a:ext cx="100" cy="103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51627" name="Rectangle 11"/>
            <p:cNvSpPr>
              <a:spLocks noChangeArrowheads="1"/>
            </p:cNvSpPr>
            <p:nvPr/>
          </p:nvSpPr>
          <p:spPr bwMode="auto">
            <a:xfrm>
              <a:off x="2526" y="5422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51628" name="Rectangle 12"/>
            <p:cNvSpPr>
              <a:spLocks noChangeArrowheads="1"/>
            </p:cNvSpPr>
            <p:nvPr/>
          </p:nvSpPr>
          <p:spPr bwMode="auto">
            <a:xfrm>
              <a:off x="3726" y="5422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1629" name="AutoShape 13"/>
            <p:cNvCxnSpPr>
              <a:cxnSpLocks noChangeShapeType="1"/>
              <a:endCxn id="751628" idx="1"/>
            </p:cNvCxnSpPr>
            <p:nvPr/>
          </p:nvCxnSpPr>
          <p:spPr bwMode="auto">
            <a:xfrm>
              <a:off x="3126" y="5577"/>
              <a:ext cx="6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1630" name="Rectangle 14"/>
            <p:cNvSpPr>
              <a:spLocks noChangeArrowheads="1"/>
            </p:cNvSpPr>
            <p:nvPr/>
          </p:nvSpPr>
          <p:spPr bwMode="auto">
            <a:xfrm>
              <a:off x="4926" y="5422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1631" name="AutoShape 15"/>
            <p:cNvCxnSpPr>
              <a:cxnSpLocks noChangeShapeType="1"/>
              <a:endCxn id="751630" idx="1"/>
            </p:cNvCxnSpPr>
            <p:nvPr/>
          </p:nvCxnSpPr>
          <p:spPr bwMode="auto">
            <a:xfrm>
              <a:off x="4326" y="5577"/>
              <a:ext cx="6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1632" name="Rectangle 16"/>
            <p:cNvSpPr>
              <a:spLocks noChangeArrowheads="1"/>
            </p:cNvSpPr>
            <p:nvPr/>
          </p:nvSpPr>
          <p:spPr bwMode="auto">
            <a:xfrm>
              <a:off x="6126" y="4805"/>
              <a:ext cx="600" cy="309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1633" name="AutoShape 17"/>
            <p:cNvCxnSpPr>
              <a:cxnSpLocks noChangeShapeType="1"/>
              <a:stCxn id="751624" idx="3"/>
              <a:endCxn id="751632" idx="1"/>
            </p:cNvCxnSpPr>
            <p:nvPr/>
          </p:nvCxnSpPr>
          <p:spPr bwMode="auto">
            <a:xfrm>
              <a:off x="5526" y="4342"/>
              <a:ext cx="600" cy="6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1634" name="Rectangle 18"/>
            <p:cNvSpPr>
              <a:spLocks noChangeArrowheads="1"/>
            </p:cNvSpPr>
            <p:nvPr/>
          </p:nvSpPr>
          <p:spPr bwMode="auto">
            <a:xfrm>
              <a:off x="7326" y="4805"/>
              <a:ext cx="600" cy="30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1635" name="AutoShape 19"/>
            <p:cNvCxnSpPr>
              <a:cxnSpLocks noChangeShapeType="1"/>
              <a:endCxn id="751634" idx="1"/>
            </p:cNvCxnSpPr>
            <p:nvPr/>
          </p:nvCxnSpPr>
          <p:spPr bwMode="auto">
            <a:xfrm>
              <a:off x="6726" y="4960"/>
              <a:ext cx="60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751636" name="Oval 20"/>
            <p:cNvSpPr>
              <a:spLocks noChangeArrowheads="1"/>
            </p:cNvSpPr>
            <p:nvPr/>
          </p:nvSpPr>
          <p:spPr bwMode="auto">
            <a:xfrm>
              <a:off x="4926" y="5628"/>
              <a:ext cx="100" cy="103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cxnSp>
          <p:nvCxnSpPr>
            <p:cNvPr id="751637" name="AutoShape 21"/>
            <p:cNvCxnSpPr>
              <a:cxnSpLocks noChangeShapeType="1"/>
              <a:stCxn id="751630" idx="3"/>
              <a:endCxn id="751632" idx="1"/>
            </p:cNvCxnSpPr>
            <p:nvPr/>
          </p:nvCxnSpPr>
          <p:spPr bwMode="auto">
            <a:xfrm flipV="1">
              <a:off x="5526" y="4960"/>
              <a:ext cx="600" cy="6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64304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919D-35B8-A943-9973-590272B37431}" type="slidenum">
              <a:rPr lang="en-US"/>
              <a:pPr/>
              <a:t>28</a:t>
            </a:fld>
            <a:endParaRPr lang="en-US"/>
          </a:p>
        </p:txBody>
      </p:sp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 </a:t>
            </a:r>
            <a:r>
              <a:rPr lang="en-US" dirty="0" smtClean="0"/>
              <a:t>#2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325903"/>
            <a:ext cx="8229600" cy="4835525"/>
          </a:xfrm>
        </p:spPr>
        <p:txBody>
          <a:bodyPr/>
          <a:lstStyle/>
          <a:p>
            <a:pPr lvl="1"/>
            <a:r>
              <a:rPr lang="en-US" sz="2200" dirty="0">
                <a:solidFill>
                  <a:schemeClr val="folHlink"/>
                </a:solidFill>
              </a:rPr>
              <a:t>Answer 1:</a:t>
            </a:r>
            <a:r>
              <a:rPr lang="en-US" sz="2200" dirty="0"/>
              <a:t> Start a pointer at the head of each list. Get the size (length) of each list. If </a:t>
            </a:r>
            <a:r>
              <a:rPr lang="en-US" sz="2200" dirty="0" smtClean="0"/>
              <a:t>there</a:t>
            </a:r>
            <a:r>
              <a:rPr lang="en-US" sz="2200" dirty="0" smtClean="0">
                <a:latin typeface="Arial"/>
              </a:rPr>
              <a:t>’</a:t>
            </a:r>
            <a:r>
              <a:rPr lang="en-US" sz="2200" dirty="0" smtClean="0"/>
              <a:t>s </a:t>
            </a:r>
            <a:r>
              <a:rPr lang="en-US" sz="2200" dirty="0"/>
              <a:t>a difference, say </a:t>
            </a:r>
            <a:r>
              <a:rPr lang="en-US" sz="2200" i="1" dirty="0">
                <a:latin typeface="Times New Roman" charset="0"/>
              </a:rPr>
              <a:t>d</a:t>
            </a:r>
            <a:r>
              <a:rPr lang="en-US" sz="2200" dirty="0"/>
              <a:t>, advance the pointer of the longer list </a:t>
            </a:r>
            <a:r>
              <a:rPr lang="en-US" sz="2200" i="1" dirty="0">
                <a:latin typeface="Times New Roman" charset="0"/>
              </a:rPr>
              <a:t>d</a:t>
            </a:r>
            <a:r>
              <a:rPr lang="en-US" sz="2200" dirty="0"/>
              <a:t> nodes. Then advance both pointers in </a:t>
            </a:r>
            <a:r>
              <a:rPr lang="en-US" sz="2200" dirty="0" smtClean="0"/>
              <a:t>tandem. </a:t>
            </a:r>
            <a:r>
              <a:rPr lang="en-US" sz="2200" dirty="0"/>
              <a:t>The first time they point to the same node, </a:t>
            </a:r>
            <a:r>
              <a:rPr lang="en-US" sz="2200" dirty="0" smtClean="0"/>
              <a:t>you</a:t>
            </a:r>
            <a:r>
              <a:rPr lang="en-US" sz="2200" dirty="0" smtClean="0">
                <a:latin typeface="Arial"/>
              </a:rPr>
              <a:t>’</a:t>
            </a:r>
            <a:r>
              <a:rPr lang="en-US" sz="2200" dirty="0" smtClean="0"/>
              <a:t>ve </a:t>
            </a:r>
            <a:r>
              <a:rPr lang="en-US" sz="2200" dirty="0"/>
              <a:t>found where the lists first merge.</a:t>
            </a:r>
          </a:p>
          <a:p>
            <a:pPr lvl="3"/>
            <a:endParaRPr lang="en-US" sz="1400" dirty="0"/>
          </a:p>
          <a:p>
            <a:pPr lvl="1"/>
            <a:r>
              <a:rPr lang="en-US" sz="2200" dirty="0">
                <a:solidFill>
                  <a:schemeClr val="folHlink"/>
                </a:solidFill>
              </a:rPr>
              <a:t>Answer 2:</a:t>
            </a:r>
            <a:r>
              <a:rPr lang="en-US" sz="2200" dirty="0"/>
              <a:t> Create two stacks, one per list. For each list, start a pointer variable at the head and advance it to the end of the list, pushing a reference to each node into its stack. When both pointer variables are at the ends of their lists, </a:t>
            </a:r>
            <a:r>
              <a:rPr lang="en-US" sz="2200" dirty="0" smtClean="0"/>
              <a:t>repeatedly </a:t>
            </a:r>
            <a:r>
              <a:rPr lang="en-US" sz="2200" dirty="0"/>
              <a:t>pop the stacks in tandem. The last time the popped values from the two stacks point to the same node, that node is where the lists first merge</a:t>
            </a:r>
            <a:r>
              <a:rPr lang="en-US" sz="220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15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4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26030-E4FF-034D-AA05-CC386848C4C0}" type="slidenum">
              <a:rPr lang="en-US"/>
              <a:pPr/>
              <a:t>29</a:t>
            </a:fld>
            <a:endParaRPr lang="en-US"/>
          </a:p>
        </p:txBody>
      </p:sp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Write an algorithm (</a:t>
            </a:r>
            <a:r>
              <a:rPr lang="en-US" sz="2400" dirty="0" err="1"/>
              <a:t>pseudocode</a:t>
            </a:r>
            <a:r>
              <a:rPr lang="en-US" sz="2400" dirty="0"/>
              <a:t> is OK) that, given</a:t>
            </a:r>
          </a:p>
          <a:p>
            <a:pPr lvl="3">
              <a:buFont typeface="Wingdings" charset="0"/>
              <a:buAutoNum type="alphaLcPeriod"/>
            </a:pPr>
            <a:endParaRPr lang="en-US" sz="1200" dirty="0"/>
          </a:p>
          <a:p>
            <a:pPr lvl="1"/>
            <a:r>
              <a:rPr lang="en-US" sz="2000" dirty="0"/>
              <a:t>the root of a binary search tree containing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/>
              <a:t> nodes </a:t>
            </a:r>
            <a:br>
              <a:rPr lang="en-US" sz="2000" dirty="0"/>
            </a:br>
            <a:r>
              <a:rPr lang="en-US" sz="2000" dirty="0"/>
              <a:t>of integer values, and </a:t>
            </a:r>
          </a:p>
          <a:p>
            <a:pPr lvl="1"/>
            <a:r>
              <a:rPr lang="en-US" sz="2000" dirty="0"/>
              <a:t>an integer value </a:t>
            </a:r>
            <a:r>
              <a:rPr lang="en-US" sz="2000" i="1" dirty="0">
                <a:latin typeface="Times New Roman" charset="0"/>
              </a:rPr>
              <a:t>k</a:t>
            </a:r>
            <a:r>
              <a:rPr lang="en-US" sz="2000" dirty="0"/>
              <a:t>,  </a:t>
            </a:r>
            <a:r>
              <a:rPr lang="en-US" sz="2000" dirty="0">
                <a:latin typeface="Times New Roman" charset="0"/>
              </a:rPr>
              <a:t>0 &lt; </a:t>
            </a:r>
            <a:r>
              <a:rPr lang="en-US" sz="2000" i="1" dirty="0">
                <a:latin typeface="Times New Roman" charset="0"/>
              </a:rPr>
              <a:t>k</a:t>
            </a:r>
            <a:r>
              <a:rPr lang="en-US" sz="2000" dirty="0">
                <a:latin typeface="Times New Roman" charset="0"/>
              </a:rPr>
              <a:t> ≤ </a:t>
            </a:r>
            <a:r>
              <a:rPr lang="en-US" sz="2000" i="1" dirty="0">
                <a:latin typeface="Times New Roman" charset="0"/>
              </a:rPr>
              <a:t>N</a:t>
            </a:r>
          </a:p>
          <a:p>
            <a:pPr lvl="3"/>
            <a:endParaRPr lang="en-US" sz="1200" i="1" dirty="0"/>
          </a:p>
          <a:p>
            <a:pPr marL="454025" lvl="1" indent="0" defTabSz="454025">
              <a:buFont typeface="Wingdings" charset="0"/>
              <a:buNone/>
            </a:pPr>
            <a:r>
              <a:rPr lang="en-US" dirty="0"/>
              <a:t>returns the node containing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i="1" dirty="0" err="1">
                <a:latin typeface="Times New Roman" charset="0"/>
              </a:rPr>
              <a:t>k</a:t>
            </a:r>
            <a:r>
              <a:rPr lang="en-US" baseline="30000" dirty="0" err="1">
                <a:latin typeface="Times New Roman" charset="0"/>
              </a:rPr>
              <a:t>th</a:t>
            </a:r>
            <a:r>
              <a:rPr lang="en-US" dirty="0"/>
              <a:t> smallest value in the tree.</a:t>
            </a:r>
          </a:p>
          <a:p>
            <a:pPr lvl="1">
              <a:buFont typeface="Wingdings" charset="0"/>
              <a:buNone/>
            </a:pPr>
            <a:endParaRPr lang="en-US" sz="1100" dirty="0"/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Answer:</a:t>
            </a:r>
            <a:r>
              <a:rPr lang="en-US" sz="2000" dirty="0"/>
              <a:t> An </a:t>
            </a:r>
            <a:r>
              <a:rPr lang="en-US" sz="2000" dirty="0" err="1"/>
              <a:t>inorder</a:t>
            </a:r>
            <a:r>
              <a:rPr lang="en-US" sz="2000" dirty="0"/>
              <a:t> traversal of a BST visits each node in sorted order. During the traversal, keep track of the number of nodes visited. The </a:t>
            </a:r>
            <a:r>
              <a:rPr lang="en-US" sz="2000" i="1" dirty="0" err="1">
                <a:latin typeface="Times New Roman" charset="0"/>
              </a:rPr>
              <a:t>k</a:t>
            </a:r>
            <a:r>
              <a:rPr lang="en-US" sz="2000" baseline="30000" dirty="0" err="1">
                <a:latin typeface="Times New Roman" charset="0"/>
              </a:rPr>
              <a:t>th</a:t>
            </a:r>
            <a:r>
              <a:rPr lang="en-US" sz="2000" dirty="0"/>
              <a:t> node visited has the desired value</a:t>
            </a:r>
            <a:r>
              <a:rPr lang="en-US" sz="2000" dirty="0" smtClean="0"/>
              <a:t>.</a:t>
            </a:r>
            <a:endParaRPr lang="en-US" sz="2000" dirty="0"/>
          </a:p>
          <a:p>
            <a:pPr marL="928688" lvl="1" indent="-457200">
              <a:buFont typeface="Wingdings" charset="0"/>
              <a:buAutoNum type="arabicPeriod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5129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87C0-2650-AD46-AA04-8A44F2B59858}" type="slidenum">
              <a:rPr lang="en-US"/>
              <a:pPr/>
              <a:t>3</a:t>
            </a:fld>
            <a:endParaRPr lang="en-US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Heap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76847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binary heap </a:t>
            </a:r>
            <a:r>
              <a:rPr lang="en-US" dirty="0"/>
              <a:t>(or just </a:t>
            </a:r>
            <a:r>
              <a:rPr lang="en-US" dirty="0">
                <a:solidFill>
                  <a:srgbClr val="B23C00"/>
                </a:solidFill>
              </a:rPr>
              <a:t>heap</a:t>
            </a:r>
            <a:r>
              <a:rPr lang="en-US" dirty="0"/>
              <a:t>) is a binary tree </a:t>
            </a:r>
            <a:br>
              <a:rPr lang="en-US" dirty="0"/>
            </a:br>
            <a:r>
              <a:rPr lang="en-US" dirty="0"/>
              <a:t>that is </a:t>
            </a:r>
            <a:r>
              <a:rPr lang="en-US" dirty="0">
                <a:solidFill>
                  <a:srgbClr val="B23C00"/>
                </a:solidFill>
              </a:rPr>
              <a:t>complete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All levels of the tree are full except possibly for </a:t>
            </a:r>
            <a:br>
              <a:rPr lang="en-US" dirty="0"/>
            </a:br>
            <a:r>
              <a:rPr lang="en-US" dirty="0"/>
              <a:t>the bottom level which is filled from left to right:</a:t>
            </a:r>
          </a:p>
        </p:txBody>
      </p:sp>
      <p:pic>
        <p:nvPicPr>
          <p:cNvPr id="679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057525"/>
            <a:ext cx="4662487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096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8796E-6DB2-D14C-9A46-25D93DFE7D9D}" type="slidenum">
              <a:rPr lang="en-US"/>
              <a:pPr/>
              <a:t>30</a:t>
            </a:fld>
            <a:endParaRPr lang="en-US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Midterm Question #4</a:t>
            </a:r>
            <a:endParaRPr lang="en-US" dirty="0"/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sz="2400" dirty="0"/>
              <a:t>Consider the following recurrence relation,</a:t>
            </a:r>
            <a:br>
              <a:rPr lang="en-US" sz="2400" dirty="0"/>
            </a:br>
            <a:r>
              <a:rPr lang="en-US" sz="2400" dirty="0"/>
              <a:t>where </a:t>
            </a:r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/>
              <a:t> and </a:t>
            </a:r>
            <a:r>
              <a:rPr lang="en-US" sz="2400" i="1" dirty="0">
                <a:latin typeface="Times New Roman"/>
                <a:cs typeface="Times New Roman"/>
              </a:rPr>
              <a:t>b </a:t>
            </a:r>
            <a:r>
              <a:rPr lang="en-US" sz="2400" dirty="0"/>
              <a:t>are integers &gt; 0:</a:t>
            </a:r>
          </a:p>
          <a:p>
            <a:pPr marL="928688" lvl="1" indent="-457200"/>
            <a:endParaRPr lang="en-US" sz="2000" dirty="0"/>
          </a:p>
          <a:p>
            <a:pPr marL="928688" lvl="1" indent="-457200"/>
            <a:endParaRPr lang="en-US" sz="2000" dirty="0"/>
          </a:p>
          <a:p>
            <a:pPr lvl="4"/>
            <a:endParaRPr lang="en-US" sz="1000" dirty="0"/>
          </a:p>
          <a:p>
            <a:pPr marL="928688" lvl="1" indent="-457200">
              <a:buSzTx/>
              <a:buFont typeface="Wingdings" charset="0"/>
              <a:buAutoNum type="alphaLcPeriod"/>
            </a:pPr>
            <a:r>
              <a:rPr lang="en-US" sz="2000" dirty="0"/>
              <a:t>What is </a:t>
            </a:r>
            <a:r>
              <a:rPr lang="en-US" sz="2000" i="1" dirty="0">
                <a:latin typeface="Times New Roman" charset="0"/>
              </a:rPr>
              <a:t>Q</a:t>
            </a:r>
            <a:r>
              <a:rPr lang="en-US" sz="2000" baseline="-25000" dirty="0">
                <a:latin typeface="Times New Roman" charset="0"/>
              </a:rPr>
              <a:t>5</a:t>
            </a:r>
            <a:r>
              <a:rPr lang="en-US" sz="2000" dirty="0">
                <a:latin typeface="Times New Roman" charset="0"/>
              </a:rPr>
              <a:t>(2)</a:t>
            </a:r>
            <a:r>
              <a:rPr lang="en-US" sz="2000" dirty="0"/>
              <a:t>? </a:t>
            </a:r>
            <a:r>
              <a:rPr lang="en-US" sz="2000" i="1" dirty="0">
                <a:latin typeface="Times New Roman" charset="0"/>
              </a:rPr>
              <a:t>Q</a:t>
            </a:r>
            <a:r>
              <a:rPr lang="en-US" sz="2000" baseline="-25000" dirty="0">
                <a:latin typeface="Times New Roman" charset="0"/>
              </a:rPr>
              <a:t>5</a:t>
            </a:r>
            <a:r>
              <a:rPr lang="en-US" sz="2000" dirty="0">
                <a:latin typeface="Times New Roman" charset="0"/>
              </a:rPr>
              <a:t>(12)</a:t>
            </a:r>
            <a:r>
              <a:rPr lang="en-US" sz="2000" dirty="0"/>
              <a:t> ?  </a:t>
            </a:r>
          </a:p>
          <a:p>
            <a:pPr lvl="2">
              <a:buSzTx/>
              <a:buFont typeface="Wingdings" charset="0"/>
              <a:buChar char="n"/>
            </a:pPr>
            <a:r>
              <a:rPr lang="en-US" sz="1800" dirty="0">
                <a:solidFill>
                  <a:schemeClr val="folHlink"/>
                </a:solidFill>
              </a:rPr>
              <a:t>Answer: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33CC"/>
                </a:solidFill>
              </a:rPr>
              <a:t>0</a:t>
            </a:r>
            <a:r>
              <a:rPr lang="en-US" sz="1800" dirty="0"/>
              <a:t> </a:t>
            </a:r>
          </a:p>
          <a:p>
            <a:pPr lvl="2">
              <a:buSzTx/>
              <a:buFont typeface="Wingdings" charset="0"/>
              <a:buChar char="n"/>
            </a:pPr>
            <a:r>
              <a:rPr lang="en-US" sz="1800" dirty="0">
                <a:solidFill>
                  <a:schemeClr val="folHlink"/>
                </a:solidFill>
              </a:rPr>
              <a:t>Answer: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33CC"/>
                </a:solidFill>
              </a:rPr>
              <a:t>2</a:t>
            </a:r>
          </a:p>
          <a:p>
            <a:pPr lvl="4">
              <a:buSzTx/>
              <a:buFont typeface="Wingdings" charset="0"/>
              <a:buAutoNum type="alphaLcPeriod"/>
            </a:pPr>
            <a:endParaRPr lang="en-US" sz="1000" dirty="0">
              <a:solidFill>
                <a:srgbClr val="0033CC"/>
              </a:solidFill>
            </a:endParaRPr>
          </a:p>
          <a:p>
            <a:pPr marL="928688" lvl="1" indent="-457200">
              <a:buSzTx/>
              <a:buFont typeface="Wingdings" charset="0"/>
              <a:buAutoNum type="alphaLcPeriod"/>
            </a:pPr>
            <a:r>
              <a:rPr lang="en-US" sz="2000" dirty="0"/>
              <a:t>In general, what does function </a:t>
            </a:r>
            <a:r>
              <a:rPr lang="en-US" sz="2000" i="1" dirty="0" err="1">
                <a:latin typeface="Times New Roman" charset="0"/>
              </a:rPr>
              <a:t>Q</a:t>
            </a:r>
            <a:r>
              <a:rPr lang="en-US" sz="2000" i="1" baseline="-25000" dirty="0" err="1">
                <a:latin typeface="Times New Roman" charset="0"/>
              </a:rPr>
              <a:t>b</a:t>
            </a:r>
            <a:r>
              <a:rPr lang="en-US" sz="2000" dirty="0"/>
              <a:t> do? </a:t>
            </a:r>
          </a:p>
          <a:p>
            <a:pPr lvl="2">
              <a:buSzTx/>
            </a:pPr>
            <a:r>
              <a:rPr lang="en-US" sz="1800" dirty="0">
                <a:solidFill>
                  <a:schemeClr val="folHlink"/>
                </a:solidFill>
              </a:rPr>
              <a:t>Answer: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33CC"/>
                </a:solidFill>
              </a:rPr>
              <a:t>It performs integer division of its argument by </a:t>
            </a:r>
            <a:r>
              <a:rPr lang="en-US" sz="1800" i="1" dirty="0">
                <a:solidFill>
                  <a:srgbClr val="0033CC"/>
                </a:solidFill>
                <a:latin typeface="Times New Roman" charset="0"/>
              </a:rPr>
              <a:t>b</a:t>
            </a:r>
            <a:r>
              <a:rPr lang="en-US" sz="1800" dirty="0">
                <a:solidFill>
                  <a:srgbClr val="0033CC"/>
                </a:solidFill>
              </a:rPr>
              <a:t>.</a:t>
            </a:r>
          </a:p>
          <a:p>
            <a:pPr lvl="4">
              <a:buSzTx/>
              <a:buFont typeface="Wingdings" charset="0"/>
              <a:buAutoNum type="alphaLcPeriod"/>
            </a:pPr>
            <a:endParaRPr lang="en-US" sz="1000" dirty="0">
              <a:solidFill>
                <a:srgbClr val="0033CC"/>
              </a:solidFill>
            </a:endParaRPr>
          </a:p>
          <a:p>
            <a:pPr marL="928688" lvl="1" indent="-457200">
              <a:buSzTx/>
              <a:buFont typeface="Wingdings" charset="0"/>
              <a:buAutoNum type="alphaLcPeriod"/>
            </a:pPr>
            <a:r>
              <a:rPr lang="en-US" sz="2000" dirty="0"/>
              <a:t>Solve this recurrence relation.  </a:t>
            </a:r>
          </a:p>
          <a:p>
            <a:pPr lvl="2">
              <a:buSzTx/>
              <a:buFont typeface="Wingdings" charset="0"/>
              <a:buChar char="n"/>
            </a:pPr>
            <a:r>
              <a:rPr lang="en-US" sz="1800" dirty="0">
                <a:solidFill>
                  <a:schemeClr val="folHlink"/>
                </a:solidFill>
              </a:rPr>
              <a:t>Answer:</a:t>
            </a:r>
          </a:p>
        </p:txBody>
      </p:sp>
      <p:grpSp>
        <p:nvGrpSpPr>
          <p:cNvPr id="740361" name="Group 9"/>
          <p:cNvGrpSpPr>
            <a:grpSpLocks/>
          </p:cNvGrpSpPr>
          <p:nvPr/>
        </p:nvGrpSpPr>
        <p:grpSpPr bwMode="auto">
          <a:xfrm>
            <a:off x="2560638" y="1965325"/>
            <a:ext cx="3475037" cy="944563"/>
            <a:chOff x="1613" y="2371"/>
            <a:chExt cx="2189" cy="595"/>
          </a:xfrm>
        </p:grpSpPr>
        <p:sp>
          <p:nvSpPr>
            <p:cNvPr id="740360" name="Rectangle 8"/>
            <p:cNvSpPr>
              <a:spLocks noChangeArrowheads="1"/>
            </p:cNvSpPr>
            <p:nvPr/>
          </p:nvSpPr>
          <p:spPr bwMode="auto">
            <a:xfrm>
              <a:off x="1613" y="2448"/>
              <a:ext cx="2189" cy="5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356" name="Text Box 4"/>
            <p:cNvSpPr txBox="1">
              <a:spLocks noChangeArrowheads="1"/>
            </p:cNvSpPr>
            <p:nvPr/>
          </p:nvSpPr>
          <p:spPr bwMode="auto">
            <a:xfrm>
              <a:off x="1613" y="2601"/>
              <a:ext cx="6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Q</a:t>
              </a:r>
              <a:r>
                <a:rPr lang="en-US" sz="2000" i="1" baseline="-25000">
                  <a:latin typeface="Times New Roman" charset="0"/>
                </a:rPr>
                <a:t>b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a</a:t>
              </a:r>
              <a:r>
                <a:rPr lang="en-US" sz="2000">
                  <a:latin typeface="Times New Roman" charset="0"/>
                </a:rPr>
                <a:t>) =</a:t>
              </a:r>
            </a:p>
          </p:txBody>
        </p:sp>
        <p:sp>
          <p:nvSpPr>
            <p:cNvPr id="740357" name="Text Box 5"/>
            <p:cNvSpPr txBox="1">
              <a:spLocks noChangeArrowheads="1"/>
            </p:cNvSpPr>
            <p:nvPr/>
          </p:nvSpPr>
          <p:spPr bwMode="auto">
            <a:xfrm>
              <a:off x="2304" y="2448"/>
              <a:ext cx="14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0	if </a:t>
              </a:r>
              <a:r>
                <a:rPr lang="en-US" sz="2000" i="1">
                  <a:latin typeface="Times New Roman" charset="0"/>
                </a:rPr>
                <a:t>a</a:t>
              </a:r>
              <a:r>
                <a:rPr lang="en-US" sz="2000">
                  <a:latin typeface="Times New Roman" charset="0"/>
                </a:rPr>
                <a:t> &lt; </a:t>
              </a:r>
              <a:r>
                <a:rPr lang="en-US" sz="2000" i="1">
                  <a:latin typeface="Times New Roman" charset="0"/>
                </a:rPr>
                <a:t>b</a:t>
              </a:r>
            </a:p>
            <a:p>
              <a:r>
                <a:rPr lang="en-US" sz="2000" i="1">
                  <a:latin typeface="Times New Roman" charset="0"/>
                </a:rPr>
                <a:t>Q</a:t>
              </a:r>
              <a:r>
                <a:rPr lang="en-US" sz="2000" i="1" baseline="-25000">
                  <a:latin typeface="Times New Roman" charset="0"/>
                </a:rPr>
                <a:t>b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a</a:t>
              </a:r>
              <a:r>
                <a:rPr lang="en-US" sz="2000" i="1">
                  <a:latin typeface="Times New Roman" charset="0"/>
                  <a:cs typeface="Times New Roman" charset="0"/>
                </a:rPr>
                <a:t>–</a:t>
              </a:r>
              <a:r>
                <a:rPr lang="en-US" sz="2000" i="1">
                  <a:latin typeface="Times New Roman" charset="0"/>
                </a:rPr>
                <a:t>b</a:t>
              </a:r>
              <a:r>
                <a:rPr lang="en-US" sz="2000">
                  <a:latin typeface="Times New Roman" charset="0"/>
                </a:rPr>
                <a:t>) + 1	if </a:t>
              </a:r>
              <a:r>
                <a:rPr lang="en-US" sz="2000" i="1">
                  <a:latin typeface="Times New Roman" charset="0"/>
                </a:rPr>
                <a:t>a</a:t>
              </a:r>
              <a:r>
                <a:rPr lang="en-US" sz="2000">
                  <a:latin typeface="Times New Roman" charset="0"/>
                </a:rPr>
                <a:t> </a:t>
              </a:r>
              <a:r>
                <a:rPr lang="en-US" sz="2000">
                  <a:latin typeface="Times New Roman" charset="0"/>
                  <a:cs typeface="Times New Roman" charset="0"/>
                </a:rPr>
                <a:t>≥ </a:t>
              </a:r>
              <a:r>
                <a:rPr lang="en-US" sz="2000" i="1">
                  <a:latin typeface="Times New Roman" charset="0"/>
                  <a:cs typeface="Times New Roman" charset="0"/>
                </a:rPr>
                <a:t>b</a:t>
              </a:r>
            </a:p>
          </p:txBody>
        </p:sp>
        <p:sp>
          <p:nvSpPr>
            <p:cNvPr id="740358" name="Text Box 6"/>
            <p:cNvSpPr txBox="1">
              <a:spLocks noChangeArrowheads="1"/>
            </p:cNvSpPr>
            <p:nvPr/>
          </p:nvSpPr>
          <p:spPr bwMode="auto">
            <a:xfrm>
              <a:off x="2096" y="2371"/>
              <a:ext cx="323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400">
                  <a:latin typeface="Times New Roman" charset="0"/>
                </a:rPr>
                <a:t>{</a:t>
              </a:r>
            </a:p>
          </p:txBody>
        </p:sp>
      </p:grpSp>
      <p:graphicFrame>
        <p:nvGraphicFramePr>
          <p:cNvPr id="740362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1775839"/>
              </p:ext>
            </p:extLst>
          </p:nvPr>
        </p:nvGraphicFramePr>
        <p:xfrm>
          <a:off x="2835275" y="5440658"/>
          <a:ext cx="1188091" cy="651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2" name="Equation" r:id="rId3" imgW="787320" imgH="431640" progId="Equation.3">
                  <p:embed/>
                </p:oleObj>
              </mc:Choice>
              <mc:Fallback>
                <p:oleObj name="Equation" r:id="rId3" imgW="78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5440658"/>
                        <a:ext cx="1188091" cy="6516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573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0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4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2DF93-0B00-874B-A0A9-D660957473EC}" type="slidenum">
              <a:rPr lang="en-US"/>
              <a:pPr/>
              <a:t>31</a:t>
            </a:fld>
            <a:endParaRPr lang="en-US"/>
          </a:p>
        </p:txBody>
      </p:sp>
      <p:sp>
        <p:nvSpPr>
          <p:cNvPr id="7424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Midterm Question </a:t>
            </a:r>
            <a:r>
              <a:rPr lang="en-US" dirty="0" smtClean="0"/>
              <a:t>#4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389117" cy="487363"/>
          </a:xfrm>
        </p:spPr>
        <p:txBody>
          <a:bodyPr/>
          <a:lstStyle/>
          <a:p>
            <a:pPr marL="928688" lvl="1" indent="-457200">
              <a:buFont typeface="Wingdings" charset="0"/>
              <a:buAutoNum type="alphaLcPeriod" startAt="4"/>
            </a:pPr>
            <a:r>
              <a:rPr lang="en-US" sz="2000" dirty="0" smtClean="0">
                <a:solidFill>
                  <a:schemeClr val="folHlink"/>
                </a:solidFill>
              </a:rPr>
              <a:t>Answer</a:t>
            </a:r>
            <a:r>
              <a:rPr lang="en-US" sz="2000" dirty="0">
                <a:solidFill>
                  <a:schemeClr val="folHlink"/>
                </a:solidFill>
              </a:rPr>
              <a:t>: </a:t>
            </a:r>
            <a:r>
              <a:rPr lang="en-US" sz="2000" dirty="0">
                <a:solidFill>
                  <a:srgbClr val="0033CC"/>
                </a:solidFill>
              </a:rPr>
              <a:t>Proof by induction</a:t>
            </a:r>
            <a:r>
              <a:rPr lang="en-US" sz="2000" dirty="0"/>
              <a:t> </a:t>
            </a:r>
          </a:p>
        </p:txBody>
      </p:sp>
      <p:graphicFrame>
        <p:nvGraphicFramePr>
          <p:cNvPr id="74240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173288" y="1712913"/>
          <a:ext cx="14636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6" name="Equation" r:id="rId3" imgW="1015920" imgH="431640" progId="Equation.3">
                  <p:embed/>
                </p:oleObj>
              </mc:Choice>
              <mc:Fallback>
                <p:oleObj name="Equation" r:id="rId3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3288" y="1712913"/>
                        <a:ext cx="14636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2407" name="Text Box 7"/>
          <p:cNvSpPr txBox="1">
            <a:spLocks noChangeArrowheads="1"/>
          </p:cNvSpPr>
          <p:nvPr/>
        </p:nvSpPr>
        <p:spPr bwMode="auto">
          <a:xfrm>
            <a:off x="788988" y="2328863"/>
            <a:ext cx="667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If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</a:rPr>
              <a:t>a</a:t>
            </a:r>
            <a:r>
              <a:rPr lang="en-US" sz="1800">
                <a:solidFill>
                  <a:srgbClr val="0033CC"/>
                </a:solidFill>
                <a:latin typeface="Times New Roman" charset="0"/>
              </a:rPr>
              <a:t> </a:t>
            </a:r>
            <a:r>
              <a:rPr lang="en-US" sz="1800">
                <a:solidFill>
                  <a:srgbClr val="0033CC"/>
                </a:solidFill>
                <a:latin typeface="Times New Roman" charset="0"/>
                <a:cs typeface="Arial" charset="0"/>
              </a:rPr>
              <a:t>≥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  <a:cs typeface="Arial" charset="0"/>
              </a:rPr>
              <a:t>b</a:t>
            </a:r>
            <a:r>
              <a:rPr lang="en-US" sz="1800">
                <a:solidFill>
                  <a:srgbClr val="0033CC"/>
                </a:solidFill>
                <a:cs typeface="Arial" charset="0"/>
              </a:rPr>
              <a:t>, then assume the </a:t>
            </a:r>
            <a:r>
              <a:rPr lang="en-US" sz="1800">
                <a:solidFill>
                  <a:schemeClr val="folHlink"/>
                </a:solidFill>
                <a:cs typeface="Arial" charset="0"/>
              </a:rPr>
              <a:t>inductive hypothesis</a:t>
            </a:r>
            <a:r>
              <a:rPr lang="en-US" sz="1800">
                <a:solidFill>
                  <a:srgbClr val="0033CC"/>
                </a:solidFill>
                <a:cs typeface="Arial" charset="0"/>
              </a:rPr>
              <a:t> is true for all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  <a:cs typeface="Arial" charset="0"/>
              </a:rPr>
              <a:t>k</a:t>
            </a:r>
            <a:r>
              <a:rPr lang="en-US" sz="1800">
                <a:solidFill>
                  <a:srgbClr val="0033CC"/>
                </a:solidFill>
                <a:latin typeface="Times New Roman" charset="0"/>
                <a:cs typeface="Arial" charset="0"/>
              </a:rPr>
              <a:t> ≤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  <a:cs typeface="Arial" charset="0"/>
              </a:rPr>
              <a:t>a</a:t>
            </a:r>
            <a:r>
              <a:rPr lang="en-US" sz="1800">
                <a:solidFill>
                  <a:srgbClr val="0033CC"/>
                </a:solidFill>
                <a:cs typeface="Arial" charset="0"/>
              </a:rPr>
              <a:t>:</a:t>
            </a:r>
            <a:endParaRPr lang="en-US" sz="1800">
              <a:solidFill>
                <a:srgbClr val="0033CC"/>
              </a:solidFill>
            </a:endParaRPr>
          </a:p>
        </p:txBody>
      </p:sp>
      <p:sp>
        <p:nvSpPr>
          <p:cNvPr id="742410" name="Text Box 10"/>
          <p:cNvSpPr txBox="1">
            <a:spLocks noChangeArrowheads="1"/>
          </p:cNvSpPr>
          <p:nvPr/>
        </p:nvSpPr>
        <p:spPr bwMode="auto">
          <a:xfrm>
            <a:off x="823913" y="3854450"/>
            <a:ext cx="2190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Add </a:t>
            </a:r>
            <a:r>
              <a:rPr lang="en-US" sz="1800">
                <a:solidFill>
                  <a:srgbClr val="0033CC"/>
                </a:solidFill>
                <a:latin typeface="Times New Roman" charset="0"/>
              </a:rPr>
              <a:t>1</a:t>
            </a:r>
            <a:r>
              <a:rPr lang="en-US" sz="1800">
                <a:solidFill>
                  <a:srgbClr val="0033CC"/>
                </a:solidFill>
              </a:rPr>
              <a:t> to both sides:</a:t>
            </a:r>
            <a:endParaRPr lang="en-US" sz="1800" i="1">
              <a:solidFill>
                <a:srgbClr val="0033CC"/>
              </a:solidFill>
              <a:latin typeface="Times New Roman" charset="0"/>
            </a:endParaRPr>
          </a:p>
        </p:txBody>
      </p:sp>
      <p:graphicFrame>
        <p:nvGraphicFramePr>
          <p:cNvPr id="742420" name="Object 20"/>
          <p:cNvGraphicFramePr>
            <a:graphicFrameLocks noChangeAspect="1"/>
          </p:cNvGraphicFramePr>
          <p:nvPr/>
        </p:nvGraphicFramePr>
        <p:xfrm>
          <a:off x="7451725" y="2201863"/>
          <a:ext cx="11334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7" name="Equation" r:id="rId5" imgW="787320" imgH="431640" progId="Equation.3">
                  <p:embed/>
                </p:oleObj>
              </mc:Choice>
              <mc:Fallback>
                <p:oleObj name="Equation" r:id="rId5" imgW="78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2201863"/>
                        <a:ext cx="11334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2421" name="Text Box 21"/>
          <p:cNvSpPr txBox="1">
            <a:spLocks noChangeArrowheads="1"/>
          </p:cNvSpPr>
          <p:nvPr/>
        </p:nvSpPr>
        <p:spPr bwMode="auto">
          <a:xfrm>
            <a:off x="808038" y="2684463"/>
            <a:ext cx="7281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Since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</a:rPr>
              <a:t>b </a:t>
            </a:r>
            <a:r>
              <a:rPr lang="en-US" sz="1800">
                <a:solidFill>
                  <a:srgbClr val="0033CC"/>
                </a:solidFill>
                <a:latin typeface="Times New Roman" charset="0"/>
                <a:cs typeface="Arial" charset="0"/>
              </a:rPr>
              <a:t>≥ 1</a:t>
            </a:r>
            <a:r>
              <a:rPr lang="en-US" sz="1800">
                <a:solidFill>
                  <a:srgbClr val="0033CC"/>
                </a:solidFill>
              </a:rPr>
              <a:t>, then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</a:rPr>
              <a:t>a </a:t>
            </a:r>
            <a:r>
              <a:rPr lang="en-US" sz="1800">
                <a:solidFill>
                  <a:srgbClr val="0033CC"/>
                </a:solidFill>
                <a:latin typeface="Times New Roman" charset="0"/>
              </a:rPr>
              <a:t>+ 1 </a:t>
            </a:r>
            <a:r>
              <a:rPr lang="en-US" sz="1800">
                <a:solidFill>
                  <a:srgbClr val="0033CC"/>
                </a:solidFill>
                <a:latin typeface="Times New Roman" charset="0"/>
                <a:cs typeface="Times New Roman" charset="0"/>
              </a:rPr>
              <a:t>–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</a:rPr>
              <a:t>b</a:t>
            </a:r>
            <a:r>
              <a:rPr lang="en-US" sz="1800">
                <a:solidFill>
                  <a:srgbClr val="0033CC"/>
                </a:solidFill>
                <a:latin typeface="Times New Roman" charset="0"/>
              </a:rPr>
              <a:t> </a:t>
            </a:r>
            <a:r>
              <a:rPr lang="en-US" sz="1800">
                <a:solidFill>
                  <a:srgbClr val="0033CC"/>
                </a:solidFill>
                <a:latin typeface="Times New Roman" charset="0"/>
                <a:cs typeface="Arial" charset="0"/>
              </a:rPr>
              <a:t>≤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  <a:cs typeface="Arial" charset="0"/>
              </a:rPr>
              <a:t>a</a:t>
            </a:r>
            <a:r>
              <a:rPr lang="en-US" sz="1800">
                <a:solidFill>
                  <a:srgbClr val="0033CC"/>
                </a:solidFill>
                <a:cs typeface="Arial" charset="0"/>
              </a:rPr>
              <a:t>, and so by our hypothesis, we can write: </a:t>
            </a:r>
            <a:endParaRPr lang="en-US" sz="1800" i="1">
              <a:solidFill>
                <a:srgbClr val="0033CC"/>
              </a:solidFill>
              <a:cs typeface="Arial" charset="0"/>
            </a:endParaRPr>
          </a:p>
        </p:txBody>
      </p:sp>
      <p:graphicFrame>
        <p:nvGraphicFramePr>
          <p:cNvPr id="742423" name="Object 23"/>
          <p:cNvGraphicFramePr>
            <a:graphicFrameLocks noChangeAspect="1"/>
          </p:cNvGraphicFramePr>
          <p:nvPr/>
        </p:nvGraphicFramePr>
        <p:xfrm>
          <a:off x="3384550" y="3043238"/>
          <a:ext cx="23034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8" name="Equation" r:id="rId7" imgW="1600200" imgH="431640" progId="Equation.3">
                  <p:embed/>
                </p:oleObj>
              </mc:Choice>
              <mc:Fallback>
                <p:oleObj name="Equation" r:id="rId7" imgW="1600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550" y="3043238"/>
                        <a:ext cx="23034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2424" name="Object 24"/>
          <p:cNvGraphicFramePr>
            <a:graphicFrameLocks noChangeAspect="1"/>
          </p:cNvGraphicFramePr>
          <p:nvPr/>
        </p:nvGraphicFramePr>
        <p:xfrm>
          <a:off x="3092450" y="3730625"/>
          <a:ext cx="2870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9" name="Equation" r:id="rId9" imgW="1993680" imgH="431640" progId="Equation.3">
                  <p:embed/>
                </p:oleObj>
              </mc:Choice>
              <mc:Fallback>
                <p:oleObj name="Equation" r:id="rId9" imgW="1993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3730625"/>
                        <a:ext cx="28702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2425" name="Object 25"/>
          <p:cNvGraphicFramePr>
            <a:graphicFrameLocks noChangeAspect="1"/>
          </p:cNvGraphicFramePr>
          <p:nvPr/>
        </p:nvGraphicFramePr>
        <p:xfrm>
          <a:off x="2260600" y="4783138"/>
          <a:ext cx="45148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0" name="Equation" r:id="rId11" imgW="3136680" imgH="431640" progId="Equation.3">
                  <p:embed/>
                </p:oleObj>
              </mc:Choice>
              <mc:Fallback>
                <p:oleObj name="Equation" r:id="rId11" imgW="313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4783138"/>
                        <a:ext cx="45148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2426" name="Text Box 26"/>
          <p:cNvSpPr txBox="1">
            <a:spLocks noChangeArrowheads="1"/>
          </p:cNvSpPr>
          <p:nvPr/>
        </p:nvSpPr>
        <p:spPr bwMode="auto">
          <a:xfrm>
            <a:off x="823913" y="4389438"/>
            <a:ext cx="32768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But by the recurrence relation,  </a:t>
            </a:r>
            <a:endParaRPr lang="en-US" sz="1800" i="1" dirty="0">
              <a:solidFill>
                <a:srgbClr val="0033CC"/>
              </a:solidFill>
              <a:latin typeface="Times New Roman" charset="0"/>
            </a:endParaRPr>
          </a:p>
        </p:txBody>
      </p:sp>
      <p:graphicFrame>
        <p:nvGraphicFramePr>
          <p:cNvPr id="74242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896493"/>
              </p:ext>
            </p:extLst>
          </p:nvPr>
        </p:nvGraphicFramePr>
        <p:xfrm>
          <a:off x="4023366" y="4411663"/>
          <a:ext cx="2449512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1" name="Equation" r:id="rId13" imgW="1701720" imgH="228600" progId="Equation.3">
                  <p:embed/>
                </p:oleObj>
              </mc:Choice>
              <mc:Fallback>
                <p:oleObj name="Equation" r:id="rId13" imgW="1701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3366" y="4411663"/>
                        <a:ext cx="2449512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2428" name="Text Box 28"/>
          <p:cNvSpPr txBox="1">
            <a:spLocks noChangeArrowheads="1"/>
          </p:cNvSpPr>
          <p:nvPr/>
        </p:nvSpPr>
        <p:spPr bwMode="auto">
          <a:xfrm>
            <a:off x="6473159" y="438943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and so:</a:t>
            </a:r>
            <a:endParaRPr lang="en-US" sz="1800" i="1" dirty="0">
              <a:solidFill>
                <a:srgbClr val="0033CC"/>
              </a:solidFill>
              <a:latin typeface="Times New Roman" charset="0"/>
            </a:endParaRPr>
          </a:p>
        </p:txBody>
      </p:sp>
      <p:sp>
        <p:nvSpPr>
          <p:cNvPr id="742429" name="Text Box 29"/>
          <p:cNvSpPr txBox="1">
            <a:spLocks noChangeArrowheads="1"/>
          </p:cNvSpPr>
          <p:nvPr/>
        </p:nvSpPr>
        <p:spPr bwMode="auto">
          <a:xfrm>
            <a:off x="823913" y="55880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Therefore, if</a:t>
            </a:r>
            <a:endParaRPr lang="en-US" sz="1800" i="1">
              <a:solidFill>
                <a:srgbClr val="0033CC"/>
              </a:solidFill>
              <a:latin typeface="Times New Roman" charset="0"/>
            </a:endParaRPr>
          </a:p>
        </p:txBody>
      </p:sp>
      <p:graphicFrame>
        <p:nvGraphicFramePr>
          <p:cNvPr id="742430" name="Object 30"/>
          <p:cNvGraphicFramePr>
            <a:graphicFrameLocks noChangeAspect="1"/>
          </p:cNvGraphicFramePr>
          <p:nvPr/>
        </p:nvGraphicFramePr>
        <p:xfrm>
          <a:off x="5149850" y="5464175"/>
          <a:ext cx="17002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2" name="Equation" r:id="rId15" imgW="1180800" imgH="431640" progId="Equation.3">
                  <p:embed/>
                </p:oleObj>
              </mc:Choice>
              <mc:Fallback>
                <p:oleObj name="Equation" r:id="rId15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5464175"/>
                        <a:ext cx="17002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2431" name="Object 31"/>
          <p:cNvGraphicFramePr>
            <a:graphicFrameLocks noChangeAspect="1"/>
          </p:cNvGraphicFramePr>
          <p:nvPr/>
        </p:nvGraphicFramePr>
        <p:xfrm>
          <a:off x="2178050" y="5464175"/>
          <a:ext cx="11334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3" name="Equation" r:id="rId17" imgW="787320" imgH="431640" progId="Equation.3">
                  <p:embed/>
                </p:oleObj>
              </mc:Choice>
              <mc:Fallback>
                <p:oleObj name="Equation" r:id="rId17" imgW="787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5464175"/>
                        <a:ext cx="11334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2432" name="Text Box 32"/>
          <p:cNvSpPr txBox="1">
            <a:spLocks noChangeArrowheads="1"/>
          </p:cNvSpPr>
          <p:nvPr/>
        </p:nvSpPr>
        <p:spPr bwMode="auto">
          <a:xfrm>
            <a:off x="3349625" y="5588000"/>
            <a:ext cx="1852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for all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</a:rPr>
              <a:t>k</a:t>
            </a:r>
            <a:r>
              <a:rPr lang="en-US" sz="1800">
                <a:solidFill>
                  <a:srgbClr val="0033CC"/>
                </a:solidFill>
                <a:latin typeface="Times New Roman" charset="0"/>
              </a:rPr>
              <a:t> ≤</a:t>
            </a:r>
            <a:r>
              <a:rPr lang="en-US" sz="1800">
                <a:solidFill>
                  <a:srgbClr val="0033CC"/>
                </a:solidFill>
              </a:rPr>
              <a:t> </a:t>
            </a:r>
            <a:r>
              <a:rPr lang="en-US" sz="1800" i="1">
                <a:solidFill>
                  <a:srgbClr val="0033CC"/>
                </a:solidFill>
              </a:rPr>
              <a:t>a</a:t>
            </a:r>
            <a:r>
              <a:rPr lang="en-US" sz="1800">
                <a:solidFill>
                  <a:srgbClr val="0033CC"/>
                </a:solidFill>
              </a:rPr>
              <a:t>,</a:t>
            </a:r>
            <a:r>
              <a:rPr lang="en-US" sz="1800"/>
              <a:t> </a:t>
            </a:r>
            <a:r>
              <a:rPr lang="en-US" sz="1800">
                <a:solidFill>
                  <a:srgbClr val="0033CC"/>
                </a:solidFill>
              </a:rPr>
              <a:t>then</a:t>
            </a:r>
          </a:p>
        </p:txBody>
      </p:sp>
      <p:sp>
        <p:nvSpPr>
          <p:cNvPr id="742434" name="Text Box 34"/>
          <p:cNvSpPr txBox="1">
            <a:spLocks noChangeArrowheads="1"/>
          </p:cNvSpPr>
          <p:nvPr/>
        </p:nvSpPr>
        <p:spPr bwMode="auto">
          <a:xfrm>
            <a:off x="795338" y="1814513"/>
            <a:ext cx="1417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If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</a:rPr>
              <a:t>a</a:t>
            </a:r>
            <a:r>
              <a:rPr lang="en-US" sz="1800">
                <a:solidFill>
                  <a:srgbClr val="0033CC"/>
                </a:solidFill>
                <a:latin typeface="Times New Roman" charset="0"/>
              </a:rPr>
              <a:t> &lt; </a:t>
            </a:r>
            <a:r>
              <a:rPr lang="en-US" sz="1800" i="1">
                <a:solidFill>
                  <a:srgbClr val="0033CC"/>
                </a:solidFill>
                <a:latin typeface="Times New Roman" charset="0"/>
              </a:rPr>
              <a:t>b</a:t>
            </a:r>
            <a:r>
              <a:rPr lang="en-US" sz="1800">
                <a:solidFill>
                  <a:srgbClr val="0033CC"/>
                </a:solidFill>
              </a:rPr>
              <a:t>,</a:t>
            </a:r>
            <a:r>
              <a:rPr lang="en-US" sz="1800"/>
              <a:t> </a:t>
            </a:r>
            <a:r>
              <a:rPr lang="en-US" sz="1800">
                <a:solidFill>
                  <a:srgbClr val="0033CC"/>
                </a:solidFill>
              </a:rPr>
              <a:t>then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03512" y="1417342"/>
            <a:ext cx="2743313" cy="761685"/>
            <a:chOff x="6217902" y="3886195"/>
            <a:chExt cx="2743313" cy="761685"/>
          </a:xfrm>
        </p:grpSpPr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6217902" y="3886195"/>
              <a:ext cx="2743313" cy="76168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6217902" y="4180628"/>
              <a:ext cx="756893" cy="30723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i="1" dirty="0" err="1">
                  <a:latin typeface="Times New Roman" charset="0"/>
                </a:rPr>
                <a:t>Q</a:t>
              </a:r>
              <a:r>
                <a:rPr lang="en-US" sz="1400" i="1" baseline="-25000" dirty="0" err="1">
                  <a:latin typeface="Times New Roman" charset="0"/>
                </a:rPr>
                <a:t>b</a:t>
              </a:r>
              <a:r>
                <a:rPr lang="en-US" sz="1400" dirty="0">
                  <a:latin typeface="Times New Roman" charset="0"/>
                </a:rPr>
                <a:t>(</a:t>
              </a:r>
              <a:r>
                <a:rPr lang="en-US" sz="1400" i="1" dirty="0">
                  <a:latin typeface="Times New Roman" charset="0"/>
                </a:rPr>
                <a:t>a</a:t>
              </a:r>
              <a:r>
                <a:rPr lang="en-US" sz="1400" dirty="0">
                  <a:latin typeface="Times New Roman" charset="0"/>
                </a:rPr>
                <a:t>) =</a:t>
              </a:r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6997355" y="3984766"/>
              <a:ext cx="1931148" cy="52357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30338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tabLst>
                  <a:tab pos="1144588" algn="l"/>
                </a:tabLst>
              </a:pPr>
              <a:r>
                <a:rPr lang="en-US" sz="1400" dirty="0">
                  <a:latin typeface="Times New Roman" charset="0"/>
                </a:rPr>
                <a:t>0	if </a:t>
              </a:r>
              <a:r>
                <a:rPr lang="en-US" sz="1400" i="1" dirty="0">
                  <a:latin typeface="Times New Roman" charset="0"/>
                </a:rPr>
                <a:t>a</a:t>
              </a:r>
              <a:r>
                <a:rPr lang="en-US" sz="1400" dirty="0">
                  <a:latin typeface="Times New Roman" charset="0"/>
                </a:rPr>
                <a:t> &lt; </a:t>
              </a:r>
              <a:r>
                <a:rPr lang="en-US" sz="1400" i="1" dirty="0">
                  <a:latin typeface="Times New Roman" charset="0"/>
                </a:rPr>
                <a:t>b</a:t>
              </a:r>
            </a:p>
            <a:p>
              <a:pPr>
                <a:tabLst>
                  <a:tab pos="1144588" algn="l"/>
                </a:tabLst>
              </a:pPr>
              <a:r>
                <a:rPr lang="en-US" sz="1400" i="1" dirty="0" err="1">
                  <a:latin typeface="Times New Roman" charset="0"/>
                </a:rPr>
                <a:t>Q</a:t>
              </a:r>
              <a:r>
                <a:rPr lang="en-US" sz="1400" i="1" baseline="-25000" dirty="0" err="1">
                  <a:latin typeface="Times New Roman" charset="0"/>
                </a:rPr>
                <a:t>b</a:t>
              </a:r>
              <a:r>
                <a:rPr lang="en-US" sz="1400" dirty="0">
                  <a:latin typeface="Times New Roman" charset="0"/>
                </a:rPr>
                <a:t>(</a:t>
              </a:r>
              <a:r>
                <a:rPr lang="en-US" sz="1400" i="1" dirty="0">
                  <a:latin typeface="Times New Roman" charset="0"/>
                </a:rPr>
                <a:t>a</a:t>
              </a:r>
              <a:r>
                <a:rPr lang="en-US" sz="1400" i="1" dirty="0">
                  <a:latin typeface="Times New Roman" charset="0"/>
                  <a:cs typeface="Times New Roman" charset="0"/>
                </a:rPr>
                <a:t>–</a:t>
              </a:r>
              <a:r>
                <a:rPr lang="en-US" sz="1400" i="1" dirty="0">
                  <a:latin typeface="Times New Roman" charset="0"/>
                </a:rPr>
                <a:t>b</a:t>
              </a:r>
              <a:r>
                <a:rPr lang="en-US" sz="1400" dirty="0">
                  <a:latin typeface="Times New Roman" charset="0"/>
                </a:rPr>
                <a:t>) + 1	if </a:t>
              </a:r>
              <a:r>
                <a:rPr lang="en-US" sz="1400" i="1" dirty="0">
                  <a:latin typeface="Times New Roman" charset="0"/>
                </a:rPr>
                <a:t>a</a:t>
              </a:r>
              <a:r>
                <a:rPr lang="en-US" sz="1400" dirty="0">
                  <a:latin typeface="Times New Roman" charset="0"/>
                </a:rPr>
                <a:t> </a:t>
              </a:r>
              <a:r>
                <a:rPr lang="en-US" sz="1400" dirty="0">
                  <a:latin typeface="Times New Roman" charset="0"/>
                  <a:cs typeface="Times New Roman" charset="0"/>
                </a:rPr>
                <a:t>≥ </a:t>
              </a:r>
              <a:r>
                <a:rPr lang="en-US" sz="1400" i="1" dirty="0">
                  <a:latin typeface="Times New Roman" charset="0"/>
                  <a:cs typeface="Times New Roman" charset="0"/>
                </a:rPr>
                <a:t>b</a:t>
              </a: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6762729" y="3886195"/>
              <a:ext cx="430899" cy="70791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dirty="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785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4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4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4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2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4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4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42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42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4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07" grpId="0"/>
      <p:bldP spid="742410" grpId="0"/>
      <p:bldP spid="742421" grpId="0"/>
      <p:bldP spid="742426" grpId="0"/>
      <p:bldP spid="742428" grpId="0"/>
      <p:bldP spid="742429" grpId="0"/>
      <p:bldP spid="742432" grpId="0"/>
      <p:bldP spid="7424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8493-CF51-2246-A310-05DCE5396FE5}" type="slidenum">
              <a:rPr lang="en-US"/>
              <a:pPr/>
              <a:t>4</a:t>
            </a:fld>
            <a:endParaRPr lang="en-US"/>
          </a:p>
        </p:txBody>
      </p:sp>
      <p:pic>
        <p:nvPicPr>
          <p:cNvPr id="6809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275" y="2968625"/>
            <a:ext cx="3565525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Heap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3048000"/>
          </a:xfrm>
        </p:spPr>
        <p:txBody>
          <a:bodyPr/>
          <a:lstStyle/>
          <a:p>
            <a:r>
              <a:rPr lang="en-US" dirty="0"/>
              <a:t>Conceptually, a heap is a binary tree.</a:t>
            </a:r>
          </a:p>
          <a:p>
            <a:r>
              <a:rPr lang="en-US" dirty="0"/>
              <a:t>But we can </a:t>
            </a:r>
            <a:r>
              <a:rPr lang="en-US" dirty="0">
                <a:solidFill>
                  <a:srgbClr val="B23C00"/>
                </a:solidFill>
              </a:rPr>
              <a:t>implement it as an array</a:t>
            </a:r>
            <a:r>
              <a:rPr lang="en-US" dirty="0"/>
              <a:t>.</a:t>
            </a:r>
          </a:p>
          <a:p>
            <a:r>
              <a:rPr lang="en-US" dirty="0"/>
              <a:t>For any element in array position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Left child is at position </a:t>
            </a:r>
            <a:r>
              <a:rPr lang="en-US" sz="2800" dirty="0">
                <a:latin typeface="Times New Roman" charset="0"/>
              </a:rPr>
              <a:t>2</a:t>
            </a:r>
            <a:r>
              <a:rPr lang="en-US" sz="2800" i="1" dirty="0">
                <a:latin typeface="Times New Roman" charset="0"/>
              </a:rPr>
              <a:t>i</a:t>
            </a:r>
          </a:p>
          <a:p>
            <a:pPr lvl="1"/>
            <a:r>
              <a:rPr lang="en-US" dirty="0"/>
              <a:t>Right child is at position </a:t>
            </a:r>
            <a:r>
              <a:rPr lang="en-US" sz="2800" dirty="0">
                <a:latin typeface="Times New Roman" charset="0"/>
              </a:rPr>
              <a:t>2</a:t>
            </a:r>
            <a:r>
              <a:rPr lang="en-US" sz="2800" i="1" dirty="0">
                <a:latin typeface="Times New Roman" charset="0"/>
              </a:rPr>
              <a:t>i</a:t>
            </a:r>
            <a:r>
              <a:rPr lang="en-US" sz="2800" dirty="0">
                <a:latin typeface="Times New Roman" charset="0"/>
              </a:rPr>
              <a:t> + 1</a:t>
            </a:r>
          </a:p>
          <a:p>
            <a:pPr lvl="1"/>
            <a:r>
              <a:rPr lang="en-US" dirty="0"/>
              <a:t>Parent is at position </a:t>
            </a:r>
          </a:p>
        </p:txBody>
      </p:sp>
      <p:graphicFrame>
        <p:nvGraphicFramePr>
          <p:cNvPr id="68096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297363" y="3794125"/>
          <a:ext cx="9144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4" imgW="368280" imgH="228600" progId="Equation.3">
                  <p:embed/>
                </p:oleObj>
              </mc:Choice>
              <mc:Fallback>
                <p:oleObj name="Equation" r:id="rId4" imgW="36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3794125"/>
                        <a:ext cx="9144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096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38" y="4983163"/>
            <a:ext cx="5283200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9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12E6-8616-A947-84AD-5FE05DB62F89}" type="slidenum">
              <a:rPr lang="en-US"/>
              <a:pPr/>
              <a:t>5</a:t>
            </a:fld>
            <a:endParaRPr lang="en-US"/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Heap-Order Priority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want to find the minimum value </a:t>
            </a:r>
            <a:br>
              <a:rPr lang="en-US" dirty="0"/>
            </a:br>
            <a:r>
              <a:rPr lang="en-US" dirty="0"/>
              <a:t>(highest priority) value quickly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Make the minimum value always at the root.</a:t>
            </a:r>
          </a:p>
          <a:p>
            <a:pPr lvl="1"/>
            <a:r>
              <a:rPr lang="en-US" dirty="0"/>
              <a:t>Apply this rule also to roots of subtrees.</a:t>
            </a:r>
          </a:p>
          <a:p>
            <a:pPr lvl="4"/>
            <a:endParaRPr lang="en-US" dirty="0"/>
          </a:p>
          <a:p>
            <a:r>
              <a:rPr lang="en-US" dirty="0"/>
              <a:t>Weaker rule than for a binary search tree.</a:t>
            </a:r>
          </a:p>
          <a:p>
            <a:pPr lvl="1"/>
            <a:r>
              <a:rPr lang="en-US" dirty="0"/>
              <a:t>Not necessary that values in the left subtree be less than the root value and values in the right subtree be greater than the root value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26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CF991-B7CE-D142-BB2F-1614A2FE939A}" type="slidenum">
              <a:rPr lang="en-US"/>
              <a:pPr/>
              <a:t>6</a:t>
            </a:fld>
            <a:endParaRPr lang="en-US"/>
          </a:p>
        </p:txBody>
      </p:sp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Heap-Order Priority</a:t>
            </a:r>
          </a:p>
        </p:txBody>
      </p:sp>
      <p:pic>
        <p:nvPicPr>
          <p:cNvPr id="6840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2051050"/>
            <a:ext cx="6604000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51141" y="6264275"/>
            <a:ext cx="246129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  <a:endParaRPr lang="en-US" sz="800" b="0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52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1EF3-9330-3143-8430-D87D9AC08C5D}" type="slidenum">
              <a:rPr lang="en-US"/>
              <a:pPr/>
              <a:t>7</a:t>
            </a:fld>
            <a:endParaRPr lang="en-US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</a:t>
            </a:r>
            <a:r>
              <a:rPr lang="en-US" dirty="0"/>
              <a:t>a Heap from Scratch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Two ways: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>
                <a:solidFill>
                  <a:srgbClr val="B23C00"/>
                </a:solidFill>
              </a:rPr>
              <a:t>Repeatedly do a heap insertion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on the list of values to insert.</a:t>
            </a:r>
          </a:p>
          <a:p>
            <a:pPr lvl="2"/>
            <a:r>
              <a:rPr lang="en-US" dirty="0"/>
              <a:t>Need to percolate up the hole each time </a:t>
            </a:r>
            <a:br>
              <a:rPr lang="en-US" dirty="0"/>
            </a:br>
            <a:r>
              <a:rPr lang="en-US" dirty="0"/>
              <a:t>from the bottom of the heap.</a:t>
            </a:r>
          </a:p>
          <a:p>
            <a:pPr lvl="4"/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Simply </a:t>
            </a:r>
            <a:r>
              <a:rPr lang="en-US" dirty="0">
                <a:solidFill>
                  <a:srgbClr val="B23C00"/>
                </a:solidFill>
              </a:rPr>
              <a:t>stuff all the values into the heap </a:t>
            </a:r>
            <a:r>
              <a:rPr lang="en-US" dirty="0"/>
              <a:t>in any order.</a:t>
            </a:r>
          </a:p>
          <a:p>
            <a:pPr lvl="2"/>
            <a:r>
              <a:rPr lang="en-US" dirty="0"/>
              <a:t>Since we implement a heap as a complete binary tree, which in turn we implement as a simple array,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stuffing the values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is just </a:t>
            </a:r>
            <a:r>
              <a:rPr lang="en-US" dirty="0">
                <a:solidFill>
                  <a:srgbClr val="B23C00"/>
                </a:solidFill>
              </a:rPr>
              <a:t>appending to the end of the array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Afterward, establish the heap-order priority by repeatedly percolating down the nodes above the bottom row.</a:t>
            </a:r>
          </a:p>
          <a:p>
            <a:pPr lvl="2"/>
            <a:r>
              <a:rPr lang="en-US" dirty="0">
                <a:solidFill>
                  <a:schemeClr val="folHlink"/>
                </a:solidFill>
              </a:rPr>
              <a:t>This way takes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O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  <a:latin typeface="Times New Roman" charset="0"/>
              </a:rPr>
              <a:t>)</a:t>
            </a:r>
            <a:r>
              <a:rPr lang="en-US" dirty="0">
                <a:solidFill>
                  <a:schemeClr val="folHlink"/>
                </a:solidFill>
              </a:rPr>
              <a:t> time for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</a:rPr>
              <a:t> nodes.</a:t>
            </a:r>
          </a:p>
        </p:txBody>
      </p:sp>
    </p:spTree>
    <p:extLst>
      <p:ext uri="{BB962C8B-B14F-4D97-AF65-F5344CB8AC3E}">
        <p14:creationId xmlns:p14="http://schemas.microsoft.com/office/powerpoint/2010/main" val="1272711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5BFC-348A-4A42-86A8-BDEA44669543}" type="slidenum">
              <a:rPr lang="en-US"/>
              <a:pPr/>
              <a:t>8</a:t>
            </a:fld>
            <a:endParaRPr lang="en-US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Heap from </a:t>
            </a:r>
            <a:r>
              <a:rPr lang="en-US" dirty="0" smtClean="0"/>
              <a:t>Scratch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93838"/>
          </a:xfrm>
        </p:spPr>
        <p:txBody>
          <a:bodyPr/>
          <a:lstStyle/>
          <a:p>
            <a:r>
              <a:rPr lang="en-US" sz="2400" dirty="0"/>
              <a:t>Construct the heap from an array of values.</a:t>
            </a:r>
          </a:p>
          <a:p>
            <a:pPr lvl="1"/>
            <a:r>
              <a:rPr lang="en-US" sz="2000" dirty="0"/>
              <a:t>First stuff the underlying array with values </a:t>
            </a:r>
            <a:br>
              <a:rPr lang="en-US" sz="2000" dirty="0"/>
            </a:br>
            <a:r>
              <a:rPr lang="en-US" sz="2000" dirty="0"/>
              <a:t>in their original order.</a:t>
            </a:r>
          </a:p>
          <a:p>
            <a:pPr lvl="1"/>
            <a:r>
              <a:rPr lang="en-US" sz="2000" dirty="0"/>
              <a:t>Then call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buildHeap</a:t>
            </a:r>
            <a:r>
              <a:rPr lang="en-US" sz="2000" dirty="0"/>
              <a:t>() to establish heap-order priority. </a:t>
            </a:r>
          </a:p>
        </p:txBody>
      </p:sp>
      <p:sp>
        <p:nvSpPr>
          <p:cNvPr id="702468" name="Text Box 4"/>
          <p:cNvSpPr txBox="1">
            <a:spLocks noChangeArrowheads="1"/>
          </p:cNvSpPr>
          <p:nvPr/>
        </p:nvSpPr>
        <p:spPr bwMode="auto">
          <a:xfrm>
            <a:off x="549275" y="2963863"/>
            <a:ext cx="8007350" cy="3025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public </a:t>
            </a:r>
            <a:r>
              <a:rPr lang="en-US" b="1" dirty="0" err="1">
                <a:latin typeface="Courier New" charset="0"/>
              </a:rPr>
              <a:t>BinaryHeap</a:t>
            </a:r>
            <a:r>
              <a:rPr lang="en-US" b="1" dirty="0">
                <a:latin typeface="Courier New" charset="0"/>
              </a:rPr>
              <a:t>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[] items) </a:t>
            </a:r>
          </a:p>
          <a:p>
            <a:r>
              <a:rPr lang="en-US" b="1" dirty="0">
                <a:latin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currentSize</a:t>
            </a:r>
            <a:r>
              <a:rPr lang="en-US" b="1" dirty="0">
                <a:latin typeface="Courier New" charset="0"/>
              </a:rPr>
              <a:t> = </a:t>
            </a:r>
            <a:r>
              <a:rPr lang="en-US" b="1" dirty="0" err="1">
                <a:latin typeface="Courier New" charset="0"/>
              </a:rPr>
              <a:t>items.length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array = (</a:t>
            </a:r>
            <a:r>
              <a:rPr lang="en-US" b="1" dirty="0" err="1">
                <a:latin typeface="Courier New" charset="0"/>
              </a:rPr>
              <a:t>AnyType</a:t>
            </a:r>
            <a:r>
              <a:rPr lang="en-US" b="1" dirty="0">
                <a:latin typeface="Courier New" charset="0"/>
              </a:rPr>
              <a:t>[]) new Comparable[(</a:t>
            </a:r>
            <a:r>
              <a:rPr lang="en-US" b="1" dirty="0" err="1">
                <a:latin typeface="Courier New" charset="0"/>
              </a:rPr>
              <a:t>currentSize</a:t>
            </a:r>
            <a:r>
              <a:rPr lang="en-US" b="1" dirty="0">
                <a:latin typeface="Courier New" charset="0"/>
              </a:rPr>
              <a:t> + 2)*11/10];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= 1;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for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AnyType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item : items) 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array[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++] = item;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buildHeap</a:t>
            </a:r>
            <a:r>
              <a:rPr lang="en-US" b="1" dirty="0">
                <a:latin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37756" y="3063244"/>
            <a:ext cx="124515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Constructor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859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2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24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024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024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74B7B-3280-794D-9ADC-E883844D5B38}" type="slidenum">
              <a:rPr lang="en-US"/>
              <a:pPr/>
              <a:t>9</a:t>
            </a:fld>
            <a:endParaRPr lang="en-US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Heap from Scratch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 sz="2400"/>
              <a:t>Call </a:t>
            </a:r>
            <a:r>
              <a:rPr lang="en-US" sz="2400" b="1">
                <a:solidFill>
                  <a:srgbClr val="0033CC"/>
                </a:solidFill>
                <a:latin typeface="Courier New" charset="0"/>
              </a:rPr>
              <a:t>percolateDown()</a:t>
            </a:r>
            <a:r>
              <a:rPr lang="en-US" sz="2400"/>
              <a:t> on nodes </a:t>
            </a:r>
            <a:br>
              <a:rPr lang="en-US" sz="2400"/>
            </a:br>
            <a:r>
              <a:rPr lang="en-US" sz="2400"/>
              <a:t>above the bottom row.</a:t>
            </a:r>
          </a:p>
        </p:txBody>
      </p:sp>
      <p:sp>
        <p:nvSpPr>
          <p:cNvPr id="703492" name="Text Box 4"/>
          <p:cNvSpPr txBox="1">
            <a:spLocks noChangeArrowheads="1"/>
          </p:cNvSpPr>
          <p:nvPr/>
        </p:nvSpPr>
        <p:spPr bwMode="auto">
          <a:xfrm>
            <a:off x="1371600" y="2514600"/>
            <a:ext cx="6418156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private void </a:t>
            </a:r>
            <a:r>
              <a:rPr lang="en-US" sz="1800" b="1" dirty="0" err="1">
                <a:latin typeface="Courier New" charset="0"/>
              </a:rPr>
              <a:t>buildHeap</a:t>
            </a:r>
            <a:r>
              <a:rPr lang="en-US" sz="1800" b="1" dirty="0">
                <a:latin typeface="Courier New" charset="0"/>
              </a:rPr>
              <a:t>() 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for (</a:t>
            </a:r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currentSize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/2</a:t>
            </a:r>
            <a:r>
              <a:rPr lang="en-US" sz="1800" b="1" dirty="0">
                <a:latin typeface="Courier New" charset="0"/>
              </a:rPr>
              <a:t>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&gt; 0;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--)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percolateDown</a:t>
            </a:r>
            <a:r>
              <a:rPr lang="en-US" sz="1800" b="1" dirty="0">
                <a:latin typeface="Courier New" charset="0"/>
              </a:rPr>
              <a:t>(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)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25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36505</TotalTime>
  <Words>1395</Words>
  <Application>Microsoft Macintosh PowerPoint</Application>
  <PresentationFormat>On-screen Show (4:3)</PresentationFormat>
  <Paragraphs>299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Quadrant</vt:lpstr>
      <vt:lpstr>Equation</vt:lpstr>
      <vt:lpstr>CS 146: Data Structures and Algorithms June 30 Class Meeting</vt:lpstr>
      <vt:lpstr>Download the Textbook’s Source Code</vt:lpstr>
      <vt:lpstr>Binary Heap</vt:lpstr>
      <vt:lpstr>Binary Heap</vt:lpstr>
      <vt:lpstr>Heap-Order Priority</vt:lpstr>
      <vt:lpstr>Heap-Order Priority</vt:lpstr>
      <vt:lpstr>Build a Heap from Scratch</vt:lpstr>
      <vt:lpstr>Build a Heap from Scratch, cont’d</vt:lpstr>
      <vt:lpstr>Build a Heap from Scratch, cont’d</vt:lpstr>
      <vt:lpstr>Build a Heap from Scratch, cont’d</vt:lpstr>
      <vt:lpstr>Build a Heap from Scratch, cont’d</vt:lpstr>
      <vt:lpstr>How Long Does buildHeap() Take?</vt:lpstr>
      <vt:lpstr>How Long Does buildHeap() Take? cont’d</vt:lpstr>
      <vt:lpstr>How Long Does buildHeap() Take? cont’d</vt:lpstr>
      <vt:lpstr>Break</vt:lpstr>
      <vt:lpstr>Midterm Thursday, July 2</vt:lpstr>
      <vt:lpstr>Review for the Midterm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Review for the Midterm, cont’d</vt:lpstr>
      <vt:lpstr>Sample Midterm Question #1</vt:lpstr>
      <vt:lpstr>Sample Midterm Question #2</vt:lpstr>
      <vt:lpstr>Sample Midterm Question #2, cont’d</vt:lpstr>
      <vt:lpstr>Sample Midterm Question #3</vt:lpstr>
      <vt:lpstr>Sample Midterm Question #4</vt:lpstr>
      <vt:lpstr>Sample Midterm Question #4,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469</cp:revision>
  <cp:lastPrinted>2015-06-30T18:44:12Z</cp:lastPrinted>
  <dcterms:created xsi:type="dcterms:W3CDTF">2008-01-12T03:52:55Z</dcterms:created>
  <dcterms:modified xsi:type="dcterms:W3CDTF">2015-06-30T22:29:27Z</dcterms:modified>
  <cp:category/>
</cp:coreProperties>
</file>