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9" r:id="rId1"/>
  </p:sldMasterIdLst>
  <p:notesMasterIdLst>
    <p:notesMasterId r:id="rId34"/>
  </p:notesMasterIdLst>
  <p:handoutMasterIdLst>
    <p:handoutMasterId r:id="rId35"/>
  </p:handoutMasterIdLst>
  <p:sldIdLst>
    <p:sldId id="455" r:id="rId2"/>
    <p:sldId id="385" r:id="rId3"/>
    <p:sldId id="386" r:id="rId4"/>
    <p:sldId id="387" r:id="rId5"/>
    <p:sldId id="388" r:id="rId6"/>
    <p:sldId id="389" r:id="rId7"/>
    <p:sldId id="390" r:id="rId8"/>
    <p:sldId id="502" r:id="rId9"/>
    <p:sldId id="391" r:id="rId10"/>
    <p:sldId id="392" r:id="rId11"/>
    <p:sldId id="393" r:id="rId12"/>
    <p:sldId id="484" r:id="rId13"/>
    <p:sldId id="396" r:id="rId14"/>
    <p:sldId id="397" r:id="rId15"/>
    <p:sldId id="394" r:id="rId16"/>
    <p:sldId id="506" r:id="rId17"/>
    <p:sldId id="507" r:id="rId18"/>
    <p:sldId id="492" r:id="rId19"/>
    <p:sldId id="482" r:id="rId20"/>
    <p:sldId id="501" r:id="rId21"/>
    <p:sldId id="283" r:id="rId22"/>
    <p:sldId id="462" r:id="rId23"/>
    <p:sldId id="503" r:id="rId24"/>
    <p:sldId id="504" r:id="rId25"/>
    <p:sldId id="508" r:id="rId26"/>
    <p:sldId id="326" r:id="rId27"/>
    <p:sldId id="320" r:id="rId28"/>
    <p:sldId id="321" r:id="rId29"/>
    <p:sldId id="322" r:id="rId30"/>
    <p:sldId id="325" r:id="rId31"/>
    <p:sldId id="323" r:id="rId32"/>
    <p:sldId id="327" r:id="rId33"/>
  </p:sldIdLst>
  <p:sldSz cx="9144000" cy="6858000" type="screen4x3"/>
  <p:notesSz cx="6858000" cy="9144000"/>
  <p:defaultTextStyle>
    <a:defPPr>
      <a:defRPr lang="en-US"/>
    </a:defPPr>
    <a:lvl1pPr algn="l" rtl="0" eaLnBrk="0" fontAlgn="base" hangingPunct="0">
      <a:spcBef>
        <a:spcPct val="0"/>
      </a:spcBef>
      <a:spcAft>
        <a:spcPct val="0"/>
      </a:spcAft>
      <a:defRPr sz="1600"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sz="16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16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16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1600" kern="1200">
        <a:solidFill>
          <a:schemeClr val="tx1"/>
        </a:solidFill>
        <a:latin typeface="Arial" charset="0"/>
        <a:ea typeface="ＭＳ Ｐゴシック" charset="0"/>
        <a:cs typeface="+mn-cs"/>
      </a:defRPr>
    </a:lvl5pPr>
    <a:lvl6pPr marL="2286000" algn="l" defTabSz="457200" rtl="0" eaLnBrk="1" latinLnBrk="0" hangingPunct="1">
      <a:defRPr sz="1600" kern="1200">
        <a:solidFill>
          <a:schemeClr val="tx1"/>
        </a:solidFill>
        <a:latin typeface="Arial" charset="0"/>
        <a:ea typeface="ＭＳ Ｐゴシック" charset="0"/>
        <a:cs typeface="+mn-cs"/>
      </a:defRPr>
    </a:lvl6pPr>
    <a:lvl7pPr marL="2743200" algn="l" defTabSz="457200" rtl="0" eaLnBrk="1" latinLnBrk="0" hangingPunct="1">
      <a:defRPr sz="1600" kern="1200">
        <a:solidFill>
          <a:schemeClr val="tx1"/>
        </a:solidFill>
        <a:latin typeface="Arial" charset="0"/>
        <a:ea typeface="ＭＳ Ｐゴシック" charset="0"/>
        <a:cs typeface="+mn-cs"/>
      </a:defRPr>
    </a:lvl7pPr>
    <a:lvl8pPr marL="3200400" algn="l" defTabSz="457200" rtl="0" eaLnBrk="1" latinLnBrk="0" hangingPunct="1">
      <a:defRPr sz="1600" kern="1200">
        <a:solidFill>
          <a:schemeClr val="tx1"/>
        </a:solidFill>
        <a:latin typeface="Arial" charset="0"/>
        <a:ea typeface="ＭＳ Ｐゴシック" charset="0"/>
        <a:cs typeface="+mn-cs"/>
      </a:defRPr>
    </a:lvl8pPr>
    <a:lvl9pPr marL="3657600" algn="l" defTabSz="457200" rtl="0" eaLnBrk="1" latinLnBrk="0" hangingPunct="1">
      <a:defRPr sz="1600"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282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E1F5FF"/>
    <a:srgbClr val="B23C00"/>
    <a:srgbClr val="008000"/>
    <a:srgbClr val="66CCFF"/>
    <a:srgbClr val="A12A03"/>
    <a:srgbClr val="C6DEFF"/>
    <a:srgbClr val="A40000"/>
    <a:srgbClr val="CC99FF"/>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1224" autoAdjust="0"/>
    <p:restoredTop sz="96763" autoAdjust="0"/>
  </p:normalViewPr>
  <p:slideViewPr>
    <p:cSldViewPr>
      <p:cViewPr varScale="1">
        <p:scale>
          <a:sx n="168" d="100"/>
          <a:sy n="168" d="100"/>
        </p:scale>
        <p:origin x="600" y="192"/>
      </p:cViewPr>
      <p:guideLst>
        <p:guide orient="horz" pos="2160"/>
        <p:guide pos="282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4172681-C581-F644-AAF5-C092E01AA013}" type="datetimeFigureOut">
              <a:rPr lang="en-US" smtClean="0"/>
              <a:t>5/6/19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2A581D9-7090-374C-A542-C325CF1D3FFC}" type="slidenum">
              <a:rPr lang="en-US" smtClean="0"/>
              <a:t>‹#›</a:t>
            </a:fld>
            <a:endParaRPr lang="en-US"/>
          </a:p>
        </p:txBody>
      </p:sp>
    </p:spTree>
    <p:extLst>
      <p:ext uri="{BB962C8B-B14F-4D97-AF65-F5344CB8AC3E}">
        <p14:creationId xmlns:p14="http://schemas.microsoft.com/office/powerpoint/2010/main" val="22572006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32771" name="Rectangle 3"/>
          <p:cNvSpPr>
            <a:spLocks noGrp="1" noChangeArrowheads="1"/>
          </p:cNvSpPr>
          <p:nvPr>
            <p:ph type="dt" idx="1"/>
          </p:nvPr>
        </p:nvSpPr>
        <p:spPr bwMode="auto">
          <a:xfrm>
            <a:off x="3884613" y="0"/>
            <a:ext cx="2971800" cy="4572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327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774" name="Rectangle 6"/>
          <p:cNvSpPr>
            <a:spLocks noGrp="1" noChangeArrowheads="1"/>
          </p:cNvSpPr>
          <p:nvPr>
            <p:ph type="ftr" sz="quarter" idx="4"/>
          </p:nvPr>
        </p:nvSpPr>
        <p:spPr bwMode="auto">
          <a:xfrm>
            <a:off x="0" y="8685213"/>
            <a:ext cx="2971800" cy="4572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327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5164504C-A0F5-524D-82C6-1B8158989AE1}" type="slidenum">
              <a:rPr lang="en-US"/>
              <a:pPr/>
              <a:t>‹#›</a:t>
            </a:fld>
            <a:endParaRPr lang="en-US"/>
          </a:p>
        </p:txBody>
      </p:sp>
    </p:spTree>
    <p:extLst>
      <p:ext uri="{BB962C8B-B14F-4D97-AF65-F5344CB8AC3E}">
        <p14:creationId xmlns:p14="http://schemas.microsoft.com/office/powerpoint/2010/main" val="2181768727"/>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381000" y="990600"/>
            <a:ext cx="76200" cy="5105400"/>
          </a:xfrm>
          <a:prstGeom prst="rect">
            <a:avLst/>
          </a:prstGeom>
          <a:solidFill>
            <a:schemeClr val="bg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en-US" sz="2400">
              <a:latin typeface="Times New Roman" charset="0"/>
            </a:endParaRPr>
          </a:p>
        </p:txBody>
      </p:sp>
      <p:sp>
        <p:nvSpPr>
          <p:cNvPr id="30723" name="Rectangle 3"/>
          <p:cNvSpPr>
            <a:spLocks noGrp="1" noChangeArrowheads="1"/>
          </p:cNvSpPr>
          <p:nvPr>
            <p:ph type="ctrTitle"/>
          </p:nvPr>
        </p:nvSpPr>
        <p:spPr>
          <a:xfrm>
            <a:off x="762000" y="1371600"/>
            <a:ext cx="7696200" cy="2057400"/>
          </a:xfrm>
        </p:spPr>
        <p:txBody>
          <a:bodyPr/>
          <a:lstStyle>
            <a:lvl1pPr>
              <a:defRPr sz="4000"/>
            </a:lvl1pPr>
          </a:lstStyle>
          <a:p>
            <a:pPr lvl="0"/>
            <a:r>
              <a:rPr lang="en-US" noProof="0"/>
              <a:t>Click to edit Master title style</a:t>
            </a:r>
          </a:p>
        </p:txBody>
      </p:sp>
      <p:sp>
        <p:nvSpPr>
          <p:cNvPr id="30724" name="Rectangle 4"/>
          <p:cNvSpPr>
            <a:spLocks noGrp="1" noChangeArrowheads="1"/>
          </p:cNvSpPr>
          <p:nvPr>
            <p:ph type="subTitle" idx="1"/>
          </p:nvPr>
        </p:nvSpPr>
        <p:spPr>
          <a:xfrm>
            <a:off x="762000" y="3765550"/>
            <a:ext cx="7696200" cy="2057400"/>
          </a:xfrm>
        </p:spPr>
        <p:txBody>
          <a:bodyPr/>
          <a:lstStyle>
            <a:lvl1pPr marL="0" indent="0">
              <a:buFont typeface="Wingdings" charset="0"/>
              <a:buNone/>
              <a:defRPr sz="2400"/>
            </a:lvl1pPr>
          </a:lstStyle>
          <a:p>
            <a:pPr lvl="0"/>
            <a:r>
              <a:rPr lang="en-US" noProof="0"/>
              <a:t>Click to edit Master subtitle style</a:t>
            </a:r>
          </a:p>
        </p:txBody>
      </p:sp>
      <p:grpSp>
        <p:nvGrpSpPr>
          <p:cNvPr id="30728" name="Group 8"/>
          <p:cNvGrpSpPr>
            <a:grpSpLocks/>
          </p:cNvGrpSpPr>
          <p:nvPr/>
        </p:nvGrpSpPr>
        <p:grpSpPr bwMode="auto">
          <a:xfrm>
            <a:off x="381000" y="304800"/>
            <a:ext cx="8391525" cy="5791200"/>
            <a:chOff x="240" y="192"/>
            <a:chExt cx="5286" cy="3648"/>
          </a:xfrm>
        </p:grpSpPr>
        <p:sp>
          <p:nvSpPr>
            <p:cNvPr id="30729" name="Rectangle 9"/>
            <p:cNvSpPr>
              <a:spLocks noChangeArrowheads="1"/>
            </p:cNvSpPr>
            <p:nvPr/>
          </p:nvSpPr>
          <p:spPr bwMode="auto">
            <a:xfrm flipV="1">
              <a:off x="5236" y="192"/>
              <a:ext cx="288" cy="288"/>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10800000" wrap="none" anchor="ctr"/>
            <a:lstStyle/>
            <a:p>
              <a:pPr algn="ctr" eaLnBrk="1" hangingPunct="1"/>
              <a:endParaRPr lang="en-US" sz="2400">
                <a:latin typeface="Times New Roman" charset="0"/>
              </a:endParaRPr>
            </a:p>
          </p:txBody>
        </p:sp>
        <p:sp>
          <p:nvSpPr>
            <p:cNvPr id="30730" name="Rectangle 10"/>
            <p:cNvSpPr>
              <a:spLocks noChangeArrowheads="1"/>
            </p:cNvSpPr>
            <p:nvPr/>
          </p:nvSpPr>
          <p:spPr bwMode="auto">
            <a:xfrm flipV="1">
              <a:off x="240" y="192"/>
              <a:ext cx="5004" cy="288"/>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en-US" sz="2400">
                <a:latin typeface="Times New Roman" charset="0"/>
              </a:endParaRPr>
            </a:p>
          </p:txBody>
        </p:sp>
        <p:sp>
          <p:nvSpPr>
            <p:cNvPr id="30731" name="Rectangle 11"/>
            <p:cNvSpPr>
              <a:spLocks noChangeArrowheads="1"/>
            </p:cNvSpPr>
            <p:nvPr/>
          </p:nvSpPr>
          <p:spPr bwMode="auto">
            <a:xfrm flipV="1">
              <a:off x="240" y="480"/>
              <a:ext cx="500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10800000" wrap="none" anchor="ctr"/>
            <a:lstStyle/>
            <a:p>
              <a:pPr algn="ctr" eaLnBrk="1" hangingPunct="1"/>
              <a:endParaRPr lang="en-US" sz="2400">
                <a:latin typeface="Times New Roman" charset="0"/>
              </a:endParaRPr>
            </a:p>
          </p:txBody>
        </p:sp>
        <p:sp>
          <p:nvSpPr>
            <p:cNvPr id="30732" name="Rectangle 12"/>
            <p:cNvSpPr>
              <a:spLocks noChangeArrowheads="1"/>
            </p:cNvSpPr>
            <p:nvPr/>
          </p:nvSpPr>
          <p:spPr bwMode="auto">
            <a:xfrm flipV="1">
              <a:off x="5242" y="480"/>
              <a:ext cx="282" cy="144"/>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en-US" sz="2400">
                <a:latin typeface="Times New Roman" charset="0"/>
              </a:endParaRPr>
            </a:p>
          </p:txBody>
        </p:sp>
        <p:sp>
          <p:nvSpPr>
            <p:cNvPr id="30733" name="Line 13"/>
            <p:cNvSpPr>
              <a:spLocks noChangeShapeType="1"/>
            </p:cNvSpPr>
            <p:nvPr/>
          </p:nvSpPr>
          <p:spPr bwMode="auto">
            <a:xfrm flipH="1">
              <a:off x="480" y="2256"/>
              <a:ext cx="4848"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0734" name="Rectangle 14"/>
            <p:cNvSpPr>
              <a:spLocks noChangeArrowheads="1"/>
            </p:cNvSpPr>
            <p:nvPr/>
          </p:nvSpPr>
          <p:spPr bwMode="auto">
            <a:xfrm>
              <a:off x="240" y="192"/>
              <a:ext cx="5286" cy="3648"/>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en-US" sz="2400">
                <a:latin typeface="Times New Roman" charset="0"/>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fld id="{5E4F0376-0E54-9843-B673-E00D6670E830}" type="slidenum">
              <a:rPr lang="en-US"/>
              <a:pPr/>
              <a:t>‹#›</a:t>
            </a:fld>
            <a:endParaRPr lang="en-US"/>
          </a:p>
        </p:txBody>
      </p:sp>
    </p:spTree>
    <p:extLst>
      <p:ext uri="{BB962C8B-B14F-4D97-AF65-F5344CB8AC3E}">
        <p14:creationId xmlns:p14="http://schemas.microsoft.com/office/powerpoint/2010/main" val="22777534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457200" y="411163"/>
            <a:ext cx="8229600" cy="655637"/>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9699" name="Rectangle 3"/>
          <p:cNvSpPr>
            <a:spLocks noGrp="1" noChangeArrowheads="1"/>
          </p:cNvSpPr>
          <p:nvPr>
            <p:ph type="body" idx="1"/>
          </p:nvPr>
        </p:nvSpPr>
        <p:spPr bwMode="auto">
          <a:xfrm>
            <a:off x="457200" y="1295400"/>
            <a:ext cx="8229600" cy="4835525"/>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702" name="Rectangle 6"/>
          <p:cNvSpPr>
            <a:spLocks noGrp="1" noChangeArrowheads="1"/>
          </p:cNvSpPr>
          <p:nvPr>
            <p:ph type="sldNum" sz="quarter" idx="4"/>
          </p:nvPr>
        </p:nvSpPr>
        <p:spPr bwMode="auto">
          <a:xfrm>
            <a:off x="6781800" y="6248400"/>
            <a:ext cx="1905000" cy="4572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2BDC82CD-30B2-1348-96D0-860A277DEA53}" type="slidenum">
              <a:rPr lang="en-US"/>
              <a:pPr/>
              <a:t>‹#›</a:t>
            </a:fld>
            <a:endParaRPr lang="en-US"/>
          </a:p>
        </p:txBody>
      </p:sp>
      <p:grpSp>
        <p:nvGrpSpPr>
          <p:cNvPr id="29703" name="Group 7"/>
          <p:cNvGrpSpPr>
            <a:grpSpLocks/>
          </p:cNvGrpSpPr>
          <p:nvPr/>
        </p:nvGrpSpPr>
        <p:grpSpPr bwMode="auto">
          <a:xfrm>
            <a:off x="228600" y="0"/>
            <a:ext cx="8686800" cy="1143000"/>
            <a:chOff x="176" y="96"/>
            <a:chExt cx="5472" cy="1008"/>
          </a:xfrm>
        </p:grpSpPr>
        <p:sp>
          <p:nvSpPr>
            <p:cNvPr id="29704" name="Line 8"/>
            <p:cNvSpPr>
              <a:spLocks noChangeShapeType="1"/>
            </p:cNvSpPr>
            <p:nvPr/>
          </p:nvSpPr>
          <p:spPr bwMode="auto">
            <a:xfrm flipH="1">
              <a:off x="288" y="1104"/>
              <a:ext cx="5232"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9705" name="Rectangle 9"/>
            <p:cNvSpPr>
              <a:spLocks noChangeArrowheads="1"/>
            </p:cNvSpPr>
            <p:nvPr/>
          </p:nvSpPr>
          <p:spPr bwMode="auto">
            <a:xfrm>
              <a:off x="5504" y="96"/>
              <a:ext cx="14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en-US" sz="2400">
                <a:latin typeface="Times New Roman" charset="0"/>
              </a:endParaRPr>
            </a:p>
          </p:txBody>
        </p:sp>
        <p:sp>
          <p:nvSpPr>
            <p:cNvPr id="29706" name="Rectangle 10"/>
            <p:cNvSpPr>
              <a:spLocks noChangeArrowheads="1"/>
            </p:cNvSpPr>
            <p:nvPr/>
          </p:nvSpPr>
          <p:spPr bwMode="auto">
            <a:xfrm>
              <a:off x="176" y="96"/>
              <a:ext cx="5326" cy="144"/>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en-US" sz="2400">
                <a:latin typeface="Times New Roman" charset="0"/>
              </a:endParaRPr>
            </a:p>
          </p:txBody>
        </p:sp>
        <p:sp>
          <p:nvSpPr>
            <p:cNvPr id="29707" name="Rectangle 11"/>
            <p:cNvSpPr>
              <a:spLocks noChangeArrowheads="1"/>
            </p:cNvSpPr>
            <p:nvPr/>
          </p:nvSpPr>
          <p:spPr bwMode="auto">
            <a:xfrm>
              <a:off x="176" y="240"/>
              <a:ext cx="5326" cy="88"/>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en-US" sz="2400">
                <a:latin typeface="Times New Roman" charset="0"/>
              </a:endParaRPr>
            </a:p>
          </p:txBody>
        </p:sp>
        <p:sp>
          <p:nvSpPr>
            <p:cNvPr id="29708" name="Rectangle 12"/>
            <p:cNvSpPr>
              <a:spLocks noChangeArrowheads="1"/>
            </p:cNvSpPr>
            <p:nvPr/>
          </p:nvSpPr>
          <p:spPr bwMode="auto">
            <a:xfrm>
              <a:off x="5504" y="241"/>
              <a:ext cx="144" cy="86"/>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en-US" sz="2400">
                <a:latin typeface="Times New Roman" charset="0"/>
              </a:endParaRPr>
            </a:p>
          </p:txBody>
        </p:sp>
      </p:grpSp>
      <p:pic>
        <p:nvPicPr>
          <p:cNvPr id="29709" name="Picture 13" descr="SJSU-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66713" y="6172200"/>
            <a:ext cx="639762" cy="60642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userDrawn="1"/>
        </p:nvSpPr>
        <p:spPr>
          <a:xfrm>
            <a:off x="1097318" y="6263609"/>
            <a:ext cx="1628972" cy="400110"/>
          </a:xfrm>
          <a:prstGeom prst="rect">
            <a:avLst/>
          </a:prstGeom>
          <a:noFill/>
        </p:spPr>
        <p:txBody>
          <a:bodyPr wrap="none" rtlCol="0">
            <a:spAutoFit/>
          </a:bodyPr>
          <a:lstStyle/>
          <a:p>
            <a:r>
              <a:rPr lang="en-US" sz="1000" dirty="0"/>
              <a:t>Computer</a:t>
            </a:r>
            <a:r>
              <a:rPr lang="en-US" sz="1000" baseline="0" dirty="0"/>
              <a:t> Science Dept.</a:t>
            </a:r>
          </a:p>
          <a:p>
            <a:r>
              <a:rPr lang="en-US" sz="1000" baseline="0" dirty="0"/>
              <a:t>Spring 2019: May 2</a:t>
            </a:r>
            <a:endParaRPr lang="en-US" sz="1000" dirty="0"/>
          </a:p>
        </p:txBody>
      </p:sp>
      <p:sp>
        <p:nvSpPr>
          <p:cNvPr id="15" name="TextBox 14"/>
          <p:cNvSpPr txBox="1"/>
          <p:nvPr userDrawn="1"/>
        </p:nvSpPr>
        <p:spPr>
          <a:xfrm>
            <a:off x="3932392" y="6263609"/>
            <a:ext cx="2327881" cy="400110"/>
          </a:xfrm>
          <a:prstGeom prst="rect">
            <a:avLst/>
          </a:prstGeom>
          <a:noFill/>
        </p:spPr>
        <p:txBody>
          <a:bodyPr wrap="none" rtlCol="0">
            <a:spAutoFit/>
          </a:bodyPr>
          <a:lstStyle/>
          <a:p>
            <a:pPr algn="ctr"/>
            <a:r>
              <a:rPr lang="en-US" sz="1000" dirty="0"/>
              <a:t>CS 144: </a:t>
            </a:r>
            <a:r>
              <a:rPr lang="en-US" sz="1000" baseline="0" dirty="0"/>
              <a:t>Advanced C++ Programming</a:t>
            </a:r>
            <a:br>
              <a:rPr lang="en-US" sz="1000" baseline="0" dirty="0"/>
            </a:br>
            <a:r>
              <a:rPr lang="en-US" sz="1000" baseline="0" dirty="0"/>
              <a:t>© R. Mak</a:t>
            </a:r>
            <a:endParaRPr lang="en-US" sz="1000"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Lst>
  <p:hf hdr="0" ftr="0" dt="0"/>
  <p:txStyles>
    <p:titleStyle>
      <a:lvl1pPr algn="ctr" rtl="0" fontAlgn="base">
        <a:spcBef>
          <a:spcPct val="0"/>
        </a:spcBef>
        <a:spcAft>
          <a:spcPct val="0"/>
        </a:spcAft>
        <a:defRPr sz="3200">
          <a:solidFill>
            <a:schemeClr val="tx2"/>
          </a:solidFill>
          <a:latin typeface="+mj-lt"/>
          <a:ea typeface="+mj-ea"/>
          <a:cs typeface="+mj-cs"/>
        </a:defRPr>
      </a:lvl1pPr>
      <a:lvl2pPr algn="ctr" rtl="0" fontAlgn="base">
        <a:spcBef>
          <a:spcPct val="0"/>
        </a:spcBef>
        <a:spcAft>
          <a:spcPct val="0"/>
        </a:spcAft>
        <a:defRPr sz="3200">
          <a:solidFill>
            <a:schemeClr val="tx2"/>
          </a:solidFill>
          <a:latin typeface="Arial" charset="0"/>
          <a:ea typeface="ＭＳ Ｐゴシック" charset="0"/>
        </a:defRPr>
      </a:lvl2pPr>
      <a:lvl3pPr algn="ctr" rtl="0" fontAlgn="base">
        <a:spcBef>
          <a:spcPct val="0"/>
        </a:spcBef>
        <a:spcAft>
          <a:spcPct val="0"/>
        </a:spcAft>
        <a:defRPr sz="3200">
          <a:solidFill>
            <a:schemeClr val="tx2"/>
          </a:solidFill>
          <a:latin typeface="Arial" charset="0"/>
          <a:ea typeface="ＭＳ Ｐゴシック" charset="0"/>
        </a:defRPr>
      </a:lvl3pPr>
      <a:lvl4pPr algn="ctr" rtl="0" fontAlgn="base">
        <a:spcBef>
          <a:spcPct val="0"/>
        </a:spcBef>
        <a:spcAft>
          <a:spcPct val="0"/>
        </a:spcAft>
        <a:defRPr sz="3200">
          <a:solidFill>
            <a:schemeClr val="tx2"/>
          </a:solidFill>
          <a:latin typeface="Arial" charset="0"/>
          <a:ea typeface="ＭＳ Ｐゴシック" charset="0"/>
        </a:defRPr>
      </a:lvl4pPr>
      <a:lvl5pPr algn="ctr" rtl="0" fontAlgn="base">
        <a:spcBef>
          <a:spcPct val="0"/>
        </a:spcBef>
        <a:spcAft>
          <a:spcPct val="0"/>
        </a:spcAft>
        <a:defRPr sz="3200">
          <a:solidFill>
            <a:schemeClr val="tx2"/>
          </a:solidFill>
          <a:latin typeface="Arial" charset="0"/>
          <a:ea typeface="ＭＳ Ｐゴシック" charset="0"/>
        </a:defRPr>
      </a:lvl5pPr>
      <a:lvl6pPr marL="457200" algn="ctr" rtl="0" fontAlgn="base">
        <a:spcBef>
          <a:spcPct val="0"/>
        </a:spcBef>
        <a:spcAft>
          <a:spcPct val="0"/>
        </a:spcAft>
        <a:defRPr sz="3200">
          <a:solidFill>
            <a:schemeClr val="tx2"/>
          </a:solidFill>
          <a:latin typeface="Arial" charset="0"/>
          <a:ea typeface="ＭＳ Ｐゴシック" charset="0"/>
        </a:defRPr>
      </a:lvl6pPr>
      <a:lvl7pPr marL="914400" algn="ctr" rtl="0" fontAlgn="base">
        <a:spcBef>
          <a:spcPct val="0"/>
        </a:spcBef>
        <a:spcAft>
          <a:spcPct val="0"/>
        </a:spcAft>
        <a:defRPr sz="3200">
          <a:solidFill>
            <a:schemeClr val="tx2"/>
          </a:solidFill>
          <a:latin typeface="Arial" charset="0"/>
          <a:ea typeface="ＭＳ Ｐゴシック" charset="0"/>
        </a:defRPr>
      </a:lvl7pPr>
      <a:lvl8pPr marL="1371600" algn="ctr" rtl="0" fontAlgn="base">
        <a:spcBef>
          <a:spcPct val="0"/>
        </a:spcBef>
        <a:spcAft>
          <a:spcPct val="0"/>
        </a:spcAft>
        <a:defRPr sz="3200">
          <a:solidFill>
            <a:schemeClr val="tx2"/>
          </a:solidFill>
          <a:latin typeface="Arial" charset="0"/>
          <a:ea typeface="ＭＳ Ｐゴシック" charset="0"/>
        </a:defRPr>
      </a:lvl8pPr>
      <a:lvl9pPr marL="1828800" algn="ctr" rtl="0" fontAlgn="base">
        <a:spcBef>
          <a:spcPct val="0"/>
        </a:spcBef>
        <a:spcAft>
          <a:spcPct val="0"/>
        </a:spcAft>
        <a:defRPr sz="3200">
          <a:solidFill>
            <a:schemeClr val="tx2"/>
          </a:solidFill>
          <a:latin typeface="Arial" charset="0"/>
          <a:ea typeface="ＭＳ Ｐゴシック" charset="0"/>
        </a:defRPr>
      </a:lvl9pPr>
    </p:titleStyle>
    <p:bodyStyle>
      <a:lvl1pPr marL="469900" indent="-469900" algn="l" rtl="0" fontAlgn="base">
        <a:spcBef>
          <a:spcPct val="20000"/>
        </a:spcBef>
        <a:spcAft>
          <a:spcPct val="0"/>
        </a:spcAft>
        <a:buClr>
          <a:schemeClr val="bg2"/>
        </a:buClr>
        <a:buSzPct val="70000"/>
        <a:buFont typeface="Wingdings" charset="0"/>
        <a:buChar char="o"/>
        <a:defRPr sz="2800">
          <a:solidFill>
            <a:schemeClr val="tx1"/>
          </a:solidFill>
          <a:latin typeface="+mn-lt"/>
          <a:ea typeface="+mn-ea"/>
          <a:cs typeface="+mn-cs"/>
        </a:defRPr>
      </a:lvl1pPr>
      <a:lvl2pPr marL="908050" indent="-436563" algn="l" rtl="0" fontAlgn="base">
        <a:spcBef>
          <a:spcPct val="20000"/>
        </a:spcBef>
        <a:spcAft>
          <a:spcPct val="0"/>
        </a:spcAft>
        <a:buClr>
          <a:schemeClr val="accent2"/>
        </a:buClr>
        <a:buSzPct val="75000"/>
        <a:buFont typeface="Wingdings" charset="0"/>
        <a:buChar char="n"/>
        <a:defRPr sz="2400">
          <a:solidFill>
            <a:schemeClr val="tx1"/>
          </a:solidFill>
          <a:latin typeface="+mn-lt"/>
          <a:ea typeface="+mn-ea"/>
        </a:defRPr>
      </a:lvl2pPr>
      <a:lvl3pPr marL="1377950" indent="-468313" algn="l" rtl="0" fontAlgn="base">
        <a:spcBef>
          <a:spcPct val="20000"/>
        </a:spcBef>
        <a:spcAft>
          <a:spcPct val="0"/>
        </a:spcAft>
        <a:buClr>
          <a:schemeClr val="bg2"/>
        </a:buClr>
        <a:buSzPct val="65000"/>
        <a:buFont typeface="Wingdings" charset="0"/>
        <a:buChar char="o"/>
        <a:defRPr sz="2000">
          <a:solidFill>
            <a:schemeClr val="tx1"/>
          </a:solidFill>
          <a:latin typeface="+mn-lt"/>
          <a:ea typeface="+mn-ea"/>
        </a:defRPr>
      </a:lvl3pPr>
      <a:lvl4pPr marL="1827213" indent="-438150" algn="l" rtl="0" fontAlgn="base">
        <a:spcBef>
          <a:spcPct val="20000"/>
        </a:spcBef>
        <a:spcAft>
          <a:spcPct val="0"/>
        </a:spcAft>
        <a:buClr>
          <a:schemeClr val="accent2"/>
        </a:buClr>
        <a:buSzPct val="75000"/>
        <a:buFont typeface="Wingdings" charset="0"/>
        <a:buChar char="n"/>
        <a:defRPr sz="1600">
          <a:solidFill>
            <a:schemeClr val="tx1"/>
          </a:solidFill>
          <a:latin typeface="+mn-lt"/>
          <a:ea typeface="+mn-ea"/>
        </a:defRPr>
      </a:lvl4pPr>
      <a:lvl5pPr marL="2297113" indent="-468313" algn="l" rtl="0" fontAlgn="base">
        <a:spcBef>
          <a:spcPct val="20000"/>
        </a:spcBef>
        <a:spcAft>
          <a:spcPct val="0"/>
        </a:spcAft>
        <a:buClr>
          <a:schemeClr val="accent1"/>
        </a:buClr>
        <a:buSzPct val="50000"/>
        <a:buFont typeface="Wingdings" charset="0"/>
        <a:buChar char="o"/>
        <a:defRPr sz="1200">
          <a:solidFill>
            <a:schemeClr val="tx1"/>
          </a:solidFill>
          <a:latin typeface="+mn-lt"/>
          <a:ea typeface="+mn-ea"/>
        </a:defRPr>
      </a:lvl5pPr>
      <a:lvl6pPr marL="2754313" indent="-468313" algn="l" rtl="0" fontAlgn="base">
        <a:spcBef>
          <a:spcPct val="20000"/>
        </a:spcBef>
        <a:spcAft>
          <a:spcPct val="0"/>
        </a:spcAft>
        <a:buClr>
          <a:schemeClr val="accent1"/>
        </a:buClr>
        <a:buSzPct val="50000"/>
        <a:buFont typeface="Wingdings" charset="0"/>
        <a:buChar char="o"/>
        <a:defRPr sz="1200">
          <a:solidFill>
            <a:schemeClr val="tx1"/>
          </a:solidFill>
          <a:latin typeface="+mn-lt"/>
          <a:ea typeface="+mn-ea"/>
        </a:defRPr>
      </a:lvl6pPr>
      <a:lvl7pPr marL="3211513" indent="-468313" algn="l" rtl="0" fontAlgn="base">
        <a:spcBef>
          <a:spcPct val="20000"/>
        </a:spcBef>
        <a:spcAft>
          <a:spcPct val="0"/>
        </a:spcAft>
        <a:buClr>
          <a:schemeClr val="accent1"/>
        </a:buClr>
        <a:buSzPct val="50000"/>
        <a:buFont typeface="Wingdings" charset="0"/>
        <a:buChar char="o"/>
        <a:defRPr sz="1200">
          <a:solidFill>
            <a:schemeClr val="tx1"/>
          </a:solidFill>
          <a:latin typeface="+mn-lt"/>
          <a:ea typeface="+mn-ea"/>
        </a:defRPr>
      </a:lvl7pPr>
      <a:lvl8pPr marL="3668713" indent="-468313" algn="l" rtl="0" fontAlgn="base">
        <a:spcBef>
          <a:spcPct val="20000"/>
        </a:spcBef>
        <a:spcAft>
          <a:spcPct val="0"/>
        </a:spcAft>
        <a:buClr>
          <a:schemeClr val="accent1"/>
        </a:buClr>
        <a:buSzPct val="50000"/>
        <a:buFont typeface="Wingdings" charset="0"/>
        <a:buChar char="o"/>
        <a:defRPr sz="1200">
          <a:solidFill>
            <a:schemeClr val="tx1"/>
          </a:solidFill>
          <a:latin typeface="+mn-lt"/>
          <a:ea typeface="+mn-ea"/>
        </a:defRPr>
      </a:lvl8pPr>
      <a:lvl9pPr marL="4125913" indent="-468313" algn="l" rtl="0" fontAlgn="base">
        <a:spcBef>
          <a:spcPct val="20000"/>
        </a:spcBef>
        <a:spcAft>
          <a:spcPct val="0"/>
        </a:spcAft>
        <a:buClr>
          <a:schemeClr val="accent1"/>
        </a:buClr>
        <a:buSzPct val="50000"/>
        <a:buFont typeface="Wingdings" charset="0"/>
        <a:buChar char="o"/>
        <a:defRPr sz="12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cs.sjsu.edu/~mak"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hyperlink" Target="http://cse.csusb.edu/tongyu/courses/cs460/notes/interprocess.php"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buttutorials.com/wbut-tutorials-multithreading.php" TargetMode="External"/><Relationship Id="rId2" Type="http://schemas.openxmlformats.org/officeDocument/2006/relationships/image" Target="../media/image4.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sz="2400" dirty="0"/>
              <a:t>CS 144</a:t>
            </a:r>
            <a:br>
              <a:rPr lang="en-US" sz="3200" dirty="0"/>
            </a:br>
            <a:r>
              <a:rPr lang="en-US" dirty="0"/>
              <a:t>Advanced C++ Programming</a:t>
            </a:r>
            <a:br>
              <a:rPr lang="en-US" sz="3600" dirty="0"/>
            </a:br>
            <a:r>
              <a:rPr lang="en-US" sz="2400" dirty="0"/>
              <a:t>May 7 Class Meeting</a:t>
            </a:r>
          </a:p>
        </p:txBody>
      </p:sp>
      <p:sp>
        <p:nvSpPr>
          <p:cNvPr id="2051" name="Rectangle 3"/>
          <p:cNvSpPr>
            <a:spLocks noGrp="1" noChangeArrowheads="1"/>
          </p:cNvSpPr>
          <p:nvPr>
            <p:ph type="subTitle" idx="1"/>
          </p:nvPr>
        </p:nvSpPr>
        <p:spPr/>
        <p:txBody>
          <a:bodyPr/>
          <a:lstStyle/>
          <a:p>
            <a:pPr algn="ctr">
              <a:lnSpc>
                <a:spcPct val="90000"/>
              </a:lnSpc>
            </a:pPr>
            <a:r>
              <a:rPr lang="en-US" dirty="0"/>
              <a:t>Department of Computer Engineering</a:t>
            </a:r>
            <a:br>
              <a:rPr lang="en-US" dirty="0"/>
            </a:br>
            <a:r>
              <a:rPr lang="en-US" dirty="0"/>
              <a:t>San Jose State University</a:t>
            </a:r>
            <a:br>
              <a:rPr lang="en-US" dirty="0"/>
            </a:br>
            <a:br>
              <a:rPr lang="en-US" sz="1200" dirty="0"/>
            </a:br>
            <a:r>
              <a:rPr lang="en-US" dirty="0"/>
              <a:t>Spring 2019</a:t>
            </a:r>
            <a:br>
              <a:rPr lang="en-US" dirty="0"/>
            </a:br>
            <a:r>
              <a:rPr lang="en-US" dirty="0"/>
              <a:t>Instructor: Ron Mak</a:t>
            </a:r>
          </a:p>
          <a:p>
            <a:pPr algn="ctr">
              <a:lnSpc>
                <a:spcPct val="90000"/>
              </a:lnSpc>
            </a:pPr>
            <a:r>
              <a:rPr lang="en-US" dirty="0">
                <a:hlinkClick r:id="rId2"/>
              </a:rPr>
              <a:t>www.cs.sjsu.edu/~mak</a:t>
            </a:r>
            <a:endParaRPr lang="en-US" dirty="0"/>
          </a:p>
        </p:txBody>
      </p:sp>
      <p:pic>
        <p:nvPicPr>
          <p:cNvPr id="7" name="Picture 5" descr="sjsu_logo2">
            <a:extLst>
              <a:ext uri="{FF2B5EF4-FFF2-40B4-BE49-F238E27FC236}">
                <a16:creationId xmlns:a16="http://schemas.microsoft.com/office/drawing/2014/main" id="{6B006EFA-784A-554F-8F3C-4F6C2F67C8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2638" y="4591050"/>
            <a:ext cx="1096962" cy="1031875"/>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4">
            <a:extLst>
              <a:ext uri="{FF2B5EF4-FFF2-40B4-BE49-F238E27FC236}">
                <a16:creationId xmlns:a16="http://schemas.microsoft.com/office/drawing/2014/main" id="{F1033746-0B2A-204D-B17D-6FFAFA11DB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527550"/>
            <a:ext cx="1154113" cy="1187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466649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577D1-D275-2748-A7BE-A829D298F780}"/>
              </a:ext>
            </a:extLst>
          </p:cNvPr>
          <p:cNvSpPr>
            <a:spLocks noGrp="1"/>
          </p:cNvSpPr>
          <p:nvPr>
            <p:ph type="title"/>
          </p:nvPr>
        </p:nvSpPr>
        <p:spPr/>
        <p:txBody>
          <a:bodyPr/>
          <a:lstStyle/>
          <a:p>
            <a:r>
              <a:rPr lang="en-US" dirty="0"/>
              <a:t>Race Condition</a:t>
            </a:r>
          </a:p>
        </p:txBody>
      </p:sp>
      <p:sp>
        <p:nvSpPr>
          <p:cNvPr id="3" name="Content Placeholder 2">
            <a:extLst>
              <a:ext uri="{FF2B5EF4-FFF2-40B4-BE49-F238E27FC236}">
                <a16:creationId xmlns:a16="http://schemas.microsoft.com/office/drawing/2014/main" id="{0A53F49C-6C22-AB40-9EA2-8B61BF41ED42}"/>
              </a:ext>
            </a:extLst>
          </p:cNvPr>
          <p:cNvSpPr>
            <a:spLocks noGrp="1"/>
          </p:cNvSpPr>
          <p:nvPr>
            <p:ph idx="1"/>
          </p:nvPr>
        </p:nvSpPr>
        <p:spPr>
          <a:xfrm>
            <a:off x="457200" y="1295400"/>
            <a:ext cx="8320994" cy="4876770"/>
          </a:xfrm>
        </p:spPr>
        <p:txBody>
          <a:bodyPr/>
          <a:lstStyle/>
          <a:p>
            <a:r>
              <a:rPr lang="en-US" dirty="0"/>
              <a:t>If multiple threads are executing and sharing resources, how can we prevent one thread from “stepping” on another thread?</a:t>
            </a:r>
          </a:p>
          <a:p>
            <a:pPr lvl="5"/>
            <a:endParaRPr lang="en-US" dirty="0"/>
          </a:p>
          <a:p>
            <a:pPr lvl="1"/>
            <a:r>
              <a:rPr lang="en-US" dirty="0"/>
              <a:t>Example: Thread A is setting the value of variable X while Thread B is also setting the value of variable X.</a:t>
            </a:r>
          </a:p>
          <a:p>
            <a:pPr lvl="5"/>
            <a:endParaRPr lang="en-US" dirty="0"/>
          </a:p>
          <a:p>
            <a:r>
              <a:rPr lang="en-US" b="1" dirty="0">
                <a:solidFill>
                  <a:srgbClr val="B23C00"/>
                </a:solidFill>
              </a:rPr>
              <a:t>Race condition: </a:t>
            </a:r>
            <a:r>
              <a:rPr lang="en-US" dirty="0"/>
              <a:t>The value of variable X depends on the </a:t>
            </a:r>
            <a:r>
              <a:rPr lang="en-US" dirty="0">
                <a:solidFill>
                  <a:srgbClr val="B23C00"/>
                </a:solidFill>
              </a:rPr>
              <a:t>order of execution </a:t>
            </a:r>
            <a:br>
              <a:rPr lang="en-US" dirty="0"/>
            </a:br>
            <a:r>
              <a:rPr lang="en-US" dirty="0"/>
              <a:t>of Thread A and Thread B.</a:t>
            </a:r>
          </a:p>
          <a:p>
            <a:pPr lvl="1"/>
            <a:r>
              <a:rPr lang="en-US" dirty="0"/>
              <a:t>It can be random!</a:t>
            </a:r>
          </a:p>
        </p:txBody>
      </p:sp>
      <p:sp>
        <p:nvSpPr>
          <p:cNvPr id="4" name="Slide Number Placeholder 3">
            <a:extLst>
              <a:ext uri="{FF2B5EF4-FFF2-40B4-BE49-F238E27FC236}">
                <a16:creationId xmlns:a16="http://schemas.microsoft.com/office/drawing/2014/main" id="{7E6FA45A-9B74-3244-BD5A-B6C4354890C1}"/>
              </a:ext>
            </a:extLst>
          </p:cNvPr>
          <p:cNvSpPr>
            <a:spLocks noGrp="1"/>
          </p:cNvSpPr>
          <p:nvPr>
            <p:ph type="sldNum" sz="quarter" idx="12"/>
          </p:nvPr>
        </p:nvSpPr>
        <p:spPr/>
        <p:txBody>
          <a:bodyPr/>
          <a:lstStyle/>
          <a:p>
            <a:fld id="{5E4F0376-0E54-9843-B673-E00D6670E830}" type="slidenum">
              <a:rPr lang="en-US" smtClean="0"/>
              <a:pPr/>
              <a:t>10</a:t>
            </a:fld>
            <a:endParaRPr lang="en-US"/>
          </a:p>
        </p:txBody>
      </p:sp>
    </p:spTree>
    <p:extLst>
      <p:ext uri="{BB962C8B-B14F-4D97-AF65-F5344CB8AC3E}">
        <p14:creationId xmlns:p14="http://schemas.microsoft.com/office/powerpoint/2010/main" val="293312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4E94C-FCB2-1243-AA81-41C09436070E}"/>
              </a:ext>
            </a:extLst>
          </p:cNvPr>
          <p:cNvSpPr>
            <a:spLocks noGrp="1"/>
          </p:cNvSpPr>
          <p:nvPr>
            <p:ph type="title"/>
          </p:nvPr>
        </p:nvSpPr>
        <p:spPr/>
        <p:txBody>
          <a:bodyPr/>
          <a:lstStyle/>
          <a:p>
            <a:r>
              <a:rPr lang="en-US" dirty="0"/>
              <a:t>Critical Region</a:t>
            </a:r>
          </a:p>
        </p:txBody>
      </p:sp>
      <p:sp>
        <p:nvSpPr>
          <p:cNvPr id="3" name="Content Placeholder 2">
            <a:extLst>
              <a:ext uri="{FF2B5EF4-FFF2-40B4-BE49-F238E27FC236}">
                <a16:creationId xmlns:a16="http://schemas.microsoft.com/office/drawing/2014/main" id="{0BE03CDB-DDDB-B241-A3B4-8600C8AE6395}"/>
              </a:ext>
            </a:extLst>
          </p:cNvPr>
          <p:cNvSpPr>
            <a:spLocks noGrp="1"/>
          </p:cNvSpPr>
          <p:nvPr>
            <p:ph idx="1"/>
          </p:nvPr>
        </p:nvSpPr>
        <p:spPr/>
        <p:txBody>
          <a:bodyPr/>
          <a:lstStyle/>
          <a:p>
            <a:r>
              <a:rPr lang="en-US" b="1" dirty="0">
                <a:solidFill>
                  <a:srgbClr val="B23C00"/>
                </a:solidFill>
              </a:rPr>
              <a:t>Critical region: </a:t>
            </a:r>
            <a:r>
              <a:rPr lang="en-US" dirty="0"/>
              <a:t>The </a:t>
            </a:r>
            <a:r>
              <a:rPr lang="en-US" dirty="0">
                <a:solidFill>
                  <a:srgbClr val="B23C00"/>
                </a:solidFill>
              </a:rPr>
              <a:t>statements of a thread </a:t>
            </a:r>
            <a:br>
              <a:rPr lang="en-US" dirty="0">
                <a:solidFill>
                  <a:srgbClr val="B23C00"/>
                </a:solidFill>
              </a:rPr>
            </a:br>
            <a:r>
              <a:rPr lang="en-US" dirty="0"/>
              <a:t>that access a given shared resource </a:t>
            </a:r>
            <a:br>
              <a:rPr lang="en-US" dirty="0"/>
            </a:br>
            <a:r>
              <a:rPr lang="en-US" dirty="0"/>
              <a:t>(such as shared variable X).</a:t>
            </a:r>
          </a:p>
          <a:p>
            <a:pPr lvl="1"/>
            <a:r>
              <a:rPr lang="en-US" dirty="0"/>
              <a:t>AKA </a:t>
            </a:r>
            <a:r>
              <a:rPr lang="en-US" dirty="0">
                <a:solidFill>
                  <a:srgbClr val="B23C00"/>
                </a:solidFill>
              </a:rPr>
              <a:t>critical section</a:t>
            </a:r>
          </a:p>
          <a:p>
            <a:pPr lvl="4"/>
            <a:endParaRPr lang="en-US" dirty="0"/>
          </a:p>
          <a:p>
            <a:r>
              <a:rPr lang="en-US" dirty="0"/>
              <a:t>Do not confuse a </a:t>
            </a:r>
            <a:r>
              <a:rPr lang="en-US" dirty="0">
                <a:solidFill>
                  <a:srgbClr val="B23C00"/>
                </a:solidFill>
              </a:rPr>
              <a:t>critical region </a:t>
            </a:r>
            <a:br>
              <a:rPr lang="en-US" dirty="0"/>
            </a:br>
            <a:r>
              <a:rPr lang="en-US" dirty="0"/>
              <a:t>with the </a:t>
            </a:r>
            <a:r>
              <a:rPr lang="en-US" dirty="0">
                <a:solidFill>
                  <a:srgbClr val="B23C00"/>
                </a:solidFill>
              </a:rPr>
              <a:t>shared resource</a:t>
            </a:r>
            <a:r>
              <a:rPr lang="en-US" dirty="0"/>
              <a:t>.</a:t>
            </a:r>
          </a:p>
          <a:p>
            <a:pPr lvl="1"/>
            <a:r>
              <a:rPr lang="en-US" dirty="0"/>
              <a:t>Multiple threads can share a piece of data.</a:t>
            </a:r>
          </a:p>
          <a:p>
            <a:pPr lvl="1"/>
            <a:r>
              <a:rPr lang="en-US" dirty="0"/>
              <a:t>Their critical regions may contain different code, </a:t>
            </a:r>
            <a:br>
              <a:rPr lang="en-US" dirty="0"/>
            </a:br>
            <a:r>
              <a:rPr lang="en-US" dirty="0"/>
              <a:t>but they all share the resource.</a:t>
            </a:r>
          </a:p>
        </p:txBody>
      </p:sp>
      <p:sp>
        <p:nvSpPr>
          <p:cNvPr id="4" name="Slide Number Placeholder 3">
            <a:extLst>
              <a:ext uri="{FF2B5EF4-FFF2-40B4-BE49-F238E27FC236}">
                <a16:creationId xmlns:a16="http://schemas.microsoft.com/office/drawing/2014/main" id="{A7205C4F-00DD-E541-90CE-811ABF4A3D30}"/>
              </a:ext>
            </a:extLst>
          </p:cNvPr>
          <p:cNvSpPr>
            <a:spLocks noGrp="1"/>
          </p:cNvSpPr>
          <p:nvPr>
            <p:ph type="sldNum" sz="quarter" idx="12"/>
          </p:nvPr>
        </p:nvSpPr>
        <p:spPr/>
        <p:txBody>
          <a:bodyPr/>
          <a:lstStyle/>
          <a:p>
            <a:fld id="{5E4F0376-0E54-9843-B673-E00D6670E830}" type="slidenum">
              <a:rPr lang="en-US" smtClean="0"/>
              <a:pPr/>
              <a:t>11</a:t>
            </a:fld>
            <a:endParaRPr lang="en-US"/>
          </a:p>
        </p:txBody>
      </p:sp>
    </p:spTree>
    <p:extLst>
      <p:ext uri="{BB962C8B-B14F-4D97-AF65-F5344CB8AC3E}">
        <p14:creationId xmlns:p14="http://schemas.microsoft.com/office/powerpoint/2010/main" val="843269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F616177-FE8E-C841-A26D-A150DA453158}" type="slidenum">
              <a:rPr lang="en-US"/>
              <a:pPr/>
              <a:t>12</a:t>
            </a:fld>
            <a:endParaRPr lang="en-US"/>
          </a:p>
        </p:txBody>
      </p:sp>
      <p:sp>
        <p:nvSpPr>
          <p:cNvPr id="661506" name="Rectangle 2"/>
          <p:cNvSpPr>
            <a:spLocks noGrp="1" noChangeArrowheads="1"/>
          </p:cNvSpPr>
          <p:nvPr>
            <p:ph type="title"/>
          </p:nvPr>
        </p:nvSpPr>
        <p:spPr/>
        <p:txBody>
          <a:bodyPr/>
          <a:lstStyle/>
          <a:p>
            <a:r>
              <a:rPr lang="en-US" dirty="0"/>
              <a:t>Critical Regions and Shared Resources</a:t>
            </a:r>
          </a:p>
        </p:txBody>
      </p:sp>
      <p:sp>
        <p:nvSpPr>
          <p:cNvPr id="661507" name="Rectangle 3"/>
          <p:cNvSpPr>
            <a:spLocks noGrp="1" noChangeArrowheads="1"/>
          </p:cNvSpPr>
          <p:nvPr>
            <p:ph type="body" idx="1"/>
          </p:nvPr>
        </p:nvSpPr>
        <p:spPr>
          <a:xfrm>
            <a:off x="457200" y="1295400"/>
            <a:ext cx="8229600" cy="4876800"/>
          </a:xfrm>
        </p:spPr>
        <p:txBody>
          <a:bodyPr/>
          <a:lstStyle/>
          <a:p>
            <a:r>
              <a:rPr lang="en-US" dirty="0"/>
              <a:t>The statements</a:t>
            </a:r>
            <a:r>
              <a:rPr lang="en-US" dirty="0">
                <a:solidFill>
                  <a:srgbClr val="B23300"/>
                </a:solidFill>
              </a:rPr>
              <a:t> </a:t>
            </a:r>
            <a:r>
              <a:rPr lang="en-US" dirty="0"/>
              <a:t>of a thread that access the</a:t>
            </a:r>
            <a:br>
              <a:rPr lang="en-US" dirty="0"/>
            </a:br>
            <a:r>
              <a:rPr lang="en-US" dirty="0"/>
              <a:t>shared resource is that thread’s critical region</a:t>
            </a:r>
            <a:br>
              <a:rPr lang="en-US" u="sng" dirty="0"/>
            </a:br>
            <a:r>
              <a:rPr lang="en-US" dirty="0"/>
              <a:t>with respect to that shared data.</a:t>
            </a:r>
          </a:p>
          <a:p>
            <a:pPr lvl="4"/>
            <a:endParaRPr lang="en-US" dirty="0"/>
          </a:p>
          <a:p>
            <a:r>
              <a:rPr lang="en-US" dirty="0"/>
              <a:t>What the code in the critical regions have in common is that they access the same shared piece of data.</a:t>
            </a:r>
          </a:p>
          <a:p>
            <a:pPr lvl="4"/>
            <a:endParaRPr lang="en-US" dirty="0"/>
          </a:p>
          <a:p>
            <a:r>
              <a:rPr lang="en-US" dirty="0"/>
              <a:t>Another shared resource would be associated with another set of critical regions.</a:t>
            </a:r>
          </a:p>
        </p:txBody>
      </p:sp>
    </p:spTree>
    <p:extLst>
      <p:ext uri="{BB962C8B-B14F-4D97-AF65-F5344CB8AC3E}">
        <p14:creationId xmlns:p14="http://schemas.microsoft.com/office/powerpoint/2010/main" val="2844459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E7EA2-CBF1-8A46-9DAA-2C0691B49028}"/>
              </a:ext>
            </a:extLst>
          </p:cNvPr>
          <p:cNvSpPr>
            <a:spLocks noGrp="1"/>
          </p:cNvSpPr>
          <p:nvPr>
            <p:ph type="title"/>
          </p:nvPr>
        </p:nvSpPr>
        <p:spPr/>
        <p:txBody>
          <a:bodyPr/>
          <a:lstStyle/>
          <a:p>
            <a:r>
              <a:rPr lang="en-US" dirty="0"/>
              <a:t>Mutual Exclusion</a:t>
            </a:r>
            <a:endParaRPr lang="en-US" i="1" dirty="0"/>
          </a:p>
        </p:txBody>
      </p:sp>
      <p:sp>
        <p:nvSpPr>
          <p:cNvPr id="3" name="Content Placeholder 2">
            <a:extLst>
              <a:ext uri="{FF2B5EF4-FFF2-40B4-BE49-F238E27FC236}">
                <a16:creationId xmlns:a16="http://schemas.microsoft.com/office/drawing/2014/main" id="{EE17D993-5B54-184B-8654-CB41EBBA13C8}"/>
              </a:ext>
            </a:extLst>
          </p:cNvPr>
          <p:cNvSpPr>
            <a:spLocks noGrp="1"/>
          </p:cNvSpPr>
          <p:nvPr>
            <p:ph idx="1"/>
          </p:nvPr>
        </p:nvSpPr>
        <p:spPr>
          <a:xfrm>
            <a:off x="457200" y="1295400"/>
            <a:ext cx="8229600" cy="4953000"/>
          </a:xfrm>
        </p:spPr>
        <p:txBody>
          <a:bodyPr/>
          <a:lstStyle/>
          <a:p>
            <a:r>
              <a:rPr lang="en-US" dirty="0"/>
              <a:t>To protect the integrity of a shared resource, </a:t>
            </a:r>
            <a:br>
              <a:rPr lang="en-US" dirty="0"/>
            </a:br>
            <a:r>
              <a:rPr lang="en-US" dirty="0"/>
              <a:t>we must use the principle of </a:t>
            </a:r>
            <a:r>
              <a:rPr lang="en-US" b="1" dirty="0">
                <a:solidFill>
                  <a:srgbClr val="B23C00"/>
                </a:solidFill>
              </a:rPr>
              <a:t>mutual exclusion</a:t>
            </a:r>
            <a:r>
              <a:rPr lang="en-US" dirty="0"/>
              <a:t>.</a:t>
            </a:r>
          </a:p>
          <a:p>
            <a:pPr lvl="4"/>
            <a:endParaRPr lang="en-US" dirty="0"/>
          </a:p>
          <a:p>
            <a:r>
              <a:rPr lang="en-US" dirty="0"/>
              <a:t>If one thread is in its critical region </a:t>
            </a:r>
            <a:br>
              <a:rPr lang="en-US" dirty="0"/>
            </a:br>
            <a:r>
              <a:rPr lang="en-US" dirty="0"/>
              <a:t>and is </a:t>
            </a:r>
            <a:r>
              <a:rPr lang="en-US" dirty="0">
                <a:solidFill>
                  <a:srgbClr val="B23C00"/>
                </a:solidFill>
              </a:rPr>
              <a:t>writing to the shared resource </a:t>
            </a:r>
            <a:br>
              <a:rPr lang="en-US" dirty="0"/>
            </a:br>
            <a:r>
              <a:rPr lang="en-US" dirty="0"/>
              <a:t>(such as setting the value of a shared variable), </a:t>
            </a:r>
            <a:r>
              <a:rPr lang="en-US" dirty="0">
                <a:solidFill>
                  <a:srgbClr val="B23C00"/>
                </a:solidFill>
              </a:rPr>
              <a:t>no other thread </a:t>
            </a:r>
            <a:r>
              <a:rPr lang="en-US" dirty="0"/>
              <a:t>is allowed in its critical region.</a:t>
            </a:r>
          </a:p>
          <a:p>
            <a:pPr lvl="1"/>
            <a:r>
              <a:rPr lang="en-US" dirty="0"/>
              <a:t>No other thread can read or write </a:t>
            </a:r>
            <a:br>
              <a:rPr lang="en-US" dirty="0"/>
            </a:br>
            <a:r>
              <a:rPr lang="en-US" dirty="0"/>
              <a:t>the shared resource.</a:t>
            </a:r>
          </a:p>
          <a:p>
            <a:pPr lvl="1"/>
            <a:r>
              <a:rPr lang="en-US" dirty="0"/>
              <a:t>Each of the other threads must </a:t>
            </a:r>
            <a:r>
              <a:rPr lang="en-US" dirty="0">
                <a:solidFill>
                  <a:srgbClr val="B23C00"/>
                </a:solidFill>
              </a:rPr>
              <a:t>wait</a:t>
            </a:r>
            <a:r>
              <a:rPr lang="en-US" dirty="0"/>
              <a:t> to enter</a:t>
            </a:r>
            <a:br>
              <a:rPr lang="en-US" dirty="0"/>
            </a:br>
            <a:r>
              <a:rPr lang="en-US" dirty="0"/>
              <a:t>its critical region for that shared resource </a:t>
            </a:r>
            <a:br>
              <a:rPr lang="en-US" dirty="0"/>
            </a:br>
            <a:r>
              <a:rPr lang="en-US" dirty="0"/>
              <a:t>(it’s </a:t>
            </a:r>
            <a:r>
              <a:rPr lang="en-US" dirty="0">
                <a:solidFill>
                  <a:srgbClr val="B23C00"/>
                </a:solidFill>
              </a:rPr>
              <a:t>blocked</a:t>
            </a:r>
            <a:r>
              <a:rPr lang="en-US" dirty="0"/>
              <a:t> from entering).</a:t>
            </a:r>
          </a:p>
        </p:txBody>
      </p:sp>
      <p:sp>
        <p:nvSpPr>
          <p:cNvPr id="4" name="Slide Number Placeholder 3">
            <a:extLst>
              <a:ext uri="{FF2B5EF4-FFF2-40B4-BE49-F238E27FC236}">
                <a16:creationId xmlns:a16="http://schemas.microsoft.com/office/drawing/2014/main" id="{E9349324-F6B1-554D-AADF-4E8576787E7F}"/>
              </a:ext>
            </a:extLst>
          </p:cNvPr>
          <p:cNvSpPr>
            <a:spLocks noGrp="1"/>
          </p:cNvSpPr>
          <p:nvPr>
            <p:ph type="sldNum" sz="quarter" idx="12"/>
          </p:nvPr>
        </p:nvSpPr>
        <p:spPr/>
        <p:txBody>
          <a:bodyPr/>
          <a:lstStyle/>
          <a:p>
            <a:fld id="{5E4F0376-0E54-9843-B673-E00D6670E830}" type="slidenum">
              <a:rPr lang="en-US" smtClean="0"/>
              <a:pPr/>
              <a:t>13</a:t>
            </a:fld>
            <a:endParaRPr lang="en-US"/>
          </a:p>
        </p:txBody>
      </p:sp>
    </p:spTree>
    <p:extLst>
      <p:ext uri="{BB962C8B-B14F-4D97-AF65-F5344CB8AC3E}">
        <p14:creationId xmlns:p14="http://schemas.microsoft.com/office/powerpoint/2010/main" val="347208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DF61E-6E2F-8C4C-A6E6-DE1527F35050}"/>
              </a:ext>
            </a:extLst>
          </p:cNvPr>
          <p:cNvSpPr>
            <a:spLocks noGrp="1"/>
          </p:cNvSpPr>
          <p:nvPr>
            <p:ph type="title"/>
          </p:nvPr>
        </p:nvSpPr>
        <p:spPr/>
        <p:txBody>
          <a:bodyPr/>
          <a:lstStyle/>
          <a:p>
            <a:r>
              <a:rPr lang="en-US" dirty="0"/>
              <a:t>Mutual Exclusion</a:t>
            </a:r>
            <a:r>
              <a:rPr lang="en-US" i="1" dirty="0"/>
              <a:t>, cont’d</a:t>
            </a:r>
            <a:endParaRPr lang="en-US" dirty="0"/>
          </a:p>
        </p:txBody>
      </p:sp>
      <p:sp>
        <p:nvSpPr>
          <p:cNvPr id="4" name="Slide Number Placeholder 3">
            <a:extLst>
              <a:ext uri="{FF2B5EF4-FFF2-40B4-BE49-F238E27FC236}">
                <a16:creationId xmlns:a16="http://schemas.microsoft.com/office/drawing/2014/main" id="{A91A2539-0578-394B-B886-5B360F3CD589}"/>
              </a:ext>
            </a:extLst>
          </p:cNvPr>
          <p:cNvSpPr>
            <a:spLocks noGrp="1"/>
          </p:cNvSpPr>
          <p:nvPr>
            <p:ph type="sldNum" sz="quarter" idx="12"/>
          </p:nvPr>
        </p:nvSpPr>
        <p:spPr/>
        <p:txBody>
          <a:bodyPr/>
          <a:lstStyle/>
          <a:p>
            <a:fld id="{5E4F0376-0E54-9843-B673-E00D6670E830}" type="slidenum">
              <a:rPr lang="en-US" smtClean="0"/>
              <a:pPr/>
              <a:t>14</a:t>
            </a:fld>
            <a:endParaRPr lang="en-US"/>
          </a:p>
        </p:txBody>
      </p:sp>
      <p:sp>
        <p:nvSpPr>
          <p:cNvPr id="6" name="TextBox 5">
            <a:extLst>
              <a:ext uri="{FF2B5EF4-FFF2-40B4-BE49-F238E27FC236}">
                <a16:creationId xmlns:a16="http://schemas.microsoft.com/office/drawing/2014/main" id="{04F6A2CC-D037-3F49-8720-F91D909F2CD6}"/>
              </a:ext>
            </a:extLst>
          </p:cNvPr>
          <p:cNvSpPr txBox="1"/>
          <p:nvPr/>
        </p:nvSpPr>
        <p:spPr>
          <a:xfrm>
            <a:off x="2642639" y="5876154"/>
            <a:ext cx="3950120" cy="246221"/>
          </a:xfrm>
          <a:prstGeom prst="rect">
            <a:avLst/>
          </a:prstGeom>
          <a:noFill/>
        </p:spPr>
        <p:txBody>
          <a:bodyPr wrap="none" rtlCol="0">
            <a:spAutoFit/>
          </a:bodyPr>
          <a:lstStyle/>
          <a:p>
            <a:r>
              <a:rPr lang="en-US" sz="1000" dirty="0">
                <a:hlinkClick r:id="rId2"/>
              </a:rPr>
              <a:t>http://cse.csusb.edu/tongyu/courses/cs460/notes/interprocess.php</a:t>
            </a:r>
            <a:r>
              <a:rPr lang="en-US" sz="1000" dirty="0"/>
              <a:t> </a:t>
            </a:r>
          </a:p>
        </p:txBody>
      </p:sp>
      <p:grpSp>
        <p:nvGrpSpPr>
          <p:cNvPr id="8" name="Group 7">
            <a:extLst>
              <a:ext uri="{FF2B5EF4-FFF2-40B4-BE49-F238E27FC236}">
                <a16:creationId xmlns:a16="http://schemas.microsoft.com/office/drawing/2014/main" id="{0D58381A-2A49-014F-A424-8E1B9CCACACE}"/>
              </a:ext>
            </a:extLst>
          </p:cNvPr>
          <p:cNvGrpSpPr/>
          <p:nvPr/>
        </p:nvGrpSpPr>
        <p:grpSpPr>
          <a:xfrm>
            <a:off x="411500" y="1508781"/>
            <a:ext cx="8320999" cy="4058526"/>
            <a:chOff x="457200" y="1600220"/>
            <a:chExt cx="8320999" cy="4058526"/>
          </a:xfrm>
        </p:grpSpPr>
        <p:pic>
          <p:nvPicPr>
            <p:cNvPr id="5" name="Picture 4">
              <a:extLst>
                <a:ext uri="{FF2B5EF4-FFF2-40B4-BE49-F238E27FC236}">
                  <a16:creationId xmlns:a16="http://schemas.microsoft.com/office/drawing/2014/main" id="{2EEE505A-CD06-F445-BBF8-D86DA1DA4D0D}"/>
                </a:ext>
              </a:extLst>
            </p:cNvPr>
            <p:cNvPicPr>
              <a:picLocks noChangeAspect="1"/>
            </p:cNvPicPr>
            <p:nvPr/>
          </p:nvPicPr>
          <p:blipFill>
            <a:blip r:embed="rId3"/>
            <a:stretch>
              <a:fillRect/>
            </a:stretch>
          </p:blipFill>
          <p:spPr>
            <a:xfrm>
              <a:off x="457200" y="1600220"/>
              <a:ext cx="8320999" cy="4058526"/>
            </a:xfrm>
            <a:prstGeom prst="rect">
              <a:avLst/>
            </a:prstGeom>
          </p:spPr>
        </p:pic>
        <p:sp>
          <p:nvSpPr>
            <p:cNvPr id="3" name="TextBox 2">
              <a:extLst>
                <a:ext uri="{FF2B5EF4-FFF2-40B4-BE49-F238E27FC236}">
                  <a16:creationId xmlns:a16="http://schemas.microsoft.com/office/drawing/2014/main" id="{DD2D050A-8126-7648-9820-3368EC4B80BD}"/>
                </a:ext>
              </a:extLst>
            </p:cNvPr>
            <p:cNvSpPr txBox="1"/>
            <p:nvPr/>
          </p:nvSpPr>
          <p:spPr>
            <a:xfrm>
              <a:off x="526668" y="4069073"/>
              <a:ext cx="1027845" cy="338554"/>
            </a:xfrm>
            <a:prstGeom prst="rect">
              <a:avLst/>
            </a:prstGeom>
            <a:solidFill>
              <a:schemeClr val="bg1"/>
            </a:solidFill>
          </p:spPr>
          <p:txBody>
            <a:bodyPr wrap="none" rtlCol="0">
              <a:spAutoFit/>
            </a:bodyPr>
            <a:lstStyle/>
            <a:p>
              <a:r>
                <a:rPr lang="en-US" dirty="0"/>
                <a:t>Thread B</a:t>
              </a:r>
            </a:p>
          </p:txBody>
        </p:sp>
        <p:sp>
          <p:nvSpPr>
            <p:cNvPr id="7" name="TextBox 6">
              <a:extLst>
                <a:ext uri="{FF2B5EF4-FFF2-40B4-BE49-F238E27FC236}">
                  <a16:creationId xmlns:a16="http://schemas.microsoft.com/office/drawing/2014/main" id="{D26255E7-144F-9541-BD55-32321471F532}"/>
                </a:ext>
              </a:extLst>
            </p:cNvPr>
            <p:cNvSpPr txBox="1"/>
            <p:nvPr/>
          </p:nvSpPr>
          <p:spPr>
            <a:xfrm>
              <a:off x="538016" y="2395721"/>
              <a:ext cx="1016497" cy="338554"/>
            </a:xfrm>
            <a:prstGeom prst="rect">
              <a:avLst/>
            </a:prstGeom>
            <a:solidFill>
              <a:schemeClr val="bg1"/>
            </a:solidFill>
          </p:spPr>
          <p:txBody>
            <a:bodyPr wrap="none" rtlCol="0">
              <a:spAutoFit/>
            </a:bodyPr>
            <a:lstStyle/>
            <a:p>
              <a:r>
                <a:rPr lang="en-US" dirty="0"/>
                <a:t>Thread A</a:t>
              </a:r>
            </a:p>
          </p:txBody>
        </p:sp>
      </p:grpSp>
    </p:spTree>
    <p:extLst>
      <p:ext uri="{BB962C8B-B14F-4D97-AF65-F5344CB8AC3E}">
        <p14:creationId xmlns:p14="http://schemas.microsoft.com/office/powerpoint/2010/main" val="98374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E7EA2-CBF1-8A46-9DAA-2C0691B49028}"/>
              </a:ext>
            </a:extLst>
          </p:cNvPr>
          <p:cNvSpPr>
            <a:spLocks noGrp="1"/>
          </p:cNvSpPr>
          <p:nvPr>
            <p:ph type="title"/>
          </p:nvPr>
        </p:nvSpPr>
        <p:spPr/>
        <p:txBody>
          <a:bodyPr/>
          <a:lstStyle/>
          <a:p>
            <a:r>
              <a:rPr lang="en-US" dirty="0"/>
              <a:t>Mutual Exclusion, cont’d</a:t>
            </a:r>
          </a:p>
        </p:txBody>
      </p:sp>
      <p:sp>
        <p:nvSpPr>
          <p:cNvPr id="3" name="Content Placeholder 2">
            <a:extLst>
              <a:ext uri="{FF2B5EF4-FFF2-40B4-BE49-F238E27FC236}">
                <a16:creationId xmlns:a16="http://schemas.microsoft.com/office/drawing/2014/main" id="{EE17D993-5B54-184B-8654-CB41EBBA13C8}"/>
              </a:ext>
            </a:extLst>
          </p:cNvPr>
          <p:cNvSpPr>
            <a:spLocks noGrp="1"/>
          </p:cNvSpPr>
          <p:nvPr>
            <p:ph idx="1"/>
          </p:nvPr>
        </p:nvSpPr>
        <p:spPr/>
        <p:txBody>
          <a:bodyPr/>
          <a:lstStyle/>
          <a:p>
            <a:r>
              <a:rPr lang="en-US" dirty="0"/>
              <a:t>Multiple threads can be in their critical regions </a:t>
            </a:r>
            <a:br>
              <a:rPr lang="en-US" dirty="0"/>
            </a:br>
            <a:r>
              <a:rPr lang="en-US" dirty="0"/>
              <a:t>if they are only </a:t>
            </a:r>
            <a:r>
              <a:rPr lang="en-US" dirty="0">
                <a:solidFill>
                  <a:srgbClr val="B23C00"/>
                </a:solidFill>
              </a:rPr>
              <a:t>reading the shared resource </a:t>
            </a:r>
            <a:r>
              <a:rPr lang="en-US" dirty="0"/>
              <a:t>(such as getting the value of a shared variable).</a:t>
            </a:r>
          </a:p>
          <a:p>
            <a:pPr lvl="4"/>
            <a:endParaRPr lang="en-US" dirty="0"/>
          </a:p>
          <a:p>
            <a:r>
              <a:rPr lang="en-US" dirty="0"/>
              <a:t>Since the shared resource is not changing, </a:t>
            </a:r>
            <a:br>
              <a:rPr lang="en-US" dirty="0"/>
            </a:br>
            <a:r>
              <a:rPr lang="en-US" dirty="0"/>
              <a:t>there is no race condition.</a:t>
            </a:r>
          </a:p>
        </p:txBody>
      </p:sp>
      <p:sp>
        <p:nvSpPr>
          <p:cNvPr id="4" name="Slide Number Placeholder 3">
            <a:extLst>
              <a:ext uri="{FF2B5EF4-FFF2-40B4-BE49-F238E27FC236}">
                <a16:creationId xmlns:a16="http://schemas.microsoft.com/office/drawing/2014/main" id="{E9349324-F6B1-554D-AADF-4E8576787E7F}"/>
              </a:ext>
            </a:extLst>
          </p:cNvPr>
          <p:cNvSpPr>
            <a:spLocks noGrp="1"/>
          </p:cNvSpPr>
          <p:nvPr>
            <p:ph type="sldNum" sz="quarter" idx="12"/>
          </p:nvPr>
        </p:nvSpPr>
        <p:spPr/>
        <p:txBody>
          <a:bodyPr/>
          <a:lstStyle/>
          <a:p>
            <a:fld id="{5E4F0376-0E54-9843-B673-E00D6670E830}" type="slidenum">
              <a:rPr lang="en-US" smtClean="0"/>
              <a:pPr/>
              <a:t>15</a:t>
            </a:fld>
            <a:endParaRPr lang="en-US"/>
          </a:p>
        </p:txBody>
      </p:sp>
    </p:spTree>
    <p:extLst>
      <p:ext uri="{BB962C8B-B14F-4D97-AF65-F5344CB8AC3E}">
        <p14:creationId xmlns:p14="http://schemas.microsoft.com/office/powerpoint/2010/main" val="2619338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17289-0C4A-AC41-905D-2D48B1944C25}"/>
              </a:ext>
            </a:extLst>
          </p:cNvPr>
          <p:cNvSpPr>
            <a:spLocks noGrp="1"/>
          </p:cNvSpPr>
          <p:nvPr>
            <p:ph type="title"/>
          </p:nvPr>
        </p:nvSpPr>
        <p:spPr/>
        <p:txBody>
          <a:bodyPr/>
          <a:lstStyle/>
          <a:p>
            <a:r>
              <a:rPr lang="en-US" dirty="0"/>
              <a:t>Mutexes</a:t>
            </a:r>
          </a:p>
        </p:txBody>
      </p:sp>
      <p:sp>
        <p:nvSpPr>
          <p:cNvPr id="3" name="Content Placeholder 2">
            <a:extLst>
              <a:ext uri="{FF2B5EF4-FFF2-40B4-BE49-F238E27FC236}">
                <a16:creationId xmlns:a16="http://schemas.microsoft.com/office/drawing/2014/main" id="{2D21B3A2-684A-4E4A-8B95-064353BED106}"/>
              </a:ext>
            </a:extLst>
          </p:cNvPr>
          <p:cNvSpPr>
            <a:spLocks noGrp="1"/>
          </p:cNvSpPr>
          <p:nvPr>
            <p:ph idx="1"/>
          </p:nvPr>
        </p:nvSpPr>
        <p:spPr/>
        <p:txBody>
          <a:bodyPr/>
          <a:lstStyle/>
          <a:p>
            <a:r>
              <a:rPr lang="en-US" dirty="0"/>
              <a:t>A thread uses a </a:t>
            </a:r>
            <a:r>
              <a:rPr lang="en-US" dirty="0">
                <a:solidFill>
                  <a:srgbClr val="B23C00"/>
                </a:solidFill>
              </a:rPr>
              <a:t>mutex object </a:t>
            </a:r>
            <a:r>
              <a:rPr lang="en-US" dirty="0"/>
              <a:t>to enforce a critical region and protect a shared resource.</a:t>
            </a:r>
          </a:p>
          <a:p>
            <a:pPr lvl="4"/>
            <a:endParaRPr lang="en-US" dirty="0"/>
          </a:p>
          <a:p>
            <a:r>
              <a:rPr lang="en-US" dirty="0"/>
              <a:t>Before entering the critical region, the thread attempts to </a:t>
            </a:r>
            <a:r>
              <a:rPr lang="en-US" dirty="0">
                <a:solidFill>
                  <a:srgbClr val="B23C00"/>
                </a:solidFill>
              </a:rPr>
              <a:t>lock</a:t>
            </a:r>
            <a:r>
              <a:rPr lang="en-US" dirty="0"/>
              <a:t> the mutex.</a:t>
            </a:r>
          </a:p>
          <a:p>
            <a:pPr lvl="1"/>
            <a:r>
              <a:rPr lang="en-US" dirty="0"/>
              <a:t>The thread successfully locks the mutex and enters the critical region if no other thread has already locked the mutex.</a:t>
            </a:r>
          </a:p>
          <a:p>
            <a:pPr lvl="1"/>
            <a:r>
              <a:rPr lang="en-US" dirty="0"/>
              <a:t>Otherwise, if the mutex is already locked, the thread must wait until the mutex is unlocked, at which time the thread can attempt to lock the mutex and then enter its critical region.</a:t>
            </a:r>
          </a:p>
        </p:txBody>
      </p:sp>
      <p:sp>
        <p:nvSpPr>
          <p:cNvPr id="4" name="Slide Number Placeholder 3">
            <a:extLst>
              <a:ext uri="{FF2B5EF4-FFF2-40B4-BE49-F238E27FC236}">
                <a16:creationId xmlns:a16="http://schemas.microsoft.com/office/drawing/2014/main" id="{CF8EDA80-FECE-6648-8DE8-85253A1F3E03}"/>
              </a:ext>
            </a:extLst>
          </p:cNvPr>
          <p:cNvSpPr>
            <a:spLocks noGrp="1"/>
          </p:cNvSpPr>
          <p:nvPr>
            <p:ph type="sldNum" sz="quarter" idx="12"/>
          </p:nvPr>
        </p:nvSpPr>
        <p:spPr/>
        <p:txBody>
          <a:bodyPr/>
          <a:lstStyle/>
          <a:p>
            <a:fld id="{FED62B2D-F854-104A-9535-9A504E5923E0}" type="slidenum">
              <a:rPr lang="en-US" smtClean="0"/>
              <a:pPr/>
              <a:t>16</a:t>
            </a:fld>
            <a:endParaRPr lang="en-US"/>
          </a:p>
        </p:txBody>
      </p:sp>
    </p:spTree>
    <p:extLst>
      <p:ext uri="{BB962C8B-B14F-4D97-AF65-F5344CB8AC3E}">
        <p14:creationId xmlns:p14="http://schemas.microsoft.com/office/powerpoint/2010/main" val="3493036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30EC0-9094-B540-A209-3BCF1352B84A}"/>
              </a:ext>
            </a:extLst>
          </p:cNvPr>
          <p:cNvSpPr>
            <a:spLocks noGrp="1"/>
          </p:cNvSpPr>
          <p:nvPr>
            <p:ph type="title"/>
          </p:nvPr>
        </p:nvSpPr>
        <p:spPr/>
        <p:txBody>
          <a:bodyPr/>
          <a:lstStyle/>
          <a:p>
            <a:r>
              <a:rPr lang="en-US" dirty="0"/>
              <a:t>Mutexes</a:t>
            </a:r>
            <a:r>
              <a:rPr lang="en-US" i="1" dirty="0"/>
              <a:t>, cont’d</a:t>
            </a:r>
          </a:p>
        </p:txBody>
      </p:sp>
      <p:sp>
        <p:nvSpPr>
          <p:cNvPr id="3" name="Content Placeholder 2">
            <a:extLst>
              <a:ext uri="{FF2B5EF4-FFF2-40B4-BE49-F238E27FC236}">
                <a16:creationId xmlns:a16="http://schemas.microsoft.com/office/drawing/2014/main" id="{A953FAA3-78F4-984E-8E44-4C135F912602}"/>
              </a:ext>
            </a:extLst>
          </p:cNvPr>
          <p:cNvSpPr>
            <a:spLocks noGrp="1"/>
          </p:cNvSpPr>
          <p:nvPr>
            <p:ph idx="1"/>
          </p:nvPr>
        </p:nvSpPr>
        <p:spPr/>
        <p:txBody>
          <a:bodyPr/>
          <a:lstStyle/>
          <a:p>
            <a:r>
              <a:rPr lang="en-US" dirty="0"/>
              <a:t>When the thread is done executing in the critical region, it must unlock the mutex.</a:t>
            </a:r>
          </a:p>
          <a:p>
            <a:pPr lvl="1"/>
            <a:r>
              <a:rPr lang="en-US" dirty="0"/>
              <a:t>Failure to unlock a mutex can cause a deadlock.</a:t>
            </a:r>
          </a:p>
        </p:txBody>
      </p:sp>
      <p:sp>
        <p:nvSpPr>
          <p:cNvPr id="4" name="Slide Number Placeholder 3">
            <a:extLst>
              <a:ext uri="{FF2B5EF4-FFF2-40B4-BE49-F238E27FC236}">
                <a16:creationId xmlns:a16="http://schemas.microsoft.com/office/drawing/2014/main" id="{69BE29B2-02DC-0949-99FA-59F92E142972}"/>
              </a:ext>
            </a:extLst>
          </p:cNvPr>
          <p:cNvSpPr>
            <a:spLocks noGrp="1"/>
          </p:cNvSpPr>
          <p:nvPr>
            <p:ph type="sldNum" sz="quarter" idx="12"/>
          </p:nvPr>
        </p:nvSpPr>
        <p:spPr/>
        <p:txBody>
          <a:bodyPr/>
          <a:lstStyle/>
          <a:p>
            <a:fld id="{FED62B2D-F854-104A-9535-9A504E5923E0}" type="slidenum">
              <a:rPr lang="en-US" smtClean="0"/>
              <a:pPr/>
              <a:t>17</a:t>
            </a:fld>
            <a:endParaRPr lang="en-US"/>
          </a:p>
        </p:txBody>
      </p:sp>
    </p:spTree>
    <p:extLst>
      <p:ext uri="{BB962C8B-B14F-4D97-AF65-F5344CB8AC3E}">
        <p14:creationId xmlns:p14="http://schemas.microsoft.com/office/powerpoint/2010/main" val="3031595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E611FC5-CEEE-7847-A22E-ADDC355ECA1C}" type="slidenum">
              <a:rPr lang="en-US"/>
              <a:pPr/>
              <a:t>18</a:t>
            </a:fld>
            <a:endParaRPr lang="en-US"/>
          </a:p>
        </p:txBody>
      </p:sp>
      <p:sp>
        <p:nvSpPr>
          <p:cNvPr id="658434" name="Rectangle 2"/>
          <p:cNvSpPr>
            <a:spLocks noGrp="1" noChangeArrowheads="1"/>
          </p:cNvSpPr>
          <p:nvPr>
            <p:ph type="title"/>
          </p:nvPr>
        </p:nvSpPr>
        <p:spPr/>
        <p:txBody>
          <a:bodyPr/>
          <a:lstStyle/>
          <a:p>
            <a:r>
              <a:rPr lang="en-US" dirty="0"/>
              <a:t>To Prevent Race Conditions</a:t>
            </a:r>
          </a:p>
        </p:txBody>
      </p:sp>
      <p:sp>
        <p:nvSpPr>
          <p:cNvPr id="658435" name="Rectangle 3"/>
          <p:cNvSpPr>
            <a:spLocks noGrp="1" noChangeArrowheads="1"/>
          </p:cNvSpPr>
          <p:nvPr>
            <p:ph type="body" idx="1"/>
          </p:nvPr>
        </p:nvSpPr>
        <p:spPr/>
        <p:txBody>
          <a:bodyPr/>
          <a:lstStyle/>
          <a:p>
            <a:pPr>
              <a:lnSpc>
                <a:spcPct val="90000"/>
              </a:lnSpc>
            </a:pPr>
            <a:r>
              <a:rPr lang="en-US" dirty="0">
                <a:solidFill>
                  <a:srgbClr val="B23C00"/>
                </a:solidFill>
              </a:rPr>
              <a:t>Mutual exclusion</a:t>
            </a:r>
            <a:r>
              <a:rPr lang="en-US" dirty="0"/>
              <a:t>: No two threads may be simultaneously inside their critical regions</a:t>
            </a:r>
            <a:br>
              <a:rPr lang="en-US" dirty="0"/>
            </a:br>
            <a:r>
              <a:rPr lang="en-US" dirty="0"/>
              <a:t>modifying the same shared data.</a:t>
            </a:r>
          </a:p>
          <a:p>
            <a:pPr lvl="3">
              <a:lnSpc>
                <a:spcPct val="90000"/>
              </a:lnSpc>
            </a:pPr>
            <a:endParaRPr lang="en-US" dirty="0"/>
          </a:p>
          <a:p>
            <a:pPr>
              <a:lnSpc>
                <a:spcPct val="90000"/>
              </a:lnSpc>
            </a:pPr>
            <a:r>
              <a:rPr lang="en-US" dirty="0">
                <a:solidFill>
                  <a:srgbClr val="B23C00"/>
                </a:solidFill>
              </a:rPr>
              <a:t>Progress</a:t>
            </a:r>
            <a:r>
              <a:rPr lang="en-US" dirty="0"/>
              <a:t>: No thread running outside </a:t>
            </a:r>
            <a:br>
              <a:rPr lang="en-US" dirty="0"/>
            </a:br>
            <a:r>
              <a:rPr lang="en-US" dirty="0"/>
              <a:t>its critical region may block other threads.</a:t>
            </a:r>
          </a:p>
          <a:p>
            <a:pPr lvl="3">
              <a:lnSpc>
                <a:spcPct val="90000"/>
              </a:lnSpc>
            </a:pPr>
            <a:endParaRPr lang="en-US" dirty="0"/>
          </a:p>
          <a:p>
            <a:pPr>
              <a:lnSpc>
                <a:spcPct val="90000"/>
              </a:lnSpc>
            </a:pPr>
            <a:r>
              <a:rPr lang="en-US" dirty="0">
                <a:solidFill>
                  <a:srgbClr val="B23C00"/>
                </a:solidFill>
              </a:rPr>
              <a:t>Bounded waiting</a:t>
            </a:r>
            <a:r>
              <a:rPr lang="en-US" dirty="0"/>
              <a:t>: No thread should have to </a:t>
            </a:r>
            <a:br>
              <a:rPr lang="en-US" dirty="0"/>
            </a:br>
            <a:r>
              <a:rPr lang="en-US" dirty="0"/>
              <a:t>wait forever to enter its critical region.</a:t>
            </a:r>
          </a:p>
          <a:p>
            <a:pPr lvl="4">
              <a:lnSpc>
                <a:spcPct val="90000"/>
              </a:lnSpc>
            </a:pPr>
            <a:endParaRPr lang="en-US" dirty="0"/>
          </a:p>
        </p:txBody>
      </p:sp>
    </p:spTree>
    <p:extLst>
      <p:ext uri="{BB962C8B-B14F-4D97-AF65-F5344CB8AC3E}">
        <p14:creationId xmlns:p14="http://schemas.microsoft.com/office/powerpoint/2010/main" val="3455377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E611FC5-CEEE-7847-A22E-ADDC355ECA1C}" type="slidenum">
              <a:rPr lang="en-US"/>
              <a:pPr/>
              <a:t>19</a:t>
            </a:fld>
            <a:endParaRPr lang="en-US"/>
          </a:p>
        </p:txBody>
      </p:sp>
      <p:sp>
        <p:nvSpPr>
          <p:cNvPr id="658434" name="Rectangle 2"/>
          <p:cNvSpPr>
            <a:spLocks noGrp="1" noChangeArrowheads="1"/>
          </p:cNvSpPr>
          <p:nvPr>
            <p:ph type="title"/>
          </p:nvPr>
        </p:nvSpPr>
        <p:spPr/>
        <p:txBody>
          <a:bodyPr/>
          <a:lstStyle/>
          <a:p>
            <a:r>
              <a:rPr lang="en-US" dirty="0"/>
              <a:t>To Prevent Race Conditions</a:t>
            </a:r>
            <a:r>
              <a:rPr lang="en-US" i="1" dirty="0"/>
              <a:t>, cont</a:t>
            </a:r>
            <a:r>
              <a:rPr lang="en-US" i="1" dirty="0">
                <a:latin typeface="Arial"/>
              </a:rPr>
              <a:t>’</a:t>
            </a:r>
            <a:r>
              <a:rPr lang="en-US" i="1" dirty="0"/>
              <a:t>d</a:t>
            </a:r>
          </a:p>
        </p:txBody>
      </p:sp>
      <p:sp>
        <p:nvSpPr>
          <p:cNvPr id="658435" name="Rectangle 3"/>
          <p:cNvSpPr>
            <a:spLocks noGrp="1" noChangeArrowheads="1"/>
          </p:cNvSpPr>
          <p:nvPr>
            <p:ph type="body" idx="1"/>
          </p:nvPr>
        </p:nvSpPr>
        <p:spPr/>
        <p:txBody>
          <a:bodyPr/>
          <a:lstStyle/>
          <a:p>
            <a:pPr>
              <a:lnSpc>
                <a:spcPct val="90000"/>
              </a:lnSpc>
            </a:pPr>
            <a:r>
              <a:rPr lang="en-US" dirty="0"/>
              <a:t>When a thread is in its critical region </a:t>
            </a:r>
            <a:br>
              <a:rPr lang="en-US" dirty="0"/>
            </a:br>
            <a:r>
              <a:rPr lang="en-US" dirty="0"/>
              <a:t>in order to </a:t>
            </a:r>
            <a:r>
              <a:rPr lang="en-US" dirty="0">
                <a:solidFill>
                  <a:srgbClr val="B23C00"/>
                </a:solidFill>
              </a:rPr>
              <a:t>modify</a:t>
            </a:r>
            <a:r>
              <a:rPr lang="en-US" dirty="0"/>
              <a:t> the shared resource, </a:t>
            </a:r>
            <a:br>
              <a:rPr lang="en-US" dirty="0"/>
            </a:br>
            <a:r>
              <a:rPr lang="en-US" dirty="0"/>
              <a:t>other threads </a:t>
            </a:r>
            <a:r>
              <a:rPr lang="en-US" dirty="0">
                <a:solidFill>
                  <a:srgbClr val="B23C00"/>
                </a:solidFill>
              </a:rPr>
              <a:t>must be blocked </a:t>
            </a:r>
            <a:br>
              <a:rPr lang="en-US" dirty="0"/>
            </a:br>
            <a:r>
              <a:rPr lang="en-US" dirty="0"/>
              <a:t>from entering their critical regions.</a:t>
            </a:r>
          </a:p>
          <a:p>
            <a:pPr lvl="4">
              <a:lnSpc>
                <a:spcPct val="90000"/>
              </a:lnSpc>
            </a:pPr>
            <a:endParaRPr lang="en-US" dirty="0">
              <a:solidFill>
                <a:schemeClr val="folHlink"/>
              </a:solidFill>
            </a:endParaRPr>
          </a:p>
          <a:p>
            <a:pPr>
              <a:lnSpc>
                <a:spcPct val="90000"/>
              </a:lnSpc>
            </a:pPr>
            <a:r>
              <a:rPr lang="en-US" dirty="0"/>
              <a:t>No assumptions may be made about </a:t>
            </a:r>
            <a:br>
              <a:rPr lang="en-US" dirty="0"/>
            </a:br>
            <a:r>
              <a:rPr lang="en-US" dirty="0"/>
              <a:t>the number of CPUs or their speeds.</a:t>
            </a:r>
          </a:p>
        </p:txBody>
      </p:sp>
    </p:spTree>
    <p:extLst>
      <p:ext uri="{BB962C8B-B14F-4D97-AF65-F5344CB8AC3E}">
        <p14:creationId xmlns:p14="http://schemas.microsoft.com/office/powerpoint/2010/main" val="3729484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Namespaces</a:t>
            </a:r>
          </a:p>
        </p:txBody>
      </p:sp>
      <p:sp>
        <p:nvSpPr>
          <p:cNvPr id="3" name="Content Placeholder 2"/>
          <p:cNvSpPr>
            <a:spLocks noGrp="1"/>
          </p:cNvSpPr>
          <p:nvPr>
            <p:ph idx="1"/>
          </p:nvPr>
        </p:nvSpPr>
        <p:spPr/>
        <p:txBody>
          <a:bodyPr/>
          <a:lstStyle/>
          <a:p>
            <a:r>
              <a:rPr lang="en-US" dirty="0"/>
              <a:t>A namespace is a collection of identifiers.</a:t>
            </a:r>
          </a:p>
          <a:p>
            <a:pPr lvl="1"/>
            <a:r>
              <a:rPr lang="en-US" dirty="0"/>
              <a:t>Names of variables, functions, classes, etc.</a:t>
            </a:r>
          </a:p>
          <a:p>
            <a:pPr lvl="5"/>
            <a:endParaRPr lang="en-US" dirty="0"/>
          </a:p>
          <a:p>
            <a:r>
              <a:rPr lang="en-US" dirty="0"/>
              <a:t>When we use a namespace, it opens a scope for those identifiers.</a:t>
            </a:r>
          </a:p>
          <a:p>
            <a:pPr lvl="1"/>
            <a:r>
              <a:rPr lang="en-US" dirty="0"/>
              <a:t>In other words, we can use those names.</a:t>
            </a:r>
          </a:p>
          <a:p>
            <a:pPr lvl="5"/>
            <a:endParaRPr lang="en-US" dirty="0"/>
          </a:p>
          <a:p>
            <a:r>
              <a:rPr lang="en-US" dirty="0"/>
              <a:t>Example:</a:t>
            </a:r>
            <a:endParaRPr lang="en-US" b="1" dirty="0">
              <a:latin typeface="Courier New" charset="0"/>
              <a:cs typeface="Courier New" charset="0"/>
            </a:endParaRPr>
          </a:p>
          <a:p>
            <a:pPr lvl="1"/>
            <a:r>
              <a:rPr lang="en-US" dirty="0"/>
              <a:t>Now we can use the names </a:t>
            </a:r>
            <a:br>
              <a:rPr lang="en-US" dirty="0"/>
            </a:br>
            <a:r>
              <a:rPr lang="en-US" dirty="0"/>
              <a:t>in the standard namespace.</a:t>
            </a:r>
          </a:p>
        </p:txBody>
      </p:sp>
      <p:sp>
        <p:nvSpPr>
          <p:cNvPr id="4" name="Slide Number Placeholder 3"/>
          <p:cNvSpPr>
            <a:spLocks noGrp="1"/>
          </p:cNvSpPr>
          <p:nvPr>
            <p:ph type="sldNum" sz="quarter" idx="12"/>
          </p:nvPr>
        </p:nvSpPr>
        <p:spPr/>
        <p:txBody>
          <a:bodyPr/>
          <a:lstStyle/>
          <a:p>
            <a:fld id="{5E4F0376-0E54-9843-B673-E00D6670E830}" type="slidenum">
              <a:rPr lang="en-US" smtClean="0"/>
              <a:pPr/>
              <a:t>2</a:t>
            </a:fld>
            <a:endParaRPr lang="en-US"/>
          </a:p>
        </p:txBody>
      </p:sp>
      <p:sp>
        <p:nvSpPr>
          <p:cNvPr id="5" name="TextBox 4"/>
          <p:cNvSpPr txBox="1"/>
          <p:nvPr/>
        </p:nvSpPr>
        <p:spPr>
          <a:xfrm>
            <a:off x="218661" y="5496339"/>
            <a:ext cx="184731" cy="338554"/>
          </a:xfrm>
          <a:prstGeom prst="rect">
            <a:avLst/>
          </a:prstGeom>
          <a:noFill/>
        </p:spPr>
        <p:txBody>
          <a:bodyPr wrap="none" rtlCol="0">
            <a:spAutoFit/>
          </a:bodyPr>
          <a:lstStyle/>
          <a:p>
            <a:endParaRPr lang="en-US" dirty="0"/>
          </a:p>
        </p:txBody>
      </p:sp>
      <p:sp>
        <p:nvSpPr>
          <p:cNvPr id="7" name="TextBox 6"/>
          <p:cNvSpPr txBox="1"/>
          <p:nvPr/>
        </p:nvSpPr>
        <p:spPr>
          <a:xfrm>
            <a:off x="2940784" y="4069073"/>
            <a:ext cx="3262432" cy="400110"/>
          </a:xfrm>
          <a:prstGeom prst="rect">
            <a:avLst/>
          </a:prstGeom>
          <a:solidFill>
            <a:schemeClr val="bg1">
              <a:lumMod val="95000"/>
            </a:schemeClr>
          </a:solidFill>
          <a:ln>
            <a:solidFill>
              <a:schemeClr val="bg1">
                <a:lumMod val="75000"/>
              </a:schemeClr>
            </a:solidFill>
          </a:ln>
        </p:spPr>
        <p:txBody>
          <a:bodyPr wrap="none" rtlCol="0">
            <a:spAutoFit/>
          </a:bodyPr>
          <a:lstStyle/>
          <a:p>
            <a:r>
              <a:rPr lang="en-US" sz="2000" b="1" dirty="0">
                <a:solidFill>
                  <a:srgbClr val="0033CC"/>
                </a:solidFill>
                <a:latin typeface="Courier New" charset="0"/>
                <a:ea typeface="Courier New" charset="0"/>
                <a:cs typeface="Courier New" charset="0"/>
              </a:rPr>
              <a:t>using namespace </a:t>
            </a:r>
            <a:r>
              <a:rPr lang="en-US" sz="2000" b="1" dirty="0" err="1">
                <a:solidFill>
                  <a:srgbClr val="0033CC"/>
                </a:solidFill>
                <a:latin typeface="Courier New" charset="0"/>
                <a:ea typeface="Courier New" charset="0"/>
                <a:cs typeface="Courier New" charset="0"/>
              </a:rPr>
              <a:t>std</a:t>
            </a:r>
            <a:r>
              <a:rPr lang="en-US" sz="2000" b="1" dirty="0">
                <a:solidFill>
                  <a:srgbClr val="0033CC"/>
                </a:solidFill>
                <a:latin typeface="Courier New" charset="0"/>
                <a:ea typeface="Courier New" charset="0"/>
                <a:cs typeface="Courier New" charset="0"/>
              </a:rPr>
              <a:t>;</a:t>
            </a:r>
            <a:endParaRPr lang="en-US" sz="2000" dirty="0"/>
          </a:p>
        </p:txBody>
      </p:sp>
    </p:spTree>
    <p:extLst>
      <p:ext uri="{BB962C8B-B14F-4D97-AF65-F5344CB8AC3E}">
        <p14:creationId xmlns:p14="http://schemas.microsoft.com/office/powerpoint/2010/main" val="3109642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E65AF960-5B2A-5443-8433-C006D46E00E9}" type="slidenum">
              <a:rPr lang="en-US"/>
              <a:pPr/>
              <a:t>20</a:t>
            </a:fld>
            <a:endParaRPr lang="en-US" dirty="0"/>
          </a:p>
        </p:txBody>
      </p:sp>
      <p:sp>
        <p:nvSpPr>
          <p:cNvPr id="670722" name="Rectangle 2"/>
          <p:cNvSpPr>
            <a:spLocks noGrp="1" noChangeArrowheads="1"/>
          </p:cNvSpPr>
          <p:nvPr>
            <p:ph type="title"/>
          </p:nvPr>
        </p:nvSpPr>
        <p:spPr/>
        <p:txBody>
          <a:bodyPr/>
          <a:lstStyle/>
          <a:p>
            <a:r>
              <a:rPr lang="en-US"/>
              <a:t>Sleep and Wakeup</a:t>
            </a:r>
          </a:p>
        </p:txBody>
      </p:sp>
      <p:sp>
        <p:nvSpPr>
          <p:cNvPr id="670723" name="Rectangle 3"/>
          <p:cNvSpPr>
            <a:spLocks noGrp="1" noChangeArrowheads="1"/>
          </p:cNvSpPr>
          <p:nvPr>
            <p:ph type="body" idx="1"/>
          </p:nvPr>
        </p:nvSpPr>
        <p:spPr>
          <a:xfrm>
            <a:off x="457200" y="3886195"/>
            <a:ext cx="8229600" cy="2468562"/>
          </a:xfrm>
        </p:spPr>
        <p:txBody>
          <a:bodyPr/>
          <a:lstStyle/>
          <a:p>
            <a:pPr>
              <a:lnSpc>
                <a:spcPct val="90000"/>
              </a:lnSpc>
            </a:pPr>
            <a:r>
              <a:rPr lang="en-US" sz="2000" dirty="0"/>
              <a:t>A </a:t>
            </a:r>
            <a:r>
              <a:rPr lang="en-US" sz="2000" dirty="0">
                <a:solidFill>
                  <a:srgbClr val="B23C00"/>
                </a:solidFill>
              </a:rPr>
              <a:t>race condition </a:t>
            </a:r>
            <a:r>
              <a:rPr lang="en-US" sz="2000" dirty="0"/>
              <a:t>with shared variable </a:t>
            </a:r>
            <a:r>
              <a:rPr lang="en-US" sz="2000" b="1" dirty="0">
                <a:solidFill>
                  <a:srgbClr val="0033CC"/>
                </a:solidFill>
                <a:latin typeface="Courier New" charset="0"/>
              </a:rPr>
              <a:t>count</a:t>
            </a:r>
            <a:r>
              <a:rPr lang="en-US" sz="2000" dirty="0"/>
              <a:t>:</a:t>
            </a:r>
          </a:p>
          <a:p>
            <a:pPr lvl="1">
              <a:lnSpc>
                <a:spcPct val="90000"/>
              </a:lnSpc>
            </a:pPr>
            <a:r>
              <a:rPr lang="en-US" sz="1800" dirty="0"/>
              <a:t>The buffer is empty, so the consumer sees </a:t>
            </a:r>
            <a:r>
              <a:rPr lang="en-US" sz="1800" b="1" dirty="0">
                <a:solidFill>
                  <a:srgbClr val="0033CC"/>
                </a:solidFill>
                <a:latin typeface="Courier New" charset="0"/>
              </a:rPr>
              <a:t>count</a:t>
            </a:r>
            <a:r>
              <a:rPr lang="en-US" sz="1800" dirty="0"/>
              <a:t> to be 0.</a:t>
            </a:r>
          </a:p>
          <a:p>
            <a:pPr lvl="1">
              <a:lnSpc>
                <a:spcPct val="90000"/>
              </a:lnSpc>
            </a:pPr>
            <a:r>
              <a:rPr lang="en-US" sz="1800" dirty="0"/>
              <a:t>Right then, the producer runs, increments </a:t>
            </a:r>
            <a:r>
              <a:rPr lang="en-US" sz="1800" b="1" dirty="0">
                <a:solidFill>
                  <a:srgbClr val="0033CC"/>
                </a:solidFill>
                <a:latin typeface="Courier New" charset="0"/>
              </a:rPr>
              <a:t>count</a:t>
            </a:r>
            <a:r>
              <a:rPr lang="en-US" sz="1800" dirty="0"/>
              <a:t> to 1, </a:t>
            </a:r>
            <a:br>
              <a:rPr lang="en-US" sz="1800" dirty="0"/>
            </a:br>
            <a:r>
              <a:rPr lang="en-US" sz="1800" dirty="0"/>
              <a:t>and tries to wake up the consumer.</a:t>
            </a:r>
          </a:p>
          <a:p>
            <a:pPr lvl="1">
              <a:lnSpc>
                <a:spcPct val="90000"/>
              </a:lnSpc>
            </a:pPr>
            <a:r>
              <a:rPr lang="en-US" sz="1800" dirty="0"/>
              <a:t>The consumer is already awake, so the wakeup call is wasted.</a:t>
            </a:r>
          </a:p>
          <a:p>
            <a:pPr lvl="1">
              <a:lnSpc>
                <a:spcPct val="90000"/>
              </a:lnSpc>
            </a:pPr>
            <a:r>
              <a:rPr lang="en-US" sz="1800" dirty="0"/>
              <a:t>The consumer runs again. It saw </a:t>
            </a:r>
            <a:r>
              <a:rPr lang="en-US" sz="1800" b="1" dirty="0">
                <a:solidFill>
                  <a:srgbClr val="0033CC"/>
                </a:solidFill>
                <a:latin typeface="Courier New" charset="0"/>
              </a:rPr>
              <a:t>count</a:t>
            </a:r>
            <a:r>
              <a:rPr lang="en-US" sz="1800" dirty="0"/>
              <a:t> was 0, and so goes to sleep.</a:t>
            </a:r>
          </a:p>
          <a:p>
            <a:pPr lvl="1">
              <a:lnSpc>
                <a:spcPct val="90000"/>
              </a:lnSpc>
            </a:pPr>
            <a:r>
              <a:rPr lang="en-US" sz="1800" dirty="0">
                <a:solidFill>
                  <a:srgbClr val="B23C00"/>
                </a:solidFill>
              </a:rPr>
              <a:t>The producer fills up the buffer and never wakes up the consumer.</a:t>
            </a:r>
          </a:p>
          <a:p>
            <a:pPr lvl="1">
              <a:lnSpc>
                <a:spcPct val="90000"/>
              </a:lnSpc>
            </a:pPr>
            <a:r>
              <a:rPr lang="en-US" sz="1800" dirty="0"/>
              <a:t>The program eventually </a:t>
            </a:r>
            <a:r>
              <a:rPr lang="en-US" sz="1800" b="1" dirty="0">
                <a:solidFill>
                  <a:srgbClr val="B23C00"/>
                </a:solidFill>
              </a:rPr>
              <a:t>deadlocks</a:t>
            </a:r>
            <a:r>
              <a:rPr lang="en-US" sz="1800" dirty="0">
                <a:solidFill>
                  <a:srgbClr val="B23C00"/>
                </a:solidFill>
              </a:rPr>
              <a:t>.</a:t>
            </a:r>
          </a:p>
        </p:txBody>
      </p:sp>
      <p:sp>
        <p:nvSpPr>
          <p:cNvPr id="670724" name="Text Box 4"/>
          <p:cNvSpPr txBox="1">
            <a:spLocks noChangeArrowheads="1"/>
          </p:cNvSpPr>
          <p:nvPr/>
        </p:nvSpPr>
        <p:spPr bwMode="auto">
          <a:xfrm>
            <a:off x="801688" y="1241420"/>
            <a:ext cx="3587750" cy="2644775"/>
          </a:xfrm>
          <a:prstGeom prst="rect">
            <a:avLst/>
          </a:prstGeom>
          <a:solidFill>
            <a:schemeClr val="bg1">
              <a:lumMod val="95000"/>
            </a:schemeClr>
          </a:solidFill>
          <a:ln>
            <a:solidFill>
              <a:schemeClr val="bg1">
                <a:lumMod val="75000"/>
              </a:schemeClr>
            </a:solid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400" b="1" dirty="0">
                <a:latin typeface="Courier New" charset="0"/>
              </a:rPr>
              <a:t>void producer()</a:t>
            </a:r>
            <a:br>
              <a:rPr lang="en-US" sz="1400" b="1" dirty="0">
                <a:latin typeface="Courier New" charset="0"/>
              </a:rPr>
            </a:br>
            <a:r>
              <a:rPr lang="en-US" sz="1400" b="1" dirty="0">
                <a:latin typeface="Courier New" charset="0"/>
              </a:rPr>
              <a:t>{</a:t>
            </a:r>
          </a:p>
          <a:p>
            <a:r>
              <a:rPr lang="en-US" sz="1400" b="1" dirty="0">
                <a:latin typeface="Courier New" charset="0"/>
              </a:rPr>
              <a:t>    for (;;) {</a:t>
            </a:r>
          </a:p>
          <a:p>
            <a:r>
              <a:rPr lang="en-US" sz="1400" b="1" dirty="0">
                <a:latin typeface="Courier New" charset="0"/>
              </a:rPr>
              <a:t>        item = </a:t>
            </a:r>
            <a:r>
              <a:rPr lang="en-US" sz="1400" b="1" dirty="0" err="1">
                <a:solidFill>
                  <a:srgbClr val="0033CC"/>
                </a:solidFill>
                <a:latin typeface="Courier New" charset="0"/>
              </a:rPr>
              <a:t>produce_item</a:t>
            </a:r>
            <a:r>
              <a:rPr lang="en-US" sz="1400" b="1" dirty="0">
                <a:solidFill>
                  <a:srgbClr val="0033CC"/>
                </a:solidFill>
                <a:latin typeface="Courier New" charset="0"/>
              </a:rPr>
              <a:t>()</a:t>
            </a:r>
            <a:r>
              <a:rPr lang="en-US" sz="1400" b="1" dirty="0">
                <a:latin typeface="Courier New" charset="0"/>
              </a:rPr>
              <a:t>;</a:t>
            </a:r>
          </a:p>
          <a:p>
            <a:r>
              <a:rPr lang="en-US" sz="1400" b="1" dirty="0">
                <a:latin typeface="Courier New" charset="0"/>
              </a:rPr>
              <a:t>        if (count == N) </a:t>
            </a:r>
            <a:r>
              <a:rPr lang="en-US" sz="1400" b="1" dirty="0">
                <a:solidFill>
                  <a:schemeClr val="folHlink"/>
                </a:solidFill>
                <a:latin typeface="Courier New" charset="0"/>
              </a:rPr>
              <a:t>sleep();</a:t>
            </a:r>
          </a:p>
          <a:p>
            <a:r>
              <a:rPr lang="en-US" sz="1400" b="1" dirty="0">
                <a:latin typeface="Courier New" charset="0"/>
              </a:rPr>
              <a:t>        </a:t>
            </a:r>
            <a:r>
              <a:rPr lang="en-US" sz="1400" b="1" dirty="0" err="1">
                <a:latin typeface="Courier New" charset="0"/>
              </a:rPr>
              <a:t>insert_item</a:t>
            </a:r>
            <a:r>
              <a:rPr lang="en-US" sz="1400" b="1" dirty="0">
                <a:latin typeface="Courier New" charset="0"/>
              </a:rPr>
              <a:t>(item);</a:t>
            </a:r>
          </a:p>
          <a:p>
            <a:r>
              <a:rPr lang="en-US" sz="1400" b="1" dirty="0">
                <a:latin typeface="Courier New" charset="0"/>
              </a:rPr>
              <a:t>        count++;</a:t>
            </a:r>
          </a:p>
          <a:p>
            <a:r>
              <a:rPr lang="en-US" sz="1400" b="1" dirty="0">
                <a:latin typeface="Courier New" charset="0"/>
              </a:rPr>
              <a:t>        if (count == 1) {</a:t>
            </a:r>
          </a:p>
          <a:p>
            <a:r>
              <a:rPr lang="en-US" sz="1400" b="1" dirty="0">
                <a:latin typeface="Courier New" charset="0"/>
              </a:rPr>
              <a:t>            </a:t>
            </a:r>
            <a:r>
              <a:rPr lang="en-US" sz="1400" b="1" dirty="0">
                <a:solidFill>
                  <a:schemeClr val="folHlink"/>
                </a:solidFill>
                <a:latin typeface="Courier New" charset="0"/>
              </a:rPr>
              <a:t>wakeup(consumer);</a:t>
            </a:r>
          </a:p>
          <a:p>
            <a:r>
              <a:rPr lang="en-US" sz="1400" b="1" dirty="0">
                <a:latin typeface="Courier New" charset="0"/>
              </a:rPr>
              <a:t>        }</a:t>
            </a:r>
          </a:p>
          <a:p>
            <a:r>
              <a:rPr lang="en-US" sz="1400" b="1" dirty="0">
                <a:latin typeface="Courier New" charset="0"/>
              </a:rPr>
              <a:t>    }</a:t>
            </a:r>
          </a:p>
          <a:p>
            <a:r>
              <a:rPr lang="en-US" sz="1400" b="1" dirty="0">
                <a:latin typeface="Courier New" charset="0"/>
              </a:rPr>
              <a:t>}</a:t>
            </a:r>
          </a:p>
        </p:txBody>
      </p:sp>
      <p:sp>
        <p:nvSpPr>
          <p:cNvPr id="670725" name="Text Box 5"/>
          <p:cNvSpPr txBox="1">
            <a:spLocks noChangeArrowheads="1"/>
          </p:cNvSpPr>
          <p:nvPr/>
        </p:nvSpPr>
        <p:spPr bwMode="auto">
          <a:xfrm>
            <a:off x="4754563" y="1241420"/>
            <a:ext cx="3587750" cy="2644775"/>
          </a:xfrm>
          <a:prstGeom prst="rect">
            <a:avLst/>
          </a:prstGeom>
          <a:solidFill>
            <a:srgbClr val="E1F5FF"/>
          </a:solidFill>
          <a:ln>
            <a:solidFill>
              <a:srgbClr val="66CCFF"/>
            </a:solid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400" b="1" dirty="0">
                <a:latin typeface="Courier New" charset="0"/>
              </a:rPr>
              <a:t>void consumer()</a:t>
            </a:r>
            <a:br>
              <a:rPr lang="en-US" sz="1400" b="1" dirty="0">
                <a:latin typeface="Courier New" charset="0"/>
              </a:rPr>
            </a:br>
            <a:r>
              <a:rPr lang="en-US" sz="1400" b="1" dirty="0">
                <a:latin typeface="Courier New" charset="0"/>
              </a:rPr>
              <a:t>{</a:t>
            </a:r>
          </a:p>
          <a:p>
            <a:r>
              <a:rPr lang="en-US" sz="1400" b="1" dirty="0">
                <a:latin typeface="Courier New" charset="0"/>
              </a:rPr>
              <a:t>    for (;;) {</a:t>
            </a:r>
          </a:p>
          <a:p>
            <a:r>
              <a:rPr lang="en-US" sz="1400" b="1" dirty="0">
                <a:latin typeface="Courier New" charset="0"/>
              </a:rPr>
              <a:t>        if (count == 0) </a:t>
            </a:r>
            <a:r>
              <a:rPr lang="en-US" sz="1400" b="1" dirty="0">
                <a:solidFill>
                  <a:schemeClr val="folHlink"/>
                </a:solidFill>
                <a:latin typeface="Courier New" charset="0"/>
              </a:rPr>
              <a:t>sleep();</a:t>
            </a:r>
          </a:p>
          <a:p>
            <a:r>
              <a:rPr lang="en-US" sz="1400" b="1" dirty="0">
                <a:latin typeface="Courier New" charset="0"/>
              </a:rPr>
              <a:t>        item = </a:t>
            </a:r>
            <a:r>
              <a:rPr lang="en-US" sz="1400" b="1" dirty="0" err="1">
                <a:latin typeface="Courier New" charset="0"/>
              </a:rPr>
              <a:t>remove_item</a:t>
            </a:r>
            <a:r>
              <a:rPr lang="en-US" sz="1400" b="1" dirty="0">
                <a:latin typeface="Courier New" charset="0"/>
              </a:rPr>
              <a:t>();</a:t>
            </a:r>
          </a:p>
          <a:p>
            <a:r>
              <a:rPr lang="en-US" sz="1400" b="1" dirty="0">
                <a:latin typeface="Courier New" charset="0"/>
              </a:rPr>
              <a:t>        count--;</a:t>
            </a:r>
          </a:p>
          <a:p>
            <a:r>
              <a:rPr lang="en-US" sz="1400" b="1" dirty="0">
                <a:latin typeface="Courier New" charset="0"/>
              </a:rPr>
              <a:t>        if (count == N-1) {</a:t>
            </a:r>
          </a:p>
          <a:p>
            <a:r>
              <a:rPr lang="en-US" sz="1400" b="1" dirty="0">
                <a:latin typeface="Courier New" charset="0"/>
              </a:rPr>
              <a:t>            </a:t>
            </a:r>
            <a:r>
              <a:rPr lang="en-US" sz="1400" b="1" dirty="0">
                <a:solidFill>
                  <a:schemeClr val="folHlink"/>
                </a:solidFill>
                <a:latin typeface="Courier New" charset="0"/>
              </a:rPr>
              <a:t>wakeup(producer);</a:t>
            </a:r>
          </a:p>
          <a:p>
            <a:r>
              <a:rPr lang="en-US" sz="1400" b="1" dirty="0">
                <a:latin typeface="Courier New" charset="0"/>
              </a:rPr>
              <a:t>        }</a:t>
            </a:r>
          </a:p>
          <a:p>
            <a:r>
              <a:rPr lang="en-US" sz="1400" b="1" dirty="0">
                <a:latin typeface="Courier New" charset="0"/>
              </a:rPr>
              <a:t>        </a:t>
            </a:r>
            <a:r>
              <a:rPr lang="en-US" sz="1400" b="1" dirty="0" err="1">
                <a:solidFill>
                  <a:srgbClr val="0033CC"/>
                </a:solidFill>
                <a:latin typeface="Courier New" charset="0"/>
              </a:rPr>
              <a:t>consume_item</a:t>
            </a:r>
            <a:r>
              <a:rPr lang="en-US" sz="1400" b="1" dirty="0">
                <a:solidFill>
                  <a:srgbClr val="0033CC"/>
                </a:solidFill>
                <a:latin typeface="Courier New" charset="0"/>
              </a:rPr>
              <a:t>(item)</a:t>
            </a:r>
            <a:r>
              <a:rPr lang="en-US" sz="1400" b="1" dirty="0">
                <a:latin typeface="Courier New" charset="0"/>
              </a:rPr>
              <a:t>;</a:t>
            </a:r>
          </a:p>
          <a:p>
            <a:r>
              <a:rPr lang="en-US" sz="1400" b="1" dirty="0">
                <a:latin typeface="Courier New" charset="0"/>
              </a:rPr>
              <a:t>    }</a:t>
            </a:r>
          </a:p>
          <a:p>
            <a:r>
              <a:rPr lang="en-US" sz="1400" b="1" dirty="0">
                <a:latin typeface="Courier New" charset="0"/>
              </a:rPr>
              <a:t>}</a:t>
            </a:r>
          </a:p>
        </p:txBody>
      </p:sp>
    </p:spTree>
    <p:extLst>
      <p:ext uri="{BB962C8B-B14F-4D97-AF65-F5344CB8AC3E}">
        <p14:creationId xmlns:p14="http://schemas.microsoft.com/office/powerpoint/2010/main" val="167496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0723">
                                            <p:txEl>
                                              <p:pRg st="1" end="1"/>
                                            </p:txEl>
                                          </p:spTgt>
                                        </p:tgtEl>
                                        <p:attrNameLst>
                                          <p:attrName>style.visibility</p:attrName>
                                        </p:attrNameLst>
                                      </p:cBhvr>
                                      <p:to>
                                        <p:strVal val="visible"/>
                                      </p:to>
                                    </p:set>
                                    <p:animEffect transition="in" filter="fade">
                                      <p:cBhvr>
                                        <p:cTn id="7" dur="500"/>
                                        <p:tgtEl>
                                          <p:spTgt spid="67072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70723">
                                            <p:txEl>
                                              <p:pRg st="2" end="2"/>
                                            </p:txEl>
                                          </p:spTgt>
                                        </p:tgtEl>
                                        <p:attrNameLst>
                                          <p:attrName>style.visibility</p:attrName>
                                        </p:attrNameLst>
                                      </p:cBhvr>
                                      <p:to>
                                        <p:strVal val="visible"/>
                                      </p:to>
                                    </p:set>
                                    <p:animEffect transition="in" filter="fade">
                                      <p:cBhvr>
                                        <p:cTn id="12" dur="500"/>
                                        <p:tgtEl>
                                          <p:spTgt spid="67072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70723">
                                            <p:txEl>
                                              <p:pRg st="3" end="3"/>
                                            </p:txEl>
                                          </p:spTgt>
                                        </p:tgtEl>
                                        <p:attrNameLst>
                                          <p:attrName>style.visibility</p:attrName>
                                        </p:attrNameLst>
                                      </p:cBhvr>
                                      <p:to>
                                        <p:strVal val="visible"/>
                                      </p:to>
                                    </p:set>
                                    <p:animEffect transition="in" filter="fade">
                                      <p:cBhvr>
                                        <p:cTn id="15" dur="500"/>
                                        <p:tgtEl>
                                          <p:spTgt spid="67072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70723">
                                            <p:txEl>
                                              <p:pRg st="4" end="4"/>
                                            </p:txEl>
                                          </p:spTgt>
                                        </p:tgtEl>
                                        <p:attrNameLst>
                                          <p:attrName>style.visibility</p:attrName>
                                        </p:attrNameLst>
                                      </p:cBhvr>
                                      <p:to>
                                        <p:strVal val="visible"/>
                                      </p:to>
                                    </p:set>
                                    <p:animEffect transition="in" filter="fade">
                                      <p:cBhvr>
                                        <p:cTn id="20" dur="500"/>
                                        <p:tgtEl>
                                          <p:spTgt spid="67072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70723">
                                            <p:txEl>
                                              <p:pRg st="5" end="5"/>
                                            </p:txEl>
                                          </p:spTgt>
                                        </p:tgtEl>
                                        <p:attrNameLst>
                                          <p:attrName>style.visibility</p:attrName>
                                        </p:attrNameLst>
                                      </p:cBhvr>
                                      <p:to>
                                        <p:strVal val="visible"/>
                                      </p:to>
                                    </p:set>
                                    <p:animEffect transition="in" filter="fade">
                                      <p:cBhvr>
                                        <p:cTn id="25" dur="500"/>
                                        <p:tgtEl>
                                          <p:spTgt spid="670723">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70723">
                                            <p:txEl>
                                              <p:pRg st="6" end="6"/>
                                            </p:txEl>
                                          </p:spTgt>
                                        </p:tgtEl>
                                        <p:attrNameLst>
                                          <p:attrName>style.visibility</p:attrName>
                                        </p:attrNameLst>
                                      </p:cBhvr>
                                      <p:to>
                                        <p:strVal val="visible"/>
                                      </p:to>
                                    </p:set>
                                    <p:animEffect transition="in" filter="fade">
                                      <p:cBhvr>
                                        <p:cTn id="28" dur="500"/>
                                        <p:tgtEl>
                                          <p:spTgt spid="6707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6150B54A-696F-CD42-91BB-8C701776516B}" type="slidenum">
              <a:rPr lang="en-US"/>
              <a:pPr/>
              <a:t>21</a:t>
            </a:fld>
            <a:endParaRPr lang="en-US"/>
          </a:p>
        </p:txBody>
      </p:sp>
      <p:sp>
        <p:nvSpPr>
          <p:cNvPr id="671746" name="Rectangle 2"/>
          <p:cNvSpPr>
            <a:spLocks noGrp="1" noChangeArrowheads="1"/>
          </p:cNvSpPr>
          <p:nvPr>
            <p:ph type="title"/>
          </p:nvPr>
        </p:nvSpPr>
        <p:spPr/>
        <p:txBody>
          <a:bodyPr/>
          <a:lstStyle/>
          <a:p>
            <a:r>
              <a:rPr lang="en-US" dirty="0"/>
              <a:t>Semaphores</a:t>
            </a:r>
          </a:p>
        </p:txBody>
      </p:sp>
      <p:sp>
        <p:nvSpPr>
          <p:cNvPr id="671747" name="Rectangle 3"/>
          <p:cNvSpPr>
            <a:spLocks noGrp="1" noChangeArrowheads="1"/>
          </p:cNvSpPr>
          <p:nvPr>
            <p:ph type="body" idx="1"/>
          </p:nvPr>
        </p:nvSpPr>
        <p:spPr>
          <a:xfrm>
            <a:off x="457200" y="1234464"/>
            <a:ext cx="8229600" cy="4937706"/>
          </a:xfrm>
        </p:spPr>
        <p:txBody>
          <a:bodyPr/>
          <a:lstStyle/>
          <a:p>
            <a:r>
              <a:rPr lang="en-US" dirty="0"/>
              <a:t>A semaphore</a:t>
            </a:r>
            <a:r>
              <a:rPr lang="en-US" dirty="0">
                <a:solidFill>
                  <a:srgbClr val="B23300"/>
                </a:solidFill>
              </a:rPr>
              <a:t> </a:t>
            </a:r>
            <a:r>
              <a:rPr lang="en-US" dirty="0"/>
              <a:t>is used to </a:t>
            </a:r>
            <a:r>
              <a:rPr lang="en-US" dirty="0">
                <a:solidFill>
                  <a:srgbClr val="B23C00"/>
                </a:solidFill>
              </a:rPr>
              <a:t>synchronize</a:t>
            </a:r>
            <a:r>
              <a:rPr lang="en-US" dirty="0"/>
              <a:t> the actions of multiple threads.</a:t>
            </a:r>
          </a:p>
          <a:p>
            <a:pPr lvl="1"/>
            <a:r>
              <a:rPr lang="en-US" dirty="0"/>
              <a:t>Sleep and wakeup calls fail to synchronize threads.</a:t>
            </a:r>
          </a:p>
          <a:p>
            <a:pPr lvl="1"/>
            <a:r>
              <a:rPr lang="en-US" dirty="0"/>
              <a:t>Semaphores often require hardware support.</a:t>
            </a:r>
          </a:p>
          <a:p>
            <a:pPr lvl="5"/>
            <a:endParaRPr lang="en-US" dirty="0"/>
          </a:p>
          <a:p>
            <a:r>
              <a:rPr lang="en-US" dirty="0"/>
              <a:t>One thread </a:t>
            </a:r>
            <a:r>
              <a:rPr lang="en-US" dirty="0">
                <a:solidFill>
                  <a:srgbClr val="B23C00"/>
                </a:solidFill>
              </a:rPr>
              <a:t>waits</a:t>
            </a:r>
            <a:r>
              <a:rPr lang="en-US" dirty="0"/>
              <a:t> (blocks) on a semaphore.</a:t>
            </a:r>
          </a:p>
          <a:p>
            <a:r>
              <a:rPr lang="en-US" dirty="0"/>
              <a:t>Another thread </a:t>
            </a:r>
            <a:r>
              <a:rPr lang="en-US" dirty="0">
                <a:solidFill>
                  <a:srgbClr val="B23C00"/>
                </a:solidFill>
              </a:rPr>
              <a:t>signals</a:t>
            </a:r>
            <a:r>
              <a:rPr lang="en-US" dirty="0"/>
              <a:t> a semaphore.</a:t>
            </a:r>
          </a:p>
          <a:p>
            <a:r>
              <a:rPr lang="en-US" dirty="0"/>
              <a:t>Any thread waiting on the semaphore unblocks.</a:t>
            </a:r>
          </a:p>
          <a:p>
            <a:pPr lvl="4"/>
            <a:endParaRPr lang="en-US" dirty="0"/>
          </a:p>
          <a:p>
            <a:r>
              <a:rPr lang="en-US" dirty="0"/>
              <a:t>Signal and wait are analogous to wakeup and sleep, except that signals are </a:t>
            </a:r>
            <a:r>
              <a:rPr lang="en-US"/>
              <a:t>not wasted.</a:t>
            </a:r>
            <a:endParaRPr lang="en-US" dirty="0"/>
          </a:p>
          <a:p>
            <a:endParaRPr lang="en-US" dirty="0"/>
          </a:p>
          <a:p>
            <a:pPr lvl="2"/>
            <a:endParaRPr lang="en-US" dirty="0"/>
          </a:p>
          <a:p>
            <a:pPr lvl="4"/>
            <a:endParaRPr lang="en-US" dirty="0">
              <a:solidFill>
                <a:srgbClr val="0033CC"/>
              </a:solidFill>
            </a:endParaRPr>
          </a:p>
        </p:txBody>
      </p:sp>
    </p:spTree>
    <p:extLst>
      <p:ext uri="{BB962C8B-B14F-4D97-AF65-F5344CB8AC3E}">
        <p14:creationId xmlns:p14="http://schemas.microsoft.com/office/powerpoint/2010/main" val="3086463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1747">
                                            <p:txEl>
                                              <p:pRg st="8" end="8"/>
                                            </p:txEl>
                                          </p:spTgt>
                                        </p:tgtEl>
                                        <p:attrNameLst>
                                          <p:attrName>style.visibility</p:attrName>
                                        </p:attrNameLst>
                                      </p:cBhvr>
                                      <p:to>
                                        <p:strVal val="visible"/>
                                      </p:to>
                                    </p:set>
                                    <p:animEffect transition="in" filter="fade">
                                      <p:cBhvr>
                                        <p:cTn id="7" dur="500"/>
                                        <p:tgtEl>
                                          <p:spTgt spid="67174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A26D455F-2D01-4A4D-BF9E-F33958B01011}" type="slidenum">
              <a:rPr lang="en-US"/>
              <a:pPr/>
              <a:t>22</a:t>
            </a:fld>
            <a:endParaRPr lang="en-US"/>
          </a:p>
        </p:txBody>
      </p:sp>
      <p:sp>
        <p:nvSpPr>
          <p:cNvPr id="607234" name="Rectangle 2"/>
          <p:cNvSpPr>
            <a:spLocks noGrp="1" noChangeArrowheads="1"/>
          </p:cNvSpPr>
          <p:nvPr>
            <p:ph type="title"/>
          </p:nvPr>
        </p:nvSpPr>
        <p:spPr/>
        <p:txBody>
          <a:bodyPr/>
          <a:lstStyle/>
          <a:p>
            <a:r>
              <a:rPr lang="en-US" dirty="0"/>
              <a:t>Pthreads Package</a:t>
            </a:r>
          </a:p>
        </p:txBody>
      </p:sp>
      <p:sp>
        <p:nvSpPr>
          <p:cNvPr id="607235" name="Rectangle 3"/>
          <p:cNvSpPr>
            <a:spLocks noGrp="1" noChangeArrowheads="1"/>
          </p:cNvSpPr>
          <p:nvPr>
            <p:ph type="body" idx="1"/>
          </p:nvPr>
        </p:nvSpPr>
        <p:spPr>
          <a:xfrm>
            <a:off x="457200" y="1295400"/>
            <a:ext cx="8229600" cy="854075"/>
          </a:xfrm>
        </p:spPr>
        <p:txBody>
          <a:bodyPr/>
          <a:lstStyle/>
          <a:p>
            <a:r>
              <a:rPr lang="en-US" dirty="0"/>
              <a:t>The POSIX standard for threads is implemented by the </a:t>
            </a:r>
            <a:r>
              <a:rPr lang="en-US" dirty="0">
                <a:solidFill>
                  <a:srgbClr val="B23300"/>
                </a:solidFill>
              </a:rPr>
              <a:t>Pthreads package</a:t>
            </a:r>
            <a:r>
              <a:rPr lang="en-US" dirty="0"/>
              <a:t>.</a:t>
            </a:r>
          </a:p>
        </p:txBody>
      </p:sp>
      <p:pic>
        <p:nvPicPr>
          <p:cNvPr id="607236" name="Picture 4" descr="02-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838" y="2311064"/>
            <a:ext cx="7772400" cy="2763838"/>
          </a:xfrm>
          <a:prstGeom prst="rect">
            <a:avLst/>
          </a:prstGeom>
          <a:noFill/>
          <a:extLst>
            <a:ext uri="{909E8E84-426E-40dd-AFC4-6F175D3DCCD1}">
              <a14:hiddenFill xmlns="" xmlns:a14="http://schemas.microsoft.com/office/drawing/2010/main">
                <a:solidFill>
                  <a:srgbClr val="FFFFFF"/>
                </a:solidFill>
              </a14:hiddenFill>
            </a:ext>
          </a:extLst>
        </p:spPr>
      </p:pic>
      <p:sp>
        <p:nvSpPr>
          <p:cNvPr id="607237" name="Rectangle 5"/>
          <p:cNvSpPr>
            <a:spLocks noChangeArrowheads="1"/>
          </p:cNvSpPr>
          <p:nvPr/>
        </p:nvSpPr>
        <p:spPr bwMode="auto">
          <a:xfrm>
            <a:off x="6671188" y="6259139"/>
            <a:ext cx="1649811" cy="461665"/>
          </a:xfrm>
          <a:prstGeom prst="rect">
            <a:avLst/>
          </a:prstGeom>
          <a:solidFill>
            <a:srgbClr val="EAEAE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600" b="1">
                <a:solidFill>
                  <a:srgbClr val="969696"/>
                </a:solidFill>
              </a:rPr>
              <a:t>Modern Operating Systems, 3</a:t>
            </a:r>
            <a:r>
              <a:rPr lang="en-US" sz="600" b="1" baseline="30000">
                <a:solidFill>
                  <a:srgbClr val="969696"/>
                </a:solidFill>
              </a:rPr>
              <a:t>rd</a:t>
            </a:r>
            <a:r>
              <a:rPr lang="en-US" sz="600" b="1">
                <a:solidFill>
                  <a:srgbClr val="969696"/>
                </a:solidFill>
              </a:rPr>
              <a:t> ed.</a:t>
            </a:r>
            <a:endParaRPr lang="en-US" sz="600">
              <a:solidFill>
                <a:srgbClr val="969696"/>
              </a:solidFill>
            </a:endParaRPr>
          </a:p>
          <a:p>
            <a:r>
              <a:rPr lang="en-US" sz="600">
                <a:solidFill>
                  <a:srgbClr val="969696"/>
                </a:solidFill>
              </a:rPr>
              <a:t>Andrew Tanenbaum</a:t>
            </a:r>
          </a:p>
          <a:p>
            <a:r>
              <a:rPr lang="en-US" sz="600">
                <a:solidFill>
                  <a:srgbClr val="969696"/>
                </a:solidFill>
              </a:rPr>
              <a:t>(c) 2008 Prentice-Hall, Inc.. 0-13-600663-9</a:t>
            </a:r>
          </a:p>
          <a:p>
            <a:r>
              <a:rPr lang="en-US" sz="600">
                <a:solidFill>
                  <a:srgbClr val="969696"/>
                </a:solidFill>
              </a:rPr>
              <a:t>All rights reserved</a:t>
            </a:r>
          </a:p>
        </p:txBody>
      </p:sp>
      <p:sp>
        <p:nvSpPr>
          <p:cNvPr id="607238" name="Text Box 6"/>
          <p:cNvSpPr txBox="1">
            <a:spLocks noChangeArrowheads="1"/>
          </p:cNvSpPr>
          <p:nvPr/>
        </p:nvSpPr>
        <p:spPr bwMode="auto">
          <a:xfrm>
            <a:off x="1189038" y="5155539"/>
            <a:ext cx="6813550" cy="650875"/>
          </a:xfrm>
          <a:prstGeom prst="rect">
            <a:avLst/>
          </a:prstGeom>
          <a:solidFill>
            <a:srgbClr val="FFFFC2"/>
          </a:solidFill>
          <a:ln w="9525">
            <a:solidFill>
              <a:schemeClr val="folHlink"/>
            </a:solidFill>
            <a:miter lim="800000"/>
            <a:headEnd/>
            <a:tailEnd/>
          </a:ln>
          <a:effectLst/>
          <a:extLst/>
        </p:spPr>
        <p:txBody>
          <a:bodyPr wrap="none">
            <a:spAutoFit/>
          </a:bodyPr>
          <a:lstStyle/>
          <a:p>
            <a:r>
              <a:rPr lang="en-US" sz="1800" dirty="0">
                <a:solidFill>
                  <a:schemeClr val="folHlink"/>
                </a:solidFill>
              </a:rPr>
              <a:t>Actually, the </a:t>
            </a:r>
            <a:r>
              <a:rPr lang="en-US" sz="1800" dirty="0" err="1">
                <a:solidFill>
                  <a:schemeClr val="folHlink"/>
                </a:solidFill>
              </a:rPr>
              <a:t>PThreads</a:t>
            </a:r>
            <a:r>
              <a:rPr lang="en-US" sz="1800" dirty="0">
                <a:solidFill>
                  <a:schemeClr val="folHlink"/>
                </a:solidFill>
              </a:rPr>
              <a:t> function names are all in lower case:</a:t>
            </a:r>
            <a:br>
              <a:rPr lang="en-US" sz="1800" dirty="0"/>
            </a:br>
            <a:r>
              <a:rPr lang="en-US" sz="1800" b="1" dirty="0" err="1">
                <a:solidFill>
                  <a:srgbClr val="0033CC"/>
                </a:solidFill>
                <a:latin typeface="Courier New" charset="0"/>
              </a:rPr>
              <a:t>pthread_create</a:t>
            </a:r>
            <a:r>
              <a:rPr lang="en-US" sz="1800" dirty="0"/>
              <a:t>, </a:t>
            </a:r>
            <a:r>
              <a:rPr lang="en-US" sz="1800" b="1" dirty="0" err="1">
                <a:solidFill>
                  <a:srgbClr val="0033CC"/>
                </a:solidFill>
                <a:latin typeface="Courier New" charset="0"/>
              </a:rPr>
              <a:t>pthread_exit</a:t>
            </a:r>
            <a:r>
              <a:rPr lang="en-US" sz="1800" dirty="0"/>
              <a:t>, </a:t>
            </a:r>
            <a:r>
              <a:rPr lang="en-US" sz="1800" b="1" dirty="0" err="1">
                <a:solidFill>
                  <a:srgbClr val="0033CC"/>
                </a:solidFill>
                <a:latin typeface="Courier New" charset="0"/>
              </a:rPr>
              <a:t>pthread_attr_init</a:t>
            </a:r>
            <a:r>
              <a:rPr lang="en-US" sz="1800" dirty="0"/>
              <a:t>, etc.</a:t>
            </a:r>
          </a:p>
        </p:txBody>
      </p:sp>
    </p:spTree>
    <p:extLst>
      <p:ext uri="{BB962C8B-B14F-4D97-AF65-F5344CB8AC3E}">
        <p14:creationId xmlns:p14="http://schemas.microsoft.com/office/powerpoint/2010/main" val="2573564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AF42D-A4B8-D349-AC32-8F5907AF142C}"/>
              </a:ext>
            </a:extLst>
          </p:cNvPr>
          <p:cNvSpPr>
            <a:spLocks noGrp="1"/>
          </p:cNvSpPr>
          <p:nvPr>
            <p:ph type="title"/>
          </p:nvPr>
        </p:nvSpPr>
        <p:spPr/>
        <p:txBody>
          <a:bodyPr/>
          <a:lstStyle/>
          <a:p>
            <a:r>
              <a:rPr lang="en-US" dirty="0"/>
              <a:t>Pthreads Package</a:t>
            </a:r>
          </a:p>
        </p:txBody>
      </p:sp>
      <p:sp>
        <p:nvSpPr>
          <p:cNvPr id="3" name="Content Placeholder 2">
            <a:extLst>
              <a:ext uri="{FF2B5EF4-FFF2-40B4-BE49-F238E27FC236}">
                <a16:creationId xmlns:a16="http://schemas.microsoft.com/office/drawing/2014/main" id="{491CB9CD-5681-6544-89A8-E85991BF2A09}"/>
              </a:ext>
            </a:extLst>
          </p:cNvPr>
          <p:cNvSpPr>
            <a:spLocks noGrp="1"/>
          </p:cNvSpPr>
          <p:nvPr>
            <p:ph idx="1"/>
          </p:nvPr>
        </p:nvSpPr>
        <p:spPr/>
        <p:txBody>
          <a:bodyPr/>
          <a:lstStyle/>
          <a:p>
            <a:r>
              <a:rPr lang="en-US" dirty="0" err="1"/>
              <a:t>Pthread</a:t>
            </a:r>
            <a:r>
              <a:rPr lang="en-US" dirty="0"/>
              <a:t> threads</a:t>
            </a:r>
          </a:p>
          <a:p>
            <a:endParaRPr lang="en-US" dirty="0"/>
          </a:p>
          <a:p>
            <a:endParaRPr lang="en-US" dirty="0"/>
          </a:p>
          <a:p>
            <a:endParaRPr lang="en-US" dirty="0"/>
          </a:p>
          <a:p>
            <a:pPr lvl="2"/>
            <a:endParaRPr lang="en-US" dirty="0"/>
          </a:p>
          <a:p>
            <a:r>
              <a:rPr lang="en-US" dirty="0"/>
              <a:t>Pthreads mutexes</a:t>
            </a:r>
          </a:p>
        </p:txBody>
      </p:sp>
      <p:sp>
        <p:nvSpPr>
          <p:cNvPr id="4" name="Slide Number Placeholder 3">
            <a:extLst>
              <a:ext uri="{FF2B5EF4-FFF2-40B4-BE49-F238E27FC236}">
                <a16:creationId xmlns:a16="http://schemas.microsoft.com/office/drawing/2014/main" id="{23A00252-71B5-334C-8159-18D093061EC2}"/>
              </a:ext>
            </a:extLst>
          </p:cNvPr>
          <p:cNvSpPr>
            <a:spLocks noGrp="1"/>
          </p:cNvSpPr>
          <p:nvPr>
            <p:ph type="sldNum" sz="quarter" idx="12"/>
          </p:nvPr>
        </p:nvSpPr>
        <p:spPr/>
        <p:txBody>
          <a:bodyPr/>
          <a:lstStyle/>
          <a:p>
            <a:fld id="{FED62B2D-F854-104A-9535-9A504E5923E0}" type="slidenum">
              <a:rPr lang="en-US" smtClean="0"/>
              <a:pPr/>
              <a:t>23</a:t>
            </a:fld>
            <a:endParaRPr lang="en-US"/>
          </a:p>
        </p:txBody>
      </p:sp>
      <p:sp>
        <p:nvSpPr>
          <p:cNvPr id="5" name="TextBox 4">
            <a:extLst>
              <a:ext uri="{FF2B5EF4-FFF2-40B4-BE49-F238E27FC236}">
                <a16:creationId xmlns:a16="http://schemas.microsoft.com/office/drawing/2014/main" id="{00D433D5-14AC-C74A-B81E-AFA518B26C46}"/>
              </a:ext>
            </a:extLst>
          </p:cNvPr>
          <p:cNvSpPr txBox="1"/>
          <p:nvPr/>
        </p:nvSpPr>
        <p:spPr>
          <a:xfrm>
            <a:off x="1005879" y="4343390"/>
            <a:ext cx="4875053" cy="1077218"/>
          </a:xfrm>
          <a:prstGeom prst="rect">
            <a:avLst/>
          </a:prstGeom>
          <a:solidFill>
            <a:schemeClr val="bg1">
              <a:lumMod val="95000"/>
            </a:schemeClr>
          </a:solidFill>
          <a:ln>
            <a:solidFill>
              <a:schemeClr val="bg1">
                <a:lumMod val="75000"/>
              </a:schemeClr>
            </a:solidFill>
          </a:ln>
        </p:spPr>
        <p:txBody>
          <a:bodyPr wrap="none" rtlCol="0">
            <a:spAutoFit/>
          </a:bodyPr>
          <a:lstStyle/>
          <a:p>
            <a:r>
              <a:rPr lang="en-US" b="1" dirty="0" err="1">
                <a:latin typeface="Courier New" panose="02070309020205020404" pitchFamily="49" charset="0"/>
                <a:cs typeface="Courier New" panose="02070309020205020404" pitchFamily="49" charset="0"/>
              </a:rPr>
              <a:t>pthread_mutex_t</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chair_mutex</a:t>
            </a:r>
            <a:r>
              <a:rPr lang="en-US" b="1" dirty="0">
                <a:latin typeface="Courier New" panose="02070309020205020404" pitchFamily="49" charset="0"/>
                <a:cs typeface="Courier New" panose="02070309020205020404" pitchFamily="49" charset="0"/>
              </a:rPr>
              <a:t>;</a:t>
            </a:r>
          </a:p>
          <a:p>
            <a:r>
              <a:rPr lang="en-US" b="1" dirty="0" err="1">
                <a:latin typeface="Courier New" panose="02070309020205020404" pitchFamily="49" charset="0"/>
                <a:cs typeface="Courier New" panose="02070309020205020404" pitchFamily="49" charset="0"/>
              </a:rPr>
              <a:t>pthread_mutex_init</a:t>
            </a:r>
            <a:r>
              <a:rPr lang="en-US" b="1" dirty="0">
                <a:latin typeface="Courier New" panose="02070309020205020404" pitchFamily="49" charset="0"/>
                <a:cs typeface="Courier New" panose="02070309020205020404" pitchFamily="49" charset="0"/>
              </a:rPr>
              <a:t>(&amp;</a:t>
            </a:r>
            <a:r>
              <a:rPr lang="en-US" b="1" dirty="0" err="1">
                <a:latin typeface="Courier New" panose="02070309020205020404" pitchFamily="49" charset="0"/>
                <a:cs typeface="Courier New" panose="02070309020205020404" pitchFamily="49" charset="0"/>
              </a:rPr>
              <a:t>chair_mutex</a:t>
            </a:r>
            <a:r>
              <a:rPr lang="en-US" b="1" dirty="0">
                <a:latin typeface="Courier New" panose="02070309020205020404" pitchFamily="49" charset="0"/>
                <a:cs typeface="Courier New" panose="02070309020205020404" pitchFamily="49" charset="0"/>
              </a:rPr>
              <a:t>, NULL)</a:t>
            </a:r>
          </a:p>
          <a:p>
            <a:r>
              <a:rPr lang="en-US" b="1" dirty="0" err="1">
                <a:latin typeface="Courier New" panose="02070309020205020404" pitchFamily="49" charset="0"/>
                <a:cs typeface="Courier New" panose="02070309020205020404" pitchFamily="49" charset="0"/>
              </a:rPr>
              <a:t>pthread_mutex_lock</a:t>
            </a:r>
            <a:r>
              <a:rPr lang="en-US" b="1" dirty="0">
                <a:latin typeface="Courier New" panose="02070309020205020404" pitchFamily="49" charset="0"/>
                <a:cs typeface="Courier New" panose="02070309020205020404" pitchFamily="49" charset="0"/>
              </a:rPr>
              <a:t>(&amp;</a:t>
            </a:r>
            <a:r>
              <a:rPr lang="en-US" b="1" dirty="0" err="1">
                <a:latin typeface="Courier New" panose="02070309020205020404" pitchFamily="49" charset="0"/>
                <a:cs typeface="Courier New" panose="02070309020205020404" pitchFamily="49" charset="0"/>
              </a:rPr>
              <a:t>chair_mutex</a:t>
            </a:r>
            <a:r>
              <a:rPr lang="en-US" b="1" dirty="0">
                <a:latin typeface="Courier New" panose="02070309020205020404" pitchFamily="49" charset="0"/>
                <a:cs typeface="Courier New" panose="02070309020205020404" pitchFamily="49" charset="0"/>
              </a:rPr>
              <a:t>);</a:t>
            </a:r>
          </a:p>
          <a:p>
            <a:r>
              <a:rPr lang="en-US" b="1" dirty="0" err="1">
                <a:latin typeface="Courier New" panose="02070309020205020404" pitchFamily="49" charset="0"/>
                <a:cs typeface="Courier New" panose="02070309020205020404" pitchFamily="49" charset="0"/>
              </a:rPr>
              <a:t>pthread_mutex_unlock</a:t>
            </a:r>
            <a:r>
              <a:rPr lang="en-US" b="1" dirty="0">
                <a:latin typeface="Courier New" panose="02070309020205020404" pitchFamily="49" charset="0"/>
                <a:cs typeface="Courier New" panose="02070309020205020404" pitchFamily="49" charset="0"/>
              </a:rPr>
              <a:t>(&amp;</a:t>
            </a:r>
            <a:r>
              <a:rPr lang="en-US" b="1" dirty="0" err="1">
                <a:latin typeface="Courier New" panose="02070309020205020404" pitchFamily="49" charset="0"/>
                <a:cs typeface="Courier New" panose="02070309020205020404" pitchFamily="49" charset="0"/>
              </a:rPr>
              <a:t>chair_mutex</a:t>
            </a:r>
            <a:r>
              <a:rPr lang="en-US" b="1" dirty="0">
                <a:latin typeface="Courier New" panose="02070309020205020404" pitchFamily="49" charset="0"/>
                <a:cs typeface="Courier New" panose="02070309020205020404" pitchFamily="49" charset="0"/>
              </a:rPr>
              <a:t>);</a:t>
            </a:r>
          </a:p>
        </p:txBody>
      </p:sp>
      <p:sp>
        <p:nvSpPr>
          <p:cNvPr id="6" name="TextBox 5">
            <a:extLst>
              <a:ext uri="{FF2B5EF4-FFF2-40B4-BE49-F238E27FC236}">
                <a16:creationId xmlns:a16="http://schemas.microsoft.com/office/drawing/2014/main" id="{5B4D6189-492F-1044-85F4-9021A949714B}"/>
              </a:ext>
            </a:extLst>
          </p:cNvPr>
          <p:cNvSpPr txBox="1"/>
          <p:nvPr/>
        </p:nvSpPr>
        <p:spPr>
          <a:xfrm>
            <a:off x="1005879" y="1874537"/>
            <a:ext cx="5724564" cy="1569660"/>
          </a:xfrm>
          <a:prstGeom prst="rect">
            <a:avLst/>
          </a:prstGeom>
          <a:solidFill>
            <a:schemeClr val="bg1">
              <a:lumMod val="95000"/>
            </a:schemeClr>
          </a:solidFill>
          <a:ln>
            <a:solidFill>
              <a:schemeClr val="bg1">
                <a:lumMod val="75000"/>
              </a:schemeClr>
            </a:solidFill>
          </a:ln>
        </p:spPr>
        <p:txBody>
          <a:bodyPr wrap="square" rtlCol="0">
            <a:spAutoFit/>
          </a:bodyPr>
          <a:lstStyle/>
          <a:p>
            <a:r>
              <a:rPr lang="en-US" b="1" dirty="0" err="1">
                <a:latin typeface="Courier New" panose="02070309020205020404" pitchFamily="49" charset="0"/>
                <a:cs typeface="Courier New" panose="02070309020205020404" pitchFamily="49" charset="0"/>
              </a:rPr>
              <a:t>pthread_t</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professorThreadId</a:t>
            </a:r>
            <a:r>
              <a:rPr lang="en-US" b="1" dirty="0">
                <a:latin typeface="Courier New" panose="02070309020205020404" pitchFamily="49" charset="0"/>
                <a:cs typeface="Courier New" panose="02070309020205020404" pitchFamily="49" charset="0"/>
              </a:rPr>
              <a:t>;</a:t>
            </a:r>
          </a:p>
          <a:p>
            <a:r>
              <a:rPr lang="en-US" b="1" dirty="0" err="1">
                <a:latin typeface="Courier New" panose="02070309020205020404" pitchFamily="49" charset="0"/>
                <a:cs typeface="Courier New" panose="02070309020205020404" pitchFamily="49" charset="0"/>
              </a:rPr>
              <a:t>pthread_attr_t</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profAttr</a:t>
            </a:r>
            <a:r>
              <a:rPr lang="en-US" b="1" dirty="0">
                <a:latin typeface="Courier New" panose="02070309020205020404" pitchFamily="49" charset="0"/>
                <a:cs typeface="Courier New" panose="02070309020205020404" pitchFamily="49" charset="0"/>
              </a:rPr>
              <a:t>;</a:t>
            </a:r>
          </a:p>
          <a:p>
            <a:r>
              <a:rPr lang="en-US" b="1" dirty="0" err="1">
                <a:latin typeface="Courier New" panose="02070309020205020404" pitchFamily="49" charset="0"/>
                <a:cs typeface="Courier New" panose="02070309020205020404" pitchFamily="49" charset="0"/>
              </a:rPr>
              <a:t>pthread_attr_init</a:t>
            </a:r>
            <a:r>
              <a:rPr lang="en-US" b="1" dirty="0">
                <a:latin typeface="Courier New" panose="02070309020205020404" pitchFamily="49" charset="0"/>
                <a:cs typeface="Courier New" panose="02070309020205020404" pitchFamily="49" charset="0"/>
              </a:rPr>
              <a:t>(&amp;</a:t>
            </a:r>
            <a:r>
              <a:rPr lang="en-US" b="1" dirty="0" err="1">
                <a:latin typeface="Courier New" panose="02070309020205020404" pitchFamily="49" charset="0"/>
                <a:cs typeface="Courier New" panose="02070309020205020404" pitchFamily="49" charset="0"/>
              </a:rPr>
              <a:t>profAttr</a:t>
            </a:r>
            <a:r>
              <a:rPr lang="en-US" b="1" dirty="0">
                <a:latin typeface="Courier New" panose="02070309020205020404" pitchFamily="49" charset="0"/>
                <a:cs typeface="Courier New" panose="02070309020205020404" pitchFamily="49" charset="0"/>
              </a:rPr>
              <a:t>);</a:t>
            </a:r>
          </a:p>
          <a:p>
            <a:r>
              <a:rPr lang="en-US" b="1" dirty="0" err="1">
                <a:latin typeface="Courier New" panose="02070309020205020404" pitchFamily="49" charset="0"/>
                <a:cs typeface="Courier New" panose="02070309020205020404" pitchFamily="49" charset="0"/>
              </a:rPr>
              <a:t>pthread_create</a:t>
            </a:r>
            <a:r>
              <a:rPr lang="en-US" b="1" dirty="0">
                <a:latin typeface="Courier New" panose="02070309020205020404" pitchFamily="49" charset="0"/>
                <a:cs typeface="Courier New" panose="02070309020205020404" pitchFamily="49" charset="0"/>
              </a:rPr>
              <a:t>(&amp;</a:t>
            </a:r>
            <a:r>
              <a:rPr lang="en-US" b="1" dirty="0" err="1">
                <a:latin typeface="Courier New" panose="02070309020205020404" pitchFamily="49" charset="0"/>
                <a:cs typeface="Courier New" panose="02070309020205020404" pitchFamily="49" charset="0"/>
              </a:rPr>
              <a:t>professorThreadId</a:t>
            </a:r>
            <a:r>
              <a:rPr lang="en-US" b="1" dirty="0">
                <a:latin typeface="Courier New" panose="02070309020205020404" pitchFamily="49" charset="0"/>
                <a:cs typeface="Courier New" panose="02070309020205020404" pitchFamily="49" charset="0"/>
              </a:rPr>
              <a:t>, &amp;</a:t>
            </a:r>
            <a:r>
              <a:rPr lang="en-US" b="1" dirty="0" err="1">
                <a:latin typeface="Courier New" panose="02070309020205020404" pitchFamily="49" charset="0"/>
                <a:cs typeface="Courier New" panose="02070309020205020404" pitchFamily="49" charset="0"/>
              </a:rPr>
              <a:t>profAttr</a:t>
            </a:r>
            <a:r>
              <a:rPr lang="en-US" b="1" dirty="0">
                <a:latin typeface="Courier New" panose="02070309020205020404" pitchFamily="49" charset="0"/>
                <a:cs typeface="Courier New" panose="02070309020205020404" pitchFamily="49" charset="0"/>
              </a:rPr>
              <a:t>, </a:t>
            </a:r>
            <a:br>
              <a:rPr lang="en-US" b="1" dirty="0">
                <a:latin typeface="Courier New" panose="02070309020205020404" pitchFamily="49" charset="0"/>
                <a:cs typeface="Courier New" panose="02070309020205020404" pitchFamily="49" charset="0"/>
              </a:rPr>
            </a:br>
            <a:r>
              <a:rPr lang="en-US" b="1" dirty="0">
                <a:latin typeface="Courier New" panose="02070309020205020404" pitchFamily="49" charset="0"/>
                <a:cs typeface="Courier New" panose="02070309020205020404" pitchFamily="49" charset="0"/>
              </a:rPr>
              <a:t>               professor, &amp;</a:t>
            </a:r>
            <a:r>
              <a:rPr lang="en-US" b="1" dirty="0" err="1">
                <a:latin typeface="Courier New" panose="02070309020205020404" pitchFamily="49" charset="0"/>
                <a:cs typeface="Courier New" panose="02070309020205020404" pitchFamily="49" charset="0"/>
              </a:rPr>
              <a:t>professor_id</a:t>
            </a:r>
            <a:r>
              <a:rPr lang="en-US" b="1" dirty="0">
                <a:latin typeface="Courier New" panose="02070309020205020404" pitchFamily="49" charset="0"/>
                <a:cs typeface="Courier New" panose="02070309020205020404" pitchFamily="49" charset="0"/>
              </a:rPr>
              <a:t>);</a:t>
            </a:r>
          </a:p>
          <a:p>
            <a:r>
              <a:rPr lang="en-US" b="1" dirty="0" err="1">
                <a:latin typeface="Courier New" panose="02070309020205020404" pitchFamily="49" charset="0"/>
                <a:cs typeface="Courier New" panose="02070309020205020404" pitchFamily="49" charset="0"/>
              </a:rPr>
              <a:t>pthread_join</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professorThreadId</a:t>
            </a:r>
            <a:r>
              <a:rPr lang="en-US" b="1" dirty="0">
                <a:latin typeface="Courier New" panose="02070309020205020404" pitchFamily="49" charset="0"/>
                <a:cs typeface="Courier New" panose="02070309020205020404" pitchFamily="49" charset="0"/>
              </a:rPr>
              <a:t>, NULL);</a:t>
            </a:r>
          </a:p>
        </p:txBody>
      </p:sp>
    </p:spTree>
    <p:extLst>
      <p:ext uri="{BB962C8B-B14F-4D97-AF65-F5344CB8AC3E}">
        <p14:creationId xmlns:p14="http://schemas.microsoft.com/office/powerpoint/2010/main" val="17078034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D06F5-2639-4D47-93EE-7B2DFEB920AA}"/>
              </a:ext>
            </a:extLst>
          </p:cNvPr>
          <p:cNvSpPr>
            <a:spLocks noGrp="1"/>
          </p:cNvSpPr>
          <p:nvPr>
            <p:ph type="title"/>
          </p:nvPr>
        </p:nvSpPr>
        <p:spPr/>
        <p:txBody>
          <a:bodyPr/>
          <a:lstStyle/>
          <a:p>
            <a:r>
              <a:rPr lang="en-US" dirty="0"/>
              <a:t>Pthreads Package</a:t>
            </a:r>
            <a:r>
              <a:rPr lang="en-US" i="1" dirty="0"/>
              <a:t>, cont’d</a:t>
            </a:r>
          </a:p>
        </p:txBody>
      </p:sp>
      <p:sp>
        <p:nvSpPr>
          <p:cNvPr id="3" name="Content Placeholder 2">
            <a:extLst>
              <a:ext uri="{FF2B5EF4-FFF2-40B4-BE49-F238E27FC236}">
                <a16:creationId xmlns:a16="http://schemas.microsoft.com/office/drawing/2014/main" id="{73B5C3A6-4C5D-9D4C-9B8A-D72DD9B1AAC5}"/>
              </a:ext>
            </a:extLst>
          </p:cNvPr>
          <p:cNvSpPr>
            <a:spLocks noGrp="1"/>
          </p:cNvSpPr>
          <p:nvPr>
            <p:ph idx="1"/>
          </p:nvPr>
        </p:nvSpPr>
        <p:spPr/>
        <p:txBody>
          <a:bodyPr/>
          <a:lstStyle/>
          <a:p>
            <a:r>
              <a:rPr lang="en-US" dirty="0"/>
              <a:t>Pthreads semaphores are called </a:t>
            </a:r>
            <a:br>
              <a:rPr lang="en-US" dirty="0"/>
            </a:br>
            <a:r>
              <a:rPr lang="en-US" dirty="0">
                <a:solidFill>
                  <a:srgbClr val="B23C00"/>
                </a:solidFill>
              </a:rPr>
              <a:t>condition variables</a:t>
            </a:r>
            <a:r>
              <a:rPr lang="en-US" dirty="0"/>
              <a:t>.</a:t>
            </a:r>
          </a:p>
        </p:txBody>
      </p:sp>
      <p:sp>
        <p:nvSpPr>
          <p:cNvPr id="4" name="Slide Number Placeholder 3">
            <a:extLst>
              <a:ext uri="{FF2B5EF4-FFF2-40B4-BE49-F238E27FC236}">
                <a16:creationId xmlns:a16="http://schemas.microsoft.com/office/drawing/2014/main" id="{420A985D-1364-F14A-BFB3-914D1E98ED22}"/>
              </a:ext>
            </a:extLst>
          </p:cNvPr>
          <p:cNvSpPr>
            <a:spLocks noGrp="1"/>
          </p:cNvSpPr>
          <p:nvPr>
            <p:ph type="sldNum" sz="quarter" idx="12"/>
          </p:nvPr>
        </p:nvSpPr>
        <p:spPr/>
        <p:txBody>
          <a:bodyPr/>
          <a:lstStyle/>
          <a:p>
            <a:fld id="{FED62B2D-F854-104A-9535-9A504E5923E0}" type="slidenum">
              <a:rPr lang="en-US" smtClean="0"/>
              <a:pPr/>
              <a:t>24</a:t>
            </a:fld>
            <a:endParaRPr lang="en-US"/>
          </a:p>
        </p:txBody>
      </p:sp>
      <p:sp>
        <p:nvSpPr>
          <p:cNvPr id="5" name="TextBox 4">
            <a:extLst>
              <a:ext uri="{FF2B5EF4-FFF2-40B4-BE49-F238E27FC236}">
                <a16:creationId xmlns:a16="http://schemas.microsoft.com/office/drawing/2014/main" id="{60944A06-9F93-014F-A15A-9AB236993F07}"/>
              </a:ext>
            </a:extLst>
          </p:cNvPr>
          <p:cNvSpPr txBox="1"/>
          <p:nvPr/>
        </p:nvSpPr>
        <p:spPr>
          <a:xfrm>
            <a:off x="529868" y="2331732"/>
            <a:ext cx="8084264" cy="830997"/>
          </a:xfrm>
          <a:prstGeom prst="rect">
            <a:avLst/>
          </a:prstGeom>
          <a:solidFill>
            <a:schemeClr val="bg1">
              <a:lumMod val="95000"/>
            </a:schemeClr>
          </a:solidFill>
          <a:ln>
            <a:solidFill>
              <a:schemeClr val="bg1">
                <a:lumMod val="75000"/>
              </a:schemeClr>
            </a:solidFill>
          </a:ln>
        </p:spPr>
        <p:txBody>
          <a:bodyPr wrap="none" rtlCol="0">
            <a:spAutoFit/>
          </a:bodyPr>
          <a:lstStyle/>
          <a:p>
            <a:r>
              <a:rPr lang="en-US" b="1" dirty="0" err="1">
                <a:latin typeface="Courier New" panose="02070309020205020404" pitchFamily="49" charset="0"/>
                <a:cs typeface="Courier New" panose="02070309020205020404" pitchFamily="49" charset="0"/>
              </a:rPr>
              <a:t>pthread_cond_t</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student_arrived_semaphore</a:t>
            </a:r>
            <a:r>
              <a:rPr lang="en-US" b="1" dirty="0">
                <a:latin typeface="Courier New" panose="02070309020205020404" pitchFamily="49" charset="0"/>
                <a:cs typeface="Courier New" panose="02070309020205020404" pitchFamily="49" charset="0"/>
              </a:rPr>
              <a:t>;</a:t>
            </a:r>
          </a:p>
          <a:p>
            <a:r>
              <a:rPr lang="en-US" b="1" dirty="0" err="1">
                <a:latin typeface="Courier New" panose="02070309020205020404" pitchFamily="49" charset="0"/>
                <a:cs typeface="Courier New" panose="02070309020205020404" pitchFamily="49" charset="0"/>
              </a:rPr>
              <a:t>pthread_cond_wait</a:t>
            </a:r>
            <a:r>
              <a:rPr lang="en-US" b="1" dirty="0">
                <a:latin typeface="Courier New" panose="02070309020205020404" pitchFamily="49" charset="0"/>
                <a:cs typeface="Courier New" panose="02070309020205020404" pitchFamily="49" charset="0"/>
              </a:rPr>
              <a:t>(&amp;</a:t>
            </a:r>
            <a:r>
              <a:rPr lang="en-US" b="1" dirty="0" err="1">
                <a:latin typeface="Courier New" panose="02070309020205020404" pitchFamily="49" charset="0"/>
                <a:cs typeface="Courier New" panose="02070309020205020404" pitchFamily="49" charset="0"/>
              </a:rPr>
              <a:t>student_arrived_semaphore</a:t>
            </a:r>
            <a:r>
              <a:rPr lang="en-US" b="1" dirty="0">
                <a:latin typeface="Courier New" panose="02070309020205020404" pitchFamily="49" charset="0"/>
                <a:cs typeface="Courier New" panose="02070309020205020404" pitchFamily="49" charset="0"/>
              </a:rPr>
              <a:t>, &amp;</a:t>
            </a:r>
            <a:r>
              <a:rPr lang="en-US" b="1" dirty="0" err="1">
                <a:latin typeface="Courier New" panose="02070309020205020404" pitchFamily="49" charset="0"/>
                <a:cs typeface="Courier New" panose="02070309020205020404" pitchFamily="49" charset="0"/>
              </a:rPr>
              <a:t>semaphore_mutex</a:t>
            </a:r>
            <a:r>
              <a:rPr lang="en-US" b="1" dirty="0">
                <a:latin typeface="Courier New" panose="02070309020205020404" pitchFamily="49" charset="0"/>
                <a:cs typeface="Courier New" panose="02070309020205020404" pitchFamily="49" charset="0"/>
              </a:rPr>
              <a:t>);</a:t>
            </a:r>
          </a:p>
          <a:p>
            <a:r>
              <a:rPr lang="en-US" b="1" dirty="0" err="1">
                <a:latin typeface="Courier New" panose="02070309020205020404" pitchFamily="49" charset="0"/>
                <a:cs typeface="Courier New" panose="02070309020205020404" pitchFamily="49" charset="0"/>
              </a:rPr>
              <a:t>pthread_cond_signal</a:t>
            </a:r>
            <a:r>
              <a:rPr lang="en-US" b="1" dirty="0">
                <a:latin typeface="Courier New" panose="02070309020205020404" pitchFamily="49" charset="0"/>
                <a:cs typeface="Courier New" panose="02070309020205020404" pitchFamily="49" charset="0"/>
              </a:rPr>
              <a:t>(&amp;</a:t>
            </a:r>
            <a:r>
              <a:rPr lang="en-US" b="1" dirty="0" err="1">
                <a:latin typeface="Courier New" panose="02070309020205020404" pitchFamily="49" charset="0"/>
                <a:cs typeface="Courier New" panose="02070309020205020404" pitchFamily="49" charset="0"/>
              </a:rPr>
              <a:t>student_arrived_semaphore</a:t>
            </a:r>
            <a:r>
              <a:rPr lang="en-US"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2000441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C28A63F-ADC2-C349-80D0-D42102A8DC6C}" type="slidenum">
              <a:rPr lang="en-US"/>
              <a:pPr/>
              <a:t>25</a:t>
            </a:fld>
            <a:endParaRPr lang="en-US"/>
          </a:p>
        </p:txBody>
      </p:sp>
      <p:sp>
        <p:nvSpPr>
          <p:cNvPr id="696322" name="Rectangle 2"/>
          <p:cNvSpPr>
            <a:spLocks noGrp="1" noChangeArrowheads="1"/>
          </p:cNvSpPr>
          <p:nvPr>
            <p:ph type="title"/>
          </p:nvPr>
        </p:nvSpPr>
        <p:spPr/>
        <p:txBody>
          <a:bodyPr/>
          <a:lstStyle/>
          <a:p>
            <a:r>
              <a:rPr lang="en-US" dirty="0"/>
              <a:t>Example Multithreaded Program</a:t>
            </a:r>
          </a:p>
        </p:txBody>
      </p:sp>
      <p:sp>
        <p:nvSpPr>
          <p:cNvPr id="696323" name="Rectangle 3"/>
          <p:cNvSpPr>
            <a:spLocks noGrp="1" noChangeArrowheads="1"/>
          </p:cNvSpPr>
          <p:nvPr>
            <p:ph type="body" idx="1"/>
          </p:nvPr>
        </p:nvSpPr>
        <p:spPr/>
        <p:txBody>
          <a:bodyPr/>
          <a:lstStyle/>
          <a:p>
            <a:r>
              <a:rPr lang="en-US" dirty="0"/>
              <a:t>Professor </a:t>
            </a:r>
            <a:r>
              <a:rPr lang="en-US" dirty="0" err="1"/>
              <a:t>Zemma</a:t>
            </a:r>
            <a:r>
              <a:rPr lang="en-US" dirty="0"/>
              <a:t> Fore is extremely popular with her students!</a:t>
            </a:r>
          </a:p>
          <a:p>
            <a:pPr lvl="5"/>
            <a:endParaRPr lang="en-US" dirty="0"/>
          </a:p>
          <a:p>
            <a:pPr lvl="1"/>
            <a:r>
              <a:rPr lang="en-US" dirty="0"/>
              <a:t>During each of her office hours, students line up </a:t>
            </a:r>
            <a:br>
              <a:rPr lang="en-US" dirty="0"/>
            </a:br>
            <a:r>
              <a:rPr lang="en-US" dirty="0"/>
              <a:t>to visit her in order to get help and advice.</a:t>
            </a:r>
          </a:p>
          <a:p>
            <a:pPr lvl="4"/>
            <a:endParaRPr lang="en-US" dirty="0"/>
          </a:p>
          <a:p>
            <a:r>
              <a:rPr lang="en-US" dirty="0"/>
              <a:t>Prof. Fore has a small office.</a:t>
            </a:r>
          </a:p>
          <a:p>
            <a:pPr lvl="4"/>
            <a:endParaRPr lang="en-US" dirty="0"/>
          </a:p>
          <a:p>
            <a:pPr lvl="1"/>
            <a:r>
              <a:rPr lang="en-US" dirty="0"/>
              <a:t>Inside, there is room for only </a:t>
            </a:r>
            <a:r>
              <a:rPr lang="en-US" dirty="0">
                <a:solidFill>
                  <a:srgbClr val="B23C00"/>
                </a:solidFill>
              </a:rPr>
              <a:t>one student</a:t>
            </a:r>
            <a:r>
              <a:rPr lang="en-US" dirty="0"/>
              <a:t> to visit.</a:t>
            </a:r>
          </a:p>
          <a:p>
            <a:pPr lvl="1"/>
            <a:r>
              <a:rPr lang="en-US" dirty="0"/>
              <a:t>Outside her office, there are </a:t>
            </a:r>
            <a:r>
              <a:rPr lang="en-US" dirty="0">
                <a:solidFill>
                  <a:srgbClr val="B23C00"/>
                </a:solidFill>
              </a:rPr>
              <a:t>three chairs </a:t>
            </a:r>
            <a:br>
              <a:rPr lang="en-US" dirty="0"/>
            </a:br>
            <a:r>
              <a:rPr lang="en-US" dirty="0"/>
              <a:t>for students to sit and wait their turns.</a:t>
            </a:r>
          </a:p>
        </p:txBody>
      </p:sp>
    </p:spTree>
    <p:extLst>
      <p:ext uri="{BB962C8B-B14F-4D97-AF65-F5344CB8AC3E}">
        <p14:creationId xmlns:p14="http://schemas.microsoft.com/office/powerpoint/2010/main" val="35244329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29DD7C4-C763-E541-9E0C-F670B196B92D}" type="slidenum">
              <a:rPr lang="en-US"/>
              <a:pPr/>
              <a:t>26</a:t>
            </a:fld>
            <a:endParaRPr lang="en-US"/>
          </a:p>
        </p:txBody>
      </p:sp>
      <p:sp>
        <p:nvSpPr>
          <p:cNvPr id="697346" name="Rectangle 2"/>
          <p:cNvSpPr>
            <a:spLocks noGrp="1" noChangeArrowheads="1"/>
          </p:cNvSpPr>
          <p:nvPr>
            <p:ph type="title"/>
          </p:nvPr>
        </p:nvSpPr>
        <p:spPr/>
        <p:txBody>
          <a:bodyPr/>
          <a:lstStyle/>
          <a:p>
            <a:r>
              <a:rPr lang="en-US" dirty="0"/>
              <a:t>Example: During an Office Hour</a:t>
            </a:r>
            <a:endParaRPr lang="en-US" i="1" dirty="0"/>
          </a:p>
        </p:txBody>
      </p:sp>
      <p:sp>
        <p:nvSpPr>
          <p:cNvPr id="697347" name="Rectangle 3"/>
          <p:cNvSpPr>
            <a:spLocks noGrp="1" noChangeArrowheads="1"/>
          </p:cNvSpPr>
          <p:nvPr>
            <p:ph type="body" idx="1"/>
          </p:nvPr>
        </p:nvSpPr>
        <p:spPr>
          <a:xfrm>
            <a:off x="457200" y="1295400"/>
            <a:ext cx="8229600" cy="4876800"/>
          </a:xfrm>
        </p:spPr>
        <p:txBody>
          <a:bodyPr/>
          <a:lstStyle/>
          <a:p>
            <a:pPr>
              <a:lnSpc>
                <a:spcPct val="90000"/>
              </a:lnSpc>
            </a:pPr>
            <a:r>
              <a:rPr lang="en-US" dirty="0"/>
              <a:t>At the start of the hour, </a:t>
            </a:r>
            <a:br>
              <a:rPr lang="en-US" dirty="0"/>
            </a:br>
            <a:r>
              <a:rPr lang="en-US" dirty="0"/>
              <a:t>Prof. Fore </a:t>
            </a:r>
            <a:r>
              <a:rPr lang="en-US" dirty="0">
                <a:solidFill>
                  <a:srgbClr val="B23C00"/>
                </a:solidFill>
              </a:rPr>
              <a:t>opens her door </a:t>
            </a:r>
            <a:r>
              <a:rPr lang="en-US" dirty="0"/>
              <a:t>for office visits.</a:t>
            </a:r>
          </a:p>
          <a:p>
            <a:pPr lvl="4">
              <a:lnSpc>
                <a:spcPct val="90000"/>
              </a:lnSpc>
            </a:pPr>
            <a:endParaRPr lang="en-US" dirty="0"/>
          </a:p>
          <a:p>
            <a:pPr>
              <a:lnSpc>
                <a:spcPct val="90000"/>
              </a:lnSpc>
            </a:pPr>
            <a:r>
              <a:rPr lang="en-US" dirty="0">
                <a:solidFill>
                  <a:srgbClr val="B23C00"/>
                </a:solidFill>
              </a:rPr>
              <a:t>Students arrive </a:t>
            </a:r>
            <a:r>
              <a:rPr lang="en-US" dirty="0"/>
              <a:t>at random times.</a:t>
            </a:r>
          </a:p>
          <a:p>
            <a:pPr lvl="4">
              <a:lnSpc>
                <a:spcPct val="90000"/>
              </a:lnSpc>
            </a:pPr>
            <a:endParaRPr lang="en-US" dirty="0"/>
          </a:p>
          <a:p>
            <a:pPr>
              <a:lnSpc>
                <a:spcPct val="90000"/>
              </a:lnSpc>
            </a:pPr>
            <a:r>
              <a:rPr lang="en-US" dirty="0"/>
              <a:t>Prof. Fore sees students </a:t>
            </a:r>
            <a:r>
              <a:rPr lang="en-US" dirty="0">
                <a:solidFill>
                  <a:srgbClr val="B23C00"/>
                </a:solidFill>
              </a:rPr>
              <a:t>in the order </a:t>
            </a:r>
            <a:br>
              <a:rPr lang="en-US" dirty="0">
                <a:solidFill>
                  <a:srgbClr val="B23C00"/>
                </a:solidFill>
              </a:rPr>
            </a:br>
            <a:r>
              <a:rPr lang="en-US" dirty="0"/>
              <a:t>that they arrive.</a:t>
            </a:r>
          </a:p>
          <a:p>
            <a:pPr lvl="4">
              <a:lnSpc>
                <a:spcPct val="90000"/>
              </a:lnSpc>
            </a:pPr>
            <a:endParaRPr lang="en-US" dirty="0"/>
          </a:p>
          <a:p>
            <a:pPr>
              <a:lnSpc>
                <a:spcPct val="90000"/>
              </a:lnSpc>
            </a:pPr>
            <a:r>
              <a:rPr lang="en-US" dirty="0"/>
              <a:t>Each </a:t>
            </a:r>
            <a:r>
              <a:rPr lang="en-US" dirty="0">
                <a:solidFill>
                  <a:srgbClr val="B23C00"/>
                </a:solidFill>
              </a:rPr>
              <a:t>visit</a:t>
            </a:r>
            <a:r>
              <a:rPr lang="en-US" dirty="0"/>
              <a:t> with the professor lasts </a:t>
            </a:r>
            <a:br>
              <a:rPr lang="en-US" dirty="0"/>
            </a:br>
            <a:r>
              <a:rPr lang="en-US" dirty="0"/>
              <a:t>a random time: 1, 2, 3, 4, or 5 minutes.</a:t>
            </a:r>
          </a:p>
        </p:txBody>
      </p:sp>
    </p:spTree>
    <p:extLst>
      <p:ext uri="{BB962C8B-B14F-4D97-AF65-F5344CB8AC3E}">
        <p14:creationId xmlns:p14="http://schemas.microsoft.com/office/powerpoint/2010/main" val="39943171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29DD7C4-C763-E541-9E0C-F670B196B92D}" type="slidenum">
              <a:rPr lang="en-US"/>
              <a:pPr/>
              <a:t>27</a:t>
            </a:fld>
            <a:endParaRPr lang="en-US"/>
          </a:p>
        </p:txBody>
      </p:sp>
      <p:sp>
        <p:nvSpPr>
          <p:cNvPr id="697346" name="Rectangle 2"/>
          <p:cNvSpPr>
            <a:spLocks noGrp="1" noChangeArrowheads="1"/>
          </p:cNvSpPr>
          <p:nvPr>
            <p:ph type="title"/>
          </p:nvPr>
        </p:nvSpPr>
        <p:spPr/>
        <p:txBody>
          <a:bodyPr/>
          <a:lstStyle/>
          <a:p>
            <a:r>
              <a:rPr lang="en-US" dirty="0"/>
              <a:t>Example: During an Office Hour</a:t>
            </a:r>
            <a:r>
              <a:rPr lang="en-US" i="1" dirty="0"/>
              <a:t>, cont’d</a:t>
            </a:r>
          </a:p>
        </p:txBody>
      </p:sp>
      <p:sp>
        <p:nvSpPr>
          <p:cNvPr id="697347" name="Rectangle 3"/>
          <p:cNvSpPr>
            <a:spLocks noGrp="1" noChangeArrowheads="1"/>
          </p:cNvSpPr>
          <p:nvPr>
            <p:ph type="body" idx="1"/>
          </p:nvPr>
        </p:nvSpPr>
        <p:spPr>
          <a:xfrm>
            <a:off x="457200" y="1295400"/>
            <a:ext cx="8229600" cy="4876800"/>
          </a:xfrm>
        </p:spPr>
        <p:txBody>
          <a:bodyPr/>
          <a:lstStyle/>
          <a:p>
            <a:pPr>
              <a:lnSpc>
                <a:spcPct val="90000"/>
              </a:lnSpc>
            </a:pPr>
            <a:r>
              <a:rPr lang="en-US" dirty="0"/>
              <a:t>At the end of a visit, the </a:t>
            </a:r>
            <a:r>
              <a:rPr lang="en-US" dirty="0">
                <a:solidFill>
                  <a:srgbClr val="B23C00"/>
                </a:solidFill>
              </a:rPr>
              <a:t>next waiting student </a:t>
            </a:r>
            <a:br>
              <a:rPr lang="en-US" dirty="0">
                <a:solidFill>
                  <a:srgbClr val="B23C00"/>
                </a:solidFill>
              </a:rPr>
            </a:br>
            <a:r>
              <a:rPr lang="en-US" dirty="0"/>
              <a:t>(if any) immediately enters Prof. Fore</a:t>
            </a:r>
            <a:r>
              <a:rPr lang="ja-JP" altLang="en-US" dirty="0">
                <a:latin typeface="Arial"/>
              </a:rPr>
              <a:t>’</a:t>
            </a:r>
            <a:r>
              <a:rPr lang="en-US" dirty="0"/>
              <a:t>s office for a visit.</a:t>
            </a:r>
          </a:p>
          <a:p>
            <a:pPr lvl="4">
              <a:lnSpc>
                <a:spcPct val="90000"/>
              </a:lnSpc>
            </a:pPr>
            <a:endParaRPr lang="en-US" dirty="0"/>
          </a:p>
          <a:p>
            <a:pPr>
              <a:lnSpc>
                <a:spcPct val="90000"/>
              </a:lnSpc>
            </a:pPr>
            <a:r>
              <a:rPr lang="en-US" dirty="0"/>
              <a:t>Whenever there are no students visiting or waiting, Prof. Fore </a:t>
            </a:r>
            <a:r>
              <a:rPr lang="en-US" dirty="0">
                <a:solidFill>
                  <a:srgbClr val="B23C00"/>
                </a:solidFill>
              </a:rPr>
              <a:t>works on the design </a:t>
            </a:r>
            <a:r>
              <a:rPr lang="en-US" dirty="0"/>
              <a:t>of her programming language </a:t>
            </a:r>
            <a:r>
              <a:rPr lang="ja-JP" altLang="en-US" dirty="0">
                <a:latin typeface="Arial"/>
              </a:rPr>
              <a:t>“</a:t>
            </a:r>
            <a:r>
              <a:rPr lang="en-US" dirty="0" err="1"/>
              <a:t>ParFore</a:t>
            </a:r>
            <a:r>
              <a:rPr lang="ja-JP" altLang="en-US" dirty="0">
                <a:latin typeface="Arial"/>
              </a:rPr>
              <a:t>”</a:t>
            </a:r>
            <a:r>
              <a:rPr lang="en-US" dirty="0"/>
              <a:t> for her parallel programming course.</a:t>
            </a:r>
          </a:p>
        </p:txBody>
      </p:sp>
    </p:spTree>
    <p:extLst>
      <p:ext uri="{BB962C8B-B14F-4D97-AF65-F5344CB8AC3E}">
        <p14:creationId xmlns:p14="http://schemas.microsoft.com/office/powerpoint/2010/main" val="26066912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1357EDB-1D81-E641-8064-E44D5E72208E}" type="slidenum">
              <a:rPr lang="en-US"/>
              <a:pPr/>
              <a:t>28</a:t>
            </a:fld>
            <a:endParaRPr lang="en-US"/>
          </a:p>
        </p:txBody>
      </p:sp>
      <p:sp>
        <p:nvSpPr>
          <p:cNvPr id="698370" name="Rectangle 2"/>
          <p:cNvSpPr>
            <a:spLocks noGrp="1" noChangeArrowheads="1"/>
          </p:cNvSpPr>
          <p:nvPr>
            <p:ph type="title"/>
          </p:nvPr>
        </p:nvSpPr>
        <p:spPr/>
        <p:txBody>
          <a:bodyPr/>
          <a:lstStyle/>
          <a:p>
            <a:r>
              <a:rPr lang="en-US" dirty="0"/>
              <a:t>Example: Whenever a Student Arrives</a:t>
            </a:r>
          </a:p>
        </p:txBody>
      </p:sp>
      <p:sp>
        <p:nvSpPr>
          <p:cNvPr id="698371" name="Rectangle 3"/>
          <p:cNvSpPr>
            <a:spLocks noGrp="1" noChangeArrowheads="1"/>
          </p:cNvSpPr>
          <p:nvPr>
            <p:ph type="body" idx="1"/>
          </p:nvPr>
        </p:nvSpPr>
        <p:spPr/>
        <p:txBody>
          <a:bodyPr/>
          <a:lstStyle/>
          <a:p>
            <a:r>
              <a:rPr lang="en-US" dirty="0"/>
              <a:t>If Prof. Fore is not already meeting with another student, the arriving student can immediately </a:t>
            </a:r>
            <a:br>
              <a:rPr lang="en-US" dirty="0"/>
            </a:br>
            <a:r>
              <a:rPr lang="en-US" dirty="0">
                <a:solidFill>
                  <a:srgbClr val="B23C00"/>
                </a:solidFill>
              </a:rPr>
              <a:t>start an office visit</a:t>
            </a:r>
            <a:r>
              <a:rPr lang="en-US" dirty="0"/>
              <a:t>.</a:t>
            </a:r>
          </a:p>
          <a:p>
            <a:pPr lvl="4"/>
            <a:endParaRPr lang="en-US" dirty="0"/>
          </a:p>
          <a:p>
            <a:r>
              <a:rPr lang="en-US" dirty="0"/>
              <a:t>If Prof. Fore is already meeting with another student, the arriving student sits down on an empty chair outside her office to </a:t>
            </a:r>
            <a:r>
              <a:rPr lang="en-US" dirty="0">
                <a:solidFill>
                  <a:srgbClr val="B23C00"/>
                </a:solidFill>
              </a:rPr>
              <a:t>wait</a:t>
            </a:r>
            <a:r>
              <a:rPr lang="en-US" dirty="0"/>
              <a:t>.</a:t>
            </a:r>
          </a:p>
          <a:p>
            <a:pPr lvl="4"/>
            <a:endParaRPr lang="en-US" dirty="0"/>
          </a:p>
          <a:p>
            <a:r>
              <a:rPr lang="en-US" dirty="0"/>
              <a:t>If there are no empty chairs, the student </a:t>
            </a:r>
            <a:r>
              <a:rPr lang="en-US" dirty="0">
                <a:solidFill>
                  <a:srgbClr val="B23C00"/>
                </a:solidFill>
              </a:rPr>
              <a:t>leaves</a:t>
            </a:r>
            <a:r>
              <a:rPr lang="en-US" dirty="0"/>
              <a:t>.</a:t>
            </a:r>
          </a:p>
          <a:p>
            <a:pPr lvl="1"/>
            <a:r>
              <a:rPr lang="en-US" dirty="0"/>
              <a:t>Students who leave don’t return.</a:t>
            </a:r>
          </a:p>
        </p:txBody>
      </p:sp>
    </p:spTree>
    <p:extLst>
      <p:ext uri="{BB962C8B-B14F-4D97-AF65-F5344CB8AC3E}">
        <p14:creationId xmlns:p14="http://schemas.microsoft.com/office/powerpoint/2010/main" val="19633548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4B9598F-A635-4649-97AF-A58205608475}" type="slidenum">
              <a:rPr lang="en-US"/>
              <a:pPr/>
              <a:t>29</a:t>
            </a:fld>
            <a:endParaRPr lang="en-US"/>
          </a:p>
        </p:txBody>
      </p:sp>
      <p:sp>
        <p:nvSpPr>
          <p:cNvPr id="699394" name="Rectangle 2"/>
          <p:cNvSpPr>
            <a:spLocks noGrp="1" noChangeArrowheads="1"/>
          </p:cNvSpPr>
          <p:nvPr>
            <p:ph type="title"/>
          </p:nvPr>
        </p:nvSpPr>
        <p:spPr/>
        <p:txBody>
          <a:bodyPr/>
          <a:lstStyle/>
          <a:p>
            <a:r>
              <a:rPr lang="en-US" dirty="0"/>
              <a:t>Example: At the End of the Office Hour</a:t>
            </a:r>
          </a:p>
        </p:txBody>
      </p:sp>
      <p:sp>
        <p:nvSpPr>
          <p:cNvPr id="699395" name="Rectangle 3"/>
          <p:cNvSpPr>
            <a:spLocks noGrp="1" noChangeArrowheads="1"/>
          </p:cNvSpPr>
          <p:nvPr>
            <p:ph type="body" idx="1"/>
          </p:nvPr>
        </p:nvSpPr>
        <p:spPr/>
        <p:txBody>
          <a:bodyPr/>
          <a:lstStyle/>
          <a:p>
            <a:r>
              <a:rPr lang="en-US" dirty="0"/>
              <a:t>If Prof. Fore is not meeting a student, </a:t>
            </a:r>
            <a:br>
              <a:rPr lang="en-US" dirty="0"/>
            </a:br>
            <a:r>
              <a:rPr lang="en-US" dirty="0"/>
              <a:t>she </a:t>
            </a:r>
            <a:r>
              <a:rPr lang="en-US" dirty="0">
                <a:solidFill>
                  <a:srgbClr val="B23C00"/>
                </a:solidFill>
              </a:rPr>
              <a:t>closes her door </a:t>
            </a:r>
            <a:r>
              <a:rPr lang="en-US" dirty="0"/>
              <a:t>and no more students </a:t>
            </a:r>
            <a:br>
              <a:rPr lang="en-US" dirty="0"/>
            </a:br>
            <a:r>
              <a:rPr lang="en-US" dirty="0"/>
              <a:t>can visit.</a:t>
            </a:r>
          </a:p>
          <a:p>
            <a:pPr lvl="4"/>
            <a:endParaRPr lang="en-US" dirty="0"/>
          </a:p>
          <a:p>
            <a:r>
              <a:rPr lang="en-US" dirty="0"/>
              <a:t>If she is meeting a student, she allows that </a:t>
            </a:r>
            <a:br>
              <a:rPr lang="en-US" dirty="0"/>
            </a:br>
            <a:r>
              <a:rPr lang="en-US" dirty="0">
                <a:solidFill>
                  <a:srgbClr val="B23C00"/>
                </a:solidFill>
              </a:rPr>
              <a:t>visit to complete </a:t>
            </a:r>
            <a:r>
              <a:rPr lang="en-US" dirty="0"/>
              <a:t>(which may take her past </a:t>
            </a:r>
            <a:br>
              <a:rPr lang="en-US" dirty="0"/>
            </a:br>
            <a:r>
              <a:rPr lang="en-US" dirty="0"/>
              <a:t>her closing time) before closing her door. </a:t>
            </a:r>
          </a:p>
          <a:p>
            <a:pPr lvl="4"/>
            <a:endParaRPr lang="en-US" dirty="0"/>
          </a:p>
          <a:p>
            <a:r>
              <a:rPr lang="en-US" dirty="0"/>
              <a:t>Any students still waiting then </a:t>
            </a:r>
            <a:r>
              <a:rPr lang="en-US" dirty="0">
                <a:solidFill>
                  <a:srgbClr val="B23C00"/>
                </a:solidFill>
              </a:rPr>
              <a:t>leave</a:t>
            </a:r>
            <a:r>
              <a:rPr lang="en-US" dirty="0"/>
              <a:t>.</a:t>
            </a:r>
          </a:p>
        </p:txBody>
      </p:sp>
    </p:spTree>
    <p:extLst>
      <p:ext uri="{BB962C8B-B14F-4D97-AF65-F5344CB8AC3E}">
        <p14:creationId xmlns:p14="http://schemas.microsoft.com/office/powerpoint/2010/main" val="2092858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Namespaces</a:t>
            </a:r>
            <a:r>
              <a:rPr lang="en-US" i="1" dirty="0"/>
              <a:t>, cont’d</a:t>
            </a:r>
          </a:p>
        </p:txBody>
      </p:sp>
      <p:sp>
        <p:nvSpPr>
          <p:cNvPr id="3" name="Content Placeholder 2"/>
          <p:cNvSpPr>
            <a:spLocks noGrp="1"/>
          </p:cNvSpPr>
          <p:nvPr>
            <p:ph idx="1"/>
          </p:nvPr>
        </p:nvSpPr>
        <p:spPr/>
        <p:txBody>
          <a:bodyPr/>
          <a:lstStyle/>
          <a:p>
            <a:r>
              <a:rPr lang="en-US" dirty="0"/>
              <a:t>When have separate compilations, different programmers can write different source files.</a:t>
            </a:r>
          </a:p>
          <a:p>
            <a:pPr lvl="4"/>
            <a:endParaRPr lang="en-US" dirty="0"/>
          </a:p>
          <a:p>
            <a:r>
              <a:rPr lang="en-US" dirty="0"/>
              <a:t>How do we ensure that names used by one programmer do not conflict with names used by another programmer?</a:t>
            </a:r>
          </a:p>
          <a:p>
            <a:pPr lvl="4"/>
            <a:endParaRPr lang="en-US" dirty="0"/>
          </a:p>
          <a:p>
            <a:r>
              <a:rPr lang="en-US" dirty="0"/>
              <a:t>Each programmer can define his or her own namespace and put names into it.</a:t>
            </a:r>
          </a:p>
        </p:txBody>
      </p:sp>
      <p:sp>
        <p:nvSpPr>
          <p:cNvPr id="4" name="Slide Number Placeholder 3"/>
          <p:cNvSpPr>
            <a:spLocks noGrp="1"/>
          </p:cNvSpPr>
          <p:nvPr>
            <p:ph type="sldNum" sz="quarter" idx="12"/>
          </p:nvPr>
        </p:nvSpPr>
        <p:spPr/>
        <p:txBody>
          <a:bodyPr/>
          <a:lstStyle/>
          <a:p>
            <a:fld id="{5E4F0376-0E54-9843-B673-E00D6670E830}" type="slidenum">
              <a:rPr lang="en-US" smtClean="0"/>
              <a:pPr/>
              <a:t>3</a:t>
            </a:fld>
            <a:endParaRPr lang="en-US"/>
          </a:p>
        </p:txBody>
      </p:sp>
    </p:spTree>
    <p:extLst>
      <p:ext uri="{BB962C8B-B14F-4D97-AF65-F5344CB8AC3E}">
        <p14:creationId xmlns:p14="http://schemas.microsoft.com/office/powerpoint/2010/main" val="174980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B33B67D-64BE-B447-8C1E-A9C0E14DA65D}" type="slidenum">
              <a:rPr lang="en-US"/>
              <a:pPr/>
              <a:t>30</a:t>
            </a:fld>
            <a:endParaRPr lang="en-US"/>
          </a:p>
        </p:txBody>
      </p:sp>
      <p:sp>
        <p:nvSpPr>
          <p:cNvPr id="700418" name="Rectangle 2"/>
          <p:cNvSpPr>
            <a:spLocks noGrp="1" noChangeArrowheads="1"/>
          </p:cNvSpPr>
          <p:nvPr>
            <p:ph type="title"/>
          </p:nvPr>
        </p:nvSpPr>
        <p:spPr/>
        <p:txBody>
          <a:bodyPr/>
          <a:lstStyle/>
          <a:p>
            <a:r>
              <a:rPr lang="en-US" dirty="0"/>
              <a:t>Example Multithreaded Program</a:t>
            </a:r>
            <a:r>
              <a:rPr lang="en-US" i="1" dirty="0"/>
              <a:t>, cont’d</a:t>
            </a:r>
            <a:endParaRPr lang="en-US" dirty="0"/>
          </a:p>
        </p:txBody>
      </p:sp>
      <p:sp>
        <p:nvSpPr>
          <p:cNvPr id="700419" name="Rectangle 3"/>
          <p:cNvSpPr>
            <a:spLocks noGrp="1" noChangeArrowheads="1"/>
          </p:cNvSpPr>
          <p:nvPr>
            <p:ph type="body" idx="1"/>
          </p:nvPr>
        </p:nvSpPr>
        <p:spPr/>
        <p:txBody>
          <a:bodyPr/>
          <a:lstStyle/>
          <a:p>
            <a:pPr>
              <a:lnSpc>
                <a:spcPct val="90000"/>
              </a:lnSpc>
            </a:pPr>
            <a:r>
              <a:rPr lang="en-US" dirty="0"/>
              <a:t>A program to </a:t>
            </a:r>
            <a:r>
              <a:rPr lang="en-US" dirty="0">
                <a:solidFill>
                  <a:srgbClr val="B23C00"/>
                </a:solidFill>
              </a:rPr>
              <a:t>simulate</a:t>
            </a:r>
            <a:r>
              <a:rPr lang="en-US" dirty="0"/>
              <a:t> students visiting </a:t>
            </a:r>
            <a:br>
              <a:rPr lang="en-US" dirty="0"/>
            </a:br>
            <a:r>
              <a:rPr lang="en-US" dirty="0"/>
              <a:t>Prof. Fore during one of her office hours.</a:t>
            </a:r>
          </a:p>
          <a:p>
            <a:pPr lvl="4">
              <a:lnSpc>
                <a:spcPct val="90000"/>
              </a:lnSpc>
            </a:pPr>
            <a:endParaRPr lang="en-US" dirty="0"/>
          </a:p>
          <a:p>
            <a:pPr lvl="1">
              <a:lnSpc>
                <a:spcPct val="90000"/>
              </a:lnSpc>
            </a:pPr>
            <a:r>
              <a:rPr lang="en-US" dirty="0"/>
              <a:t>Uses the Pthreads library.</a:t>
            </a:r>
          </a:p>
          <a:p>
            <a:pPr lvl="1">
              <a:lnSpc>
                <a:spcPct val="90000"/>
              </a:lnSpc>
            </a:pPr>
            <a:r>
              <a:rPr lang="en-US" dirty="0"/>
              <a:t>1 second of real time = 1 minute of simulation time.</a:t>
            </a:r>
          </a:p>
        </p:txBody>
      </p:sp>
    </p:spTree>
    <p:extLst>
      <p:ext uri="{BB962C8B-B14F-4D97-AF65-F5344CB8AC3E}">
        <p14:creationId xmlns:p14="http://schemas.microsoft.com/office/powerpoint/2010/main" val="17655569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B33B67D-64BE-B447-8C1E-A9C0E14DA65D}" type="slidenum">
              <a:rPr lang="en-US"/>
              <a:pPr/>
              <a:t>31</a:t>
            </a:fld>
            <a:endParaRPr lang="en-US"/>
          </a:p>
        </p:txBody>
      </p:sp>
      <p:sp>
        <p:nvSpPr>
          <p:cNvPr id="700418" name="Rectangle 2"/>
          <p:cNvSpPr>
            <a:spLocks noGrp="1" noChangeArrowheads="1"/>
          </p:cNvSpPr>
          <p:nvPr>
            <p:ph type="title"/>
          </p:nvPr>
        </p:nvSpPr>
        <p:spPr/>
        <p:txBody>
          <a:bodyPr/>
          <a:lstStyle/>
          <a:p>
            <a:r>
              <a:rPr lang="en-US" dirty="0"/>
              <a:t>Example Multithreaded Program</a:t>
            </a:r>
            <a:r>
              <a:rPr lang="en-US" i="1" dirty="0"/>
              <a:t>, cont’d</a:t>
            </a:r>
            <a:endParaRPr lang="en-US" dirty="0"/>
          </a:p>
        </p:txBody>
      </p:sp>
      <p:sp>
        <p:nvSpPr>
          <p:cNvPr id="700419" name="Rectangle 3"/>
          <p:cNvSpPr>
            <a:spLocks noGrp="1" noChangeArrowheads="1"/>
          </p:cNvSpPr>
          <p:nvPr>
            <p:ph type="body" idx="1"/>
          </p:nvPr>
        </p:nvSpPr>
        <p:spPr>
          <a:xfrm>
            <a:off x="457200" y="1295400"/>
            <a:ext cx="8320994" cy="4953000"/>
          </a:xfrm>
        </p:spPr>
        <p:txBody>
          <a:bodyPr/>
          <a:lstStyle/>
          <a:p>
            <a:pPr>
              <a:lnSpc>
                <a:spcPct val="90000"/>
              </a:lnSpc>
            </a:pPr>
            <a:r>
              <a:rPr lang="en-US" dirty="0"/>
              <a:t>The program prints a message with a timestamp as each </a:t>
            </a:r>
            <a:r>
              <a:rPr lang="en-US" dirty="0">
                <a:solidFill>
                  <a:srgbClr val="B23C00"/>
                </a:solidFill>
              </a:rPr>
              <a:t>event</a:t>
            </a:r>
            <a:r>
              <a:rPr lang="en-US" dirty="0"/>
              <a:t> occurs.</a:t>
            </a:r>
          </a:p>
          <a:p>
            <a:pPr lvl="1">
              <a:lnSpc>
                <a:spcPct val="90000"/>
              </a:lnSpc>
            </a:pPr>
            <a:r>
              <a:rPr lang="en-US" dirty="0"/>
              <a:t>Events: a student arrives, a student starts an office visit, a student completes an office visit, etc.</a:t>
            </a:r>
          </a:p>
          <a:p>
            <a:pPr lvl="5">
              <a:lnSpc>
                <a:spcPct val="90000"/>
              </a:lnSpc>
            </a:pPr>
            <a:endParaRPr lang="en-US" dirty="0"/>
          </a:p>
          <a:p>
            <a:pPr>
              <a:lnSpc>
                <a:spcPct val="90000"/>
              </a:lnSpc>
            </a:pPr>
            <a:r>
              <a:rPr lang="en-US" dirty="0"/>
              <a:t>Tabular output format that shows for each event:</a:t>
            </a:r>
          </a:p>
          <a:p>
            <a:pPr lvl="1">
              <a:lnSpc>
                <a:spcPct val="90000"/>
              </a:lnSpc>
            </a:pPr>
            <a:r>
              <a:rPr lang="en-US" dirty="0"/>
              <a:t>The simulation time</a:t>
            </a:r>
          </a:p>
          <a:p>
            <a:pPr lvl="1">
              <a:lnSpc>
                <a:spcPct val="90000"/>
              </a:lnSpc>
            </a:pPr>
            <a:r>
              <a:rPr lang="en-US" dirty="0"/>
              <a:t>Which student (if any) is meeting with the professor</a:t>
            </a:r>
          </a:p>
          <a:p>
            <a:pPr lvl="1">
              <a:lnSpc>
                <a:spcPct val="90000"/>
              </a:lnSpc>
            </a:pPr>
            <a:r>
              <a:rPr lang="en-US" dirty="0"/>
              <a:t>Which students (if any) are waiting in the chairs</a:t>
            </a:r>
          </a:p>
          <a:p>
            <a:pPr lvl="1">
              <a:lnSpc>
                <a:spcPct val="90000"/>
              </a:lnSpc>
            </a:pPr>
            <a:r>
              <a:rPr lang="en-US" dirty="0"/>
              <a:t>Event description</a:t>
            </a:r>
          </a:p>
          <a:p>
            <a:pPr lvl="4">
              <a:lnSpc>
                <a:spcPct val="90000"/>
              </a:lnSpc>
            </a:pPr>
            <a:endParaRPr lang="en-US" dirty="0"/>
          </a:p>
          <a:p>
            <a:pPr>
              <a:lnSpc>
                <a:spcPct val="90000"/>
              </a:lnSpc>
            </a:pPr>
            <a:r>
              <a:rPr lang="en-US" dirty="0">
                <a:solidFill>
                  <a:srgbClr val="B23C00"/>
                </a:solidFill>
              </a:rPr>
              <a:t>Will Prof. Fore ever find time during the hour </a:t>
            </a:r>
            <a:br>
              <a:rPr lang="en-US" dirty="0">
                <a:solidFill>
                  <a:srgbClr val="B23C00"/>
                </a:solidFill>
              </a:rPr>
            </a:br>
            <a:r>
              <a:rPr lang="en-US" dirty="0">
                <a:solidFill>
                  <a:srgbClr val="B23C00"/>
                </a:solidFill>
              </a:rPr>
              <a:t>to work on her language </a:t>
            </a:r>
            <a:r>
              <a:rPr lang="en-US" dirty="0" err="1">
                <a:solidFill>
                  <a:srgbClr val="B23C00"/>
                </a:solidFill>
              </a:rPr>
              <a:t>ParFore</a:t>
            </a:r>
            <a:r>
              <a:rPr lang="en-US" dirty="0">
                <a:solidFill>
                  <a:srgbClr val="B23C00"/>
                </a:solidFill>
              </a:rPr>
              <a:t> the course?</a:t>
            </a:r>
          </a:p>
        </p:txBody>
      </p:sp>
    </p:spTree>
    <p:extLst>
      <p:ext uri="{BB962C8B-B14F-4D97-AF65-F5344CB8AC3E}">
        <p14:creationId xmlns:p14="http://schemas.microsoft.com/office/powerpoint/2010/main" val="34356819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Multithreaded </a:t>
            </a:r>
            <a:r>
              <a:rPr lang="en-US" dirty="0"/>
              <a:t>Program</a:t>
            </a:r>
            <a:r>
              <a:rPr lang="en-US" i="1" dirty="0"/>
              <a:t>, cont’d</a:t>
            </a:r>
            <a:endParaRPr lang="en-US" dirty="0"/>
          </a:p>
        </p:txBody>
      </p:sp>
      <p:sp>
        <p:nvSpPr>
          <p:cNvPr id="3" name="Content Placeholder 2"/>
          <p:cNvSpPr>
            <a:spLocks noGrp="1"/>
          </p:cNvSpPr>
          <p:nvPr>
            <p:ph idx="1"/>
          </p:nvPr>
        </p:nvSpPr>
        <p:spPr/>
        <p:txBody>
          <a:bodyPr/>
          <a:lstStyle/>
          <a:p>
            <a:r>
              <a:rPr lang="en-US" dirty="0">
                <a:solidFill>
                  <a:srgbClr val="B23C00"/>
                </a:solidFill>
              </a:rPr>
              <a:t>The program contains a subtle threading bug!</a:t>
            </a:r>
          </a:p>
          <a:p>
            <a:pPr lvl="4"/>
            <a:endParaRPr lang="en-US" dirty="0">
              <a:solidFill>
                <a:srgbClr val="B23300"/>
              </a:solidFill>
            </a:endParaRPr>
          </a:p>
          <a:p>
            <a:pPr lvl="1"/>
            <a:r>
              <a:rPr lang="en-US" dirty="0"/>
              <a:t>Causes a deadlock under certain circumstances.</a:t>
            </a:r>
          </a:p>
          <a:p>
            <a:pPr lvl="1"/>
            <a:r>
              <a:rPr lang="en-US" dirty="0"/>
              <a:t>Can you find the error and correct it?</a:t>
            </a:r>
          </a:p>
        </p:txBody>
      </p:sp>
      <p:sp>
        <p:nvSpPr>
          <p:cNvPr id="4" name="Slide Number Placeholder 3"/>
          <p:cNvSpPr>
            <a:spLocks noGrp="1"/>
          </p:cNvSpPr>
          <p:nvPr>
            <p:ph type="sldNum" sz="quarter" idx="12"/>
          </p:nvPr>
        </p:nvSpPr>
        <p:spPr/>
        <p:txBody>
          <a:bodyPr/>
          <a:lstStyle/>
          <a:p>
            <a:fld id="{0B1C8C3D-1D40-5842-8926-8321D93EF020}" type="slidenum">
              <a:rPr lang="en-US" smtClean="0"/>
              <a:pPr/>
              <a:t>32</a:t>
            </a:fld>
            <a:endParaRPr lang="en-US"/>
          </a:p>
        </p:txBody>
      </p:sp>
      <p:sp>
        <p:nvSpPr>
          <p:cNvPr id="5" name="Text Box 4">
            <a:extLst>
              <a:ext uri="{FF2B5EF4-FFF2-40B4-BE49-F238E27FC236}">
                <a16:creationId xmlns:a16="http://schemas.microsoft.com/office/drawing/2014/main" id="{F6D4B12F-928D-2A4F-B9E2-2C1ECCA08F6F}"/>
              </a:ext>
            </a:extLst>
          </p:cNvPr>
          <p:cNvSpPr txBox="1">
            <a:spLocks noChangeArrowheads="1"/>
          </p:cNvSpPr>
          <p:nvPr/>
        </p:nvSpPr>
        <p:spPr bwMode="auto">
          <a:xfrm>
            <a:off x="6858000" y="6172200"/>
            <a:ext cx="803275" cy="376238"/>
          </a:xfrm>
          <a:prstGeom prst="rect">
            <a:avLst/>
          </a:prstGeom>
          <a:noFill/>
          <a:ln w="9525">
            <a:solidFill>
              <a:schemeClr val="folHlink"/>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solidFill>
                  <a:schemeClr val="folHlink"/>
                </a:solidFill>
              </a:rPr>
              <a:t>Demo</a:t>
            </a:r>
          </a:p>
        </p:txBody>
      </p:sp>
    </p:spTree>
    <p:extLst>
      <p:ext uri="{BB962C8B-B14F-4D97-AF65-F5344CB8AC3E}">
        <p14:creationId xmlns:p14="http://schemas.microsoft.com/office/powerpoint/2010/main" val="2483138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Namespaces</a:t>
            </a:r>
            <a:r>
              <a:rPr lang="en-US" i="1" dirty="0"/>
              <a:t>, cont’d</a:t>
            </a:r>
            <a:endParaRPr lang="en-US" dirty="0"/>
          </a:p>
        </p:txBody>
      </p:sp>
      <p:sp>
        <p:nvSpPr>
          <p:cNvPr id="3" name="Content Placeholder 2"/>
          <p:cNvSpPr>
            <a:spLocks noGrp="1"/>
          </p:cNvSpPr>
          <p:nvPr>
            <p:ph idx="1"/>
          </p:nvPr>
        </p:nvSpPr>
        <p:spPr>
          <a:xfrm>
            <a:off x="457200" y="3033344"/>
            <a:ext cx="8229600" cy="3097581"/>
          </a:xfrm>
        </p:spPr>
        <p:txBody>
          <a:bodyPr/>
          <a:lstStyle/>
          <a:p>
            <a:r>
              <a:rPr lang="en-US" dirty="0"/>
              <a:t>If another programmer wants to use names defined in </a:t>
            </a:r>
            <a:r>
              <a:rPr lang="en-US" b="1" dirty="0" err="1">
                <a:solidFill>
                  <a:srgbClr val="0033CC"/>
                </a:solidFill>
                <a:latin typeface="Courier New" charset="0"/>
                <a:ea typeface="Courier New" charset="0"/>
                <a:cs typeface="Courier New" charset="0"/>
              </a:rPr>
              <a:t>rons_namespace</a:t>
            </a:r>
            <a:r>
              <a:rPr lang="en-US" dirty="0"/>
              <a:t>:</a:t>
            </a:r>
          </a:p>
          <a:p>
            <a:pPr lvl="1"/>
            <a:endParaRPr lang="en-US" dirty="0"/>
          </a:p>
          <a:p>
            <a:pPr lvl="5"/>
            <a:endParaRPr lang="en-US" dirty="0"/>
          </a:p>
          <a:p>
            <a:pPr lvl="1"/>
            <a:r>
              <a:rPr lang="en-US" dirty="0"/>
              <a:t>Use</a:t>
            </a:r>
            <a:r>
              <a:rPr lang="en-US" b="1" dirty="0">
                <a:solidFill>
                  <a:srgbClr val="0033CC"/>
                </a:solidFill>
                <a:latin typeface="Courier New" charset="0"/>
                <a:ea typeface="Courier New" charset="0"/>
                <a:cs typeface="Courier New" charset="0"/>
              </a:rPr>
              <a:t> </a:t>
            </a:r>
            <a:r>
              <a:rPr lang="en-US" b="1" dirty="0" err="1">
                <a:solidFill>
                  <a:srgbClr val="0033CC"/>
                </a:solidFill>
                <a:latin typeface="Courier New" charset="0"/>
                <a:ea typeface="Courier New" charset="0"/>
                <a:cs typeface="Courier New" charset="0"/>
              </a:rPr>
              <a:t>rons_namespace</a:t>
            </a:r>
            <a:r>
              <a:rPr lang="en-US" b="1" dirty="0">
                <a:solidFill>
                  <a:srgbClr val="0033CC"/>
                </a:solidFill>
                <a:latin typeface="Courier New" charset="0"/>
                <a:ea typeface="Courier New" charset="0"/>
                <a:cs typeface="Courier New" charset="0"/>
              </a:rPr>
              <a:t> </a:t>
            </a:r>
            <a:r>
              <a:rPr lang="en-US" dirty="0"/>
              <a:t>in subsequent code</a:t>
            </a:r>
          </a:p>
        </p:txBody>
      </p:sp>
      <p:sp>
        <p:nvSpPr>
          <p:cNvPr id="4" name="Slide Number Placeholder 3"/>
          <p:cNvSpPr>
            <a:spLocks noGrp="1"/>
          </p:cNvSpPr>
          <p:nvPr>
            <p:ph type="sldNum" sz="quarter" idx="12"/>
          </p:nvPr>
        </p:nvSpPr>
        <p:spPr/>
        <p:txBody>
          <a:bodyPr/>
          <a:lstStyle/>
          <a:p>
            <a:fld id="{5E4F0376-0E54-9843-B673-E00D6670E830}" type="slidenum">
              <a:rPr lang="en-US" smtClean="0"/>
              <a:pPr/>
              <a:t>4</a:t>
            </a:fld>
            <a:endParaRPr lang="en-US"/>
          </a:p>
        </p:txBody>
      </p:sp>
      <p:sp>
        <p:nvSpPr>
          <p:cNvPr id="5" name="TextBox 4"/>
          <p:cNvSpPr txBox="1"/>
          <p:nvPr/>
        </p:nvSpPr>
        <p:spPr>
          <a:xfrm>
            <a:off x="2556063" y="1234464"/>
            <a:ext cx="4031873" cy="1631216"/>
          </a:xfrm>
          <a:prstGeom prst="rect">
            <a:avLst/>
          </a:prstGeom>
          <a:solidFill>
            <a:schemeClr val="bg1">
              <a:lumMod val="95000"/>
            </a:schemeClr>
          </a:solidFill>
          <a:ln>
            <a:solidFill>
              <a:schemeClr val="bg1">
                <a:lumMod val="75000"/>
              </a:schemeClr>
            </a:solidFill>
          </a:ln>
        </p:spPr>
        <p:txBody>
          <a:bodyPr wrap="none" rtlCol="0">
            <a:spAutoFit/>
          </a:bodyPr>
          <a:lstStyle/>
          <a:p>
            <a:r>
              <a:rPr lang="en-US" sz="2000" b="1" dirty="0">
                <a:latin typeface="Courier New" charset="0"/>
                <a:ea typeface="Courier New" charset="0"/>
                <a:cs typeface="Courier New" charset="0"/>
              </a:rPr>
              <a:t>namespace </a:t>
            </a:r>
            <a:r>
              <a:rPr lang="en-US" sz="2000" b="1" dirty="0" err="1">
                <a:solidFill>
                  <a:srgbClr val="B23C00"/>
                </a:solidFill>
                <a:latin typeface="Courier New" charset="0"/>
                <a:ea typeface="Courier New" charset="0"/>
                <a:cs typeface="Courier New" charset="0"/>
              </a:rPr>
              <a:t>rons_namespace</a:t>
            </a:r>
            <a:r>
              <a:rPr lang="en-US" sz="2000" b="1" dirty="0">
                <a:solidFill>
                  <a:srgbClr val="B23C00"/>
                </a:solidFill>
                <a:latin typeface="Courier New" charset="0"/>
                <a:ea typeface="Courier New" charset="0"/>
                <a:cs typeface="Courier New" charset="0"/>
              </a:rPr>
              <a:t> </a:t>
            </a:r>
          </a:p>
          <a:p>
            <a:r>
              <a:rPr lang="en-US" sz="2000" b="1" dirty="0">
                <a:latin typeface="Courier New" charset="0"/>
                <a:ea typeface="Courier New" charset="0"/>
                <a:cs typeface="Courier New" charset="0"/>
              </a:rPr>
              <a:t>{</a:t>
            </a:r>
          </a:p>
          <a:p>
            <a:r>
              <a:rPr lang="en-US" sz="2000" b="1" dirty="0">
                <a:latin typeface="Courier New" charset="0"/>
                <a:ea typeface="Courier New" charset="0"/>
                <a:cs typeface="Courier New" charset="0"/>
              </a:rPr>
              <a:t>   void function foo();</a:t>
            </a:r>
          </a:p>
          <a:p>
            <a:r>
              <a:rPr lang="en-US" sz="2000" b="1" dirty="0">
                <a:latin typeface="Courier New" charset="0"/>
                <a:ea typeface="Courier New" charset="0"/>
                <a:cs typeface="Courier New" charset="0"/>
              </a:rPr>
              <a:t>   ...</a:t>
            </a:r>
          </a:p>
          <a:p>
            <a:r>
              <a:rPr lang="en-US" sz="2000" b="1" dirty="0">
                <a:latin typeface="Courier New" charset="0"/>
                <a:ea typeface="Courier New" charset="0"/>
                <a:cs typeface="Courier New" charset="0"/>
              </a:rPr>
              <a:t>}</a:t>
            </a:r>
          </a:p>
        </p:txBody>
      </p:sp>
      <p:sp>
        <p:nvSpPr>
          <p:cNvPr id="6" name="TextBox 5"/>
          <p:cNvSpPr txBox="1"/>
          <p:nvPr/>
        </p:nvSpPr>
        <p:spPr>
          <a:xfrm>
            <a:off x="2094397" y="4126158"/>
            <a:ext cx="4955203" cy="400110"/>
          </a:xfrm>
          <a:prstGeom prst="rect">
            <a:avLst/>
          </a:prstGeom>
          <a:solidFill>
            <a:schemeClr val="bg1">
              <a:lumMod val="95000"/>
            </a:schemeClr>
          </a:solidFill>
          <a:ln>
            <a:solidFill>
              <a:schemeClr val="bg1">
                <a:lumMod val="75000"/>
              </a:schemeClr>
            </a:solidFill>
          </a:ln>
        </p:spPr>
        <p:txBody>
          <a:bodyPr wrap="none" rtlCol="0">
            <a:spAutoFit/>
          </a:bodyPr>
          <a:lstStyle/>
          <a:p>
            <a:r>
              <a:rPr lang="en-US" sz="2000" b="1" dirty="0">
                <a:latin typeface="Courier New" charset="0"/>
                <a:ea typeface="Courier New" charset="0"/>
                <a:cs typeface="Courier New" charset="0"/>
              </a:rPr>
              <a:t>using namespace </a:t>
            </a:r>
            <a:r>
              <a:rPr lang="en-US" sz="2000" b="1" dirty="0" err="1">
                <a:latin typeface="Courier New" charset="0"/>
                <a:ea typeface="Courier New" charset="0"/>
                <a:cs typeface="Courier New" charset="0"/>
              </a:rPr>
              <a:t>rons_namespace</a:t>
            </a:r>
            <a:r>
              <a:rPr lang="en-US" sz="2000" b="1" dirty="0">
                <a:latin typeface="Courier New" charset="0"/>
                <a:ea typeface="Courier New" charset="0"/>
                <a:cs typeface="Courier New" charset="0"/>
              </a:rPr>
              <a:t>;</a:t>
            </a:r>
          </a:p>
        </p:txBody>
      </p:sp>
    </p:spTree>
    <p:extLst>
      <p:ext uri="{BB962C8B-B14F-4D97-AF65-F5344CB8AC3E}">
        <p14:creationId xmlns:p14="http://schemas.microsoft.com/office/powerpoint/2010/main" val="2646172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Namespaces</a:t>
            </a:r>
            <a:r>
              <a:rPr lang="en-US" i="1" dirty="0"/>
              <a:t>, cont’d</a:t>
            </a:r>
            <a:endParaRPr lang="en-US" dirty="0"/>
          </a:p>
        </p:txBody>
      </p:sp>
      <p:sp>
        <p:nvSpPr>
          <p:cNvPr id="3" name="Content Placeholder 2"/>
          <p:cNvSpPr>
            <a:spLocks noGrp="1"/>
          </p:cNvSpPr>
          <p:nvPr>
            <p:ph idx="1"/>
          </p:nvPr>
        </p:nvSpPr>
        <p:spPr>
          <a:xfrm>
            <a:off x="457200" y="3033344"/>
            <a:ext cx="8229600" cy="2132997"/>
          </a:xfrm>
        </p:spPr>
        <p:txBody>
          <a:bodyPr/>
          <a:lstStyle/>
          <a:p>
            <a:r>
              <a:rPr lang="en-US" dirty="0"/>
              <a:t>Use the scope resolution operator</a:t>
            </a:r>
            <a:r>
              <a:rPr lang="en-US" b="1" dirty="0">
                <a:solidFill>
                  <a:srgbClr val="0033CC"/>
                </a:solidFill>
                <a:latin typeface="Courier New" charset="0"/>
                <a:ea typeface="Courier New" charset="0"/>
                <a:cs typeface="Courier New" charset="0"/>
              </a:rPr>
              <a:t> :: </a:t>
            </a:r>
            <a:r>
              <a:rPr lang="en-US" dirty="0"/>
              <a:t>to use only a specific name from a namespace.</a:t>
            </a:r>
            <a:endParaRPr lang="en-US" b="1" dirty="0">
              <a:solidFill>
                <a:srgbClr val="0033CC"/>
              </a:solidFill>
              <a:latin typeface="Courier New" charset="0"/>
              <a:ea typeface="Courier New" charset="0"/>
              <a:cs typeface="Courier New" charset="0"/>
            </a:endParaRPr>
          </a:p>
          <a:p>
            <a:pPr lvl="1"/>
            <a:r>
              <a:rPr lang="en-US" dirty="0"/>
              <a:t>Example: </a:t>
            </a:r>
          </a:p>
          <a:p>
            <a:pPr lvl="4"/>
            <a:endParaRPr lang="en-US" dirty="0"/>
          </a:p>
          <a:p>
            <a:r>
              <a:rPr lang="en-US" dirty="0"/>
              <a:t>Also:</a:t>
            </a:r>
          </a:p>
        </p:txBody>
      </p:sp>
      <p:sp>
        <p:nvSpPr>
          <p:cNvPr id="4" name="Slide Number Placeholder 3"/>
          <p:cNvSpPr>
            <a:spLocks noGrp="1"/>
          </p:cNvSpPr>
          <p:nvPr>
            <p:ph type="sldNum" sz="quarter" idx="12"/>
          </p:nvPr>
        </p:nvSpPr>
        <p:spPr/>
        <p:txBody>
          <a:bodyPr/>
          <a:lstStyle/>
          <a:p>
            <a:fld id="{5E4F0376-0E54-9843-B673-E00D6670E830}" type="slidenum">
              <a:rPr lang="en-US" smtClean="0"/>
              <a:pPr/>
              <a:t>5</a:t>
            </a:fld>
            <a:endParaRPr lang="en-US"/>
          </a:p>
        </p:txBody>
      </p:sp>
      <p:sp>
        <p:nvSpPr>
          <p:cNvPr id="5" name="TextBox 4"/>
          <p:cNvSpPr txBox="1"/>
          <p:nvPr/>
        </p:nvSpPr>
        <p:spPr>
          <a:xfrm>
            <a:off x="2556063" y="1234464"/>
            <a:ext cx="4031873" cy="1631216"/>
          </a:xfrm>
          <a:prstGeom prst="rect">
            <a:avLst/>
          </a:prstGeom>
          <a:solidFill>
            <a:schemeClr val="bg1">
              <a:lumMod val="95000"/>
            </a:schemeClr>
          </a:solidFill>
          <a:ln>
            <a:solidFill>
              <a:schemeClr val="bg1">
                <a:lumMod val="75000"/>
              </a:schemeClr>
            </a:solidFill>
          </a:ln>
        </p:spPr>
        <p:txBody>
          <a:bodyPr wrap="none" rtlCol="0">
            <a:spAutoFit/>
          </a:bodyPr>
          <a:lstStyle/>
          <a:p>
            <a:r>
              <a:rPr lang="en-US" sz="2000" b="1" dirty="0">
                <a:latin typeface="Courier New" charset="0"/>
                <a:ea typeface="Courier New" charset="0"/>
                <a:cs typeface="Courier New" charset="0"/>
              </a:rPr>
              <a:t>namespace </a:t>
            </a:r>
            <a:r>
              <a:rPr lang="en-US" sz="2000" b="1" dirty="0" err="1">
                <a:solidFill>
                  <a:srgbClr val="B23C00"/>
                </a:solidFill>
                <a:latin typeface="Courier New" charset="0"/>
                <a:ea typeface="Courier New" charset="0"/>
                <a:cs typeface="Courier New" charset="0"/>
              </a:rPr>
              <a:t>rons_namespace</a:t>
            </a:r>
            <a:r>
              <a:rPr lang="en-US" sz="2000" b="1" dirty="0">
                <a:solidFill>
                  <a:srgbClr val="B23C00"/>
                </a:solidFill>
                <a:latin typeface="Courier New" charset="0"/>
                <a:ea typeface="Courier New" charset="0"/>
                <a:cs typeface="Courier New" charset="0"/>
              </a:rPr>
              <a:t> </a:t>
            </a:r>
          </a:p>
          <a:p>
            <a:r>
              <a:rPr lang="en-US" sz="2000" b="1" dirty="0">
                <a:latin typeface="Courier New" charset="0"/>
                <a:ea typeface="Courier New" charset="0"/>
                <a:cs typeface="Courier New" charset="0"/>
              </a:rPr>
              <a:t>{</a:t>
            </a:r>
          </a:p>
          <a:p>
            <a:r>
              <a:rPr lang="en-US" sz="2000" b="1" dirty="0">
                <a:latin typeface="Courier New" charset="0"/>
                <a:ea typeface="Courier New" charset="0"/>
                <a:cs typeface="Courier New" charset="0"/>
              </a:rPr>
              <a:t>   void function foo();</a:t>
            </a:r>
          </a:p>
          <a:p>
            <a:r>
              <a:rPr lang="en-US" sz="2000" b="1" dirty="0">
                <a:latin typeface="Courier New" charset="0"/>
                <a:ea typeface="Courier New" charset="0"/>
                <a:cs typeface="Courier New" charset="0"/>
              </a:rPr>
              <a:t>   ...</a:t>
            </a:r>
          </a:p>
          <a:p>
            <a:r>
              <a:rPr lang="en-US" sz="2000" b="1" dirty="0">
                <a:latin typeface="Courier New" charset="0"/>
                <a:ea typeface="Courier New" charset="0"/>
                <a:cs typeface="Courier New" charset="0"/>
              </a:rPr>
              <a:t>}</a:t>
            </a:r>
          </a:p>
        </p:txBody>
      </p:sp>
      <p:sp>
        <p:nvSpPr>
          <p:cNvPr id="6" name="TextBox 5"/>
          <p:cNvSpPr txBox="1"/>
          <p:nvPr/>
        </p:nvSpPr>
        <p:spPr>
          <a:xfrm>
            <a:off x="3017728" y="4069073"/>
            <a:ext cx="3570208" cy="400110"/>
          </a:xfrm>
          <a:prstGeom prst="rect">
            <a:avLst/>
          </a:prstGeom>
          <a:solidFill>
            <a:schemeClr val="bg1">
              <a:lumMod val="95000"/>
            </a:schemeClr>
          </a:solidFill>
          <a:ln>
            <a:solidFill>
              <a:schemeClr val="bg1">
                <a:lumMod val="75000"/>
              </a:schemeClr>
            </a:solidFill>
          </a:ln>
        </p:spPr>
        <p:txBody>
          <a:bodyPr wrap="none" rtlCol="0">
            <a:spAutoFit/>
          </a:bodyPr>
          <a:lstStyle/>
          <a:p>
            <a:r>
              <a:rPr lang="en-US" sz="2000" b="1" dirty="0" err="1">
                <a:latin typeface="Courier New" charset="0"/>
                <a:ea typeface="Courier New" charset="0"/>
                <a:cs typeface="Courier New" charset="0"/>
              </a:rPr>
              <a:t>rons_namespace</a:t>
            </a:r>
            <a:r>
              <a:rPr lang="en-US" sz="2000" b="1" dirty="0">
                <a:latin typeface="Courier New" charset="0"/>
                <a:ea typeface="Courier New" charset="0"/>
                <a:cs typeface="Courier New" charset="0"/>
              </a:rPr>
              <a:t>::foo();</a:t>
            </a:r>
          </a:p>
        </p:txBody>
      </p:sp>
      <p:sp>
        <p:nvSpPr>
          <p:cNvPr id="7" name="TextBox 6"/>
          <p:cNvSpPr txBox="1"/>
          <p:nvPr/>
        </p:nvSpPr>
        <p:spPr>
          <a:xfrm>
            <a:off x="2709951" y="4865995"/>
            <a:ext cx="4185761" cy="1015663"/>
          </a:xfrm>
          <a:prstGeom prst="rect">
            <a:avLst/>
          </a:prstGeom>
          <a:solidFill>
            <a:schemeClr val="bg1">
              <a:lumMod val="95000"/>
            </a:schemeClr>
          </a:solidFill>
          <a:ln>
            <a:solidFill>
              <a:schemeClr val="bg1">
                <a:lumMod val="75000"/>
              </a:schemeClr>
            </a:solidFill>
          </a:ln>
        </p:spPr>
        <p:txBody>
          <a:bodyPr wrap="none" rtlCol="0">
            <a:spAutoFit/>
          </a:bodyPr>
          <a:lstStyle/>
          <a:p>
            <a:r>
              <a:rPr lang="en-US" sz="2000" b="1" dirty="0">
                <a:latin typeface="Courier New" charset="0"/>
                <a:ea typeface="Courier New" charset="0"/>
                <a:cs typeface="Courier New" charset="0"/>
              </a:rPr>
              <a:t>using </a:t>
            </a:r>
            <a:r>
              <a:rPr lang="en-US" sz="2000" b="1" dirty="0" err="1">
                <a:latin typeface="Courier New" charset="0"/>
                <a:ea typeface="Courier New" charset="0"/>
                <a:cs typeface="Courier New" charset="0"/>
              </a:rPr>
              <a:t>rons_namespace</a:t>
            </a:r>
            <a:r>
              <a:rPr lang="en-US" sz="2000" b="1" dirty="0">
                <a:latin typeface="Courier New" charset="0"/>
                <a:ea typeface="Courier New" charset="0"/>
                <a:cs typeface="Courier New" charset="0"/>
              </a:rPr>
              <a:t>::foo;</a:t>
            </a:r>
          </a:p>
          <a:p>
            <a:r>
              <a:rPr lang="en-US" sz="2000" b="1" dirty="0">
                <a:latin typeface="Courier New" charset="0"/>
                <a:ea typeface="Courier New" charset="0"/>
                <a:cs typeface="Courier New" charset="0"/>
              </a:rPr>
              <a:t>...</a:t>
            </a:r>
          </a:p>
          <a:p>
            <a:r>
              <a:rPr lang="en-US" sz="2000" b="1" dirty="0">
                <a:latin typeface="Courier New" charset="0"/>
                <a:ea typeface="Courier New" charset="0"/>
                <a:cs typeface="Courier New" charset="0"/>
              </a:rPr>
              <a:t>foo();</a:t>
            </a:r>
          </a:p>
        </p:txBody>
      </p:sp>
    </p:spTree>
    <p:extLst>
      <p:ext uri="{BB962C8B-B14F-4D97-AF65-F5344CB8AC3E}">
        <p14:creationId xmlns:p14="http://schemas.microsoft.com/office/powerpoint/2010/main" val="180965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17271-8E04-D042-AF5E-8E8D949E4AFB}"/>
              </a:ext>
            </a:extLst>
          </p:cNvPr>
          <p:cNvSpPr>
            <a:spLocks noGrp="1"/>
          </p:cNvSpPr>
          <p:nvPr>
            <p:ph type="title"/>
          </p:nvPr>
        </p:nvSpPr>
        <p:spPr/>
        <p:txBody>
          <a:bodyPr/>
          <a:lstStyle/>
          <a:p>
            <a:r>
              <a:rPr lang="en-US" dirty="0"/>
              <a:t>Multithreaded Programming</a:t>
            </a:r>
          </a:p>
        </p:txBody>
      </p:sp>
      <p:sp>
        <p:nvSpPr>
          <p:cNvPr id="3" name="Content Placeholder 2">
            <a:extLst>
              <a:ext uri="{FF2B5EF4-FFF2-40B4-BE49-F238E27FC236}">
                <a16:creationId xmlns:a16="http://schemas.microsoft.com/office/drawing/2014/main" id="{97B3B80F-265D-EC43-BF44-EF173848B2DA}"/>
              </a:ext>
            </a:extLst>
          </p:cNvPr>
          <p:cNvSpPr>
            <a:spLocks noGrp="1"/>
          </p:cNvSpPr>
          <p:nvPr>
            <p:ph idx="1"/>
          </p:nvPr>
        </p:nvSpPr>
        <p:spPr>
          <a:xfrm>
            <a:off x="457200" y="1295400"/>
            <a:ext cx="8229600" cy="4953000"/>
          </a:xfrm>
        </p:spPr>
        <p:txBody>
          <a:bodyPr/>
          <a:lstStyle/>
          <a:p>
            <a:r>
              <a:rPr lang="en-US" dirty="0"/>
              <a:t>Multithreading is a way for an </a:t>
            </a:r>
            <a:br>
              <a:rPr lang="en-US" dirty="0"/>
            </a:br>
            <a:r>
              <a:rPr lang="en-US" dirty="0">
                <a:solidFill>
                  <a:srgbClr val="B23C00"/>
                </a:solidFill>
              </a:rPr>
              <a:t>executing program </a:t>
            </a:r>
            <a:r>
              <a:rPr lang="en-US" dirty="0"/>
              <a:t>(called a </a:t>
            </a:r>
            <a:r>
              <a:rPr lang="en-US" b="1" dirty="0">
                <a:solidFill>
                  <a:srgbClr val="B23C00"/>
                </a:solidFill>
              </a:rPr>
              <a:t>process</a:t>
            </a:r>
            <a:r>
              <a:rPr lang="en-US" dirty="0"/>
              <a:t>) </a:t>
            </a:r>
            <a:br>
              <a:rPr lang="en-US" dirty="0"/>
            </a:br>
            <a:r>
              <a:rPr lang="en-US" dirty="0"/>
              <a:t>to have multiple simultaneous </a:t>
            </a:r>
            <a:r>
              <a:rPr lang="en-US" dirty="0">
                <a:solidFill>
                  <a:srgbClr val="B23C00"/>
                </a:solidFill>
              </a:rPr>
              <a:t>execution paths </a:t>
            </a:r>
            <a:r>
              <a:rPr lang="en-US" dirty="0"/>
              <a:t>(called </a:t>
            </a:r>
            <a:r>
              <a:rPr lang="en-US" b="1" dirty="0">
                <a:solidFill>
                  <a:srgbClr val="B23C00"/>
                </a:solidFill>
              </a:rPr>
              <a:t>threads</a:t>
            </a:r>
            <a:r>
              <a:rPr lang="en-US" dirty="0"/>
              <a:t>).</a:t>
            </a:r>
          </a:p>
          <a:p>
            <a:pPr lvl="4"/>
            <a:endParaRPr lang="en-US" dirty="0"/>
          </a:p>
          <a:p>
            <a:r>
              <a:rPr lang="en-US" dirty="0"/>
              <a:t>Because the threads all run within one process, they have </a:t>
            </a:r>
            <a:r>
              <a:rPr lang="en-US" dirty="0">
                <a:solidFill>
                  <a:srgbClr val="B23C00"/>
                </a:solidFill>
              </a:rPr>
              <a:t>share resources </a:t>
            </a:r>
            <a:r>
              <a:rPr lang="en-US" dirty="0"/>
              <a:t>such as memory.</a:t>
            </a:r>
          </a:p>
          <a:p>
            <a:pPr lvl="4"/>
            <a:endParaRPr lang="en-US" dirty="0"/>
          </a:p>
          <a:p>
            <a:r>
              <a:rPr lang="en-US" dirty="0"/>
              <a:t>Multithreading allows a program to distribute work among multiple CPUs (cores) to be done </a:t>
            </a:r>
            <a:r>
              <a:rPr lang="en-US" b="1" dirty="0">
                <a:solidFill>
                  <a:srgbClr val="B23C00"/>
                </a:solidFill>
              </a:rPr>
              <a:t>concurrently</a:t>
            </a:r>
            <a:r>
              <a:rPr lang="en-US" dirty="0"/>
              <a:t> or </a:t>
            </a:r>
            <a:r>
              <a:rPr lang="en-US" b="1" dirty="0">
                <a:solidFill>
                  <a:srgbClr val="B23C00"/>
                </a:solidFill>
              </a:rPr>
              <a:t>in parallel</a:t>
            </a:r>
            <a:r>
              <a:rPr lang="en-US" dirty="0"/>
              <a:t>.</a:t>
            </a:r>
          </a:p>
          <a:p>
            <a:pPr lvl="1"/>
            <a:r>
              <a:rPr lang="en-US" dirty="0"/>
              <a:t>Most computers today are </a:t>
            </a:r>
            <a:r>
              <a:rPr lang="en-US" dirty="0">
                <a:solidFill>
                  <a:srgbClr val="B23C00"/>
                </a:solidFill>
              </a:rPr>
              <a:t>multicore</a:t>
            </a:r>
            <a:r>
              <a:rPr lang="en-US" dirty="0"/>
              <a:t>.</a:t>
            </a:r>
          </a:p>
        </p:txBody>
      </p:sp>
      <p:sp>
        <p:nvSpPr>
          <p:cNvPr id="4" name="Slide Number Placeholder 3">
            <a:extLst>
              <a:ext uri="{FF2B5EF4-FFF2-40B4-BE49-F238E27FC236}">
                <a16:creationId xmlns:a16="http://schemas.microsoft.com/office/drawing/2014/main" id="{E8C23E2B-D47F-F142-9C70-6BF713A146FD}"/>
              </a:ext>
            </a:extLst>
          </p:cNvPr>
          <p:cNvSpPr>
            <a:spLocks noGrp="1"/>
          </p:cNvSpPr>
          <p:nvPr>
            <p:ph type="sldNum" sz="quarter" idx="12"/>
          </p:nvPr>
        </p:nvSpPr>
        <p:spPr/>
        <p:txBody>
          <a:bodyPr/>
          <a:lstStyle/>
          <a:p>
            <a:fld id="{5E4F0376-0E54-9843-B673-E00D6670E830}" type="slidenum">
              <a:rPr lang="en-US" smtClean="0"/>
              <a:pPr/>
              <a:t>6</a:t>
            </a:fld>
            <a:endParaRPr lang="en-US"/>
          </a:p>
        </p:txBody>
      </p:sp>
    </p:spTree>
    <p:extLst>
      <p:ext uri="{BB962C8B-B14F-4D97-AF65-F5344CB8AC3E}">
        <p14:creationId xmlns:p14="http://schemas.microsoft.com/office/powerpoint/2010/main" val="1460311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53E28-DF26-1E4D-8DA6-54D04EE11283}"/>
              </a:ext>
            </a:extLst>
          </p:cNvPr>
          <p:cNvSpPr>
            <a:spLocks noGrp="1"/>
          </p:cNvSpPr>
          <p:nvPr>
            <p:ph type="title"/>
          </p:nvPr>
        </p:nvSpPr>
        <p:spPr/>
        <p:txBody>
          <a:bodyPr/>
          <a:lstStyle/>
          <a:p>
            <a:r>
              <a:rPr lang="en-US" dirty="0"/>
              <a:t>Multithreaded Programming</a:t>
            </a:r>
            <a:r>
              <a:rPr lang="en-US" i="1" dirty="0"/>
              <a:t>, cont’d</a:t>
            </a:r>
          </a:p>
        </p:txBody>
      </p:sp>
      <p:sp>
        <p:nvSpPr>
          <p:cNvPr id="3" name="Content Placeholder 2">
            <a:extLst>
              <a:ext uri="{FF2B5EF4-FFF2-40B4-BE49-F238E27FC236}">
                <a16:creationId xmlns:a16="http://schemas.microsoft.com/office/drawing/2014/main" id="{6F0378C9-F707-874A-A172-A14958F6D331}"/>
              </a:ext>
            </a:extLst>
          </p:cNvPr>
          <p:cNvSpPr>
            <a:spLocks noGrp="1"/>
          </p:cNvSpPr>
          <p:nvPr>
            <p:ph idx="1"/>
          </p:nvPr>
        </p:nvSpPr>
        <p:spPr/>
        <p:txBody>
          <a:bodyPr/>
          <a:lstStyle/>
          <a:p>
            <a:r>
              <a:rPr lang="en-US" dirty="0"/>
              <a:t>A programmer who only knows how to do single-threaded programming may already</a:t>
            </a:r>
            <a:br>
              <a:rPr lang="en-US" dirty="0"/>
            </a:br>
            <a:r>
              <a:rPr lang="en-US" dirty="0"/>
              <a:t>be obsolete.</a:t>
            </a:r>
          </a:p>
          <a:p>
            <a:pPr lvl="4"/>
            <a:endParaRPr lang="en-US" dirty="0"/>
          </a:p>
          <a:p>
            <a:r>
              <a:rPr lang="en-US" dirty="0"/>
              <a:t>However, multithreaded programming </a:t>
            </a:r>
            <a:br>
              <a:rPr lang="en-US" dirty="0"/>
            </a:br>
            <a:r>
              <a:rPr lang="en-US" dirty="0"/>
              <a:t>is still hard to do correctly.</a:t>
            </a:r>
          </a:p>
          <a:p>
            <a:pPr lvl="4"/>
            <a:endParaRPr lang="en-US" dirty="0"/>
          </a:p>
          <a:p>
            <a:r>
              <a:rPr lang="en-US" dirty="0"/>
              <a:t>Few programming languages have built-in support for multithreaded programming.</a:t>
            </a:r>
          </a:p>
          <a:p>
            <a:pPr lvl="1"/>
            <a:r>
              <a:rPr lang="en-US" dirty="0"/>
              <a:t>C requires a library to do it.</a:t>
            </a:r>
          </a:p>
          <a:p>
            <a:pPr lvl="1"/>
            <a:r>
              <a:rPr lang="en-US" dirty="0"/>
              <a:t>C++ 2011 has a spartan concurrency API.</a:t>
            </a:r>
          </a:p>
        </p:txBody>
      </p:sp>
      <p:sp>
        <p:nvSpPr>
          <p:cNvPr id="4" name="Slide Number Placeholder 3">
            <a:extLst>
              <a:ext uri="{FF2B5EF4-FFF2-40B4-BE49-F238E27FC236}">
                <a16:creationId xmlns:a16="http://schemas.microsoft.com/office/drawing/2014/main" id="{0A846171-D689-5247-B4DB-65C49897371C}"/>
              </a:ext>
            </a:extLst>
          </p:cNvPr>
          <p:cNvSpPr>
            <a:spLocks noGrp="1"/>
          </p:cNvSpPr>
          <p:nvPr>
            <p:ph type="sldNum" sz="quarter" idx="12"/>
          </p:nvPr>
        </p:nvSpPr>
        <p:spPr/>
        <p:txBody>
          <a:bodyPr/>
          <a:lstStyle/>
          <a:p>
            <a:fld id="{5E4F0376-0E54-9843-B673-E00D6670E830}" type="slidenum">
              <a:rPr lang="en-US" smtClean="0"/>
              <a:pPr/>
              <a:t>7</a:t>
            </a:fld>
            <a:endParaRPr lang="en-US"/>
          </a:p>
        </p:txBody>
      </p:sp>
    </p:spTree>
    <p:extLst>
      <p:ext uri="{BB962C8B-B14F-4D97-AF65-F5344CB8AC3E}">
        <p14:creationId xmlns:p14="http://schemas.microsoft.com/office/powerpoint/2010/main" val="233047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7CECA-8037-A641-B0DF-6D12B3E56656}"/>
              </a:ext>
            </a:extLst>
          </p:cNvPr>
          <p:cNvSpPr>
            <a:spLocks noGrp="1"/>
          </p:cNvSpPr>
          <p:nvPr>
            <p:ph type="title"/>
          </p:nvPr>
        </p:nvSpPr>
        <p:spPr/>
        <p:txBody>
          <a:bodyPr/>
          <a:lstStyle/>
          <a:p>
            <a:r>
              <a:rPr lang="en-US" dirty="0"/>
              <a:t>Concurrency vs. Parallelism</a:t>
            </a:r>
          </a:p>
        </p:txBody>
      </p:sp>
      <p:sp>
        <p:nvSpPr>
          <p:cNvPr id="3" name="Content Placeholder 2">
            <a:extLst>
              <a:ext uri="{FF2B5EF4-FFF2-40B4-BE49-F238E27FC236}">
                <a16:creationId xmlns:a16="http://schemas.microsoft.com/office/drawing/2014/main" id="{50E9644C-398E-F644-B398-564A8E88E072}"/>
              </a:ext>
            </a:extLst>
          </p:cNvPr>
          <p:cNvSpPr>
            <a:spLocks noGrp="1"/>
          </p:cNvSpPr>
          <p:nvPr>
            <p:ph idx="1"/>
          </p:nvPr>
        </p:nvSpPr>
        <p:spPr/>
        <p:txBody>
          <a:bodyPr/>
          <a:lstStyle/>
          <a:p>
            <a:r>
              <a:rPr lang="en-US" dirty="0"/>
              <a:t>In multithreaded programming, multiple threads in effect execute simultaneously.</a:t>
            </a:r>
          </a:p>
          <a:p>
            <a:pPr lvl="4"/>
            <a:endParaRPr lang="en-US" dirty="0"/>
          </a:p>
          <a:p>
            <a:r>
              <a:rPr lang="en-US" b="1" dirty="0">
                <a:solidFill>
                  <a:srgbClr val="B23C00"/>
                </a:solidFill>
              </a:rPr>
              <a:t>Parallelism:</a:t>
            </a:r>
            <a:r>
              <a:rPr lang="en-US" dirty="0"/>
              <a:t> If the computer hardware and operating system can supporting it, the threads are actually executing simultaneously.</a:t>
            </a:r>
          </a:p>
          <a:p>
            <a:pPr lvl="4"/>
            <a:endParaRPr lang="en-US" dirty="0"/>
          </a:p>
          <a:p>
            <a:r>
              <a:rPr lang="en-US" b="1" dirty="0">
                <a:solidFill>
                  <a:srgbClr val="B23C00"/>
                </a:solidFill>
              </a:rPr>
              <a:t>Concurrency:</a:t>
            </a:r>
            <a:r>
              <a:rPr lang="en-US" dirty="0"/>
              <a:t> The hardware and OS support rapidly switching execution among the threads.</a:t>
            </a:r>
          </a:p>
          <a:p>
            <a:pPr lvl="4"/>
            <a:endParaRPr lang="en-US" dirty="0"/>
          </a:p>
          <a:p>
            <a:r>
              <a:rPr lang="en-US" dirty="0"/>
              <a:t>Both cases must deal with shared resources.</a:t>
            </a:r>
          </a:p>
        </p:txBody>
      </p:sp>
      <p:sp>
        <p:nvSpPr>
          <p:cNvPr id="4" name="Slide Number Placeholder 3">
            <a:extLst>
              <a:ext uri="{FF2B5EF4-FFF2-40B4-BE49-F238E27FC236}">
                <a16:creationId xmlns:a16="http://schemas.microsoft.com/office/drawing/2014/main" id="{813B01E0-2074-384F-AB4C-FDDF85F5D03C}"/>
              </a:ext>
            </a:extLst>
          </p:cNvPr>
          <p:cNvSpPr>
            <a:spLocks noGrp="1"/>
          </p:cNvSpPr>
          <p:nvPr>
            <p:ph type="sldNum" sz="quarter" idx="12"/>
          </p:nvPr>
        </p:nvSpPr>
        <p:spPr/>
        <p:txBody>
          <a:bodyPr/>
          <a:lstStyle/>
          <a:p>
            <a:fld id="{FED62B2D-F854-104A-9535-9A504E5923E0}" type="slidenum">
              <a:rPr lang="en-US" smtClean="0"/>
              <a:pPr/>
              <a:t>8</a:t>
            </a:fld>
            <a:endParaRPr lang="en-US"/>
          </a:p>
        </p:txBody>
      </p:sp>
    </p:spTree>
    <p:extLst>
      <p:ext uri="{BB962C8B-B14F-4D97-AF65-F5344CB8AC3E}">
        <p14:creationId xmlns:p14="http://schemas.microsoft.com/office/powerpoint/2010/main" val="2570111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BC43A-75A9-9E4F-B55E-1A3116759D88}"/>
              </a:ext>
            </a:extLst>
          </p:cNvPr>
          <p:cNvSpPr>
            <a:spLocks noGrp="1"/>
          </p:cNvSpPr>
          <p:nvPr>
            <p:ph type="title"/>
          </p:nvPr>
        </p:nvSpPr>
        <p:spPr/>
        <p:txBody>
          <a:bodyPr/>
          <a:lstStyle/>
          <a:p>
            <a:r>
              <a:rPr lang="en-US" dirty="0"/>
              <a:t>Multithreaded Programming</a:t>
            </a:r>
            <a:r>
              <a:rPr lang="en-US" i="1" dirty="0"/>
              <a:t>, cont’d</a:t>
            </a:r>
            <a:endParaRPr lang="en-US" b="1" dirty="0"/>
          </a:p>
        </p:txBody>
      </p:sp>
      <p:sp>
        <p:nvSpPr>
          <p:cNvPr id="3" name="Content Placeholder 2">
            <a:extLst>
              <a:ext uri="{FF2B5EF4-FFF2-40B4-BE49-F238E27FC236}">
                <a16:creationId xmlns:a16="http://schemas.microsoft.com/office/drawing/2014/main" id="{35388A34-F56D-404A-B385-7663A6CC8860}"/>
              </a:ext>
            </a:extLst>
          </p:cNvPr>
          <p:cNvSpPr>
            <a:spLocks noGrp="1"/>
          </p:cNvSpPr>
          <p:nvPr>
            <p:ph idx="1"/>
          </p:nvPr>
        </p:nvSpPr>
        <p:spPr>
          <a:xfrm>
            <a:off x="457200" y="1234464"/>
            <a:ext cx="8229600" cy="598828"/>
          </a:xfrm>
        </p:spPr>
        <p:txBody>
          <a:bodyPr/>
          <a:lstStyle/>
          <a:p>
            <a:r>
              <a:rPr lang="en-US" dirty="0"/>
              <a:t>Code, data (memory), and files are shared!</a:t>
            </a:r>
          </a:p>
        </p:txBody>
      </p:sp>
      <p:sp>
        <p:nvSpPr>
          <p:cNvPr id="4" name="Slide Number Placeholder 3">
            <a:extLst>
              <a:ext uri="{FF2B5EF4-FFF2-40B4-BE49-F238E27FC236}">
                <a16:creationId xmlns:a16="http://schemas.microsoft.com/office/drawing/2014/main" id="{968B5E3E-3CCB-9D4F-B30F-992C69DF35A6}"/>
              </a:ext>
            </a:extLst>
          </p:cNvPr>
          <p:cNvSpPr>
            <a:spLocks noGrp="1"/>
          </p:cNvSpPr>
          <p:nvPr>
            <p:ph type="sldNum" sz="quarter" idx="12"/>
          </p:nvPr>
        </p:nvSpPr>
        <p:spPr/>
        <p:txBody>
          <a:bodyPr/>
          <a:lstStyle/>
          <a:p>
            <a:fld id="{5E4F0376-0E54-9843-B673-E00D6670E830}" type="slidenum">
              <a:rPr lang="en-US" smtClean="0"/>
              <a:pPr/>
              <a:t>9</a:t>
            </a:fld>
            <a:endParaRPr lang="en-US"/>
          </a:p>
        </p:txBody>
      </p:sp>
      <p:pic>
        <p:nvPicPr>
          <p:cNvPr id="5" name="Picture 4">
            <a:extLst>
              <a:ext uri="{FF2B5EF4-FFF2-40B4-BE49-F238E27FC236}">
                <a16:creationId xmlns:a16="http://schemas.microsoft.com/office/drawing/2014/main" id="{389E2912-E06B-E244-9F81-D160A5EE8D90}"/>
              </a:ext>
            </a:extLst>
          </p:cNvPr>
          <p:cNvPicPr>
            <a:picLocks noChangeAspect="1"/>
          </p:cNvPicPr>
          <p:nvPr/>
        </p:nvPicPr>
        <p:blipFill>
          <a:blip r:embed="rId2"/>
          <a:stretch>
            <a:fillRect/>
          </a:stretch>
        </p:blipFill>
        <p:spPr>
          <a:xfrm>
            <a:off x="1239537" y="1748529"/>
            <a:ext cx="6664926" cy="4332202"/>
          </a:xfrm>
          <a:prstGeom prst="rect">
            <a:avLst/>
          </a:prstGeom>
        </p:spPr>
      </p:pic>
      <p:sp>
        <p:nvSpPr>
          <p:cNvPr id="6" name="TextBox 5">
            <a:extLst>
              <a:ext uri="{FF2B5EF4-FFF2-40B4-BE49-F238E27FC236}">
                <a16:creationId xmlns:a16="http://schemas.microsoft.com/office/drawing/2014/main" id="{4BE34ADE-72A1-9148-B990-8E5570C4F087}"/>
              </a:ext>
            </a:extLst>
          </p:cNvPr>
          <p:cNvSpPr txBox="1"/>
          <p:nvPr/>
        </p:nvSpPr>
        <p:spPr>
          <a:xfrm>
            <a:off x="5394951" y="6542285"/>
            <a:ext cx="3417923" cy="246221"/>
          </a:xfrm>
          <a:prstGeom prst="rect">
            <a:avLst/>
          </a:prstGeom>
          <a:noFill/>
        </p:spPr>
        <p:txBody>
          <a:bodyPr wrap="none" rtlCol="0">
            <a:spAutoFit/>
          </a:bodyPr>
          <a:lstStyle/>
          <a:p>
            <a:r>
              <a:rPr lang="en-US" sz="1000" dirty="0">
                <a:hlinkClick r:id="rId3"/>
              </a:rPr>
              <a:t>http://wbuttutorials.com/wbut-tutorials-multithreading.php</a:t>
            </a:r>
            <a:r>
              <a:rPr lang="en-US" sz="1000" dirty="0"/>
              <a:t> </a:t>
            </a:r>
          </a:p>
        </p:txBody>
      </p:sp>
    </p:spTree>
    <p:extLst>
      <p:ext uri="{BB962C8B-B14F-4D97-AF65-F5344CB8AC3E}">
        <p14:creationId xmlns:p14="http://schemas.microsoft.com/office/powerpoint/2010/main" val="3107619013"/>
      </p:ext>
    </p:extLst>
  </p:cSld>
  <p:clrMapOvr>
    <a:masterClrMapping/>
  </p:clrMapOvr>
</p:sld>
</file>

<file path=ppt/theme/theme1.xml><?xml version="1.0" encoding="utf-8"?>
<a:theme xmlns:a="http://schemas.openxmlformats.org/drawingml/2006/main" name="Quadrant">
  <a:themeElements>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Quadrant</Template>
  <TotalTime>61323</TotalTime>
  <Words>1100</Words>
  <Application>Microsoft Macintosh PowerPoint</Application>
  <PresentationFormat>On-screen Show (4:3)</PresentationFormat>
  <Paragraphs>279</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Courier New</vt:lpstr>
      <vt:lpstr>Times New Roman</vt:lpstr>
      <vt:lpstr>Wingdings</vt:lpstr>
      <vt:lpstr>Quadrant</vt:lpstr>
      <vt:lpstr>CS 144 Advanced C++ Programming May 7 Class Meeting</vt:lpstr>
      <vt:lpstr>Namespaces</vt:lpstr>
      <vt:lpstr>Namespaces, cont’d</vt:lpstr>
      <vt:lpstr>Namespaces, cont’d</vt:lpstr>
      <vt:lpstr>Namespaces, cont’d</vt:lpstr>
      <vt:lpstr>Multithreaded Programming</vt:lpstr>
      <vt:lpstr>Multithreaded Programming, cont’d</vt:lpstr>
      <vt:lpstr>Concurrency vs. Parallelism</vt:lpstr>
      <vt:lpstr>Multithreaded Programming, cont’d</vt:lpstr>
      <vt:lpstr>Race Condition</vt:lpstr>
      <vt:lpstr>Critical Region</vt:lpstr>
      <vt:lpstr>Critical Regions and Shared Resources</vt:lpstr>
      <vt:lpstr>Mutual Exclusion</vt:lpstr>
      <vt:lpstr>Mutual Exclusion, cont’d</vt:lpstr>
      <vt:lpstr>Mutual Exclusion, cont’d</vt:lpstr>
      <vt:lpstr>Mutexes</vt:lpstr>
      <vt:lpstr>Mutexes, cont’d</vt:lpstr>
      <vt:lpstr>To Prevent Race Conditions</vt:lpstr>
      <vt:lpstr>To Prevent Race Conditions, cont’d</vt:lpstr>
      <vt:lpstr>Sleep and Wakeup</vt:lpstr>
      <vt:lpstr>Semaphores</vt:lpstr>
      <vt:lpstr>Pthreads Package</vt:lpstr>
      <vt:lpstr>Pthreads Package</vt:lpstr>
      <vt:lpstr>Pthreads Package, cont’d</vt:lpstr>
      <vt:lpstr>Example Multithreaded Program</vt:lpstr>
      <vt:lpstr>Example: During an Office Hour</vt:lpstr>
      <vt:lpstr>Example: During an Office Hour, cont’d</vt:lpstr>
      <vt:lpstr>Example: Whenever a Student Arrives</vt:lpstr>
      <vt:lpstr>Example: At the End of the Office Hour</vt:lpstr>
      <vt:lpstr>Example Multithreaded Program, cont’d</vt:lpstr>
      <vt:lpstr>Example Multithreaded Program, cont’d</vt:lpstr>
      <vt:lpstr>Example Multithreaded Program, cont’d</vt:lpstr>
    </vt:vector>
  </TitlesOfParts>
  <Manager/>
  <Company>San Jose State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46B: Introduction to Data Structures</dc:title>
  <dc:subject/>
  <dc:creator>Ronald Mak</dc:creator>
  <cp:keywords/>
  <dc:description/>
  <cp:lastModifiedBy>Ronald Mak</cp:lastModifiedBy>
  <cp:revision>1081</cp:revision>
  <cp:lastPrinted>2016-09-16T08:43:07Z</cp:lastPrinted>
  <dcterms:created xsi:type="dcterms:W3CDTF">2008-01-12T03:52:55Z</dcterms:created>
  <dcterms:modified xsi:type="dcterms:W3CDTF">2019-05-07T07:20:28Z</dcterms:modified>
  <cp:category/>
</cp:coreProperties>
</file>