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455" r:id="rId2"/>
    <p:sldId id="343" r:id="rId3"/>
    <p:sldId id="257" r:id="rId4"/>
    <p:sldId id="258" r:id="rId5"/>
    <p:sldId id="259" r:id="rId6"/>
    <p:sldId id="260" r:id="rId7"/>
    <p:sldId id="261" r:id="rId8"/>
    <p:sldId id="318" r:id="rId9"/>
    <p:sldId id="262" r:id="rId10"/>
    <p:sldId id="299" r:id="rId11"/>
    <p:sldId id="292" r:id="rId12"/>
    <p:sldId id="294" r:id="rId13"/>
    <p:sldId id="293" r:id="rId14"/>
    <p:sldId id="295" r:id="rId15"/>
    <p:sldId id="296" r:id="rId16"/>
    <p:sldId id="297" r:id="rId17"/>
    <p:sldId id="298" r:id="rId18"/>
    <p:sldId id="456" r:id="rId19"/>
    <p:sldId id="300" r:id="rId20"/>
    <p:sldId id="304" r:id="rId21"/>
    <p:sldId id="301" r:id="rId22"/>
    <p:sldId id="302" r:id="rId23"/>
    <p:sldId id="303" r:id="rId24"/>
    <p:sldId id="305" r:id="rId25"/>
    <p:sldId id="306" r:id="rId26"/>
    <p:sldId id="313" r:id="rId27"/>
    <p:sldId id="314" r:id="rId28"/>
    <p:sldId id="307" r:id="rId29"/>
    <p:sldId id="308" r:id="rId30"/>
    <p:sldId id="319" r:id="rId31"/>
    <p:sldId id="309" r:id="rId32"/>
    <p:sldId id="310" r:id="rId33"/>
    <p:sldId id="311" r:id="rId34"/>
    <p:sldId id="312" r:id="rId35"/>
    <p:sldId id="315" r:id="rId36"/>
    <p:sldId id="316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E1F5FF"/>
    <a:srgbClr val="B23C00"/>
    <a:srgbClr val="008000"/>
    <a:srgbClr val="66CCFF"/>
    <a:srgbClr val="A12A03"/>
    <a:srgbClr val="C6DEFF"/>
    <a:srgbClr val="A40000"/>
    <a:srgbClr val="CC99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16" autoAdjust="0"/>
    <p:restoredTop sz="96763" autoAdjust="0"/>
  </p:normalViewPr>
  <p:slideViewPr>
    <p:cSldViewPr>
      <p:cViewPr varScale="1">
        <p:scale>
          <a:sx n="146" d="100"/>
          <a:sy n="146" d="100"/>
        </p:scale>
        <p:origin x="984" y="168"/>
      </p:cViewPr>
      <p:guideLst>
        <p:guide orient="horz" pos="2160"/>
        <p:guide pos="28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5/6/19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68D8E-92B9-6647-9C13-3186C5B5146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55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68D8E-92B9-6647-9C13-3186C5B5146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6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Science Dept.</a:t>
            </a:r>
          </a:p>
          <a:p>
            <a:r>
              <a:rPr lang="en-US" sz="1000" baseline="0" dirty="0"/>
              <a:t>Spring 2019: May 2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932392" y="6263609"/>
            <a:ext cx="2327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CS 144: </a:t>
            </a:r>
            <a:r>
              <a:rPr lang="en-US" sz="1000" baseline="0" dirty="0"/>
              <a:t>Advanced C++ Programming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uterhistory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CS 144</a:t>
            </a:r>
            <a:br>
              <a:rPr lang="en-US" sz="3200" dirty="0"/>
            </a:br>
            <a:r>
              <a:rPr lang="en-US" dirty="0"/>
              <a:t>Advanced C++ Programming</a:t>
            </a:r>
            <a:br>
              <a:rPr lang="en-US" sz="3600" dirty="0"/>
            </a:br>
            <a:r>
              <a:rPr lang="en-US" sz="2400" dirty="0"/>
              <a:t>May 2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Engineering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Spring 2019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7" name="Picture 5" descr="sjsu_logo2">
            <a:extLst>
              <a:ext uri="{FF2B5EF4-FFF2-40B4-BE49-F238E27FC236}">
                <a16:creationId xmlns:a16="http://schemas.microsoft.com/office/drawing/2014/main" id="{6B006EFA-784A-554F-8F3C-4F6C2F67C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F1033746-0B2A-204D-B17D-6FFAFA11D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649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02087"/>
          </a:xfrm>
        </p:spPr>
        <p:txBody>
          <a:bodyPr/>
          <a:lstStyle/>
          <a:p>
            <a:r>
              <a:rPr lang="en-US" dirty="0"/>
              <a:t>If you want a </a:t>
            </a:r>
            <a:r>
              <a:rPr lang="en-US" dirty="0">
                <a:solidFill>
                  <a:srgbClr val="B23C00"/>
                </a:solidFill>
              </a:rPr>
              <a:t>deep copy</a:t>
            </a:r>
            <a:r>
              <a:rPr lang="en-US" dirty="0"/>
              <a:t>, one that includes copying the data, you need to write your own</a:t>
            </a:r>
            <a:r>
              <a:rPr lang="en-US" u="sng" dirty="0"/>
              <a:t> </a:t>
            </a:r>
            <a:r>
              <a:rPr lang="en-US" dirty="0"/>
              <a:t>copy constructor.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45" y="2766578"/>
            <a:ext cx="7837402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BirthdayDynamic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BirthdayDynamic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BirthdayDynamic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 other)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: length(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other.length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), elements(new Birthday[length])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Copy the elements.</a:t>
            </a:r>
          </a:p>
          <a:p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for (int 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length; 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 elements[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other[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7756" y="4110067"/>
            <a:ext cx="3887603" cy="2062103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Create dynamic birthday array:</a:t>
            </a:r>
          </a:p>
          <a:p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Print dynamic birthday array: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0/0/0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9/2/1981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5/8/1992</a:t>
            </a:r>
          </a:p>
          <a:p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End of program!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068134-9FEE-AC4E-A7BD-FEEFFC7B4431}"/>
              </a:ext>
            </a:extLst>
          </p:cNvPr>
          <p:cNvSpPr txBox="1"/>
          <p:nvPr/>
        </p:nvSpPr>
        <p:spPr>
          <a:xfrm>
            <a:off x="4548969" y="2479380"/>
            <a:ext cx="401103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BirthdayDeepCopy</a:t>
            </a:r>
            <a:r>
              <a:rPr lang="en-US" dirty="0">
                <a:solidFill>
                  <a:srgbClr val="FFFF00"/>
                </a:solidFill>
              </a:rPr>
              <a:t>/</a:t>
            </a:r>
            <a:r>
              <a:rPr lang="en-US" dirty="0" err="1">
                <a:solidFill>
                  <a:srgbClr val="FFFF00"/>
                </a:solidFill>
              </a:rPr>
              <a:t>BirthdayDynamic.cpp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832082-06D9-D046-918B-F8165146D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7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C88AE-74CE-E64E-A481-D7C94FABA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a Standard (“Raw”) Pointer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EA144-2B81-9941-BC35-13D9ADDE4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dirty="0"/>
              <a:t>A raw pointer’s declaration doesn’t indicate whether:</a:t>
            </a:r>
          </a:p>
          <a:p>
            <a:pPr lvl="1"/>
            <a:r>
              <a:rPr lang="en-US" dirty="0"/>
              <a:t>It “owns” the object that points to </a:t>
            </a:r>
            <a:br>
              <a:rPr lang="en-US" dirty="0"/>
            </a:br>
            <a:r>
              <a:rPr lang="en-US" dirty="0"/>
              <a:t>(should you delete the object?)</a:t>
            </a:r>
          </a:p>
          <a:p>
            <a:pPr lvl="1"/>
            <a:r>
              <a:rPr lang="en-US" dirty="0"/>
              <a:t>It points to a single object or to an array </a:t>
            </a:r>
            <a:br>
              <a:rPr lang="en-US" dirty="0"/>
            </a:br>
            <a:r>
              <a:rPr lang="en-US" dirty="0"/>
              <a:t>(should you call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/>
              <a:t> or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delete[]</a:t>
            </a:r>
            <a:r>
              <a:rPr lang="en-US" dirty="0"/>
              <a:t>?)</a:t>
            </a:r>
          </a:p>
          <a:p>
            <a:pPr lvl="1"/>
            <a:r>
              <a:rPr lang="en-US" dirty="0"/>
              <a:t>Should you call a dedicated destructor function?</a:t>
            </a:r>
          </a:p>
          <a:p>
            <a:pPr lvl="5"/>
            <a:endParaRPr lang="en-US" dirty="0"/>
          </a:p>
          <a:p>
            <a:r>
              <a:rPr lang="en-US" dirty="0"/>
              <a:t>Will you delete the object exactly once?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Memory leak</a:t>
            </a:r>
            <a:r>
              <a:rPr lang="en-US" dirty="0"/>
              <a:t> if you never delete the object.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Segmentation fault</a:t>
            </a:r>
            <a:r>
              <a:rPr lang="en-US" dirty="0"/>
              <a:t> if you delete the object </a:t>
            </a:r>
            <a:br>
              <a:rPr lang="en-US" dirty="0"/>
            </a:br>
            <a:r>
              <a:rPr lang="en-US" dirty="0"/>
              <a:t>more than once.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5A2E2-6394-FF45-8BFB-071C8527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1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DE6CC-8919-244D-97F7-7F34893D6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Pointers vs. Smart 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6D01F-F514-CF43-9B86-64BEFE9DE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dirty="0"/>
              <a:t>Raw pointers are powerful but dangerous.</a:t>
            </a:r>
          </a:p>
          <a:p>
            <a:pPr lvl="1"/>
            <a:r>
              <a:rPr lang="en-US" dirty="0"/>
              <a:t>Use a </a:t>
            </a:r>
            <a:r>
              <a:rPr lang="en-US" dirty="0">
                <a:solidFill>
                  <a:srgbClr val="B23C00"/>
                </a:solidFill>
              </a:rPr>
              <a:t>smart pointer </a:t>
            </a:r>
            <a:r>
              <a:rPr lang="en-US" dirty="0"/>
              <a:t>instead.</a:t>
            </a:r>
          </a:p>
          <a:p>
            <a:pPr lvl="4"/>
            <a:endParaRPr lang="en-US" dirty="0"/>
          </a:p>
          <a:p>
            <a:r>
              <a:rPr lang="en-US" dirty="0"/>
              <a:t>Unique pointer</a:t>
            </a:r>
          </a:p>
          <a:p>
            <a:pPr lvl="1"/>
            <a:r>
              <a:rPr lang="en-US" dirty="0"/>
              <a:t>Has exclusive ownership of the object it points to.</a:t>
            </a:r>
          </a:p>
          <a:p>
            <a:pPr lvl="1"/>
            <a:r>
              <a:rPr lang="en-US" dirty="0"/>
              <a:t>The ownership can be transferred.</a:t>
            </a:r>
          </a:p>
          <a:p>
            <a:pPr lvl="1"/>
            <a:r>
              <a:rPr lang="en-US" dirty="0"/>
              <a:t>The object is automatically deleted </a:t>
            </a:r>
            <a:br>
              <a:rPr lang="en-US" dirty="0"/>
            </a:br>
            <a:r>
              <a:rPr lang="en-US" dirty="0"/>
              <a:t>when the pointer goes out of scope.</a:t>
            </a:r>
          </a:p>
          <a:p>
            <a:pPr lvl="5"/>
            <a:endParaRPr lang="en-US" dirty="0"/>
          </a:p>
          <a:p>
            <a:r>
              <a:rPr lang="en-US" dirty="0"/>
              <a:t>Shared pointer</a:t>
            </a:r>
          </a:p>
          <a:p>
            <a:pPr lvl="1"/>
            <a:r>
              <a:rPr lang="en-US" dirty="0"/>
              <a:t>Multiple pointers can point to the same object.</a:t>
            </a:r>
          </a:p>
          <a:p>
            <a:pPr lvl="1"/>
            <a:r>
              <a:rPr lang="en-US" dirty="0"/>
              <a:t>The object is deleted only once.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15022-90D7-FF44-BCA8-5A2A9EBAF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7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F933C-BC3C-D147-BA70-304939EDD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Pointer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47522-0B0C-FC4F-8B94-625EBA66D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Exclusive ownership</a:t>
            </a:r>
            <a:r>
              <a:rPr lang="en-US" dirty="0"/>
              <a:t> of the object.</a:t>
            </a:r>
          </a:p>
          <a:p>
            <a:pPr lvl="1"/>
            <a:r>
              <a:rPr lang="en-US" dirty="0"/>
              <a:t>An object can have at most one unique pointer </a:t>
            </a:r>
            <a:br>
              <a:rPr lang="en-US" dirty="0"/>
            </a:br>
            <a:r>
              <a:rPr lang="en-US" dirty="0"/>
              <a:t>at a time pointing to it.</a:t>
            </a:r>
          </a:p>
          <a:p>
            <a:pPr lvl="5"/>
            <a:endParaRPr lang="en-US" dirty="0"/>
          </a:p>
          <a:p>
            <a:r>
              <a:rPr lang="en-US" dirty="0"/>
              <a:t>Ownership can be transferred </a:t>
            </a:r>
            <a:br>
              <a:rPr lang="en-US" dirty="0"/>
            </a:br>
            <a:r>
              <a:rPr lang="en-US" dirty="0"/>
              <a:t>to another unique pointer.</a:t>
            </a:r>
          </a:p>
          <a:p>
            <a:pPr lvl="1"/>
            <a:r>
              <a:rPr lang="en-US" dirty="0"/>
              <a:t>The source pointer is automatically set to null.</a:t>
            </a:r>
          </a:p>
          <a:p>
            <a:pPr lvl="6"/>
            <a:endParaRPr lang="en-US" dirty="0"/>
          </a:p>
          <a:p>
            <a:r>
              <a:rPr lang="en-US" dirty="0"/>
              <a:t>When the owning pointer is set to point to another object, or goes out of scope, the object it points to is automatically deleted.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50759-DF95-034D-A459-A4C0CC3FA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56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DE352-8C65-8D4E-A5E5-A42B22170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Pointer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376EE-C40B-D54B-9201-F513EDF56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/>
              <a:t>We’ll use our old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Birthday</a:t>
            </a:r>
            <a:r>
              <a:rPr lang="en-US" dirty="0"/>
              <a:t> class.</a:t>
            </a:r>
          </a:p>
          <a:p>
            <a:pPr lvl="1"/>
            <a:r>
              <a:rPr lang="en-US" dirty="0"/>
              <a:t>The default constructor, constructor, and destructor each writes a message when it’s called.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0FECC-7547-1541-9DCF-0BEF0205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AE4B8-08DC-2E46-A3D2-98AEC150ED30}"/>
              </a:ext>
            </a:extLst>
          </p:cNvPr>
          <p:cNvSpPr txBox="1"/>
          <p:nvPr/>
        </p:nvSpPr>
        <p:spPr>
          <a:xfrm>
            <a:off x="956934" y="2794674"/>
            <a:ext cx="6736139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raw_ptr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Birthday *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raw_ptr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Birthday(2001, 1, 1);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raw_ptr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= " &lt;&lt;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raw_ptr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"uniq_ptr1 and uniq_ptr2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&lt;Birthday&gt; uniq_ptr1(new Birthday(2002, 2, 2));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&lt;Birthday&gt; uniq_ptr2(nullptr);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"*uniq_ptr1 = " &lt;&lt; *uniq_ptr1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A006D-65AD-7E45-909A-E2EFD78EAE19}"/>
              </a:ext>
            </a:extLst>
          </p:cNvPr>
          <p:cNvSpPr txBox="1"/>
          <p:nvPr/>
        </p:nvSpPr>
        <p:spPr>
          <a:xfrm>
            <a:off x="3291854" y="5074384"/>
            <a:ext cx="3943708" cy="1631216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raw_ptr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Constructor called for 1/1/2001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raw_ptr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= 1/1/2001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uniq_ptr1 and uniq_ptr2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Constructor called for 2/2/2002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*uniq_ptr1 = 2/2/2002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D0401-BA23-6942-A0BD-1AF74A51607D}"/>
              </a:ext>
            </a:extLst>
          </p:cNvPr>
          <p:cNvSpPr txBox="1"/>
          <p:nvPr/>
        </p:nvSpPr>
        <p:spPr>
          <a:xfrm>
            <a:off x="6267213" y="2672978"/>
            <a:ext cx="159659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TestUnique.cpp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5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65241-21F6-C341-BAF4-5B3EB3701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Pointer Example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ADE16-9428-334E-AFA0-670C53835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799D7-4C0A-F24A-A850-005499DA9AB0}"/>
              </a:ext>
            </a:extLst>
          </p:cNvPr>
          <p:cNvSpPr txBox="1"/>
          <p:nvPr/>
        </p:nvSpPr>
        <p:spPr>
          <a:xfrm>
            <a:off x="398421" y="2867212"/>
            <a:ext cx="8347157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"uniq_ptr2 = move(uniq_ptr1)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uniq_ptr2 = move(uniq_ptr1);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(uniq_ptr1 == nullptr)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"uniq_ptr1 is null"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else          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"*uniq_ptr1 = " &lt;&lt; *uniq_ptr1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"*uniq_ptr2 = " &lt;&lt; *uniq_ptr2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61D107-348B-304C-81F9-2D018807A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/>
              <a:t>“Move” the object from one pointer to another.</a:t>
            </a:r>
          </a:p>
          <a:p>
            <a:pPr lvl="1"/>
            <a:r>
              <a:rPr lang="en-US" dirty="0"/>
              <a:t>Can’t copy, because of exclusive ownership.</a:t>
            </a:r>
          </a:p>
          <a:p>
            <a:pPr lvl="1"/>
            <a:r>
              <a:rPr lang="en-US" dirty="0"/>
              <a:t>The source pointer is automatically set to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842511-F5E4-FB41-8D6F-6528D8059B59}"/>
              </a:ext>
            </a:extLst>
          </p:cNvPr>
          <p:cNvSpPr txBox="1"/>
          <p:nvPr/>
        </p:nvSpPr>
        <p:spPr>
          <a:xfrm>
            <a:off x="2814947" y="4237264"/>
            <a:ext cx="3514104" cy="738664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uniq_ptr2 = move(uniq_ptr1)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uniq_ptr1 is null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*uniq_ptr2 = 2/2/2002</a:t>
            </a:r>
          </a:p>
        </p:txBody>
      </p:sp>
    </p:spTree>
    <p:extLst>
      <p:ext uri="{BB962C8B-B14F-4D97-AF65-F5344CB8AC3E}">
        <p14:creationId xmlns:p14="http://schemas.microsoft.com/office/powerpoint/2010/main" val="338223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240FF-FDB4-8840-A61D-1FE26A2A6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Pointer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197AF-9DF4-A548-92E7-1EB7C1A07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950722"/>
          </a:xfrm>
        </p:spPr>
        <p:txBody>
          <a:bodyPr/>
          <a:lstStyle/>
          <a:p>
            <a:r>
              <a:rPr lang="en-US" dirty="0"/>
              <a:t>You can associate a </a:t>
            </a:r>
            <a:r>
              <a:rPr lang="en-US" dirty="0">
                <a:solidFill>
                  <a:srgbClr val="B23C00"/>
                </a:solidFill>
              </a:rPr>
              <a:t>custom destructor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with a unique pointer.</a:t>
            </a:r>
          </a:p>
          <a:p>
            <a:pPr lvl="1"/>
            <a:r>
              <a:rPr lang="en-US" dirty="0"/>
              <a:t>In this example, we use a lambda expression.</a:t>
            </a:r>
          </a:p>
          <a:p>
            <a:pPr lvl="1"/>
            <a:r>
              <a:rPr lang="en-US" dirty="0"/>
              <a:t>Also note the use of 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decltype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B6997-647F-714E-B106-89C6662ED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E1784B-7D46-9044-8532-C211D516381C}"/>
              </a:ext>
            </a:extLst>
          </p:cNvPr>
          <p:cNvSpPr txBox="1"/>
          <p:nvPr/>
        </p:nvSpPr>
        <p:spPr>
          <a:xfrm>
            <a:off x="386397" y="3132334"/>
            <a:ext cx="7810151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function&lt;void(Birthday *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bptr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)&gt;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delete_birthday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[] (Birthday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"Deleting " &lt;&lt; *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delete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"uniq_ptr3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&lt;Birthday,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delete_birthday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uniq_ptr3(new Birthday(2003, 3, 3),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delete_birthday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"*uniq_ptr3 = " &lt;&lt; *uniq_ptr3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93546-68E7-194C-B6E3-97A60C587739}"/>
              </a:ext>
            </a:extLst>
          </p:cNvPr>
          <p:cNvSpPr txBox="1"/>
          <p:nvPr/>
        </p:nvSpPr>
        <p:spPr>
          <a:xfrm>
            <a:off x="2319618" y="5524945"/>
            <a:ext cx="3943708" cy="738664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uniq_ptr3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Constructor called for 3/3/2003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*uniq_ptr3 = 3/3/2003</a:t>
            </a:r>
          </a:p>
        </p:txBody>
      </p:sp>
    </p:spTree>
    <p:extLst>
      <p:ext uri="{BB962C8B-B14F-4D97-AF65-F5344CB8AC3E}">
        <p14:creationId xmlns:p14="http://schemas.microsoft.com/office/powerpoint/2010/main" val="193226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86F32-C728-844C-8417-32D22E475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Pointer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18D5E-4415-4642-A510-0FD68D3FD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/>
              <a:t>Use the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reset</a:t>
            </a:r>
            <a:r>
              <a:rPr lang="en-US" dirty="0"/>
              <a:t> member function to </a:t>
            </a:r>
            <a:br>
              <a:rPr lang="en-US" dirty="0"/>
            </a:br>
            <a:r>
              <a:rPr lang="en-US" dirty="0"/>
              <a:t>change the value of a unique pointer.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42288-90D1-1942-81AF-C7F9AC7E0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B377A-2147-B14D-85E7-E43150B2CCAE}"/>
              </a:ext>
            </a:extLst>
          </p:cNvPr>
          <p:cNvSpPr txBox="1"/>
          <p:nvPr/>
        </p:nvSpPr>
        <p:spPr>
          <a:xfrm>
            <a:off x="1794635" y="2282297"/>
            <a:ext cx="5554726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"uniq_ptr4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&lt;Birthday&gt; uniq_ptr4(nullptr);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uniq_ptr4.reset(new Birthday(2004, 4, 4));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"*uniq_ptr4 = " &lt;&lt; *uniq_ptr4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"uniq_ptr4.reset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uniq_ptr4.reset(new Birthday(2005, 5, 5));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"*uniq_ptr4 = " &lt;&lt; *uniq_ptr4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351AE1-B041-E84E-8E29-E4CF1C4E46DA}"/>
              </a:ext>
            </a:extLst>
          </p:cNvPr>
          <p:cNvSpPr txBox="1"/>
          <p:nvPr/>
        </p:nvSpPr>
        <p:spPr>
          <a:xfrm>
            <a:off x="2600144" y="4234072"/>
            <a:ext cx="3943708" cy="1846659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uniq_ptr4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Constructor called for 4/4/2004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*uniq_ptr4 = 4/4/2004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uniq_ptr4.reset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Constructor called for 5/5/2005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Destructor called for 4/4/2004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*uniq_ptr4 = 5/5/2005</a:t>
            </a:r>
          </a:p>
        </p:txBody>
      </p:sp>
    </p:spTree>
    <p:extLst>
      <p:ext uri="{BB962C8B-B14F-4D97-AF65-F5344CB8AC3E}">
        <p14:creationId xmlns:p14="http://schemas.microsoft.com/office/powerpoint/2010/main" val="233881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0845-0BEC-3946-9342-3501447F9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Pointer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64EE6-4FF8-2D4B-BBBE-BD25C0876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93527"/>
          </a:xfrm>
        </p:spPr>
        <p:txBody>
          <a:bodyPr/>
          <a:lstStyle/>
          <a:p>
            <a:r>
              <a:rPr lang="en-US" dirty="0"/>
              <a:t>When a unique smart pointer goes </a:t>
            </a:r>
            <a:br>
              <a:rPr lang="en-US" dirty="0"/>
            </a:br>
            <a:r>
              <a:rPr lang="en-US" dirty="0"/>
              <a:t>out of scope, the object it points to is automatically removed from memory.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5BF30-DBE6-1B4A-B32C-B73B8FFB4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D25908-98F0-244E-AAF3-37DF840997EE}"/>
              </a:ext>
            </a:extLst>
          </p:cNvPr>
          <p:cNvSpPr txBox="1"/>
          <p:nvPr/>
        </p:nvSpPr>
        <p:spPr>
          <a:xfrm>
            <a:off x="1577372" y="2761443"/>
            <a:ext cx="5989254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"Program termination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47B95F-CEE5-3543-81F0-A93DEEB962A9}"/>
              </a:ext>
            </a:extLst>
          </p:cNvPr>
          <p:cNvSpPr txBox="1"/>
          <p:nvPr/>
        </p:nvSpPr>
        <p:spPr>
          <a:xfrm>
            <a:off x="2653845" y="3670194"/>
            <a:ext cx="3836307" cy="1169551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termination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Destructor called for 5/5/2005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Deleting 3/3/2003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Destructor called for 3/3/2003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Destructor called for 2/2/2002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43D10F-F7B4-B845-B9CB-DFC4A228B685}"/>
              </a:ext>
            </a:extLst>
          </p:cNvPr>
          <p:cNvSpPr txBox="1"/>
          <p:nvPr/>
        </p:nvSpPr>
        <p:spPr>
          <a:xfrm>
            <a:off x="1702463" y="5089382"/>
            <a:ext cx="573907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Memory leak!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Birthday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raw_ptr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Birthday(2001, 1, 1);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5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000C1-C936-B14A-ABD7-CE24660B5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Pointer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8F9F1-BB08-B546-9B2D-CF54926B0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shared smart pointers can point </a:t>
            </a:r>
            <a:br>
              <a:rPr lang="en-US" dirty="0"/>
            </a:br>
            <a:r>
              <a:rPr lang="en-US" dirty="0"/>
              <a:t>at the same time to a single object.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Shared-ownership</a:t>
            </a:r>
            <a:r>
              <a:rPr lang="en-US" dirty="0"/>
              <a:t> resource management.</a:t>
            </a:r>
          </a:p>
          <a:p>
            <a:pPr lvl="5"/>
            <a:endParaRPr lang="en-US" dirty="0"/>
          </a:p>
          <a:p>
            <a:r>
              <a:rPr lang="en-US" dirty="0"/>
              <a:t>When the </a:t>
            </a:r>
            <a:r>
              <a:rPr lang="en-US" dirty="0">
                <a:solidFill>
                  <a:srgbClr val="B23C00"/>
                </a:solidFill>
              </a:rPr>
              <a:t>last pointer</a:t>
            </a:r>
            <a:r>
              <a:rPr lang="en-US" dirty="0"/>
              <a:t> no longer points to the object, the object is automatically deleted.</a:t>
            </a:r>
          </a:p>
          <a:p>
            <a:pPr lvl="1"/>
            <a:r>
              <a:rPr lang="en-US" dirty="0"/>
              <a:t>It is deleted only once.</a:t>
            </a:r>
          </a:p>
          <a:p>
            <a:pPr lvl="5"/>
            <a:endParaRPr lang="en-US" dirty="0"/>
          </a:p>
          <a:p>
            <a:r>
              <a:rPr lang="en-US" dirty="0"/>
              <a:t>Uses reference counts.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44B03-C640-4146-AB72-FC4F68D5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5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AB9-9FAF-744D-8B1B-8631609A80AA}" type="slidenum">
              <a:rPr lang="en-US"/>
              <a:pPr/>
              <a:t>2</a:t>
            </a:fld>
            <a:endParaRPr lang="en-US"/>
          </a:p>
        </p:txBody>
      </p:sp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Unofficial Field Trip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4876769"/>
          </a:xfr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Computer History Museum in Mt. View</a:t>
            </a:r>
          </a:p>
          <a:p>
            <a:pPr lvl="4">
              <a:lnSpc>
                <a:spcPct val="90000"/>
              </a:lnSpc>
            </a:pPr>
            <a:endParaRPr lang="en-US" b="1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hlinkClick r:id="rId2"/>
              </a:rPr>
              <a:t>http://www.computerhistory.org/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Provide your own transportation to the museum.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Saturday, May 4, 11:30 – closing time</a:t>
            </a:r>
          </a:p>
          <a:p>
            <a:pPr lvl="4">
              <a:lnSpc>
                <a:spcPct val="90000"/>
              </a:lnSpc>
            </a:pPr>
            <a:endParaRPr lang="en-US" b="1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Special </a:t>
            </a:r>
            <a:r>
              <a:rPr lang="en-US" dirty="0">
                <a:solidFill>
                  <a:srgbClr val="B23C00"/>
                </a:solidFill>
              </a:rPr>
              <a:t>free</a:t>
            </a:r>
            <a:r>
              <a:rPr lang="en-US" dirty="0"/>
              <a:t> admission.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We will meet in the lobby. No backpacks.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Experience a fully restored </a:t>
            </a:r>
            <a:r>
              <a:rPr lang="en-US" dirty="0">
                <a:solidFill>
                  <a:schemeClr val="folHlink"/>
                </a:solidFill>
              </a:rPr>
              <a:t>IBM 1401</a:t>
            </a:r>
            <a:r>
              <a:rPr lang="en-US" dirty="0"/>
              <a:t> mainframe computer from the early 1960s in operation.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 a self-guided tour of the </a:t>
            </a:r>
            <a:r>
              <a:rPr lang="en-US" dirty="0">
                <a:solidFill>
                  <a:schemeClr val="folHlink"/>
                </a:solidFill>
              </a:rPr>
              <a:t>Revolution</a:t>
            </a:r>
            <a:r>
              <a:rPr lang="en-US" dirty="0"/>
              <a:t> exhibit.</a:t>
            </a:r>
          </a:p>
        </p:txBody>
      </p:sp>
    </p:spTree>
    <p:extLst>
      <p:ext uri="{BB962C8B-B14F-4D97-AF65-F5344CB8AC3E}">
        <p14:creationId xmlns:p14="http://schemas.microsoft.com/office/powerpoint/2010/main" val="980353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70995-945D-7D49-A0C8-8C76D414E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Pointer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3FA80-F87D-0C45-9A7E-B7E2FA99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D44FCB-7F9A-904F-939F-939933A640FD}"/>
              </a:ext>
            </a:extLst>
          </p:cNvPr>
          <p:cNvSpPr txBox="1"/>
          <p:nvPr/>
        </p:nvSpPr>
        <p:spPr>
          <a:xfrm>
            <a:off x="1159386" y="1143025"/>
            <a:ext cx="6247223" cy="56938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"shar_ptr1 and shar_ptr2 ..."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&lt;Birthday&gt; shar_ptr1(new Birthday(2001, 1, 1));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&lt;Birthday&gt; shar_ptr2(shar_ptr1);</a:t>
            </a:r>
            <a:b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"*shar_ptr1 = " &lt;&lt; *shar_ptr1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"*shar_ptr2 = " &lt;&lt; *shar_ptr2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"Entering new scope!"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&lt;Birthday&gt; shar_ptr3(shar_ptr2);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&lt;Birthday&gt; shar_ptr4(shar_ptr3);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"*shar_ptr1 = " &lt;&lt; *shar_ptr1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"*shar_ptr2 = " &lt;&lt; *shar_ptr2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"*shar_ptr3 = " &lt;&lt; *shar_ptr3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"*shar_ptr4 = " &lt;&lt; *shar_ptr4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"Exiting scope!"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"*shar_ptr2 = " &lt;&lt; *shar_ptr2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"Program termination ..."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0;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30DC7A-AD83-C14B-94FD-A854E03B0FB4}"/>
              </a:ext>
            </a:extLst>
          </p:cNvPr>
          <p:cNvSpPr/>
          <p:nvPr/>
        </p:nvSpPr>
        <p:spPr bwMode="auto">
          <a:xfrm>
            <a:off x="1525142" y="2880366"/>
            <a:ext cx="5303462" cy="2743170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888751-5DE3-5A4B-A89C-4CABC08F1836}"/>
              </a:ext>
            </a:extLst>
          </p:cNvPr>
          <p:cNvSpPr txBox="1"/>
          <p:nvPr/>
        </p:nvSpPr>
        <p:spPr>
          <a:xfrm>
            <a:off x="7011677" y="3959563"/>
            <a:ext cx="83388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Nested</a:t>
            </a:r>
          </a:p>
          <a:p>
            <a:r>
              <a:rPr lang="en-US" dirty="0">
                <a:solidFill>
                  <a:srgbClr val="008000"/>
                </a:solidFill>
              </a:rPr>
              <a:t>scope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867404-A6B5-3442-B849-9C52A78528D3}"/>
              </a:ext>
            </a:extLst>
          </p:cNvPr>
          <p:cNvSpPr txBox="1"/>
          <p:nvPr/>
        </p:nvSpPr>
        <p:spPr>
          <a:xfrm>
            <a:off x="6016669" y="1234464"/>
            <a:ext cx="160941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TestShared.cpp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9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835BC-1E5E-E74E-944D-B40C80185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Pointer Example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06D09-E4AC-934B-93E3-D1A4B2FA7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CBCD23-2032-8648-BF1C-A33A93ACE627}"/>
              </a:ext>
            </a:extLst>
          </p:cNvPr>
          <p:cNvSpPr txBox="1"/>
          <p:nvPr/>
        </p:nvSpPr>
        <p:spPr>
          <a:xfrm>
            <a:off x="923403" y="1417342"/>
            <a:ext cx="6736139" cy="18466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"shar_ptr1 and shar_ptr2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&lt;Birthday&gt; shar_ptr1(new Birthday(2001, 1, 1));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&lt;Birthday&gt; shar_ptr2(shar_ptr1);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"*shar_ptr1 = " &lt;&lt; *shar_ptr1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"*shar_ptr2 = " &lt;&lt; *shar_ptr2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EDAA9F-89C4-C64A-BB9E-792AEE65E081}"/>
              </a:ext>
            </a:extLst>
          </p:cNvPr>
          <p:cNvSpPr txBox="1"/>
          <p:nvPr/>
        </p:nvSpPr>
        <p:spPr>
          <a:xfrm>
            <a:off x="2319618" y="3449778"/>
            <a:ext cx="3943708" cy="954107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shar_ptr1 and shar_ptr2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Constructor called for 1/1/2001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*shar_ptr1 = 1/1/2001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*shar_ptr2 = 1/1/2001</a:t>
            </a:r>
          </a:p>
        </p:txBody>
      </p:sp>
    </p:spTree>
    <p:extLst>
      <p:ext uri="{BB962C8B-B14F-4D97-AF65-F5344CB8AC3E}">
        <p14:creationId xmlns:p14="http://schemas.microsoft.com/office/powerpoint/2010/main" val="197845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6742C-786B-1449-8E21-40321DF5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Pointer Example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90299-849F-2E4A-9142-7D20E66F8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272989"/>
            <a:ext cx="8503872" cy="990620"/>
          </a:xfrm>
        </p:spPr>
        <p:txBody>
          <a:bodyPr/>
          <a:lstStyle/>
          <a:p>
            <a:r>
              <a:rPr lang="en-US" dirty="0"/>
              <a:t>Nothing special happens when we exit the scope.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shar_ptr3</a:t>
            </a:r>
            <a:r>
              <a:rPr lang="en-US" dirty="0"/>
              <a:t> and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shar_ptr4</a:t>
            </a:r>
            <a:r>
              <a:rPr lang="en-US" dirty="0"/>
              <a:t> go out of scope.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49A8F-2EF8-0A41-B9D5-CE9919CA8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11EE75-FD3D-8D47-AD45-E0A86B5467D7}"/>
              </a:ext>
            </a:extLst>
          </p:cNvPr>
          <p:cNvSpPr txBox="1"/>
          <p:nvPr/>
        </p:nvSpPr>
        <p:spPr>
          <a:xfrm>
            <a:off x="1579834" y="1234464"/>
            <a:ext cx="5984331" cy="2893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"Entering new scope!"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&lt;Birthday&gt; shar_ptr3(shar_ptr2);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&lt;Birthday&gt; shar_ptr4(shar_ptr3);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"*shar_ptr1 = " &lt;&lt; *shar_ptr1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"*shar_ptr2 = " &lt;&lt; *shar_ptr2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"*shar_ptr3 = " &lt;&lt; *shar_ptr3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"*shar_ptr4 = " &lt;&lt; *shar_ptr4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"Exiting scope!"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7E162E-7394-3345-A4F6-1F5FDCE7FCB4}"/>
              </a:ext>
            </a:extLst>
          </p:cNvPr>
          <p:cNvSpPr txBox="1"/>
          <p:nvPr/>
        </p:nvSpPr>
        <p:spPr>
          <a:xfrm>
            <a:off x="3489090" y="3850577"/>
            <a:ext cx="2440092" cy="1384995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Entering new scope!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*shar_ptr1 = 1/1/2001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*shar_ptr2 = 1/1/2001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*shar_ptr3 = 1/1/2001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*shar_ptr4 = 1/1/2001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Exiting scope!</a:t>
            </a:r>
          </a:p>
        </p:txBody>
      </p:sp>
    </p:spTree>
    <p:extLst>
      <p:ext uri="{BB962C8B-B14F-4D97-AF65-F5344CB8AC3E}">
        <p14:creationId xmlns:p14="http://schemas.microsoft.com/office/powerpoint/2010/main" val="335180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5FFD7-ABEA-744F-B18F-7BABAE70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Pointer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E61A4-8851-D349-9394-1A1BA80DC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66713"/>
            <a:ext cx="8229600" cy="2364212"/>
          </a:xfrm>
        </p:spPr>
        <p:txBody>
          <a:bodyPr/>
          <a:lstStyle/>
          <a:p>
            <a:r>
              <a:rPr lang="en-US" dirty="0"/>
              <a:t>The destructor is automatically called once </a:t>
            </a:r>
            <a:br>
              <a:rPr lang="en-US" dirty="0"/>
            </a:br>
            <a:r>
              <a:rPr lang="en-US" dirty="0"/>
              <a:t>the last pointer to the object goes out of scope.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28F86-5FDE-924B-9A94-BBCF81E6E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AFF232-2D4D-B04F-9FE1-0BCB8652D82F}"/>
              </a:ext>
            </a:extLst>
          </p:cNvPr>
          <p:cNvSpPr txBox="1"/>
          <p:nvPr/>
        </p:nvSpPr>
        <p:spPr>
          <a:xfrm>
            <a:off x="1393886" y="1445385"/>
            <a:ext cx="5984331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"*shar_ptr2 = " &lt;&lt; *shar_ptr2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"Program termination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0;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6E565B-2B93-AE4C-A1F9-D15CFEA11B78}"/>
              </a:ext>
            </a:extLst>
          </p:cNvPr>
          <p:cNvSpPr txBox="1"/>
          <p:nvPr/>
        </p:nvSpPr>
        <p:spPr>
          <a:xfrm>
            <a:off x="2467897" y="2606049"/>
            <a:ext cx="3836307" cy="954107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*shar_ptr2 = 1/1/2001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termination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Destructor called for 1/1/2001</a:t>
            </a:r>
          </a:p>
        </p:txBody>
      </p:sp>
    </p:spTree>
    <p:extLst>
      <p:ext uri="{BB962C8B-B14F-4D97-AF65-F5344CB8AC3E}">
        <p14:creationId xmlns:p14="http://schemas.microsoft.com/office/powerpoint/2010/main" val="370754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800E4-BA50-D049-B441-505800099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Pointer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C4EE2-8C3E-C948-B465-577809E1A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88E333-DF21-664F-B502-14E3C2F6C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90" y="1639779"/>
            <a:ext cx="6492219" cy="35784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9E0BAE-00E0-5A4C-AA10-23229FFC5630}"/>
              </a:ext>
            </a:extLst>
          </p:cNvPr>
          <p:cNvSpPr txBox="1"/>
          <p:nvPr/>
        </p:nvSpPr>
        <p:spPr>
          <a:xfrm>
            <a:off x="6492219" y="6080731"/>
            <a:ext cx="133882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Effective Modern C++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Scott Meyers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O’Reilly, 2015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 978-1-491-90399-5</a:t>
            </a:r>
          </a:p>
        </p:txBody>
      </p:sp>
    </p:spTree>
    <p:extLst>
      <p:ext uri="{BB962C8B-B14F-4D97-AF65-F5344CB8AC3E}">
        <p14:creationId xmlns:p14="http://schemas.microsoft.com/office/powerpoint/2010/main" val="1457475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12117-FB9D-EB40-BC3C-EEF03DB6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Move Semantics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1B2B1-0099-8F44-A87E-A92E7DCFE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we’ve seen, excessive calls to the </a:t>
            </a:r>
            <a:r>
              <a:rPr lang="en-US" dirty="0">
                <a:solidFill>
                  <a:srgbClr val="B23C00"/>
                </a:solidFill>
              </a:rPr>
              <a:t>copy</a:t>
            </a:r>
            <a:r>
              <a:rPr lang="en-US" dirty="0"/>
              <a:t> constructor can hurt performance.</a:t>
            </a:r>
          </a:p>
          <a:p>
            <a:pPr lvl="4"/>
            <a:endParaRPr lang="en-US" dirty="0"/>
          </a:p>
          <a:p>
            <a:r>
              <a:rPr lang="en-US" dirty="0"/>
              <a:t>In a </a:t>
            </a:r>
            <a:r>
              <a:rPr lang="en-US" dirty="0">
                <a:solidFill>
                  <a:srgbClr val="B23C00"/>
                </a:solidFill>
              </a:rPr>
              <a:t>move</a:t>
            </a:r>
            <a:r>
              <a:rPr lang="en-US" dirty="0"/>
              <a:t> from source to target, instead of copying a resource, the target </a:t>
            </a:r>
            <a:r>
              <a:rPr lang="en-US" dirty="0">
                <a:solidFill>
                  <a:srgbClr val="B23C00"/>
                </a:solidFill>
              </a:rPr>
              <a:t>“steals” </a:t>
            </a:r>
            <a:r>
              <a:rPr lang="en-US" dirty="0"/>
              <a:t>the resource from the source. </a:t>
            </a:r>
          </a:p>
          <a:p>
            <a:pPr lvl="1"/>
            <a:r>
              <a:rPr lang="en-US" dirty="0"/>
              <a:t>The source contains a pointer to an object.</a:t>
            </a:r>
          </a:p>
          <a:p>
            <a:pPr lvl="1"/>
            <a:r>
              <a:rPr lang="en-US" dirty="0"/>
              <a:t>The target gets a copy of the pointer.</a:t>
            </a:r>
          </a:p>
          <a:p>
            <a:pPr lvl="1"/>
            <a:r>
              <a:rPr lang="en-US" dirty="0"/>
              <a:t>The source’s pointer is set to null.</a:t>
            </a:r>
          </a:p>
          <a:p>
            <a:pPr lvl="1"/>
            <a:r>
              <a:rPr lang="en-US" dirty="0"/>
              <a:t>Therefore, the target has taken </a:t>
            </a:r>
            <a:br>
              <a:rPr lang="en-US" dirty="0"/>
            </a:br>
            <a:r>
              <a:rPr lang="en-US" dirty="0"/>
              <a:t>ownership of the object.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FAAE4-68B7-1542-A3E4-37AAE5253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4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2272D-8F0D-9948-B581-50D98B246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Move Semantics</a:t>
            </a:r>
            <a:r>
              <a:rPr lang="en-US" i="1" dirty="0"/>
              <a:t>, cont’d</a:t>
            </a:r>
            <a:endParaRPr lang="en-US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E5597-8A49-1E49-9EAF-723DB1527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Move semantics involve </a:t>
            </a:r>
            <a:r>
              <a:rPr lang="en-US" dirty="0">
                <a:solidFill>
                  <a:srgbClr val="B23C00"/>
                </a:solidFill>
              </a:rPr>
              <a:t>lvalues</a:t>
            </a:r>
            <a:r>
              <a:rPr lang="en-US" dirty="0"/>
              <a:t> and </a:t>
            </a:r>
            <a:r>
              <a:rPr lang="en-US" dirty="0">
                <a:solidFill>
                  <a:srgbClr val="B23C00"/>
                </a:solidFill>
              </a:rPr>
              <a:t>rvalues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An lvalue is an object.</a:t>
            </a:r>
          </a:p>
          <a:p>
            <a:pPr lvl="1"/>
            <a:r>
              <a:rPr lang="en-US" dirty="0"/>
              <a:t>So called because it can appear on the left side </a:t>
            </a:r>
            <a:br>
              <a:rPr lang="en-US" dirty="0"/>
            </a:br>
            <a:r>
              <a:rPr lang="en-US" dirty="0"/>
              <a:t>of an assignment statement (i.e., it can be an assignment target).</a:t>
            </a:r>
          </a:p>
          <a:p>
            <a:pPr lvl="5"/>
            <a:endParaRPr lang="en-US" dirty="0"/>
          </a:p>
          <a:p>
            <a:r>
              <a:rPr lang="en-US" dirty="0"/>
              <a:t>An rvalue is a temporary value </a:t>
            </a:r>
            <a:br>
              <a:rPr lang="en-US" dirty="0"/>
            </a:br>
            <a:r>
              <a:rPr lang="en-US" dirty="0"/>
              <a:t>or a value not associated with an object.</a:t>
            </a:r>
          </a:p>
          <a:p>
            <a:pPr lvl="1"/>
            <a:r>
              <a:rPr lang="en-US" dirty="0"/>
              <a:t>So called because it can be a value that’s calculated on the right side of an assignment statement.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44E01-0378-CA4D-852B-EE5612B3E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3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0A2A3-D90C-064A-A964-A4D9C4B1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Move Semantics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9A60C-4EC2-C24C-893F-7A8CC11A3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an rvalue is assigned in an assignment statement, or when an rvalue is passed by value to a function, a copy is made of the value.</a:t>
            </a:r>
          </a:p>
          <a:p>
            <a:pPr lvl="4"/>
            <a:endParaRPr lang="en-US" dirty="0"/>
          </a:p>
          <a:p>
            <a:r>
              <a:rPr lang="en-US" dirty="0"/>
              <a:t>But it is wasteful to copy a temporary value.</a:t>
            </a:r>
          </a:p>
          <a:p>
            <a:pPr lvl="1"/>
            <a:r>
              <a:rPr lang="en-US" dirty="0"/>
              <a:t>That value normally is about to disappear.</a:t>
            </a:r>
          </a:p>
          <a:p>
            <a:pPr lvl="5"/>
            <a:endParaRPr lang="en-US" dirty="0"/>
          </a:p>
          <a:p>
            <a:r>
              <a:rPr lang="en-US" dirty="0"/>
              <a:t>Move semantics allows us to use that temporary value by taking ownership </a:t>
            </a:r>
            <a:br>
              <a:rPr lang="en-US" dirty="0"/>
            </a:br>
            <a:r>
              <a:rPr lang="en-US" dirty="0"/>
              <a:t>of its resources.</a:t>
            </a:r>
          </a:p>
          <a:p>
            <a:pPr lvl="1"/>
            <a:r>
              <a:rPr lang="en-US" dirty="0"/>
              <a:t>Reduce the amount of runtime copying.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37152-81FD-4444-925B-643725FB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26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D2AC1-D121-0741-B7BE-D65B73B5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Semantics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56FC5-A983-0C4B-8F16-E5AD1ED0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673052-E499-5249-8063-B9D8D696B4B4}"/>
              </a:ext>
            </a:extLst>
          </p:cNvPr>
          <p:cNvSpPr txBox="1"/>
          <p:nvPr/>
        </p:nvSpPr>
        <p:spPr>
          <a:xfrm>
            <a:off x="1270455" y="1500224"/>
            <a:ext cx="6603090" cy="4031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Message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length;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char *text;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Message() : length(0), text(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{}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Message(char *t) : length(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(t)), text(t) {}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~Message()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if (length &gt; 0) delete[] text;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length = 0;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text = nullptr;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732E2-1A0B-044C-A325-EC16DFB845EA}"/>
              </a:ext>
            </a:extLst>
          </p:cNvPr>
          <p:cNvSpPr txBox="1"/>
          <p:nvPr/>
        </p:nvSpPr>
        <p:spPr>
          <a:xfrm>
            <a:off x="6858536" y="1335226"/>
            <a:ext cx="1188146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Message.h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74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3E08-86A4-584D-93A4-0423E41D1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Semantics Example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3F348-62E0-0049-A1E2-F469B788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EF1B83-7A5B-BE42-AC44-AB2E44CCD9A5}"/>
              </a:ext>
            </a:extLst>
          </p:cNvPr>
          <p:cNvSpPr txBox="1"/>
          <p:nvPr/>
        </p:nvSpPr>
        <p:spPr>
          <a:xfrm>
            <a:off x="719552" y="1284820"/>
            <a:ext cx="6973384" cy="4770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Message(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Message&amp; other)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"*** Copy constructor called!"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length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other.length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 = new char[length + 1];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(text, 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other.text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Message(Message&amp;&amp; other)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"*** Move constructor called!"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length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other.length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 = 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other.text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other.length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other.text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nullptr;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1547A3-E287-E14D-9734-E92E3DC8C04A}"/>
              </a:ext>
            </a:extLst>
          </p:cNvPr>
          <p:cNvSpPr txBox="1"/>
          <p:nvPr/>
        </p:nvSpPr>
        <p:spPr>
          <a:xfrm>
            <a:off x="4274606" y="3500812"/>
            <a:ext cx="176041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Move constructor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3C4E07-9833-964F-BF12-BC410F0F02F8}"/>
              </a:ext>
            </a:extLst>
          </p:cNvPr>
          <p:cNvSpPr txBox="1"/>
          <p:nvPr/>
        </p:nvSpPr>
        <p:spPr>
          <a:xfrm>
            <a:off x="4530419" y="4526268"/>
            <a:ext cx="226805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Steal the source’s data</a:t>
            </a:r>
          </a:p>
          <a:p>
            <a:r>
              <a:rPr lang="en-US" dirty="0">
                <a:solidFill>
                  <a:srgbClr val="008000"/>
                </a:solidFill>
              </a:rPr>
              <a:t>without copying it.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C354D3-BF74-454D-B536-B9E4C0F72F4C}"/>
              </a:ext>
            </a:extLst>
          </p:cNvPr>
          <p:cNvSpPr txBox="1"/>
          <p:nvPr/>
        </p:nvSpPr>
        <p:spPr>
          <a:xfrm>
            <a:off x="4938724" y="1309275"/>
            <a:ext cx="173637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Copy constructor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002739-1A99-9B40-864B-C351538C37D7}"/>
              </a:ext>
            </a:extLst>
          </p:cNvPr>
          <p:cNvSpPr txBox="1"/>
          <p:nvPr/>
        </p:nvSpPr>
        <p:spPr>
          <a:xfrm>
            <a:off x="5212073" y="2586548"/>
            <a:ext cx="233698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Copy the source’s data.</a:t>
            </a:r>
          </a:p>
        </p:txBody>
      </p:sp>
    </p:spTree>
    <p:extLst>
      <p:ext uri="{BB962C8B-B14F-4D97-AF65-F5344CB8AC3E}">
        <p14:creationId xmlns:p14="http://schemas.microsoft.com/office/powerpoint/2010/main" val="1485515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2107B-D94F-C64F-8216-842D2662E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Pointers vs.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A151F-2187-F048-BB18-F201E72E6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95401"/>
            <a:ext cx="8412433" cy="4785330"/>
          </a:xfrm>
        </p:spPr>
        <p:txBody>
          <a:bodyPr/>
          <a:lstStyle/>
          <a:p>
            <a:r>
              <a:rPr lang="en-US" dirty="0"/>
              <a:t>The value of a pointer variable is the </a:t>
            </a:r>
            <a:r>
              <a:rPr lang="en-US" dirty="0">
                <a:solidFill>
                  <a:srgbClr val="B23C00"/>
                </a:solidFill>
              </a:rPr>
              <a:t>address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 another variable.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Pointer variable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p1</a:t>
            </a:r>
            <a:r>
              <a:rPr lang="en-US" dirty="0"/>
              <a:t> contains the address of variable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Pointer variable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p2</a:t>
            </a:r>
            <a:r>
              <a:rPr lang="en-US" dirty="0"/>
              <a:t> contains the address of the dynamically allocated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Birthday</a:t>
            </a:r>
            <a:r>
              <a:rPr lang="en-US" dirty="0"/>
              <a:t> object.</a:t>
            </a:r>
          </a:p>
          <a:p>
            <a:pPr lvl="5"/>
            <a:endParaRPr lang="en-US" dirty="0"/>
          </a:p>
          <a:p>
            <a:r>
              <a:rPr lang="en-US" dirty="0"/>
              <a:t>A reference variable is an </a:t>
            </a:r>
            <a:r>
              <a:rPr lang="en-US" dirty="0">
                <a:solidFill>
                  <a:srgbClr val="B23C00"/>
                </a:solidFill>
              </a:rPr>
              <a:t>alias</a:t>
            </a:r>
            <a:r>
              <a:rPr lang="en-US" dirty="0"/>
              <a:t> for an already existing variable.</a:t>
            </a:r>
          </a:p>
          <a:p>
            <a:pPr lvl="1"/>
            <a:r>
              <a:rPr lang="en-US" dirty="0"/>
              <a:t>Both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dirty="0"/>
              <a:t> and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/>
              <a:t> now refer to the same variable.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1F657-3B69-634E-8414-CFE2011F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A830DA-40C6-1A42-B063-91DAB0C117AE}"/>
              </a:ext>
            </a:extLst>
          </p:cNvPr>
          <p:cNvSpPr txBox="1"/>
          <p:nvPr/>
        </p:nvSpPr>
        <p:spPr>
          <a:xfrm>
            <a:off x="2102457" y="2240293"/>
            <a:ext cx="5245347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j;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*p1 = &amp;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Birthday *p2 = new Birthday(1963, 9, 2);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78475B-6FB6-5640-8C7D-CE0A1FAB0FFC}"/>
              </a:ext>
            </a:extLst>
          </p:cNvPr>
          <p:cNvSpPr txBox="1"/>
          <p:nvPr/>
        </p:nvSpPr>
        <p:spPr>
          <a:xfrm>
            <a:off x="3800795" y="5166341"/>
            <a:ext cx="166584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 r1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55050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8B9BB-432E-7348-8ECB-36C5C53D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Semantics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D6D3E8-C492-D644-AB75-C6316FF6F4BC}"/>
              </a:ext>
            </a:extLst>
          </p:cNvPr>
          <p:cNvSpPr txBox="1"/>
          <p:nvPr/>
        </p:nvSpPr>
        <p:spPr>
          <a:xfrm>
            <a:off x="307593" y="1326286"/>
            <a:ext cx="5153975" cy="2893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Message&amp; operator =(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Message&amp; other)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"*** Copy assignment called!"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(this != &amp;other)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if (length &gt; 0) delete[] text;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length =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other.length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 = new char[length + 1];</a:t>
            </a:r>
          </a:p>
          <a:p>
            <a:r>
              <a:rPr lang="en-US" sz="1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3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sz="1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(text, </a:t>
            </a:r>
            <a:r>
              <a:rPr lang="en-US" sz="13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other.text</a:t>
            </a:r>
            <a:r>
              <a:rPr lang="en-US" sz="1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*this;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BA5132-8549-2044-BE86-C73D6307F5FA}"/>
              </a:ext>
            </a:extLst>
          </p:cNvPr>
          <p:cNvSpPr txBox="1"/>
          <p:nvPr/>
        </p:nvSpPr>
        <p:spPr>
          <a:xfrm>
            <a:off x="4478410" y="1417342"/>
            <a:ext cx="156805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Copy assignment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F013AB-15B2-9447-9713-FE9E4A231BD1}"/>
              </a:ext>
            </a:extLst>
          </p:cNvPr>
          <p:cNvSpPr txBox="1"/>
          <p:nvPr/>
        </p:nvSpPr>
        <p:spPr>
          <a:xfrm>
            <a:off x="3062106" y="3424848"/>
            <a:ext cx="5153975" cy="32932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Message&amp; operator =(Message&amp;&amp; other)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"*** Move assignment called!"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(this != &amp;other)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if (length &gt; 0) delete[] text;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length =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other.length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3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 = </a:t>
            </a:r>
            <a:r>
              <a:rPr lang="en-US" sz="13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other.text</a:t>
            </a:r>
            <a:r>
              <a:rPr lang="en-US" sz="1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     </a:t>
            </a:r>
          </a:p>
          <a:p>
            <a:r>
              <a:rPr lang="en-US" sz="1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3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other.length</a:t>
            </a:r>
            <a:r>
              <a:rPr lang="en-US" sz="1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3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other.text</a:t>
            </a:r>
            <a:r>
              <a:rPr lang="en-US" sz="1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nullptr;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*this;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73BA2B-D55D-8F44-80C6-976F81862BC5}"/>
              </a:ext>
            </a:extLst>
          </p:cNvPr>
          <p:cNvSpPr txBox="1"/>
          <p:nvPr/>
        </p:nvSpPr>
        <p:spPr>
          <a:xfrm>
            <a:off x="6766536" y="3503711"/>
            <a:ext cx="158729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Move assignment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91E76-55B2-B54E-BE5F-B5E31EBB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FFA29B-6E36-A149-BBFB-CF1BF37EE54C}"/>
              </a:ext>
            </a:extLst>
          </p:cNvPr>
          <p:cNvSpPr txBox="1"/>
          <p:nvPr/>
        </p:nvSpPr>
        <p:spPr>
          <a:xfrm>
            <a:off x="6046468" y="5179048"/>
            <a:ext cx="200240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Steal the source’s data</a:t>
            </a:r>
          </a:p>
          <a:p>
            <a:r>
              <a:rPr lang="en-US" sz="1400" dirty="0">
                <a:solidFill>
                  <a:srgbClr val="008000"/>
                </a:solidFill>
              </a:rPr>
              <a:t>without copying it.</a:t>
            </a:r>
          </a:p>
        </p:txBody>
      </p:sp>
    </p:spTree>
    <p:extLst>
      <p:ext uri="{BB962C8B-B14F-4D97-AF65-F5344CB8AC3E}">
        <p14:creationId xmlns:p14="http://schemas.microsoft.com/office/powerpoint/2010/main" val="2952675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F91CCB-0E5F-CC48-B182-DDDD51A9BB03}"/>
              </a:ext>
            </a:extLst>
          </p:cNvPr>
          <p:cNvSpPr txBox="1"/>
          <p:nvPr/>
        </p:nvSpPr>
        <p:spPr>
          <a:xfrm>
            <a:off x="653299" y="1417342"/>
            <a:ext cx="7837402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friend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 operator &lt;&lt;(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 outs,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Message&amp;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msg.length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":";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msg.text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!= nullptr)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msg.text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else                 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"&lt;empty&gt;";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outs;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B8B9BB-432E-7348-8ECB-36C5C53D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Semantics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91E76-55B2-B54E-BE5F-B5E31EBB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24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486FE-4692-0642-94A0-EC2E67D7B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Semantics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06E91-4EA3-B64E-8CD8-BE0F7E14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0F8712-BDB0-074F-B842-8DDA78D0B493}"/>
              </a:ext>
            </a:extLst>
          </p:cNvPr>
          <p:cNvSpPr txBox="1"/>
          <p:nvPr/>
        </p:nvSpPr>
        <p:spPr>
          <a:xfrm>
            <a:off x="457245" y="1394208"/>
            <a:ext cx="5985934" cy="4278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h[16], w[16];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(h, "hello");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(w, "world");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"h = " &lt;&lt; h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"w = " &lt;&lt; w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"Default constructor:"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Message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"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"Regular constructor:"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Message hello1(h);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Message world1(w);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"hello1 = " &lt;&lt; hello1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"world1 = " &lt;&lt; world1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C8366E-93F8-5342-B247-C93BF662D882}"/>
              </a:ext>
            </a:extLst>
          </p:cNvPr>
          <p:cNvSpPr txBox="1"/>
          <p:nvPr/>
        </p:nvSpPr>
        <p:spPr>
          <a:xfrm>
            <a:off x="5092811" y="1224931"/>
            <a:ext cx="150829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TestMove.cpp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7C0CAB-0C64-F04D-BC83-DFF73BDE474F}"/>
              </a:ext>
            </a:extLst>
          </p:cNvPr>
          <p:cNvSpPr txBox="1"/>
          <p:nvPr/>
        </p:nvSpPr>
        <p:spPr>
          <a:xfrm>
            <a:off x="6601109" y="2331732"/>
            <a:ext cx="2332690" cy="2092881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 = hello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 = world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Default constructor: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0:&lt;empty&gt;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Regular constructor: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hello1 = 5:hello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world1 = 5:world</a:t>
            </a:r>
          </a:p>
        </p:txBody>
      </p:sp>
    </p:spTree>
    <p:extLst>
      <p:ext uri="{BB962C8B-B14F-4D97-AF65-F5344CB8AC3E}">
        <p14:creationId xmlns:p14="http://schemas.microsoft.com/office/powerpoint/2010/main" val="77289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6CE95-D3DC-F343-AA86-9861F15BE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Semantics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77B1B-7305-0740-95F0-50020B54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8A805A-F8F5-694F-984E-AD440171C546}"/>
              </a:ext>
            </a:extLst>
          </p:cNvPr>
          <p:cNvSpPr txBox="1"/>
          <p:nvPr/>
        </p:nvSpPr>
        <p:spPr>
          <a:xfrm>
            <a:off x="591582" y="1296402"/>
            <a:ext cx="7960834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"Copy constructor:"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Message hello2(hello1);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"hello1 = " &lt;&lt; hello1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"hello2 = " &lt;&lt; hello2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"Overloaded copy assignment operator:"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Message world2;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world2 = world1;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"world1 = " &lt;&lt; world1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"world2 = " &lt;&lt; world2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1A2341-4F60-8F41-AC34-9091A17EE3B7}"/>
              </a:ext>
            </a:extLst>
          </p:cNvPr>
          <p:cNvSpPr txBox="1"/>
          <p:nvPr/>
        </p:nvSpPr>
        <p:spPr>
          <a:xfrm>
            <a:off x="2926098" y="4412480"/>
            <a:ext cx="4628190" cy="2308324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Copy constructor: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Copy constructor called!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hello1 = 5:hello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hello2 = 5:hello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Overloaded copy assignment operator: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Copy assignment called!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world1 = 5:world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world2 = 5:world</a:t>
            </a:r>
          </a:p>
        </p:txBody>
      </p:sp>
    </p:spTree>
    <p:extLst>
      <p:ext uri="{BB962C8B-B14F-4D97-AF65-F5344CB8AC3E}">
        <p14:creationId xmlns:p14="http://schemas.microsoft.com/office/powerpoint/2010/main" val="69030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C5905-1CED-7D47-B084-DB87678FE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Semantics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7BF0F-D57E-D947-8B6F-2BADDD75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436B10-B9EC-8745-9C71-0195735076F2}"/>
              </a:ext>
            </a:extLst>
          </p:cNvPr>
          <p:cNvSpPr txBox="1"/>
          <p:nvPr/>
        </p:nvSpPr>
        <p:spPr>
          <a:xfrm>
            <a:off x="274367" y="1417342"/>
            <a:ext cx="7960834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"Move constructor:"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Message hello3(move(hello1));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"hello1 = " &lt;&lt; hello1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"hello3 = " &lt;&lt; hello3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"Overloaded move assignment operator:"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Message world3;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world3 = move(world1);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"world1 = " &lt;&lt; world1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"world3 = " &lt;&lt; world3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507E7E-0BF3-394D-88F5-7C22D2400B89}"/>
              </a:ext>
            </a:extLst>
          </p:cNvPr>
          <p:cNvSpPr txBox="1"/>
          <p:nvPr/>
        </p:nvSpPr>
        <p:spPr>
          <a:xfrm>
            <a:off x="5137454" y="1752857"/>
            <a:ext cx="3640740" cy="1077218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Move constructor: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Move constructor called!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hello1 = 0:&lt;empty&gt;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hello3 = 5:hello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303004-6032-9D4A-A365-42BDA7645BED}"/>
              </a:ext>
            </a:extLst>
          </p:cNvPr>
          <p:cNvSpPr txBox="1"/>
          <p:nvPr/>
        </p:nvSpPr>
        <p:spPr>
          <a:xfrm>
            <a:off x="2257905" y="4709146"/>
            <a:ext cx="4628190" cy="1077218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Overloaded move assignment operator: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Move assignment called!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world1 = 0:&lt;empty&gt;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world3 = 5:world</a:t>
            </a:r>
          </a:p>
        </p:txBody>
      </p:sp>
    </p:spTree>
    <p:extLst>
      <p:ext uri="{BB962C8B-B14F-4D97-AF65-F5344CB8AC3E}">
        <p14:creationId xmlns:p14="http://schemas.microsoft.com/office/powerpoint/2010/main" val="2881285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47347-AEF6-4049-8C2B-A22779BCD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Rule of the “Big Three”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30A8B-A167-C741-9D35-3BE77DAC5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class defines one or more of the following, it should explicitly define all three: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Destructor</a:t>
            </a:r>
          </a:p>
          <a:p>
            <a:pPr lvl="1"/>
            <a:r>
              <a:rPr lang="en-US" dirty="0"/>
              <a:t>Copy constructor</a:t>
            </a:r>
          </a:p>
          <a:p>
            <a:pPr lvl="1"/>
            <a:r>
              <a:rPr lang="en-US" dirty="0"/>
              <a:t>Copy assignment operator</a:t>
            </a:r>
          </a:p>
          <a:p>
            <a:pPr lvl="5"/>
            <a:endParaRPr lang="en-US" dirty="0"/>
          </a:p>
          <a:p>
            <a:r>
              <a:rPr lang="en-US" dirty="0"/>
              <a:t>The copy constructor and the copy assignment operator each does a deep copy.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FB4AA-AB28-FA49-92AA-D7B4DACE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964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B6D11-6DC2-C841-8E58-4BAA5F386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of the “Big Five”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F2B60-1969-D84B-A85B-098DAAF29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/>
              <a:t>Explicitly define: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Destructor</a:t>
            </a:r>
          </a:p>
          <a:p>
            <a:pPr lvl="1"/>
            <a:r>
              <a:rPr lang="en-US" dirty="0"/>
              <a:t>Copy constructor</a:t>
            </a:r>
          </a:p>
          <a:p>
            <a:pPr lvl="1"/>
            <a:r>
              <a:rPr lang="en-US" dirty="0"/>
              <a:t>Copy assignment operator</a:t>
            </a:r>
          </a:p>
          <a:p>
            <a:pPr lvl="1"/>
            <a:r>
              <a:rPr lang="en-US" dirty="0"/>
              <a:t>Move constructor</a:t>
            </a:r>
          </a:p>
          <a:p>
            <a:pPr lvl="1"/>
            <a:r>
              <a:rPr lang="en-US" dirty="0"/>
              <a:t>Move assignment operator</a:t>
            </a:r>
          </a:p>
          <a:p>
            <a:pPr lvl="4"/>
            <a:endParaRPr lang="en-US" dirty="0"/>
          </a:p>
          <a:p>
            <a:r>
              <a:rPr lang="en-US" dirty="0"/>
              <a:t>The move constructor and the move assignment operator can each steal resources from temporary source objects.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BF373-1560-7F46-8917-AE70E180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74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6410-1DAA-C84D-8DB8-3FE83B1CA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Pointers vs. References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2F095-FAB5-E849-B2AD-80C83F247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pointers and references are implemented as addresses, but there are major differences.</a:t>
            </a:r>
          </a:p>
          <a:p>
            <a:pPr lvl="4"/>
            <a:endParaRPr lang="en-US" dirty="0"/>
          </a:p>
          <a:p>
            <a:r>
              <a:rPr lang="en-US" dirty="0"/>
              <a:t>A pointer variable can be reassigned: </a:t>
            </a:r>
          </a:p>
          <a:p>
            <a:pPr lvl="1"/>
            <a:endParaRPr lang="en-US" dirty="0"/>
          </a:p>
          <a:p>
            <a:pPr lvl="5"/>
            <a:endParaRPr lang="en-US" dirty="0"/>
          </a:p>
          <a:p>
            <a:pPr lvl="1"/>
            <a:r>
              <a:rPr lang="en-US" dirty="0"/>
              <a:t>A reference variable must be assigned at initialization and then cannot be reassigned.</a:t>
            </a:r>
          </a:p>
          <a:p>
            <a:pPr lvl="1"/>
            <a:endParaRPr lang="en-US" dirty="0"/>
          </a:p>
          <a:p>
            <a:r>
              <a:rPr lang="en-US" dirty="0"/>
              <a:t>A pointer variable can be null.</a:t>
            </a:r>
          </a:p>
          <a:p>
            <a:pPr lvl="1"/>
            <a:r>
              <a:rPr lang="en-US" dirty="0"/>
              <a:t>A reference variable can only be an alias </a:t>
            </a:r>
            <a:br>
              <a:rPr lang="en-US" dirty="0"/>
            </a:br>
            <a:r>
              <a:rPr lang="en-US" dirty="0"/>
              <a:t>for another variable.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54BF1-500B-DC4B-8443-C2F62D314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33885A-D988-294C-9BE2-BDA0C402D2F8}"/>
              </a:ext>
            </a:extLst>
          </p:cNvPr>
          <p:cNvSpPr txBox="1"/>
          <p:nvPr/>
        </p:nvSpPr>
        <p:spPr>
          <a:xfrm>
            <a:off x="2628198" y="2971805"/>
            <a:ext cx="401103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p1 = &amp;j;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p2 = new Birthday(1967, 4, 3);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F800BB-25E4-FA4E-9622-C6F83853DA8B}"/>
              </a:ext>
            </a:extLst>
          </p:cNvPr>
          <p:cNvSpPr txBox="1"/>
          <p:nvPr/>
        </p:nvSpPr>
        <p:spPr>
          <a:xfrm>
            <a:off x="5943585" y="4983463"/>
            <a:ext cx="1789272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p2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F82213-F905-3748-94D0-5198508EE866}"/>
              </a:ext>
            </a:extLst>
          </p:cNvPr>
          <p:cNvSpPr txBox="1"/>
          <p:nvPr/>
        </p:nvSpPr>
        <p:spPr>
          <a:xfrm>
            <a:off x="3739078" y="4505198"/>
            <a:ext cx="166584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 r1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3443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8CB63-A9D0-0947-A4B7-06FBFBBB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Pointers vs. References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AD0F6-0CF2-C844-A045-6EAEF9C90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Explicitly dereference</a:t>
            </a:r>
            <a:r>
              <a:rPr lang="en-US" dirty="0"/>
              <a:t> a pointer variable.</a:t>
            </a:r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A reference variable is </a:t>
            </a:r>
            <a:r>
              <a:rPr lang="en-US" dirty="0">
                <a:solidFill>
                  <a:srgbClr val="B23C00"/>
                </a:solidFill>
              </a:rPr>
              <a:t>implicitly dereferenced</a:t>
            </a:r>
            <a:r>
              <a:rPr lang="en-US" dirty="0"/>
              <a:t>.</a:t>
            </a:r>
          </a:p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 pointer variable’s value can participate in </a:t>
            </a:r>
            <a:r>
              <a:rPr lang="en-US" dirty="0">
                <a:solidFill>
                  <a:srgbClr val="B23C00"/>
                </a:solidFill>
              </a:rPr>
              <a:t>address arithmetic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 reference variable’s address value cannot.</a:t>
            </a:r>
          </a:p>
          <a:p>
            <a:pPr lvl="1"/>
            <a:r>
              <a:rPr lang="en-US" dirty="0"/>
              <a:t>A reference variable is similar to a constant pointer.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A4D93-3EF9-B340-85DE-958D76619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C2C357-D58B-5B47-B33A-676183A07D79}"/>
              </a:ext>
            </a:extLst>
          </p:cNvPr>
          <p:cNvSpPr txBox="1"/>
          <p:nvPr/>
        </p:nvSpPr>
        <p:spPr>
          <a:xfrm>
            <a:off x="3583587" y="1900535"/>
            <a:ext cx="1976823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k, y;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k = </a:t>
            </a:r>
            <a:r>
              <a:rPr lang="en-US" sz="18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p;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y = p2</a:t>
            </a:r>
            <a:r>
              <a:rPr lang="en-US" sz="18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year;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5A3FB8-944A-5E4B-AE97-CCD0FE912F66}"/>
              </a:ext>
            </a:extLst>
          </p:cNvPr>
          <p:cNvSpPr txBox="1"/>
          <p:nvPr/>
        </p:nvSpPr>
        <p:spPr>
          <a:xfrm>
            <a:off x="2825366" y="3337561"/>
            <a:ext cx="363112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Birthday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bd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(1960, 9, 2);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Birthday&amp;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rbd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bd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rbd.year</a:t>
            </a:r>
            <a:r>
              <a:rPr lang="en-US" sz="18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1964;</a:t>
            </a:r>
          </a:p>
        </p:txBody>
      </p:sp>
    </p:spTree>
    <p:extLst>
      <p:ext uri="{BB962C8B-B14F-4D97-AF65-F5344CB8AC3E}">
        <p14:creationId xmlns:p14="http://schemas.microsoft.com/office/powerpoint/2010/main" val="320477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758CE-FFB4-D346-BE1A-579D9FB15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60B13-8D16-CA42-96DE-0C3C989AC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declare a function’s parameter to be a </a:t>
            </a:r>
            <a:r>
              <a:rPr lang="en-US" dirty="0">
                <a:solidFill>
                  <a:srgbClr val="B23C00"/>
                </a:solidFill>
              </a:rPr>
              <a:t>reference</a:t>
            </a:r>
            <a:r>
              <a:rPr lang="en-US" dirty="0"/>
              <a:t>, you are saying that the parameter is an </a:t>
            </a:r>
            <a:r>
              <a:rPr lang="en-US" dirty="0">
                <a:solidFill>
                  <a:srgbClr val="B23C00"/>
                </a:solidFill>
              </a:rPr>
              <a:t>alias</a:t>
            </a:r>
            <a:r>
              <a:rPr lang="en-US" dirty="0"/>
              <a:t> of the caller’s argument.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Example:</a:t>
            </a:r>
          </a:p>
          <a:p>
            <a:pPr lvl="1"/>
            <a:endParaRPr lang="en-US" dirty="0"/>
          </a:p>
          <a:p>
            <a:pPr lvl="4"/>
            <a:endParaRPr lang="en-US" dirty="0"/>
          </a:p>
          <a:p>
            <a:pPr lvl="1"/>
            <a:r>
              <a:rPr lang="en-US" dirty="0"/>
              <a:t>Function parameter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parm</a:t>
            </a:r>
            <a:r>
              <a:rPr lang="en-US" dirty="0"/>
              <a:t> is an alias for the </a:t>
            </a:r>
            <a:br>
              <a:rPr lang="en-US" dirty="0"/>
            </a:br>
            <a:r>
              <a:rPr lang="en-US" dirty="0"/>
              <a:t>caller’s argument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/>
              <a:t>. Therefore, any changes </a:t>
            </a:r>
            <a:br>
              <a:rPr lang="en-US" dirty="0"/>
            </a:br>
            <a:r>
              <a:rPr lang="en-US" dirty="0"/>
              <a:t>to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parm</a:t>
            </a:r>
            <a:r>
              <a:rPr lang="en-US" dirty="0"/>
              <a:t> in the function changes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/>
              <a:t> instantaneously, because </a:t>
            </a:r>
            <a:r>
              <a:rPr lang="en-US" dirty="0">
                <a:solidFill>
                  <a:srgbClr val="B23C00"/>
                </a:solidFill>
              </a:rPr>
              <a:t>they are the same variable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23E2B-3EB1-A748-ACA2-AA1F24F36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5FDBCB-EA4C-5449-8EC9-8560335E8B90}"/>
              </a:ext>
            </a:extLst>
          </p:cNvPr>
          <p:cNvSpPr txBox="1"/>
          <p:nvPr/>
        </p:nvSpPr>
        <p:spPr>
          <a:xfrm>
            <a:off x="3017537" y="2967335"/>
            <a:ext cx="3493264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parm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...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(k);</a:t>
            </a:r>
          </a:p>
        </p:txBody>
      </p:sp>
    </p:spTree>
    <p:extLst>
      <p:ext uri="{BB962C8B-B14F-4D97-AF65-F5344CB8AC3E}">
        <p14:creationId xmlns:p14="http://schemas.microsoft.com/office/powerpoint/2010/main" val="1697350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40586-FE60-3A4F-9A90-50A98947F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References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9EA90-7409-5045-95F5-2FF3DA8FB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can return a reference.</a:t>
            </a:r>
          </a:p>
          <a:p>
            <a:pPr lvl="1"/>
            <a:r>
              <a:rPr lang="en-US" dirty="0"/>
              <a:t>Example: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Special variable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dirty="0"/>
              <a:t> is a pointer to the object, </a:t>
            </a:r>
            <a:br>
              <a:rPr lang="en-US" dirty="0"/>
            </a:br>
            <a:r>
              <a:rPr lang="en-US" dirty="0"/>
              <a:t>and therefore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*this</a:t>
            </a:r>
            <a:r>
              <a:rPr lang="en-US" dirty="0"/>
              <a:t> is the object itself.</a:t>
            </a:r>
          </a:p>
          <a:p>
            <a:pPr lvl="1"/>
            <a:r>
              <a:rPr lang="en-US" dirty="0"/>
              <a:t>We are returning an alias to the object.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72ECF-C8FF-F040-9C7B-87571525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A41454-F578-C34F-AE3D-ACE4604B5454}"/>
              </a:ext>
            </a:extLst>
          </p:cNvPr>
          <p:cNvSpPr txBox="1"/>
          <p:nvPr/>
        </p:nvSpPr>
        <p:spPr>
          <a:xfrm>
            <a:off x="757494" y="2317428"/>
            <a:ext cx="7629012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SafeArray</a:t>
            </a:r>
            <a:r>
              <a:rPr lang="en-US" sz="1800" b="1" dirty="0">
                <a:solidFill>
                  <a:srgbClr val="B23C00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&amp;</a:t>
            </a:r>
            <a:r>
              <a:rPr lang="en-US" sz="18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SafeArray</a:t>
            </a:r>
            <a:r>
              <a:rPr lang="en-US" sz="18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::operator =(</a:t>
            </a:r>
            <a:r>
              <a:rPr lang="en-US" sz="18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const</a:t>
            </a:r>
            <a:r>
              <a:rPr lang="en-US" sz="18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SafeArray</a:t>
            </a:r>
            <a:r>
              <a:rPr lang="en-US" sz="18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&amp; </a:t>
            </a:r>
            <a:r>
              <a:rPr lang="en-US" sz="18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rhs</a:t>
            </a:r>
            <a:r>
              <a:rPr lang="en-US" sz="18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8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*this;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66793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9E535-715B-FA44-AC72-0794429DB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References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7C04C-BF25-4C40-9FC3-78C4C42A9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139429"/>
          </a:xfrm>
        </p:spPr>
        <p:txBody>
          <a:bodyPr/>
          <a:lstStyle/>
          <a:p>
            <a:r>
              <a:rPr lang="en-US" dirty="0"/>
              <a:t>You can pass a pointer by reference.</a:t>
            </a:r>
          </a:p>
          <a:p>
            <a:pPr lvl="1"/>
            <a:r>
              <a:rPr lang="en-US" dirty="0"/>
              <a:t>The syntax is a bit awkward.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or:</a:t>
            </a:r>
            <a:br>
              <a:rPr lang="en-US" dirty="0"/>
            </a:br>
            <a:r>
              <a:rPr lang="en-US" dirty="0"/>
              <a:t>or: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Note the order of the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/>
              <a:t> and the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/>
              <a:t>.</a:t>
            </a:r>
            <a:endParaRPr lang="en-US" b="1" dirty="0">
              <a:solidFill>
                <a:srgbClr val="B23C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3D971-5B3C-2B42-9752-9DEBF760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80E24E-8412-5948-B9AD-381521DF53AC}"/>
              </a:ext>
            </a:extLst>
          </p:cNvPr>
          <p:cNvSpPr txBox="1"/>
          <p:nvPr/>
        </p:nvSpPr>
        <p:spPr>
          <a:xfrm>
            <a:off x="2926098" y="2606049"/>
            <a:ext cx="321754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</a:t>
            </a:r>
            <a:r>
              <a:rPr lang="en-US" sz="18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&amp;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56FC7F-2C27-D540-8CD9-C2D3B5B5A25F}"/>
              </a:ext>
            </a:extLst>
          </p:cNvPr>
          <p:cNvSpPr txBox="1"/>
          <p:nvPr/>
        </p:nvSpPr>
        <p:spPr>
          <a:xfrm>
            <a:off x="2926098" y="2988434"/>
            <a:ext cx="321754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</a:t>
            </a:r>
            <a:r>
              <a:rPr lang="en-US" sz="18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*&amp;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D5C7B5-AF06-F646-B5AC-FBA5C765F685}"/>
              </a:ext>
            </a:extLst>
          </p:cNvPr>
          <p:cNvSpPr txBox="1"/>
          <p:nvPr/>
        </p:nvSpPr>
        <p:spPr>
          <a:xfrm>
            <a:off x="2926098" y="3370820"/>
            <a:ext cx="307968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en-US" sz="18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*&amp;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840955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64EB4-07B7-5F4F-8B6D-1894C36A5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References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4ADF8-3A5C-8847-9D91-22F1CECB8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053819"/>
          </a:xfrm>
        </p:spPr>
        <p:txBody>
          <a:bodyPr/>
          <a:lstStyle/>
          <a:p>
            <a:r>
              <a:rPr lang="en-US" dirty="0"/>
              <a:t>The overridden assignment operator </a:t>
            </a:r>
            <a:br>
              <a:rPr lang="en-US" dirty="0"/>
            </a:br>
            <a:r>
              <a:rPr lang="en-US" dirty="0"/>
              <a:t>should return a reference so that in a</a:t>
            </a:r>
            <a:br>
              <a:rPr lang="en-US" dirty="0"/>
            </a:br>
            <a:r>
              <a:rPr lang="en-US" dirty="0">
                <a:solidFill>
                  <a:srgbClr val="B23C00"/>
                </a:solidFill>
              </a:rPr>
              <a:t>chained assignment</a:t>
            </a:r>
            <a:r>
              <a:rPr lang="en-US" dirty="0"/>
              <a:t> like</a:t>
            </a:r>
            <a:br>
              <a:rPr lang="en-US" dirty="0"/>
            </a:br>
            <a:r>
              <a:rPr lang="en-US" dirty="0"/>
              <a:t>would work. </a:t>
            </a:r>
          </a:p>
          <a:p>
            <a:pPr lvl="1"/>
            <a:r>
              <a:rPr lang="en-US" dirty="0"/>
              <a:t>Recall the signature of a copy constructor.</a:t>
            </a:r>
          </a:p>
          <a:p>
            <a:pPr lvl="1"/>
            <a:endParaRPr lang="en-US" dirty="0"/>
          </a:p>
          <a:p>
            <a:r>
              <a:rPr lang="en-US" dirty="0"/>
              <a:t>The assignment operator is </a:t>
            </a:r>
            <a:r>
              <a:rPr lang="en-US" dirty="0">
                <a:solidFill>
                  <a:srgbClr val="B23C00"/>
                </a:solidFill>
              </a:rPr>
              <a:t>right associative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is executed as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77C69-05FA-C243-A661-65FE8DE47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EB1333-F5A4-F842-8A26-711DF450DC1C}"/>
              </a:ext>
            </a:extLst>
          </p:cNvPr>
          <p:cNvSpPr txBox="1"/>
          <p:nvPr/>
        </p:nvSpPr>
        <p:spPr>
          <a:xfrm>
            <a:off x="4937756" y="2240293"/>
            <a:ext cx="156324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b = c;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3F056-4A39-6941-9237-0ACB20558804}"/>
              </a:ext>
            </a:extLst>
          </p:cNvPr>
          <p:cNvSpPr txBox="1"/>
          <p:nvPr/>
        </p:nvSpPr>
        <p:spPr>
          <a:xfrm>
            <a:off x="3521151" y="5413773"/>
            <a:ext cx="183896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(b = c);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1DE25-0196-2B43-9BD4-ED7DA9202CD4}"/>
              </a:ext>
            </a:extLst>
          </p:cNvPr>
          <p:cNvSpPr txBox="1"/>
          <p:nvPr/>
        </p:nvSpPr>
        <p:spPr>
          <a:xfrm>
            <a:off x="3521151" y="4520006"/>
            <a:ext cx="156324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b = c;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77749B-856C-3F48-AE9B-1AE41A017B7A}"/>
              </a:ext>
            </a:extLst>
          </p:cNvPr>
          <p:cNvSpPr txBox="1"/>
          <p:nvPr/>
        </p:nvSpPr>
        <p:spPr>
          <a:xfrm>
            <a:off x="2480722" y="3611878"/>
            <a:ext cx="418255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MyClass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MyClass</a:t>
            </a:r>
            <a:r>
              <a:rPr lang="en-US" sz="18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other)</a:t>
            </a:r>
          </a:p>
        </p:txBody>
      </p:sp>
    </p:spTree>
    <p:extLst>
      <p:ext uri="{BB962C8B-B14F-4D97-AF65-F5344CB8AC3E}">
        <p14:creationId xmlns:p14="http://schemas.microsoft.com/office/powerpoint/2010/main" val="156984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61131</TotalTime>
  <Words>1517</Words>
  <Application>Microsoft Macintosh PowerPoint</Application>
  <PresentationFormat>On-screen Show (4:3)</PresentationFormat>
  <Paragraphs>527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Courier New</vt:lpstr>
      <vt:lpstr>Times New Roman</vt:lpstr>
      <vt:lpstr>Wingdings</vt:lpstr>
      <vt:lpstr>Quadrant</vt:lpstr>
      <vt:lpstr>CS 144 Advanced C++ Programming May 2 Class Meeting</vt:lpstr>
      <vt:lpstr>Unofficial Field Trip</vt:lpstr>
      <vt:lpstr>Pointers vs. References</vt:lpstr>
      <vt:lpstr>Pointers vs. References, cont’d</vt:lpstr>
      <vt:lpstr>Pointers vs. References, cont’d</vt:lpstr>
      <vt:lpstr>Use of References</vt:lpstr>
      <vt:lpstr>Use of References, cont’d</vt:lpstr>
      <vt:lpstr>Use of References, cont’d</vt:lpstr>
      <vt:lpstr>Use of References, cont’d</vt:lpstr>
      <vt:lpstr>Deep Copy</vt:lpstr>
      <vt:lpstr>Problems with a Standard (“Raw”) Pointer</vt:lpstr>
      <vt:lpstr>Raw Pointers vs. Smart Pointers</vt:lpstr>
      <vt:lpstr>Unique Pointer</vt:lpstr>
      <vt:lpstr>Unique Pointer Example</vt:lpstr>
      <vt:lpstr>Unique Pointer Example, cont’d</vt:lpstr>
      <vt:lpstr>Unique Pointer Example, cont’d</vt:lpstr>
      <vt:lpstr>Unique Pointer Example, cont’d</vt:lpstr>
      <vt:lpstr>Unique Pointer Example, cont’d</vt:lpstr>
      <vt:lpstr>Shared Pointer</vt:lpstr>
      <vt:lpstr>Shared Pointer Example</vt:lpstr>
      <vt:lpstr>Shared Pointer Example, cont’d</vt:lpstr>
      <vt:lpstr>Shared Pointer Example, cont’d</vt:lpstr>
      <vt:lpstr>Shared Pointer Example, cont’d</vt:lpstr>
      <vt:lpstr>Shared Pointer Implementation</vt:lpstr>
      <vt:lpstr>Introduction to Move Semantics</vt:lpstr>
      <vt:lpstr>Introduction to Move Semantics, cont’d</vt:lpstr>
      <vt:lpstr>Introduction to Move Semantics, cont’d</vt:lpstr>
      <vt:lpstr>Move Semantics Example</vt:lpstr>
      <vt:lpstr>Move Semantics Example, cont’d</vt:lpstr>
      <vt:lpstr>Move Semantics Example, cont’d</vt:lpstr>
      <vt:lpstr>Move Semantics Example, cont’d</vt:lpstr>
      <vt:lpstr>Move Semantics Example, cont’d</vt:lpstr>
      <vt:lpstr>Move Semantics Example, cont’d</vt:lpstr>
      <vt:lpstr>Move Semantics Example, cont’d</vt:lpstr>
      <vt:lpstr>Review: Rule of the “Big Three”</vt:lpstr>
      <vt:lpstr>Rule of the “Big Five”</vt:lpstr>
    </vt:vector>
  </TitlesOfParts>
  <Manager/>
  <Company>San Jose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Ronald Mak</cp:lastModifiedBy>
  <cp:revision>1075</cp:revision>
  <cp:lastPrinted>2016-09-16T08:43:07Z</cp:lastPrinted>
  <dcterms:created xsi:type="dcterms:W3CDTF">2008-01-12T03:52:55Z</dcterms:created>
  <dcterms:modified xsi:type="dcterms:W3CDTF">2019-05-07T04:08:52Z</dcterms:modified>
  <cp:category/>
</cp:coreProperties>
</file>