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32"/>
  </p:notesMasterIdLst>
  <p:handoutMasterIdLst>
    <p:handoutMasterId r:id="rId33"/>
  </p:handoutMasterIdLst>
  <p:sldIdLst>
    <p:sldId id="455" r:id="rId2"/>
    <p:sldId id="475" r:id="rId3"/>
    <p:sldId id="476" r:id="rId4"/>
    <p:sldId id="259" r:id="rId5"/>
    <p:sldId id="260" r:id="rId6"/>
    <p:sldId id="477" r:id="rId7"/>
    <p:sldId id="479" r:id="rId8"/>
    <p:sldId id="264" r:id="rId9"/>
    <p:sldId id="480" r:id="rId10"/>
    <p:sldId id="481" r:id="rId11"/>
    <p:sldId id="482" r:id="rId12"/>
    <p:sldId id="268" r:id="rId13"/>
    <p:sldId id="283" r:id="rId14"/>
    <p:sldId id="270" r:id="rId15"/>
    <p:sldId id="272" r:id="rId16"/>
    <p:sldId id="273" r:id="rId17"/>
    <p:sldId id="274" r:id="rId18"/>
    <p:sldId id="276" r:id="rId19"/>
    <p:sldId id="279" r:id="rId20"/>
    <p:sldId id="281" r:id="rId21"/>
    <p:sldId id="282" r:id="rId22"/>
    <p:sldId id="284" r:id="rId23"/>
    <p:sldId id="285" r:id="rId24"/>
    <p:sldId id="286" r:id="rId25"/>
    <p:sldId id="288" r:id="rId26"/>
    <p:sldId id="289" r:id="rId27"/>
    <p:sldId id="290" r:id="rId28"/>
    <p:sldId id="291" r:id="rId29"/>
    <p:sldId id="287" r:id="rId30"/>
    <p:sldId id="299" r:id="rId3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2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E1F5FF"/>
    <a:srgbClr val="B23C00"/>
    <a:srgbClr val="008000"/>
    <a:srgbClr val="66CCFF"/>
    <a:srgbClr val="A12A03"/>
    <a:srgbClr val="C6DEFF"/>
    <a:srgbClr val="A40000"/>
    <a:srgbClr val="CC99FF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65" autoAdjust="0"/>
    <p:restoredTop sz="96763" autoAdjust="0"/>
  </p:normalViewPr>
  <p:slideViewPr>
    <p:cSldViewPr>
      <p:cViewPr varScale="1">
        <p:scale>
          <a:sx n="167" d="100"/>
          <a:sy n="167" d="100"/>
        </p:scale>
        <p:origin x="528" y="176"/>
      </p:cViewPr>
      <p:guideLst>
        <p:guide orient="horz" pos="2160"/>
        <p:guide pos="282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172681-C581-F644-AAF5-C092E01AA013}" type="datetimeFigureOut">
              <a:rPr lang="en-US" smtClean="0"/>
              <a:t>4/29/19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A581D9-7090-374C-A542-C325CF1D3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006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164504C-A0F5-524D-82C6-1B8158989A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7687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E68D8E-92B9-6647-9C13-3186C5B51462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6966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F0376-0E54-9843-B673-E00D6670E8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53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BDC82CD-30B2-1348-96D0-860A277DEA53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 userDrawn="1"/>
        </p:nvSpPr>
        <p:spPr>
          <a:xfrm>
            <a:off x="1097318" y="6263609"/>
            <a:ext cx="16289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Computer</a:t>
            </a:r>
            <a:r>
              <a:rPr lang="en-US" sz="1000" baseline="0" dirty="0"/>
              <a:t> Science Dept.</a:t>
            </a:r>
          </a:p>
          <a:p>
            <a:r>
              <a:rPr lang="en-US" sz="1000" baseline="0" dirty="0"/>
              <a:t>Spring 2019: April 30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932392" y="6263609"/>
            <a:ext cx="23278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CS 144: </a:t>
            </a:r>
            <a:r>
              <a:rPr lang="en-US" sz="1000" baseline="0" dirty="0"/>
              <a:t>Advanced C++ Programming</a:t>
            </a:r>
            <a:br>
              <a:rPr lang="en-US" sz="1000" baseline="0" dirty="0"/>
            </a:br>
            <a:r>
              <a:rPr lang="en-US" sz="1000" baseline="0" dirty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s.sjsu.edu/~ma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400" dirty="0"/>
              <a:t>CS 144</a:t>
            </a:r>
            <a:br>
              <a:rPr lang="en-US" sz="3200" dirty="0"/>
            </a:br>
            <a:r>
              <a:rPr lang="en-US" dirty="0"/>
              <a:t>Advanced C++ Programming</a:t>
            </a:r>
            <a:br>
              <a:rPr lang="en-US" sz="3600" dirty="0"/>
            </a:br>
            <a:r>
              <a:rPr lang="en-US" sz="2400" dirty="0"/>
              <a:t>April 30 Class 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Engineering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br>
              <a:rPr lang="en-US" sz="1200" dirty="0"/>
            </a:br>
            <a:r>
              <a:rPr lang="en-US" dirty="0"/>
              <a:t>Spring 2019</a:t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7" name="Picture 5" descr="sjsu_logo2">
            <a:extLst>
              <a:ext uri="{FF2B5EF4-FFF2-40B4-BE49-F238E27FC236}">
                <a16:creationId xmlns:a16="http://schemas.microsoft.com/office/drawing/2014/main" id="{6B006EFA-784A-554F-8F3C-4F6C2F67C8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>
            <a:extLst>
              <a:ext uri="{FF2B5EF4-FFF2-40B4-BE49-F238E27FC236}">
                <a16:creationId xmlns:a16="http://schemas.microsoft.com/office/drawing/2014/main" id="{F1033746-0B2A-204D-B17D-6FFAFA11DB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527550"/>
            <a:ext cx="115411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666495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Vectors of Objects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53299" y="1511974"/>
            <a:ext cx="7837402" cy="28007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&lt;&lt;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&lt;&lt; "Updating Birthday vector ..." &lt;&lt;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birthdays[0].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set_year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(2010);</a:t>
            </a:r>
          </a:p>
          <a:p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    birthdays[1].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set_year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(2011);</a:t>
            </a:r>
          </a:p>
          <a:p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    birthdays[2].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set_year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(2012);</a:t>
            </a:r>
          </a:p>
          <a:p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&lt;&lt;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&lt;&lt; "Printing Birthday variables ..." &lt;&lt;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&lt;&lt; bd0 &lt;&lt; ", " &lt;&lt; bd1 &lt;&lt; ", " &lt;&lt; bd2 &lt;&lt;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;</a:t>
            </a:r>
            <a:br>
              <a:rPr lang="en-US" b="1" dirty="0">
                <a:latin typeface="Courier New" charset="0"/>
                <a:ea typeface="Courier New" charset="0"/>
                <a:cs typeface="Courier New" charset="0"/>
              </a:rPr>
            </a:br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&lt;&lt;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&lt;&lt; "Printing Birthday vector ..." &lt;&lt;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&lt;&lt; birthdays[0] &lt;&lt; ", " &lt;&lt; birthdays[1] &lt;&lt; ", " 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     &lt;&lt; birthdays[2] &lt;&lt;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566483" y="4432518"/>
            <a:ext cx="4011034" cy="1815882"/>
          </a:xfrm>
          <a:prstGeom prst="rect">
            <a:avLst/>
          </a:prstGeom>
          <a:solidFill>
            <a:srgbClr val="E1F5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Updating Birthday vector ...</a:t>
            </a:r>
          </a:p>
          <a:p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Printing Birthday variables ...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0/0/0, 9/2/1981, 5/8/1992</a:t>
            </a:r>
            <a:br>
              <a:rPr lang="en-US" b="1" dirty="0">
                <a:latin typeface="Courier New" charset="0"/>
                <a:ea typeface="Courier New" charset="0"/>
                <a:cs typeface="Courier New" charset="0"/>
              </a:rPr>
            </a:br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Printing Birthday vector ...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0/0/2010, 9/2/2011, 5/8/2012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126463" y="1234464"/>
            <a:ext cx="2511970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FFFF00"/>
                </a:solidFill>
              </a:rPr>
              <a:t>BirthdayVectorTester.cpp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99322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Vectors of Objects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14440" y="1508781"/>
            <a:ext cx="7315119" cy="23083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&lt;&lt;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&lt;&lt; "Creating pointer vector ..." &lt;&lt;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vector&lt;Birthday *&gt; 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bdptrs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bdptrs.push_back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new Birthday()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);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bdptrs.push_back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new Birthday(3001, 9, 2)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);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bdptrs.push_back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new Birthday(3002, 5, 8)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);</a:t>
            </a:r>
            <a:b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</a:br>
            <a:endParaRPr lang="en-US" b="1" dirty="0">
              <a:solidFill>
                <a:srgbClr val="0033CC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&lt;&lt;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&lt;&lt; "Printing pointer vector ..." &lt;&lt;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&lt;&lt; *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bdptrs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[0] &lt;&lt; ", " &lt;&lt; *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bdptrs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[1] &lt;&lt; ", " 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     &lt;&lt; *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bdptrs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[2] &lt;&lt;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319619" y="4018046"/>
            <a:ext cx="4504759" cy="1815882"/>
          </a:xfrm>
          <a:prstGeom prst="rect">
            <a:avLst/>
          </a:prstGeom>
          <a:solidFill>
            <a:srgbClr val="E1F5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Creating pointer vector ...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*** Default constructor called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*** Constructor called for 9/2/3001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*** Constructor called for 5/8/3002</a:t>
            </a:r>
          </a:p>
          <a:p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Printing pointer vector ...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0/0/0, 9/2/3001, 5/8/3002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991907" y="1234464"/>
            <a:ext cx="2511970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FFFF00"/>
                </a:solidFill>
              </a:rPr>
              <a:t>BirthdayVectorTester.cpp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32536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Vectors of Objects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48684" y="1508781"/>
            <a:ext cx="8046632" cy="18158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&lt;&lt;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&lt;&lt; "Deleting birthdays from pointer vector ..." 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     &lt;&lt;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for (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= 0;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&lt;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bdptrs.size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();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++) delete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bdptrs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[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];</a:t>
            </a:r>
            <a:br>
              <a:rPr lang="en-US" b="1" dirty="0">
                <a:latin typeface="Courier New" charset="0"/>
                <a:ea typeface="Courier New" charset="0"/>
                <a:cs typeface="Courier New" charset="0"/>
              </a:rPr>
            </a:br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&lt;&lt;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&lt;&lt; "End of program!" &lt;&lt;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return 0;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887611" y="3125182"/>
            <a:ext cx="5368777" cy="3046988"/>
          </a:xfrm>
          <a:prstGeom prst="rect">
            <a:avLst/>
          </a:prstGeom>
          <a:solidFill>
            <a:srgbClr val="E1F5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Deleting birthdays from pointer vector ...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*** Destructor called for 0/0/0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*** Destructor called for 9/2/3001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*** Destructor called for 5/8/3002</a:t>
            </a:r>
          </a:p>
          <a:p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End of program!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*** Destructor called for 5/8/2012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*** Destructor called for 9/2/2011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*** Destructor called for 0/0/2010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*** Destructor called for 5/8/1992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*** Destructor called for 9/2/1981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*** Destructor called for 0/0/0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991907" y="1234464"/>
            <a:ext cx="2511970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FFFF00"/>
                </a:solidFill>
              </a:rPr>
              <a:t>BirthdayVectorTester.cpp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55146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Vectors of Objects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38445" y="1600220"/>
            <a:ext cx="7467109" cy="23083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&lt;&lt;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&lt;&lt; "Creating Birthday vector ..." &lt;&lt;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vector&lt;Birthday&gt; birthdays;</a:t>
            </a:r>
            <a:br>
              <a:rPr lang="en-US" b="1" dirty="0">
                <a:latin typeface="Courier New" charset="0"/>
                <a:ea typeface="Courier New" charset="0"/>
                <a:cs typeface="Courier New" charset="0"/>
              </a:rPr>
            </a:br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&lt;&lt; "... 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push_back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(bd0) ..." &lt;&lt;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b="1" dirty="0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b="1" dirty="0" err="1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birthdays.push_back</a:t>
            </a:r>
            <a:r>
              <a:rPr lang="en-US" b="1" dirty="0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(bd0);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&lt;&lt; "... 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push_back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(bd1) ..." &lt;&lt;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b="1" dirty="0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b="1" dirty="0" err="1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birthdays.push_back</a:t>
            </a:r>
            <a:r>
              <a:rPr lang="en-US" b="1" dirty="0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(bd1);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&lt;&lt; "... 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push_back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(bd2) ..." &lt;&lt;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b="1" dirty="0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b="1" dirty="0" err="1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birthdays.push_back</a:t>
            </a:r>
            <a:r>
              <a:rPr lang="en-US" b="1" dirty="0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(bd2);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381335" y="4130750"/>
            <a:ext cx="4381328" cy="1815882"/>
          </a:xfrm>
          <a:prstGeom prst="rect">
            <a:avLst/>
          </a:prstGeom>
          <a:solidFill>
            <a:srgbClr val="E1F5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Creating Birthday vector ...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... 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push_back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(bd0) ...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... 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push_back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(bd1) ...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*** Destructor called for 0/0/0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... 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push_back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(bd2) ...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*** Destructor called for 9/2/1981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*** Destructor called for 0/0/0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991907" y="1291292"/>
            <a:ext cx="2511970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FFFF00"/>
                </a:solidFill>
              </a:rPr>
              <a:t>BirthdayVectorTester.cpp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50967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Vectors of Objects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38445" y="1600220"/>
            <a:ext cx="7467109" cy="255454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&lt;&lt;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&lt;&lt; "Creating Birthday vector ..." &lt;&lt;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vector&lt;Birthday&gt; birthdays;</a:t>
            </a:r>
            <a:br>
              <a:rPr lang="en-US" b="1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   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birthdays.reserve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(10);</a:t>
            </a:r>
          </a:p>
          <a:p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&lt;&lt; "... 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push_back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(bd0) ..." &lt;&lt;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birthdays.push_back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(bd0);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&lt;&lt; "... 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push_back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(bd1) ..." &lt;&lt;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birthdays.push_back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(bd1);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&lt;&lt; "... 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push_back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(bd2) ..." &lt;&lt;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birthdays.push_back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(bd2);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751629" y="4343390"/>
            <a:ext cx="3640740" cy="1077218"/>
          </a:xfrm>
          <a:prstGeom prst="rect">
            <a:avLst/>
          </a:prstGeom>
          <a:solidFill>
            <a:srgbClr val="E1F5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Creating Birthday vector ...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... 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push_back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(bd0) ...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... 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push_back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(bd1) ...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... 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push_back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(bd2) ...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991907" y="1291292"/>
            <a:ext cx="2511970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FFFF00"/>
                </a:solidFill>
              </a:rPr>
              <a:t>BirthdayVectorTester.cpp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1286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Copy Constructor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464"/>
            <a:ext cx="8320994" cy="4937706"/>
          </a:xfrm>
        </p:spPr>
        <p:txBody>
          <a:bodyPr/>
          <a:lstStyle/>
          <a:p>
            <a:r>
              <a:rPr lang="en-US" dirty="0"/>
              <a:t>Every class has a </a:t>
            </a:r>
            <a:r>
              <a:rPr lang="en-US" dirty="0">
                <a:solidFill>
                  <a:srgbClr val="B23C00"/>
                </a:solidFill>
              </a:rPr>
              <a:t>copy constructor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C++ supplies a default copy constructor.</a:t>
            </a:r>
          </a:p>
          <a:p>
            <a:pPr lvl="1"/>
            <a:r>
              <a:rPr lang="en-US" dirty="0"/>
              <a:t>It may not do what you want, so you can write one.</a:t>
            </a:r>
          </a:p>
          <a:p>
            <a:pPr lvl="6"/>
            <a:endParaRPr lang="en-US" dirty="0"/>
          </a:p>
          <a:p>
            <a:r>
              <a:rPr lang="en-US" dirty="0"/>
              <a:t>A copy constructor has only one parameter, a </a:t>
            </a:r>
            <a:r>
              <a:rPr lang="en-US" dirty="0">
                <a:solidFill>
                  <a:srgbClr val="B23C00"/>
                </a:solidFill>
              </a:rPr>
              <a:t>reference to a constant object</a:t>
            </a:r>
            <a:r>
              <a:rPr lang="en-US" dirty="0"/>
              <a:t> of the same class.</a:t>
            </a:r>
          </a:p>
          <a:p>
            <a:pPr lvl="4"/>
            <a:endParaRPr lang="en-US" dirty="0"/>
          </a:p>
          <a:p>
            <a:r>
              <a:rPr lang="en-US" dirty="0"/>
              <a:t>A copy constructor is called when:</a:t>
            </a:r>
          </a:p>
          <a:p>
            <a:pPr lvl="1"/>
            <a:r>
              <a:rPr lang="en-US" dirty="0"/>
              <a:t>A </a:t>
            </a:r>
            <a:r>
              <a:rPr lang="en-US" dirty="0">
                <a:solidFill>
                  <a:srgbClr val="B23C00"/>
                </a:solidFill>
              </a:rPr>
              <a:t>new object</a:t>
            </a:r>
            <a:r>
              <a:rPr lang="en-US" dirty="0"/>
              <a:t> is created and initialized </a:t>
            </a:r>
            <a:br>
              <a:rPr lang="en-US" dirty="0"/>
            </a:br>
            <a:r>
              <a:rPr lang="en-US" dirty="0"/>
              <a:t>using another object of the same type.</a:t>
            </a:r>
          </a:p>
          <a:p>
            <a:pPr lvl="1"/>
            <a:r>
              <a:rPr lang="en-US" dirty="0"/>
              <a:t>An object is </a:t>
            </a:r>
            <a:r>
              <a:rPr lang="en-US" dirty="0">
                <a:solidFill>
                  <a:srgbClr val="B23C00"/>
                </a:solidFill>
              </a:rPr>
              <a:t>passed by value</a:t>
            </a:r>
            <a:r>
              <a:rPr lang="en-US" dirty="0"/>
              <a:t> to a function.</a:t>
            </a:r>
          </a:p>
          <a:p>
            <a:pPr lvl="1"/>
            <a:r>
              <a:rPr lang="en-US" dirty="0"/>
              <a:t>An object is </a:t>
            </a:r>
            <a:r>
              <a:rPr lang="en-US" dirty="0">
                <a:solidFill>
                  <a:srgbClr val="B23C00"/>
                </a:solidFill>
              </a:rPr>
              <a:t>returned</a:t>
            </a:r>
            <a:r>
              <a:rPr lang="en-US" dirty="0"/>
              <a:t> by a function.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981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Copy Constructor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47024" y="1407658"/>
            <a:ext cx="6849952" cy="32932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class Birthday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public: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// Constructors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Birthday();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Birthday(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y,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m,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d);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Birthday(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 Birthday&amp; 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bd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);  // copy constructor</a:t>
            </a:r>
            <a:br>
              <a:rPr lang="de-DE" b="1" dirty="0">
                <a:latin typeface="Courier New" charset="0"/>
                <a:ea typeface="Courier New" charset="0"/>
                <a:cs typeface="Courier New" charset="0"/>
              </a:rPr>
            </a:br>
            <a:endParaRPr lang="de-DE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    // 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Destructor</a:t>
            </a:r>
            <a:endParaRPr lang="de-DE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    ~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Birthday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();</a:t>
            </a:r>
          </a:p>
          <a:p>
            <a:endParaRPr lang="de-DE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...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394951" y="1220352"/>
            <a:ext cx="276787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BirthdayCopyCtor</a:t>
            </a:r>
            <a:r>
              <a:rPr lang="en-US" dirty="0">
                <a:solidFill>
                  <a:srgbClr val="FFFF00"/>
                </a:solidFill>
              </a:rPr>
              <a:t>/</a:t>
            </a:r>
            <a:r>
              <a:rPr lang="en-US" dirty="0" err="1">
                <a:solidFill>
                  <a:srgbClr val="FFFF00"/>
                </a:solidFill>
              </a:rPr>
              <a:t>Birthday.h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6429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Copy Constructor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9786" y="1417342"/>
            <a:ext cx="9071714" cy="470898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Birthday::Birthday() : year(0), month(0), day(0)</a:t>
            </a:r>
          </a:p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sz="1500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 &lt;&lt; "*** </a:t>
            </a:r>
            <a:r>
              <a:rPr lang="en-US" sz="15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Default constructor called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 @ " &lt;&lt; this &lt;&lt; </a:t>
            </a:r>
            <a:r>
              <a:rPr lang="en-US" sz="1500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  <a:br>
              <a:rPr lang="en-US" sz="1500" b="1" dirty="0">
                <a:latin typeface="Courier New" charset="0"/>
                <a:ea typeface="Courier New" charset="0"/>
                <a:cs typeface="Courier New" charset="0"/>
              </a:rPr>
            </a:br>
            <a:endParaRPr lang="en-US" sz="15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Birthday::Birthday(</a:t>
            </a:r>
            <a:r>
              <a:rPr lang="en-US" sz="15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 y, </a:t>
            </a:r>
            <a:r>
              <a:rPr lang="en-US" sz="15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 m, </a:t>
            </a:r>
            <a:r>
              <a:rPr lang="en-US" sz="15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 d) : year(y), month(m), day(d)</a:t>
            </a:r>
          </a:p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sz="1500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 &lt;&lt; "*** </a:t>
            </a:r>
            <a:r>
              <a:rPr lang="en-US" sz="15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Constructor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5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called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 for " &lt;&lt; *this &lt;&lt; " @ "&lt;&lt; this &lt;&lt; </a:t>
            </a:r>
            <a:r>
              <a:rPr lang="en-US" sz="1500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  <a:p>
            <a:endParaRPr lang="en-US" sz="15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Birthday::Birthday(</a:t>
            </a:r>
            <a:r>
              <a:rPr lang="en-US" sz="1500" b="1" dirty="0" err="1"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 Birthday&amp; </a:t>
            </a:r>
            <a:r>
              <a:rPr lang="en-US" sz="1500" b="1" dirty="0" err="1">
                <a:latin typeface="Courier New" charset="0"/>
                <a:ea typeface="Courier New" charset="0"/>
                <a:cs typeface="Courier New" charset="0"/>
              </a:rPr>
              <a:t>bd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)</a:t>
            </a:r>
          </a:p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sz="1500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 &lt;&lt; "*** </a:t>
            </a:r>
            <a:r>
              <a:rPr lang="en-US" sz="15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Copy constructor called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 for " &lt;&lt; </a:t>
            </a:r>
            <a:r>
              <a:rPr lang="en-US" sz="1500" b="1" dirty="0" err="1">
                <a:latin typeface="Courier New" charset="0"/>
                <a:ea typeface="Courier New" charset="0"/>
                <a:cs typeface="Courier New" charset="0"/>
              </a:rPr>
              <a:t>bd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 &lt;&lt; " @ "&lt;&lt; this &lt;&lt; </a:t>
            </a:r>
            <a:r>
              <a:rPr lang="en-US" sz="1500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    *this = </a:t>
            </a:r>
            <a:r>
              <a:rPr lang="en-US" sz="1500" b="1" dirty="0" err="1">
                <a:latin typeface="Courier New" charset="0"/>
                <a:ea typeface="Courier New" charset="0"/>
                <a:cs typeface="Courier New" charset="0"/>
              </a:rPr>
              <a:t>bd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  <a:br>
              <a:rPr lang="en-US" sz="1500" b="1" dirty="0">
                <a:latin typeface="Courier New" charset="0"/>
                <a:ea typeface="Courier New" charset="0"/>
                <a:cs typeface="Courier New" charset="0"/>
              </a:rPr>
            </a:br>
            <a:endParaRPr lang="en-US" sz="15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Birthday::~Birthday()</a:t>
            </a:r>
          </a:p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sz="1500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 &lt;&lt; "*** </a:t>
            </a:r>
            <a:r>
              <a:rPr lang="en-US" sz="15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Destructor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5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called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 for " &lt;&lt; *this &lt;&lt; " @ "&lt;&lt; this &lt;&lt; </a:t>
            </a:r>
            <a:r>
              <a:rPr lang="en-US" sz="1500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061408" y="6224435"/>
            <a:ext cx="731290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B23C00"/>
                </a:solidFill>
              </a:rPr>
              <a:t>Demo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943585" y="1220352"/>
            <a:ext cx="2984278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BirthdayCopyCtor</a:t>
            </a:r>
            <a:r>
              <a:rPr lang="en-US" dirty="0">
                <a:solidFill>
                  <a:srgbClr val="FFFF00"/>
                </a:solidFill>
              </a:rPr>
              <a:t>/</a:t>
            </a:r>
            <a:r>
              <a:rPr lang="en-US" dirty="0" err="1">
                <a:solidFill>
                  <a:srgbClr val="FFFF00"/>
                </a:solidFill>
              </a:rPr>
              <a:t>Birthday.cpp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05205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Copy Constructor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425888" y="1543646"/>
            <a:ext cx="6521337" cy="20313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 &lt;&lt;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 &lt;&lt; "Creating Birthday vector ..." &lt;&lt;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    vector&lt;Birthday&gt; birthdays;</a:t>
            </a:r>
          </a:p>
          <a:p>
            <a:endParaRPr lang="en-US" sz="14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 &lt;&lt; "... 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push_back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(bd0) ..." &lt;&lt;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birthdays.push_back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(bd0);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 &lt;&lt; "... 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push_back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(bd1) ..." &lt;&lt;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birthdays.push_back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(bd1);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 &lt;&lt; "... 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push_back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(bd2) ..." &lt;&lt;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birthdays.push_back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(bd2);	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34503" y="3736265"/>
            <a:ext cx="4991959" cy="2893100"/>
          </a:xfrm>
          <a:prstGeom prst="rect">
            <a:avLst/>
          </a:prstGeom>
          <a:solidFill>
            <a:srgbClr val="E1F5FF"/>
          </a:solidFill>
          <a:ln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Creating Birthday vector ...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... 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push_back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(bd0) ...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*** Copy constructor called for 0/0/0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... 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push_back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(bd1) ...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*** Copy constructor called for 9/2/1981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*** Copy constructor called for 0/0/0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*** Destructor called for 0/0/0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... 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push_back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(bd2) ...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*** Copy constructor called for 5/8/1992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*** Copy constructor called for 9/2/1981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*** Copy constructor called for 0/0/0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*** Destructor called for 9/2/1981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*** Destructor called for 0/0/0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394951" y="3420954"/>
            <a:ext cx="3586238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Wow! Where did all those extra </a:t>
            </a:r>
          </a:p>
          <a:p>
            <a:r>
              <a:rPr lang="en-US" dirty="0">
                <a:solidFill>
                  <a:srgbClr val="B23C00"/>
                </a:solidFill>
              </a:rPr>
              <a:t>copy constructor and destructor calls </a:t>
            </a:r>
          </a:p>
          <a:p>
            <a:r>
              <a:rPr lang="en-US" dirty="0">
                <a:solidFill>
                  <a:srgbClr val="0033CC"/>
                </a:solidFill>
              </a:rPr>
              <a:t>come from?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577829" y="1234464"/>
            <a:ext cx="2737801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BirthdayCopyCtorTester.cpp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823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“Extra” Constructor and Destructor Calls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Why is my program running so slowly?</a:t>
            </a:r>
          </a:p>
          <a:p>
            <a:pPr lvl="4"/>
            <a:endParaRPr lang="en-US" dirty="0"/>
          </a:p>
          <a:p>
            <a:r>
              <a:rPr lang="en-US" dirty="0"/>
              <a:t>C++ does many operations “behind your back”.</a:t>
            </a:r>
          </a:p>
          <a:p>
            <a:pPr lvl="4"/>
            <a:endParaRPr lang="en-US" dirty="0"/>
          </a:p>
          <a:p>
            <a:r>
              <a:rPr lang="en-US" dirty="0"/>
              <a:t>You may not expect “extra” calls to </a:t>
            </a:r>
            <a:br>
              <a:rPr lang="en-US" dirty="0"/>
            </a:br>
            <a:r>
              <a:rPr lang="en-US" dirty="0"/>
              <a:t>constructors and destructors.</a:t>
            </a:r>
          </a:p>
          <a:p>
            <a:pPr lvl="4"/>
            <a:endParaRPr lang="en-US" dirty="0"/>
          </a:p>
          <a:p>
            <a:r>
              <a:rPr lang="en-US" dirty="0"/>
              <a:t>Can we eliminate them?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353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Arrays of Objects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array of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Birthday</a:t>
            </a:r>
            <a:r>
              <a:rPr lang="en-US" dirty="0"/>
              <a:t> objects:</a:t>
            </a:r>
          </a:p>
          <a:p>
            <a:endParaRPr lang="en-US" dirty="0"/>
          </a:p>
          <a:p>
            <a:r>
              <a:rPr lang="en-US" dirty="0"/>
              <a:t>When you create an array of objects, the </a:t>
            </a:r>
            <a:br>
              <a:rPr lang="en-US" dirty="0"/>
            </a:br>
            <a:r>
              <a:rPr lang="en-US" dirty="0">
                <a:solidFill>
                  <a:srgbClr val="B23C00"/>
                </a:solidFill>
              </a:rPr>
              <a:t>default constructor </a:t>
            </a:r>
            <a:r>
              <a:rPr lang="en-US" dirty="0"/>
              <a:t>is called for each element.</a:t>
            </a:r>
          </a:p>
          <a:p>
            <a:pPr lvl="6"/>
            <a:endParaRPr lang="en-US" dirty="0"/>
          </a:p>
          <a:p>
            <a:r>
              <a:rPr lang="en-US" dirty="0"/>
              <a:t>Therefore, a class that can be the base type </a:t>
            </a:r>
            <a:br>
              <a:rPr lang="en-US" dirty="0"/>
            </a:br>
            <a:r>
              <a:rPr lang="en-US" dirty="0"/>
              <a:t>of an array </a:t>
            </a:r>
            <a:r>
              <a:rPr lang="en-US" dirty="0">
                <a:solidFill>
                  <a:srgbClr val="B23C00"/>
                </a:solidFill>
              </a:rPr>
              <a:t>must</a:t>
            </a:r>
            <a:r>
              <a:rPr lang="en-US" dirty="0"/>
              <a:t> have a default constructor.</a:t>
            </a:r>
          </a:p>
          <a:p>
            <a:pPr lvl="4"/>
            <a:endParaRPr lang="en-US" dirty="0"/>
          </a:p>
          <a:p>
            <a:r>
              <a:rPr lang="en-US" dirty="0"/>
              <a:t>C++ will </a:t>
            </a:r>
            <a:r>
              <a:rPr lang="en-US" dirty="0">
                <a:solidFill>
                  <a:srgbClr val="B23C00"/>
                </a:solidFill>
              </a:rPr>
              <a:t>automatically</a:t>
            </a:r>
            <a:r>
              <a:rPr lang="en-US" dirty="0"/>
              <a:t> create a default constructor only if you do </a:t>
            </a:r>
            <a:r>
              <a:rPr lang="en-US" dirty="0">
                <a:solidFill>
                  <a:srgbClr val="B23C00"/>
                </a:solidFill>
              </a:rPr>
              <a:t>not</a:t>
            </a:r>
            <a:r>
              <a:rPr lang="en-US" dirty="0"/>
              <a:t> write </a:t>
            </a:r>
            <a:r>
              <a:rPr lang="en-US" dirty="0">
                <a:solidFill>
                  <a:srgbClr val="B23C00"/>
                </a:solidFill>
              </a:rPr>
              <a:t>any</a:t>
            </a:r>
            <a:r>
              <a:rPr lang="en-US" dirty="0"/>
              <a:t> constructor.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479119" y="1874537"/>
            <a:ext cx="3416320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Birthday 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bd_array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[3];</a:t>
            </a:r>
          </a:p>
        </p:txBody>
      </p:sp>
    </p:spTree>
    <p:extLst>
      <p:ext uri="{BB962C8B-B14F-4D97-AF65-F5344CB8AC3E}">
        <p14:creationId xmlns:p14="http://schemas.microsoft.com/office/powerpoint/2010/main" val="3161676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82928" y="411163"/>
            <a:ext cx="8778144" cy="655637"/>
          </a:xfrm>
        </p:spPr>
        <p:txBody>
          <a:bodyPr/>
          <a:lstStyle/>
          <a:p>
            <a:r>
              <a:rPr lang="en-US" dirty="0"/>
              <a:t>“Extra” Constructor and Destructor Calls</a:t>
            </a:r>
            <a:r>
              <a:rPr lang="en-US" i="1" dirty="0"/>
              <a:t>, cont’d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7245" y="1621671"/>
            <a:ext cx="7467109" cy="8309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&lt;&lt;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&lt;&lt; "Creating Birthday vector ..." &lt;&lt;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vector&lt;Birthday&gt; birthdays;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birthdays.reserve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(10);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609576" y="2697488"/>
            <a:ext cx="5162446" cy="1815882"/>
          </a:xfrm>
          <a:prstGeom prst="rect">
            <a:avLst/>
          </a:prstGeom>
          <a:solidFill>
            <a:srgbClr val="E1F5FF"/>
          </a:solidFill>
          <a:ln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Creating Birthday vector ...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... 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push_back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(bd0) ...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*** Copy constructor called for 0/0/0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... 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push_back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(bd1) ...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*** Copy constructor called for 9/2/1981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... 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push_back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(bd2) ...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*** Copy constructor called for 5/8/1992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400320" y="1325903"/>
            <a:ext cx="2737801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BirthdayCopyCtorTester.cpp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777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a Vector Grows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a vector needs to grow in order to insert or append more elements, C++ doesn’t simply lengthen the vector in place.</a:t>
            </a:r>
          </a:p>
          <a:p>
            <a:pPr lvl="5"/>
            <a:endParaRPr lang="en-US" dirty="0"/>
          </a:p>
          <a:p>
            <a:r>
              <a:rPr lang="en-US" dirty="0"/>
              <a:t>Instead, C++ </a:t>
            </a:r>
            <a:r>
              <a:rPr lang="en-US" dirty="0">
                <a:solidFill>
                  <a:srgbClr val="B23C00"/>
                </a:solidFill>
              </a:rPr>
              <a:t>allocates a new, longer vector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and </a:t>
            </a:r>
            <a:r>
              <a:rPr lang="en-US" dirty="0">
                <a:solidFill>
                  <a:srgbClr val="B23C00"/>
                </a:solidFill>
              </a:rPr>
              <a:t>copies the elements</a:t>
            </a:r>
            <a:r>
              <a:rPr lang="en-US" dirty="0"/>
              <a:t> from the old vector </a:t>
            </a:r>
            <a:br>
              <a:rPr lang="en-US" dirty="0"/>
            </a:br>
            <a:r>
              <a:rPr lang="en-US" dirty="0"/>
              <a:t>to the new vector.</a:t>
            </a:r>
          </a:p>
          <a:p>
            <a:pPr lvl="4"/>
            <a:endParaRPr lang="en-US" dirty="0"/>
          </a:p>
          <a:p>
            <a:r>
              <a:rPr lang="en-US" dirty="0"/>
              <a:t>Therefore, “extra” copy constructor calls to populate the new vector and “extra” destructor calls to deallocate the old vector.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3263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 Arrays of Objects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79137"/>
          </a:xfrm>
        </p:spPr>
        <p:txBody>
          <a:bodyPr/>
          <a:lstStyle/>
          <a:p>
            <a:r>
              <a:rPr lang="en-US" dirty="0"/>
              <a:t>Let’s try a </a:t>
            </a:r>
            <a:r>
              <a:rPr lang="en-US" dirty="0">
                <a:solidFill>
                  <a:srgbClr val="B23C00"/>
                </a:solidFill>
              </a:rPr>
              <a:t>dynamically allocated array</a:t>
            </a:r>
            <a:r>
              <a:rPr lang="en-US" dirty="0"/>
              <a:t> this time.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05823" y="2142979"/>
            <a:ext cx="8132354" cy="375487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"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Birthday.h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BirthdayDynamic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public: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BirthdayDynamic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(int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: length(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), elements(new Birthday[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]) {}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virtual ~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BirthdayDynamic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int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get_length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{ return length; }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// Overloaded [] subscript operator.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Birthday&amp; operator [](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int index)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private: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int length;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Birthday *elements;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94951" y="1965976"/>
            <a:ext cx="3510898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BirthdayDynamic</a:t>
            </a:r>
            <a:r>
              <a:rPr lang="en-US" dirty="0">
                <a:solidFill>
                  <a:srgbClr val="FFFF00"/>
                </a:solidFill>
              </a:rPr>
              <a:t>/</a:t>
            </a:r>
            <a:r>
              <a:rPr lang="en-US" dirty="0" err="1">
                <a:solidFill>
                  <a:srgbClr val="FFFF00"/>
                </a:solidFill>
              </a:rPr>
              <a:t>BirthdayDynamic.h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98488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 Arrays of Objects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15014" y="1564358"/>
            <a:ext cx="7713971" cy="353943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&lt;iostream&gt;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"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BirthdayDynamic.h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using namespace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BirthdayDynamic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::~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BirthdayDynamic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if (elements != nullptr) delete[] elements;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Birthday&amp;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BirthdayDynamic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::operator [](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int index)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elements[index];  // should check the index first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912676" y="1395081"/>
            <a:ext cx="3727302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BirthdayDynamic</a:t>
            </a:r>
            <a:r>
              <a:rPr lang="en-US" dirty="0">
                <a:solidFill>
                  <a:srgbClr val="FFFF00"/>
                </a:solidFill>
              </a:rPr>
              <a:t>/</a:t>
            </a:r>
            <a:r>
              <a:rPr lang="en-US" dirty="0" err="1">
                <a:solidFill>
                  <a:srgbClr val="FFFF00"/>
                </a:solidFill>
              </a:rPr>
              <a:t>BirthdayDynamic.cpp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02263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 Arrays of Objects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43627" y="1234464"/>
            <a:ext cx="6628738" cy="547842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&lt;iostream&gt;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"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BirthdayDynamic.h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print(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BirthdayDynamic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bds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"Print dynamic birthday array:"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for (int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bds.get_length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bds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main()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"Create dynamic birthday array:"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BirthdayDynamic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birthdays(3);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birthdays[0] = Birthday();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birthdays[1] = Birthday(1981, 9, 2);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birthdays[2] = Birthday(1992, 5, 8);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print(birthdays);</a:t>
            </a:r>
            <a:b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solidFill>
                <a:srgbClr val="B23C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"End of program!"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0;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303512" y="1325903"/>
            <a:ext cx="2669129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BirthdayDynamicTester.cpp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57567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Mysterious Program Crash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631994"/>
            <a:ext cx="8229600" cy="1498931"/>
          </a:xfrm>
        </p:spPr>
        <p:txBody>
          <a:bodyPr/>
          <a:lstStyle/>
          <a:p>
            <a:r>
              <a:rPr lang="en-US" dirty="0"/>
              <a:t>An attempt to free memory that isn’t allocated!</a:t>
            </a:r>
          </a:p>
          <a:p>
            <a:r>
              <a:rPr lang="en-US" dirty="0"/>
              <a:t>What memory is it referring to?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332170" y="1325903"/>
            <a:ext cx="6479659" cy="3046988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Create dynamic birthday array:</a:t>
            </a:r>
            <a:br>
              <a:rPr lang="en-US" b="1" dirty="0">
                <a:latin typeface="Courier New" charset="0"/>
                <a:ea typeface="Courier New" charset="0"/>
                <a:cs typeface="Courier New" charset="0"/>
              </a:rPr>
            </a:br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Print dynamic birthday array: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0/0/0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9/2/1981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5/8/1992</a:t>
            </a:r>
            <a:br>
              <a:rPr lang="en-US" b="1" dirty="0">
                <a:latin typeface="Courier New" charset="0"/>
                <a:ea typeface="Courier New" charset="0"/>
                <a:cs typeface="Courier New" charset="0"/>
              </a:rPr>
            </a:br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End of program!</a:t>
            </a:r>
          </a:p>
          <a:p>
            <a:r>
              <a:rPr lang="en-US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BirthdayDynamic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(15420,0x7fffc19c53c0) 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malloc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: 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*** error for object 0x7fa316402550: </a:t>
            </a:r>
            <a:b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</a:b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    pointer being freed was not allocated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*** set a breakpoint in 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malloc_error_break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 to debug</a:t>
            </a:r>
          </a:p>
        </p:txBody>
      </p:sp>
    </p:spTree>
    <p:extLst>
      <p:ext uri="{BB962C8B-B14F-4D97-AF65-F5344CB8AC3E}">
        <p14:creationId xmlns:p14="http://schemas.microsoft.com/office/powerpoint/2010/main" val="26330012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Shallow Copy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the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BirthdayList</a:t>
            </a:r>
            <a:r>
              <a:rPr lang="en-US" dirty="0"/>
              <a:t> object is </a:t>
            </a:r>
            <a:br>
              <a:rPr lang="en-US" dirty="0"/>
            </a:br>
            <a:r>
              <a:rPr lang="en-US" dirty="0"/>
              <a:t>passed by value, the default copy constructor makes a </a:t>
            </a:r>
            <a:r>
              <a:rPr lang="en-US" dirty="0">
                <a:solidFill>
                  <a:srgbClr val="B23C00"/>
                </a:solidFill>
              </a:rPr>
              <a:t>shallow copy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The object contains a pointer to </a:t>
            </a:r>
            <a:br>
              <a:rPr lang="en-US" dirty="0"/>
            </a:br>
            <a:r>
              <a:rPr lang="en-US" dirty="0"/>
              <a:t>dynamically allocated data, a shallow copy </a:t>
            </a:r>
            <a:br>
              <a:rPr lang="en-US" dirty="0"/>
            </a:br>
            <a:r>
              <a:rPr lang="en-US" dirty="0">
                <a:solidFill>
                  <a:srgbClr val="B23C00"/>
                </a:solidFill>
              </a:rPr>
              <a:t>only copies the pointer</a:t>
            </a:r>
            <a:r>
              <a:rPr lang="en-US" dirty="0"/>
              <a:t> to the allocated data.</a:t>
            </a:r>
          </a:p>
          <a:p>
            <a:pPr lvl="4"/>
            <a:endParaRPr lang="en-US" dirty="0"/>
          </a:p>
          <a:p>
            <a:r>
              <a:rPr lang="en-US" dirty="0"/>
              <a:t>It does not copy the allocated data </a:t>
            </a:r>
            <a:br>
              <a:rPr lang="en-US" dirty="0"/>
            </a:br>
            <a:r>
              <a:rPr lang="en-US" dirty="0"/>
              <a:t>that the pointer is pointing to.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51066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Shallow Copy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1036331"/>
          </a:xfrm>
        </p:spPr>
        <p:txBody>
          <a:bodyPr/>
          <a:lstStyle/>
          <a:p>
            <a:r>
              <a:rPr lang="en-US"/>
              <a:t>The </a:t>
            </a:r>
            <a:r>
              <a:rPr lang="en-US" dirty="0"/>
              <a:t>shallow copy points to </a:t>
            </a:r>
            <a:br>
              <a:rPr lang="en-US" dirty="0"/>
            </a:br>
            <a:r>
              <a:rPr lang="en-US" dirty="0"/>
              <a:t>the same dynamic array: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27</a:t>
            </a:fld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9D567AE4-8C12-DC48-BBDB-3380B310F224}"/>
              </a:ext>
            </a:extLst>
          </p:cNvPr>
          <p:cNvGrpSpPr/>
          <p:nvPr/>
        </p:nvGrpSpPr>
        <p:grpSpPr>
          <a:xfrm>
            <a:off x="5212073" y="3519695"/>
            <a:ext cx="822951" cy="274319"/>
            <a:chOff x="5212073" y="3519695"/>
            <a:chExt cx="822951" cy="274319"/>
          </a:xfrm>
        </p:grpSpPr>
        <p:sp>
          <p:nvSpPr>
            <p:cNvPr id="6" name="Rectangle 5"/>
            <p:cNvSpPr/>
            <p:nvPr/>
          </p:nvSpPr>
          <p:spPr bwMode="auto">
            <a:xfrm>
              <a:off x="5212073" y="3519695"/>
              <a:ext cx="274317" cy="274317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5482606" y="3519696"/>
              <a:ext cx="274317" cy="27431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5760707" y="3519695"/>
              <a:ext cx="274317" cy="274317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C9C7CE54-E598-F24B-8B5C-2446EF1A7BF5}"/>
              </a:ext>
            </a:extLst>
          </p:cNvPr>
          <p:cNvGrpSpPr/>
          <p:nvPr/>
        </p:nvGrpSpPr>
        <p:grpSpPr>
          <a:xfrm>
            <a:off x="2831430" y="3886195"/>
            <a:ext cx="1935145" cy="822951"/>
            <a:chOff x="2831430" y="3886195"/>
            <a:chExt cx="1935145" cy="822951"/>
          </a:xfrm>
        </p:grpSpPr>
        <p:sp>
          <p:nvSpPr>
            <p:cNvPr id="17" name="Rectangle 16"/>
            <p:cNvSpPr/>
            <p:nvPr/>
          </p:nvSpPr>
          <p:spPr bwMode="auto">
            <a:xfrm>
              <a:off x="2831430" y="3886195"/>
              <a:ext cx="1935145" cy="822951"/>
            </a:xfrm>
            <a:prstGeom prst="rect">
              <a:avLst/>
            </a:prstGeom>
            <a:solidFill>
              <a:srgbClr val="E1F5FF"/>
            </a:solidFill>
            <a:ln w="9525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831430" y="3913398"/>
              <a:ext cx="193514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latin typeface="Courier New" charset="0"/>
                  <a:ea typeface="Courier New" charset="0"/>
                  <a:cs typeface="Courier New" charset="0"/>
                </a:rPr>
                <a:t>birthdays</a:t>
              </a:r>
              <a:r>
                <a:rPr lang="en-US" dirty="0"/>
                <a:t> (main)</a:t>
              </a: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4030933" y="4343391"/>
              <a:ext cx="274317" cy="274317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848021" y="4279154"/>
              <a:ext cx="117211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latin typeface="Courier New" charset="0"/>
                  <a:ea typeface="Courier New" charset="0"/>
                  <a:cs typeface="Courier New" charset="0"/>
                </a:rPr>
                <a:t>elements</a:t>
              </a:r>
            </a:p>
          </p:txBody>
        </p:sp>
        <p:sp>
          <p:nvSpPr>
            <p:cNvPr id="21" name="Oval 20"/>
            <p:cNvSpPr/>
            <p:nvPr/>
          </p:nvSpPr>
          <p:spPr bwMode="auto">
            <a:xfrm>
              <a:off x="4122372" y="4410278"/>
              <a:ext cx="91439" cy="91439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rgbClr val="0033CC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</p:grpSp>
      <p:cxnSp>
        <p:nvCxnSpPr>
          <p:cNvPr id="29" name="Curved Connector 28"/>
          <p:cNvCxnSpPr/>
          <p:nvPr/>
        </p:nvCxnSpPr>
        <p:spPr bwMode="auto">
          <a:xfrm flipV="1">
            <a:off x="4206244" y="3703317"/>
            <a:ext cx="995033" cy="763980"/>
          </a:xfrm>
          <a:prstGeom prst="curvedConnector3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9" name="Group 8">
            <a:extLst>
              <a:ext uri="{FF2B5EF4-FFF2-40B4-BE49-F238E27FC236}">
                <a16:creationId xmlns:a16="http://schemas.microsoft.com/office/drawing/2014/main" id="{8027C864-9827-004A-8A5C-2D011DA512C0}"/>
              </a:ext>
            </a:extLst>
          </p:cNvPr>
          <p:cNvGrpSpPr/>
          <p:nvPr/>
        </p:nvGrpSpPr>
        <p:grpSpPr>
          <a:xfrm>
            <a:off x="2835613" y="2697488"/>
            <a:ext cx="1592103" cy="822951"/>
            <a:chOff x="2835613" y="2759825"/>
            <a:chExt cx="1592103" cy="822951"/>
          </a:xfrm>
        </p:grpSpPr>
        <p:sp>
          <p:nvSpPr>
            <p:cNvPr id="24" name="Rectangle 23"/>
            <p:cNvSpPr/>
            <p:nvPr/>
          </p:nvSpPr>
          <p:spPr bwMode="auto">
            <a:xfrm>
              <a:off x="2835613" y="2759825"/>
              <a:ext cx="1565259" cy="822951"/>
            </a:xfrm>
            <a:prstGeom prst="rect">
              <a:avLst/>
            </a:prstGeom>
            <a:solidFill>
              <a:srgbClr val="E1F5FF"/>
            </a:solidFill>
            <a:ln w="9525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4035116" y="3217021"/>
              <a:ext cx="274317" cy="274317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28" name="Oval 27"/>
            <p:cNvSpPr/>
            <p:nvPr/>
          </p:nvSpPr>
          <p:spPr bwMode="auto">
            <a:xfrm>
              <a:off x="4126555" y="3283908"/>
              <a:ext cx="91439" cy="91439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rgbClr val="0033CC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835613" y="2787028"/>
              <a:ext cx="159210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latin typeface="Courier New" charset="0"/>
                  <a:ea typeface="Courier New" charset="0"/>
                  <a:cs typeface="Courier New" charset="0"/>
                </a:rPr>
                <a:t>list</a:t>
              </a:r>
              <a:r>
                <a:rPr lang="en-US" dirty="0"/>
                <a:t> (function)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835613" y="3152784"/>
              <a:ext cx="117211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latin typeface="Courier New" charset="0"/>
                  <a:ea typeface="Courier New" charset="0"/>
                  <a:cs typeface="Courier New" charset="0"/>
                </a:rPr>
                <a:t>elements</a:t>
              </a:r>
            </a:p>
          </p:txBody>
        </p:sp>
      </p:grpSp>
      <p:cxnSp>
        <p:nvCxnSpPr>
          <p:cNvPr id="22" name="Curved Connector 21"/>
          <p:cNvCxnSpPr/>
          <p:nvPr/>
        </p:nvCxnSpPr>
        <p:spPr bwMode="auto">
          <a:xfrm>
            <a:off x="4213811" y="3289916"/>
            <a:ext cx="987466" cy="342217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57908962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Shallow Copy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465"/>
            <a:ext cx="8229600" cy="4846266"/>
          </a:xfrm>
        </p:spPr>
        <p:txBody>
          <a:bodyPr/>
          <a:lstStyle/>
          <a:p>
            <a:r>
              <a:rPr lang="en-US" dirty="0"/>
              <a:t>When the print function completes and returns, its format parameter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list</a:t>
            </a:r>
            <a:r>
              <a:rPr lang="en-US" dirty="0"/>
              <a:t> goes </a:t>
            </a:r>
            <a:r>
              <a:rPr lang="en-US" dirty="0">
                <a:solidFill>
                  <a:srgbClr val="B23C00"/>
                </a:solidFill>
              </a:rPr>
              <a:t>out of scope</a:t>
            </a:r>
            <a:r>
              <a:rPr lang="en-US" dirty="0"/>
              <a:t>.</a:t>
            </a:r>
          </a:p>
          <a:p>
            <a:pPr lvl="6"/>
            <a:endParaRPr lang="en-US" dirty="0"/>
          </a:p>
          <a:p>
            <a:r>
              <a:rPr lang="en-US" dirty="0"/>
              <a:t>The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BirthdayList</a:t>
            </a:r>
            <a:r>
              <a:rPr lang="en-US" dirty="0">
                <a:solidFill>
                  <a:srgbClr val="0033CC"/>
                </a:solidFill>
              </a:rPr>
              <a:t> </a:t>
            </a:r>
            <a:r>
              <a:rPr lang="en-US" dirty="0"/>
              <a:t>object’s destructor </a:t>
            </a:r>
            <a:br>
              <a:rPr lang="en-US" dirty="0"/>
            </a:br>
            <a:r>
              <a:rPr lang="en-US" dirty="0"/>
              <a:t>deletes the dynamic array.</a:t>
            </a:r>
          </a:p>
          <a:p>
            <a:pPr lvl="4"/>
            <a:endParaRPr lang="en-US" dirty="0"/>
          </a:p>
          <a:p>
            <a:r>
              <a:rPr lang="en-US" dirty="0"/>
              <a:t>Now variable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birthdays</a:t>
            </a:r>
            <a:r>
              <a:rPr lang="en-US" dirty="0"/>
              <a:t> in the</a:t>
            </a:r>
            <a:br>
              <a:rPr lang="en-US" dirty="0"/>
            </a:br>
            <a:r>
              <a:rPr lang="en-US" dirty="0"/>
              <a:t>main has a </a:t>
            </a:r>
            <a:r>
              <a:rPr lang="en-US" dirty="0">
                <a:solidFill>
                  <a:srgbClr val="B23C00"/>
                </a:solidFill>
              </a:rPr>
              <a:t>dangling pointer</a:t>
            </a:r>
            <a:r>
              <a:rPr lang="en-US" dirty="0"/>
              <a:t>.</a:t>
            </a:r>
          </a:p>
          <a:p>
            <a:pPr lvl="6"/>
            <a:endParaRPr lang="en-US" dirty="0"/>
          </a:p>
          <a:p>
            <a:r>
              <a:rPr lang="en-US" dirty="0"/>
              <a:t>When the program is ready to terminate, </a:t>
            </a:r>
            <a:br>
              <a:rPr lang="en-US" dirty="0"/>
            </a:br>
            <a:r>
              <a:rPr lang="en-US" dirty="0"/>
              <a:t>it calls the destructor, which attempts to </a:t>
            </a:r>
            <a:br>
              <a:rPr lang="en-US" dirty="0"/>
            </a:br>
            <a:r>
              <a:rPr lang="en-US" dirty="0"/>
              <a:t>delete memory that has already been deleted.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28</a:t>
            </a:fld>
            <a:endParaRPr lang="en-US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0EC42A54-FDB6-EE43-A019-634F80A10E26}"/>
              </a:ext>
            </a:extLst>
          </p:cNvPr>
          <p:cNvGrpSpPr/>
          <p:nvPr/>
        </p:nvGrpSpPr>
        <p:grpSpPr>
          <a:xfrm>
            <a:off x="6323147" y="2880366"/>
            <a:ext cx="1592103" cy="822951"/>
            <a:chOff x="6160995" y="3520439"/>
            <a:chExt cx="1592103" cy="822951"/>
          </a:xfrm>
        </p:grpSpPr>
        <p:sp>
          <p:nvSpPr>
            <p:cNvPr id="67" name="Rectangle 66"/>
            <p:cNvSpPr/>
            <p:nvPr/>
          </p:nvSpPr>
          <p:spPr bwMode="auto">
            <a:xfrm>
              <a:off x="6160995" y="3520439"/>
              <a:ext cx="1565259" cy="822951"/>
            </a:xfrm>
            <a:prstGeom prst="rect">
              <a:avLst/>
            </a:prstGeom>
            <a:solidFill>
              <a:srgbClr val="E1F5FF"/>
            </a:solidFill>
            <a:ln w="9525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6160995" y="3547642"/>
              <a:ext cx="159210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latin typeface="Courier New" charset="0"/>
                  <a:ea typeface="Courier New" charset="0"/>
                  <a:cs typeface="Courier New" charset="0"/>
                </a:rPr>
                <a:t>list</a:t>
              </a:r>
              <a:r>
                <a:rPr lang="en-US" dirty="0"/>
                <a:t> (function)</a:t>
              </a:r>
            </a:p>
          </p:txBody>
        </p:sp>
        <p:sp>
          <p:nvSpPr>
            <p:cNvPr id="69" name="Rectangle 68"/>
            <p:cNvSpPr/>
            <p:nvPr/>
          </p:nvSpPr>
          <p:spPr bwMode="auto">
            <a:xfrm>
              <a:off x="7360498" y="3977635"/>
              <a:ext cx="274317" cy="274317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6160995" y="3913398"/>
              <a:ext cx="117211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latin typeface="Courier New" charset="0"/>
                  <a:ea typeface="Courier New" charset="0"/>
                  <a:cs typeface="Courier New" charset="0"/>
                </a:rPr>
                <a:t>elements</a:t>
              </a: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8A1E4A42-B8CD-C94D-8B83-63B17185CCF7}"/>
                </a:ext>
              </a:extLst>
            </p:cNvPr>
            <p:cNvSpPr txBox="1"/>
            <p:nvPr/>
          </p:nvSpPr>
          <p:spPr>
            <a:xfrm>
              <a:off x="7363860" y="3936975"/>
              <a:ext cx="28725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x</a:t>
              </a: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9C41C8E7-082B-B44D-AD05-ED13C87CDB47}"/>
              </a:ext>
            </a:extLst>
          </p:cNvPr>
          <p:cNvGrpSpPr/>
          <p:nvPr/>
        </p:nvGrpSpPr>
        <p:grpSpPr>
          <a:xfrm>
            <a:off x="6323147" y="3520439"/>
            <a:ext cx="2648511" cy="1208820"/>
            <a:chOff x="6151627" y="4251952"/>
            <a:chExt cx="2648511" cy="1208820"/>
          </a:xfrm>
        </p:grpSpPr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66EC57DA-C917-0543-9F84-108C10137FB9}"/>
                </a:ext>
              </a:extLst>
            </p:cNvPr>
            <p:cNvGrpSpPr/>
            <p:nvPr/>
          </p:nvGrpSpPr>
          <p:grpSpPr>
            <a:xfrm>
              <a:off x="6151627" y="4637821"/>
              <a:ext cx="1935145" cy="822951"/>
              <a:chOff x="2831430" y="3886195"/>
              <a:chExt cx="1935145" cy="822951"/>
            </a:xfrm>
          </p:grpSpPr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5AEF5798-5BE1-5642-870B-F8D731E04F28}"/>
                  </a:ext>
                </a:extLst>
              </p:cNvPr>
              <p:cNvSpPr/>
              <p:nvPr/>
            </p:nvSpPr>
            <p:spPr bwMode="auto">
              <a:xfrm>
                <a:off x="2831430" y="3886195"/>
                <a:ext cx="1935145" cy="822951"/>
              </a:xfrm>
              <a:prstGeom prst="rect">
                <a:avLst/>
              </a:prstGeom>
              <a:solidFill>
                <a:srgbClr val="E1F5FF"/>
              </a:solidFill>
              <a:ln w="9525" cap="flat" cmpd="sng" algn="ctr">
                <a:solidFill>
                  <a:srgbClr val="00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196A1898-CE96-C047-A424-482E359A8572}"/>
                  </a:ext>
                </a:extLst>
              </p:cNvPr>
              <p:cNvSpPr txBox="1"/>
              <p:nvPr/>
            </p:nvSpPr>
            <p:spPr>
              <a:xfrm>
                <a:off x="2831430" y="3913398"/>
                <a:ext cx="193514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latin typeface="Courier New" charset="0"/>
                    <a:ea typeface="Courier New" charset="0"/>
                    <a:cs typeface="Courier New" charset="0"/>
                  </a:rPr>
                  <a:t>birthdays</a:t>
                </a:r>
                <a:r>
                  <a:rPr lang="en-US" dirty="0"/>
                  <a:t> (main)</a:t>
                </a:r>
              </a:p>
            </p:txBody>
          </p:sp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A950CF4D-CB50-9041-9C72-23B3F6E2216A}"/>
                  </a:ext>
                </a:extLst>
              </p:cNvPr>
              <p:cNvSpPr/>
              <p:nvPr/>
            </p:nvSpPr>
            <p:spPr bwMode="auto">
              <a:xfrm>
                <a:off x="4030933" y="4343391"/>
                <a:ext cx="274317" cy="274317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00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28D98D69-4C55-D846-90B6-4E39EC2908F3}"/>
                  </a:ext>
                </a:extLst>
              </p:cNvPr>
              <p:cNvSpPr txBox="1"/>
              <p:nvPr/>
            </p:nvSpPr>
            <p:spPr>
              <a:xfrm>
                <a:off x="2848021" y="4279154"/>
                <a:ext cx="117211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latin typeface="Courier New" charset="0"/>
                    <a:ea typeface="Courier New" charset="0"/>
                    <a:cs typeface="Courier New" charset="0"/>
                  </a:rPr>
                  <a:t>elements</a:t>
                </a:r>
              </a:p>
            </p:txBody>
          </p:sp>
          <p:sp>
            <p:nvSpPr>
              <p:cNvPr id="29" name="Oval 28">
                <a:extLst>
                  <a:ext uri="{FF2B5EF4-FFF2-40B4-BE49-F238E27FC236}">
                    <a16:creationId xmlns:a16="http://schemas.microsoft.com/office/drawing/2014/main" id="{73ADCC80-2178-F646-8329-C44EAEB9CD41}"/>
                  </a:ext>
                </a:extLst>
              </p:cNvPr>
              <p:cNvSpPr/>
              <p:nvPr/>
            </p:nvSpPr>
            <p:spPr bwMode="auto">
              <a:xfrm>
                <a:off x="4122372" y="4410278"/>
                <a:ext cx="91439" cy="91439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>
                  <a:ln>
                    <a:noFill/>
                  </a:ln>
                  <a:solidFill>
                    <a:srgbClr val="0033CC"/>
                  </a:solidFill>
                  <a:effectLst/>
                  <a:latin typeface="Arial" charset="0"/>
                  <a:ea typeface="ＭＳ Ｐゴシック" charset="0"/>
                </a:endParaRPr>
              </a:p>
            </p:txBody>
          </p:sp>
        </p:grpSp>
        <p:cxnSp>
          <p:nvCxnSpPr>
            <p:cNvPr id="30" name="Curved Connector 29">
              <a:extLst>
                <a:ext uri="{FF2B5EF4-FFF2-40B4-BE49-F238E27FC236}">
                  <a16:creationId xmlns:a16="http://schemas.microsoft.com/office/drawing/2014/main" id="{35E39611-A3C2-624F-BBD8-3901273478C4}"/>
                </a:ext>
              </a:extLst>
            </p:cNvPr>
            <p:cNvCxnSpPr/>
            <p:nvPr/>
          </p:nvCxnSpPr>
          <p:spPr bwMode="auto">
            <a:xfrm flipV="1">
              <a:off x="7526441" y="4454943"/>
              <a:ext cx="995033" cy="763980"/>
            </a:xfrm>
            <a:prstGeom prst="curvedConnector3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ED3752FF-2062-7A4B-94E7-6270FB2C94E0}"/>
                </a:ext>
              </a:extLst>
            </p:cNvPr>
            <p:cNvSpPr txBox="1"/>
            <p:nvPr/>
          </p:nvSpPr>
          <p:spPr>
            <a:xfrm>
              <a:off x="8458378" y="4251952"/>
              <a:ext cx="34176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solidFill>
                    <a:srgbClr val="B23C00"/>
                  </a:solidFill>
                </a:rPr>
                <a:t>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90112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Shallow Copy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5806" y="1234464"/>
            <a:ext cx="6628738" cy="547842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&lt;iostream&gt;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"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BirthdayDynamic.h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print(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BirthdayDynamic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bds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"Print dynamic birthday array:"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for (int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bds.get_length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bds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main()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"Create dynamic birthday array:"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BirthdayDynamic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birthdays(3);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birthdays[0] = Birthday();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birthdays[1] = Birthday(1981, 9, 2);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birthdays[2] = Birthday(1992, 5, 8);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print(birthdays);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"End of program!"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0;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577829" y="4800585"/>
            <a:ext cx="3406702" cy="1815882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Create dynamic birthday array:</a:t>
            </a:r>
          </a:p>
          <a:p>
            <a:endParaRPr lang="en-US" sz="14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Print dynamic birthday array: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0/0/0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9/2/1981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5/8/1992</a:t>
            </a:r>
          </a:p>
          <a:p>
            <a:endParaRPr lang="en-US" sz="14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End of program!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40488" y="1874537"/>
            <a:ext cx="2579552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Pass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list </a:t>
            </a:r>
            <a:r>
              <a:rPr lang="en-US" dirty="0">
                <a:solidFill>
                  <a:srgbClr val="B23C00"/>
                </a:solidFill>
              </a:rPr>
              <a:t>by reference</a:t>
            </a:r>
            <a:r>
              <a:rPr lang="en-US" dirty="0">
                <a:solidFill>
                  <a:srgbClr val="0033CC"/>
                </a:solidFill>
              </a:rPr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54602" y="1353105"/>
            <a:ext cx="2669129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BirthdayDynamicTester.cpp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15913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Constructors and Destructors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>
                <a:solidFill>
                  <a:srgbClr val="B23C00"/>
                </a:solidFill>
              </a:rPr>
              <a:t>destructor</a:t>
            </a:r>
            <a:r>
              <a:rPr lang="en-US" dirty="0"/>
              <a:t> is a member function of a class that is called automatically whenever an object of the class is destroyed.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An object is destroyed automatically when it </a:t>
            </a:r>
            <a:br>
              <a:rPr lang="en-US" dirty="0"/>
            </a:br>
            <a:r>
              <a:rPr lang="en-US" dirty="0">
                <a:solidFill>
                  <a:srgbClr val="B23C00"/>
                </a:solidFill>
              </a:rPr>
              <a:t>goes out of scope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An object that was dynamically created with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new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and is later </a:t>
            </a:r>
            <a:r>
              <a:rPr lang="en-US" dirty="0">
                <a:solidFill>
                  <a:srgbClr val="B23C00"/>
                </a:solidFill>
              </a:rPr>
              <a:t>explicitly destroyed</a:t>
            </a:r>
            <a:r>
              <a:rPr lang="en-US" dirty="0"/>
              <a:t> with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delete</a:t>
            </a:r>
            <a:r>
              <a:rPr lang="en-US" dirty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The name of the destructor is the name </a:t>
            </a:r>
            <a:br>
              <a:rPr lang="en-US" dirty="0"/>
            </a:br>
            <a:r>
              <a:rPr lang="en-US" dirty="0"/>
              <a:t>of the class, preceded by a tilde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~</a:t>
            </a:r>
          </a:p>
          <a:p>
            <a:pPr lvl="1"/>
            <a:r>
              <a:rPr lang="en-US" dirty="0"/>
              <a:t>It has no return type and no parameters.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535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Deep Copy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402087"/>
          </a:xfrm>
        </p:spPr>
        <p:txBody>
          <a:bodyPr/>
          <a:lstStyle/>
          <a:p>
            <a:r>
              <a:rPr lang="en-US" dirty="0"/>
              <a:t>If you want a </a:t>
            </a:r>
            <a:r>
              <a:rPr lang="en-US" dirty="0">
                <a:solidFill>
                  <a:srgbClr val="B23C00"/>
                </a:solidFill>
              </a:rPr>
              <a:t>deep copy</a:t>
            </a:r>
            <a:r>
              <a:rPr lang="en-US" dirty="0"/>
              <a:t>, one that includes copying the data, you need to write your own</a:t>
            </a:r>
            <a:r>
              <a:rPr lang="en-US" u="sng" dirty="0"/>
              <a:t> </a:t>
            </a:r>
            <a:r>
              <a:rPr lang="en-US" dirty="0"/>
              <a:t>copy constructor.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45" y="2766578"/>
            <a:ext cx="7837402" cy="15696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BirthdayDynamic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BirthdayDynamic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BirthdayDynamic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&amp; other)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: length(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other.length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), elements(new Birthday[length])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Copy the elements.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for (int 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length; 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++) elements[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 = other[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937756" y="4110067"/>
            <a:ext cx="3887603" cy="2062103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Create dynamic birthday array:</a:t>
            </a:r>
          </a:p>
          <a:p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Print dynamic birthday array: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0/0/0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9/2/1981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5/8/1992</a:t>
            </a:r>
          </a:p>
          <a:p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End of program!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E068134-9FEE-AC4E-A7BD-FEEFFC7B4431}"/>
              </a:ext>
            </a:extLst>
          </p:cNvPr>
          <p:cNvSpPr txBox="1"/>
          <p:nvPr/>
        </p:nvSpPr>
        <p:spPr>
          <a:xfrm>
            <a:off x="4548969" y="2479380"/>
            <a:ext cx="401103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BirthdayDeepCopy</a:t>
            </a:r>
            <a:r>
              <a:rPr lang="en-US" dirty="0">
                <a:solidFill>
                  <a:srgbClr val="FFFF00"/>
                </a:solidFill>
              </a:rPr>
              <a:t>/</a:t>
            </a:r>
            <a:r>
              <a:rPr lang="en-US" dirty="0" err="1">
                <a:solidFill>
                  <a:srgbClr val="FFFF00"/>
                </a:solidFill>
              </a:rPr>
              <a:t>BirthdayDynamic.cpp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5386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Constructors and Destructors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C++ generates a </a:t>
            </a:r>
            <a:r>
              <a:rPr lang="en-US" dirty="0">
                <a:solidFill>
                  <a:srgbClr val="B23C00"/>
                </a:solidFill>
              </a:rPr>
              <a:t>default destructor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that does nothing.</a:t>
            </a:r>
          </a:p>
          <a:p>
            <a:pPr lvl="4"/>
            <a:endParaRPr lang="en-US" dirty="0"/>
          </a:p>
          <a:p>
            <a:r>
              <a:rPr lang="en-US" dirty="0"/>
              <a:t>But you can write your own destructor.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4322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Constructors and Destructors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02920" y="1485288"/>
            <a:ext cx="4381328" cy="28007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class Birthday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public: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// Constructors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Birthday();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Birthday(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y,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m,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d);</a:t>
            </a:r>
          </a:p>
          <a:p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</a:p>
          <a:p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    // 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Destructor</a:t>
            </a:r>
            <a:endParaRPr lang="de-DE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    virtual ~Birthday();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...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15132" y="4525645"/>
            <a:ext cx="3517310" cy="10772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Birthday::~Birthday()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// Do something useful.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029194" y="1295400"/>
            <a:ext cx="3657605" cy="4835525"/>
          </a:xfrm>
        </p:spPr>
        <p:txBody>
          <a:bodyPr/>
          <a:lstStyle/>
          <a:p>
            <a:r>
              <a:rPr lang="en-US" dirty="0"/>
              <a:t>Use the body of the destructor </a:t>
            </a:r>
            <a:br>
              <a:rPr lang="en-US" dirty="0"/>
            </a:br>
            <a:r>
              <a:rPr lang="en-US" dirty="0"/>
              <a:t>that you write to: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Delete any </a:t>
            </a:r>
            <a:br>
              <a:rPr lang="en-US" dirty="0"/>
            </a:br>
            <a:r>
              <a:rPr lang="en-US" dirty="0"/>
              <a:t>objects that the class dynamically allocated.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Close any </a:t>
            </a:r>
            <a:br>
              <a:rPr lang="en-US" dirty="0"/>
            </a:br>
            <a:r>
              <a:rPr lang="en-US" dirty="0"/>
              <a:t>open files.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etc.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37391" y="5503899"/>
            <a:ext cx="2609240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BirthdayArray</a:t>
            </a:r>
            <a:r>
              <a:rPr lang="en-US" dirty="0">
                <a:solidFill>
                  <a:srgbClr val="FFFF00"/>
                </a:solidFill>
              </a:rPr>
              <a:t>/</a:t>
            </a:r>
            <a:r>
              <a:rPr lang="en-US" dirty="0" err="1">
                <a:solidFill>
                  <a:srgbClr val="FFFF00"/>
                </a:solidFill>
              </a:rPr>
              <a:t>Birthday.cpp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93584" y="1328899"/>
            <a:ext cx="239283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BirthdayArray</a:t>
            </a:r>
            <a:r>
              <a:rPr lang="en-US" dirty="0">
                <a:solidFill>
                  <a:srgbClr val="FFFF00"/>
                </a:solidFill>
              </a:rPr>
              <a:t>/</a:t>
            </a:r>
            <a:r>
              <a:rPr lang="en-US" dirty="0" err="1">
                <a:solidFill>
                  <a:srgbClr val="FFFF00"/>
                </a:solidFill>
              </a:rPr>
              <a:t>Birthday.h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52760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Constructors and Destructors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946169"/>
          </a:xfrm>
        </p:spPr>
        <p:txBody>
          <a:bodyPr/>
          <a:lstStyle/>
          <a:p>
            <a:r>
              <a:rPr lang="en-US" dirty="0"/>
              <a:t>Let’s confirm that the constructors and destructor are called: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5806" y="2449862"/>
            <a:ext cx="8454559" cy="353943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Birthday::Birthday() : year(0), month(0), day(0)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&lt;&lt; "*** 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Default constructor called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for " &lt;&lt; *this &lt;&lt;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}</a:t>
            </a:r>
            <a:br>
              <a:rPr lang="en-US" b="1" dirty="0">
                <a:latin typeface="Courier New" charset="0"/>
                <a:ea typeface="Courier New" charset="0"/>
                <a:cs typeface="Courier New" charset="0"/>
              </a:rPr>
            </a:br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Birthday::Birthday(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y,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m,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d) : year(y), month(m), day(d)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&lt;&lt; "*** 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Constructor called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for " &lt;&lt; *this &lt;&lt;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}</a:t>
            </a:r>
            <a:br>
              <a:rPr lang="en-US" b="1" dirty="0">
                <a:latin typeface="Courier New" charset="0"/>
                <a:ea typeface="Courier New" charset="0"/>
                <a:cs typeface="Courier New" charset="0"/>
              </a:rPr>
            </a:br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Birthday::~Birthday()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&lt;&lt; "*** 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Destructor called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for " &lt;&lt; *this &lt;&lt;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400780" y="2241569"/>
            <a:ext cx="2609240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BirthdayArray</a:t>
            </a:r>
            <a:r>
              <a:rPr lang="en-US" dirty="0">
                <a:solidFill>
                  <a:srgbClr val="FFFF00"/>
                </a:solidFill>
              </a:rPr>
              <a:t>/</a:t>
            </a:r>
            <a:r>
              <a:rPr lang="en-US" dirty="0" err="1">
                <a:solidFill>
                  <a:srgbClr val="FFFF00"/>
                </a:solidFill>
              </a:rPr>
              <a:t>Birthday.cpp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75202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Constructors and Destructors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92100" y="1211788"/>
            <a:ext cx="5577168" cy="36009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Courier New" charset="0"/>
                <a:ea typeface="Courier New" charset="0"/>
                <a:cs typeface="Courier New" charset="0"/>
              </a:rPr>
              <a:t>#include &lt;</a:t>
            </a:r>
            <a:r>
              <a:rPr lang="en-US" sz="1200" b="1" dirty="0" err="1">
                <a:latin typeface="Courier New" charset="0"/>
                <a:ea typeface="Courier New" charset="0"/>
                <a:cs typeface="Courier New" charset="0"/>
              </a:rPr>
              <a:t>iostream</a:t>
            </a:r>
            <a:r>
              <a:rPr lang="en-US" sz="1200" b="1" dirty="0">
                <a:latin typeface="Courier New" charset="0"/>
                <a:ea typeface="Courier New" charset="0"/>
                <a:cs typeface="Courier New" charset="0"/>
              </a:rPr>
              <a:t>&gt;</a:t>
            </a:r>
          </a:p>
          <a:p>
            <a:r>
              <a:rPr lang="en-US" sz="1200" b="1" dirty="0">
                <a:latin typeface="Courier New" charset="0"/>
                <a:ea typeface="Courier New" charset="0"/>
                <a:cs typeface="Courier New" charset="0"/>
              </a:rPr>
              <a:t>#include "</a:t>
            </a:r>
            <a:r>
              <a:rPr lang="en-US" sz="1200" b="1" dirty="0" err="1">
                <a:latin typeface="Courier New" charset="0"/>
                <a:ea typeface="Courier New" charset="0"/>
                <a:cs typeface="Courier New" charset="0"/>
              </a:rPr>
              <a:t>Birthday.h</a:t>
            </a:r>
            <a:r>
              <a:rPr lang="en-US" sz="1200" b="1" dirty="0">
                <a:latin typeface="Courier New" charset="0"/>
                <a:ea typeface="Courier New" charset="0"/>
                <a:cs typeface="Courier New" charset="0"/>
              </a:rPr>
              <a:t>"</a:t>
            </a:r>
            <a:br>
              <a:rPr lang="en-US" sz="1200" b="1" dirty="0">
                <a:latin typeface="Courier New" charset="0"/>
                <a:ea typeface="Courier New" charset="0"/>
                <a:cs typeface="Courier New" charset="0"/>
              </a:rPr>
            </a:br>
            <a:endParaRPr lang="en-US" sz="12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2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200" b="1" dirty="0">
                <a:latin typeface="Courier New" charset="0"/>
                <a:ea typeface="Courier New" charset="0"/>
                <a:cs typeface="Courier New" charset="0"/>
              </a:rPr>
              <a:t> main()</a:t>
            </a:r>
          </a:p>
          <a:p>
            <a:r>
              <a:rPr lang="en-US" sz="12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2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sz="1200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en-US" sz="1200" b="1" dirty="0">
                <a:latin typeface="Courier New" charset="0"/>
                <a:ea typeface="Courier New" charset="0"/>
                <a:cs typeface="Courier New" charset="0"/>
              </a:rPr>
              <a:t> &lt;&lt; "Birthday variables:" &lt;&lt; </a:t>
            </a:r>
            <a:r>
              <a:rPr lang="en-US" sz="1200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en-US" sz="12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1200" b="1" dirty="0">
                <a:latin typeface="Courier New" charset="0"/>
                <a:ea typeface="Courier New" charset="0"/>
                <a:cs typeface="Courier New" charset="0"/>
              </a:rPr>
              <a:t>    Birthday bd0;              // call default constructor</a:t>
            </a:r>
          </a:p>
          <a:p>
            <a:r>
              <a:rPr lang="en-US" sz="1200" b="1" dirty="0">
                <a:latin typeface="Courier New" charset="0"/>
                <a:ea typeface="Courier New" charset="0"/>
                <a:cs typeface="Courier New" charset="0"/>
              </a:rPr>
              <a:t>    Birthday bd1(1981, 9, 2);  // call constructor</a:t>
            </a:r>
          </a:p>
          <a:p>
            <a:r>
              <a:rPr lang="en-US" sz="1200" b="1" dirty="0">
                <a:latin typeface="Courier New" charset="0"/>
                <a:ea typeface="Courier New" charset="0"/>
                <a:cs typeface="Courier New" charset="0"/>
              </a:rPr>
              <a:t>    Birthday bd2(1992, 5, 8);  // call constructor</a:t>
            </a:r>
            <a:br>
              <a:rPr lang="en-US" sz="1200" b="1" dirty="0">
                <a:latin typeface="Courier New" charset="0"/>
                <a:ea typeface="Courier New" charset="0"/>
                <a:cs typeface="Courier New" charset="0"/>
              </a:rPr>
            </a:br>
            <a:endParaRPr lang="en-US" sz="12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2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sz="1200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en-US" sz="1200" b="1" dirty="0">
                <a:latin typeface="Courier New" charset="0"/>
                <a:ea typeface="Courier New" charset="0"/>
                <a:cs typeface="Courier New" charset="0"/>
              </a:rPr>
              <a:t> &lt;&lt; </a:t>
            </a:r>
            <a:r>
              <a:rPr lang="en-US" sz="1200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en-US" sz="1200" b="1" dirty="0">
                <a:latin typeface="Courier New" charset="0"/>
                <a:ea typeface="Courier New" charset="0"/>
                <a:cs typeface="Courier New" charset="0"/>
              </a:rPr>
              <a:t> &lt;&lt; "Birthday array:" &lt;&lt; </a:t>
            </a:r>
            <a:r>
              <a:rPr lang="en-US" sz="1200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en-US" sz="12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12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sz="12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Birthday </a:t>
            </a:r>
            <a:r>
              <a:rPr lang="en-US" sz="12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bd_array</a:t>
            </a:r>
            <a:r>
              <a:rPr lang="en-US" sz="12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[3];</a:t>
            </a:r>
          </a:p>
          <a:p>
            <a:endParaRPr lang="en-US" sz="12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2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sz="1200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en-US" sz="1200" b="1" dirty="0">
                <a:latin typeface="Courier New" charset="0"/>
                <a:ea typeface="Courier New" charset="0"/>
                <a:cs typeface="Courier New" charset="0"/>
              </a:rPr>
              <a:t> &lt;&lt; </a:t>
            </a:r>
            <a:r>
              <a:rPr lang="en-US" sz="1200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en-US" sz="1200" b="1" dirty="0">
                <a:latin typeface="Courier New" charset="0"/>
                <a:ea typeface="Courier New" charset="0"/>
                <a:cs typeface="Courier New" charset="0"/>
              </a:rPr>
              <a:t> &lt;&lt; "Print birthdays:" &lt;&lt; </a:t>
            </a:r>
            <a:r>
              <a:rPr lang="en-US" sz="1200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en-US" sz="12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12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sz="1200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en-US" sz="1200" b="1" dirty="0">
                <a:latin typeface="Courier New" charset="0"/>
                <a:ea typeface="Courier New" charset="0"/>
                <a:cs typeface="Courier New" charset="0"/>
              </a:rPr>
              <a:t> &lt;&lt; bd0 &lt;&lt; ", " &lt;&lt; bd1 &lt;&lt; ", " &lt;&lt; bd2 &lt;&lt; </a:t>
            </a:r>
            <a:r>
              <a:rPr lang="en-US" sz="1200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en-US" sz="12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br>
              <a:rPr lang="en-US" sz="1200" b="1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sz="12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sz="1200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en-US" sz="1200" b="1" dirty="0">
                <a:latin typeface="Courier New" charset="0"/>
                <a:ea typeface="Courier New" charset="0"/>
                <a:cs typeface="Courier New" charset="0"/>
              </a:rPr>
              <a:t> &lt;&lt; </a:t>
            </a:r>
            <a:r>
              <a:rPr lang="en-US" sz="1200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en-US" sz="1200" b="1" dirty="0">
                <a:latin typeface="Courier New" charset="0"/>
                <a:ea typeface="Courier New" charset="0"/>
                <a:cs typeface="Courier New" charset="0"/>
              </a:rPr>
              <a:t> &lt;&lt; "End of program!" &lt;&lt; </a:t>
            </a:r>
            <a:r>
              <a:rPr lang="en-US" sz="1200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en-US" sz="12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1200" b="1" dirty="0">
                <a:latin typeface="Courier New" charset="0"/>
                <a:ea typeface="Courier New" charset="0"/>
                <a:cs typeface="Courier New" charset="0"/>
              </a:rPr>
              <a:t>    return 0;</a:t>
            </a:r>
          </a:p>
          <a:p>
            <a:r>
              <a:rPr lang="en-US" sz="12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148878" y="2514610"/>
            <a:ext cx="3903633" cy="3785652"/>
          </a:xfrm>
          <a:prstGeom prst="rect">
            <a:avLst/>
          </a:prstGeom>
          <a:solidFill>
            <a:srgbClr val="E1F5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Courier New" charset="0"/>
                <a:ea typeface="Courier New" charset="0"/>
                <a:cs typeface="Courier New" charset="0"/>
              </a:rPr>
              <a:t>Birthday variables:</a:t>
            </a:r>
          </a:p>
          <a:p>
            <a:r>
              <a:rPr lang="en-US" sz="1200" b="1" dirty="0">
                <a:latin typeface="Courier New" charset="0"/>
                <a:ea typeface="Courier New" charset="0"/>
                <a:cs typeface="Courier New" charset="0"/>
              </a:rPr>
              <a:t>*** Default constructor called for 0/0/0</a:t>
            </a:r>
          </a:p>
          <a:p>
            <a:r>
              <a:rPr lang="en-US" sz="1200" b="1" dirty="0">
                <a:latin typeface="Courier New" charset="0"/>
                <a:ea typeface="Courier New" charset="0"/>
                <a:cs typeface="Courier New" charset="0"/>
              </a:rPr>
              <a:t>*** Constructor called for 9/2/1981</a:t>
            </a:r>
          </a:p>
          <a:p>
            <a:r>
              <a:rPr lang="en-US" sz="1200" b="1" dirty="0">
                <a:latin typeface="Courier New" charset="0"/>
                <a:ea typeface="Courier New" charset="0"/>
                <a:cs typeface="Courier New" charset="0"/>
              </a:rPr>
              <a:t>*** Constructor called for 5/8/1992</a:t>
            </a:r>
          </a:p>
          <a:p>
            <a:endParaRPr lang="en-US" sz="12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200" b="1" dirty="0">
                <a:latin typeface="Courier New" charset="0"/>
                <a:ea typeface="Courier New" charset="0"/>
                <a:cs typeface="Courier New" charset="0"/>
              </a:rPr>
              <a:t>Birthday array:</a:t>
            </a:r>
          </a:p>
          <a:p>
            <a:r>
              <a:rPr lang="en-US" sz="1200" b="1" dirty="0">
                <a:latin typeface="Courier New" charset="0"/>
                <a:ea typeface="Courier New" charset="0"/>
                <a:cs typeface="Courier New" charset="0"/>
              </a:rPr>
              <a:t>*** Default constructor called for 0/0/0</a:t>
            </a:r>
          </a:p>
          <a:p>
            <a:r>
              <a:rPr lang="en-US" sz="1200" b="1" dirty="0">
                <a:latin typeface="Courier New" charset="0"/>
                <a:ea typeface="Courier New" charset="0"/>
                <a:cs typeface="Courier New" charset="0"/>
              </a:rPr>
              <a:t>*** Default constructor called for 0/0/0</a:t>
            </a:r>
          </a:p>
          <a:p>
            <a:r>
              <a:rPr lang="en-US" sz="1200" b="1" dirty="0">
                <a:latin typeface="Courier New" charset="0"/>
                <a:ea typeface="Courier New" charset="0"/>
                <a:cs typeface="Courier New" charset="0"/>
              </a:rPr>
              <a:t>*** Default constructor called for 0/0/0</a:t>
            </a:r>
          </a:p>
          <a:p>
            <a:endParaRPr lang="en-US" sz="12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200" b="1" dirty="0">
                <a:latin typeface="Courier New" charset="0"/>
                <a:ea typeface="Courier New" charset="0"/>
                <a:cs typeface="Courier New" charset="0"/>
              </a:rPr>
              <a:t>Print birthdays:</a:t>
            </a:r>
          </a:p>
          <a:p>
            <a:r>
              <a:rPr lang="en-US" sz="1200" b="1" dirty="0">
                <a:latin typeface="Courier New" charset="0"/>
                <a:ea typeface="Courier New" charset="0"/>
                <a:cs typeface="Courier New" charset="0"/>
              </a:rPr>
              <a:t>0/0/0, 9/2/1981, 5/8/1992</a:t>
            </a:r>
            <a:br>
              <a:rPr lang="en-US" sz="1200" b="1" dirty="0">
                <a:latin typeface="Courier New" charset="0"/>
                <a:ea typeface="Courier New" charset="0"/>
                <a:cs typeface="Courier New" charset="0"/>
              </a:rPr>
            </a:br>
            <a:endParaRPr lang="en-US" sz="12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200" b="1" dirty="0">
                <a:latin typeface="Courier New" charset="0"/>
                <a:ea typeface="Courier New" charset="0"/>
                <a:cs typeface="Courier New" charset="0"/>
              </a:rPr>
              <a:t>End of program!</a:t>
            </a:r>
          </a:p>
          <a:p>
            <a:r>
              <a:rPr lang="en-US" sz="1200" b="1" dirty="0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*** Destructor called for 0/0/0</a:t>
            </a:r>
          </a:p>
          <a:p>
            <a:r>
              <a:rPr lang="en-US" sz="1200" b="1" dirty="0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*** Destructor called for 0/0/0</a:t>
            </a:r>
          </a:p>
          <a:p>
            <a:r>
              <a:rPr lang="en-US" sz="1200" b="1" dirty="0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*** Destructor called for 0/0/0</a:t>
            </a:r>
          </a:p>
          <a:p>
            <a:r>
              <a:rPr lang="en-US" sz="1200" b="1" dirty="0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*** Destructor called for 5/8/1992</a:t>
            </a:r>
          </a:p>
          <a:p>
            <a:r>
              <a:rPr lang="en-US" sz="1200" b="1" dirty="0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*** Destructor called for 9/2/1981</a:t>
            </a:r>
          </a:p>
          <a:p>
            <a:r>
              <a:rPr lang="en-US" sz="1200" b="1" dirty="0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*** Destructor called for 0/0/0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89191" y="1311083"/>
            <a:ext cx="236295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FFFF00"/>
                </a:solidFill>
              </a:rPr>
              <a:t>BirthdayArrayTester.cpp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7B7B9F5-F6E4-8C45-A44A-2339B3F37631}"/>
              </a:ext>
            </a:extLst>
          </p:cNvPr>
          <p:cNvSpPr txBox="1"/>
          <p:nvPr/>
        </p:nvSpPr>
        <p:spPr>
          <a:xfrm>
            <a:off x="2651781" y="5353824"/>
            <a:ext cx="2350323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8000"/>
                </a:solidFill>
              </a:rPr>
              <a:t>Can you justify all these</a:t>
            </a:r>
          </a:p>
          <a:p>
            <a:r>
              <a:rPr lang="en-US" dirty="0">
                <a:solidFill>
                  <a:srgbClr val="008000"/>
                </a:solidFill>
              </a:rPr>
              <a:t>destructor calls?</a:t>
            </a:r>
          </a:p>
        </p:txBody>
      </p:sp>
    </p:spTree>
    <p:extLst>
      <p:ext uri="{BB962C8B-B14F-4D97-AF65-F5344CB8AC3E}">
        <p14:creationId xmlns:p14="http://schemas.microsoft.com/office/powerpoint/2010/main" val="698686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Vectors of Objects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8445" y="1464977"/>
            <a:ext cx="7629012" cy="28623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#include &lt;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iostream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&gt;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#include &lt;vector&gt;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#include "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Birthday.h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"</a:t>
            </a:r>
          </a:p>
          <a:p>
            <a:endParaRPr lang="en-US" sz="18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main()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&lt;&lt; "Creating Birthday variables ..." &lt;&lt;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    Birthday bd0;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    Birthday bd1(1981, 9, 2);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    Birthday bd2(1992, 5, 8);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991907" y="1291292"/>
            <a:ext cx="2511970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FFFF00"/>
                </a:solidFill>
              </a:rPr>
              <a:t>BirthdayVectorTester.cpp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19620" y="4524389"/>
            <a:ext cx="4504759" cy="1077218"/>
          </a:xfrm>
          <a:prstGeom prst="rect">
            <a:avLst/>
          </a:prstGeom>
          <a:solidFill>
            <a:srgbClr val="E1F5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Creating Birthday variables ...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*** Default constructor called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*** Constructor called for 9/2/1981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*** Constructor called for 5/8/1992</a:t>
            </a:r>
          </a:p>
        </p:txBody>
      </p:sp>
    </p:spTree>
    <p:extLst>
      <p:ext uri="{BB962C8B-B14F-4D97-AF65-F5344CB8AC3E}">
        <p14:creationId xmlns:p14="http://schemas.microsoft.com/office/powerpoint/2010/main" val="3653729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Vectors of Objects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38445" y="1577871"/>
            <a:ext cx="7467109" cy="23083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&lt;&lt;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&lt;&lt; "Creating Birthday vector ..." &lt;&lt;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vector&lt;Birthday&gt; birthdays;</a:t>
            </a:r>
            <a:br>
              <a:rPr lang="en-US" b="1" dirty="0">
                <a:latin typeface="Courier New" charset="0"/>
                <a:ea typeface="Courier New" charset="0"/>
                <a:cs typeface="Courier New" charset="0"/>
              </a:rPr>
            </a:br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&lt;&lt; "... 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push_back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(bd0) ..." &lt;&lt;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b="1" dirty="0" err="1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birthdays.push_back</a:t>
            </a:r>
            <a:r>
              <a:rPr lang="en-US" b="1" dirty="0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(bd0);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&lt;&lt; "... 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push_back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(bd1) ..." &lt;&lt;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b="1" dirty="0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b="1" dirty="0" err="1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birthdays.push_back</a:t>
            </a:r>
            <a:r>
              <a:rPr lang="en-US" b="1" dirty="0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(bd1);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&lt;&lt; "... 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push_back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(bd2) ..." &lt;&lt;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b="1" dirty="0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b="1" dirty="0" err="1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birthdays.push_back</a:t>
            </a:r>
            <a:r>
              <a:rPr lang="en-US" b="1" dirty="0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(bd2);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381335" y="4130750"/>
            <a:ext cx="4381328" cy="1815882"/>
          </a:xfrm>
          <a:prstGeom prst="rect">
            <a:avLst/>
          </a:prstGeom>
          <a:solidFill>
            <a:srgbClr val="E1F5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Creating Birthday vector ...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... 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push_back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(bd0) ...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... 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push_back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(bd1) ...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*** Destructor called for 0/0/0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... 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push_back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(bd2) ...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*** Destructor called for 9/2/1981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*** Destructor called for 0/0/0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891454" y="4497659"/>
            <a:ext cx="1678665" cy="10772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Oops!</a:t>
            </a:r>
          </a:p>
          <a:p>
            <a:r>
              <a:rPr lang="en-US" dirty="0">
                <a:solidFill>
                  <a:srgbClr val="0033CC"/>
                </a:solidFill>
              </a:rPr>
              <a:t>Where did those</a:t>
            </a:r>
          </a:p>
          <a:p>
            <a:r>
              <a:rPr lang="en-US" dirty="0">
                <a:solidFill>
                  <a:srgbClr val="B23C00"/>
                </a:solidFill>
              </a:rPr>
              <a:t>destructor calls</a:t>
            </a:r>
          </a:p>
          <a:p>
            <a:r>
              <a:rPr lang="en-US" dirty="0">
                <a:solidFill>
                  <a:srgbClr val="0033CC"/>
                </a:solidFill>
              </a:rPr>
              <a:t>come from?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991907" y="1291292"/>
            <a:ext cx="2511970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FFFF00"/>
                </a:solidFill>
              </a:rPr>
              <a:t>BirthdayVectorTester.cpp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62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</p:bld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61396</TotalTime>
  <Words>990</Words>
  <Application>Microsoft Macintosh PowerPoint</Application>
  <PresentationFormat>On-screen Show (4:3)</PresentationFormat>
  <Paragraphs>502</Paragraphs>
  <Slides>30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5" baseType="lpstr">
      <vt:lpstr>Arial</vt:lpstr>
      <vt:lpstr>Courier New</vt:lpstr>
      <vt:lpstr>Times New Roman</vt:lpstr>
      <vt:lpstr>Wingdings</vt:lpstr>
      <vt:lpstr>Quadrant</vt:lpstr>
      <vt:lpstr>CS 144 Advanced C++ Programming April 30 Class Meeting</vt:lpstr>
      <vt:lpstr>Arrays of Objects</vt:lpstr>
      <vt:lpstr>Constructors and Destructors</vt:lpstr>
      <vt:lpstr>Constructors and Destructors, cont’d</vt:lpstr>
      <vt:lpstr>Constructors and Destructors, cont’d</vt:lpstr>
      <vt:lpstr>Constructors and Destructors, cont’d</vt:lpstr>
      <vt:lpstr>Constructors and Destructors, cont’d</vt:lpstr>
      <vt:lpstr>Vectors of Objects</vt:lpstr>
      <vt:lpstr>Vectors of Objects, cont’d</vt:lpstr>
      <vt:lpstr>Vectors of Objects, cont’d</vt:lpstr>
      <vt:lpstr>Vectors of Objects, cont’d</vt:lpstr>
      <vt:lpstr>Vectors of Objects, cont’d</vt:lpstr>
      <vt:lpstr>Vectors of Objects, cont’d</vt:lpstr>
      <vt:lpstr>Vectors of Objects, cont’d</vt:lpstr>
      <vt:lpstr>Copy Constructor</vt:lpstr>
      <vt:lpstr>Copy Constructor, cont’d</vt:lpstr>
      <vt:lpstr>Copy Constructor, cont’d</vt:lpstr>
      <vt:lpstr>Copy Constructor, cont’d</vt:lpstr>
      <vt:lpstr>“Extra” Constructor and Destructor Calls</vt:lpstr>
      <vt:lpstr>“Extra” Constructor and Destructor Calls, cont’d</vt:lpstr>
      <vt:lpstr>How a Vector Grows</vt:lpstr>
      <vt:lpstr>Dynamic Arrays of Objects</vt:lpstr>
      <vt:lpstr>Dynamic Arrays of Objects, cont’d</vt:lpstr>
      <vt:lpstr>Dynamic Arrays of Objects, cont’d</vt:lpstr>
      <vt:lpstr>Mysterious Program Crash</vt:lpstr>
      <vt:lpstr>Shallow Copy</vt:lpstr>
      <vt:lpstr>Shallow Copy, cont’d</vt:lpstr>
      <vt:lpstr>Shallow Copy, cont’d</vt:lpstr>
      <vt:lpstr>Shallow Copy, cont’d</vt:lpstr>
      <vt:lpstr>Deep Copy</vt:lpstr>
    </vt:vector>
  </TitlesOfParts>
  <Manager/>
  <Company>San Jose State University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46B: Introduction to Data Structures</dc:title>
  <dc:subject/>
  <dc:creator>Ronald Mak</dc:creator>
  <cp:keywords/>
  <dc:description/>
  <cp:lastModifiedBy>Ronald Mak</cp:lastModifiedBy>
  <cp:revision>1075</cp:revision>
  <cp:lastPrinted>2016-09-16T08:43:07Z</cp:lastPrinted>
  <dcterms:created xsi:type="dcterms:W3CDTF">2008-01-12T03:52:55Z</dcterms:created>
  <dcterms:modified xsi:type="dcterms:W3CDTF">2019-04-29T22:11:43Z</dcterms:modified>
  <cp:category/>
</cp:coreProperties>
</file>