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38"/>
  </p:notesMasterIdLst>
  <p:handoutMasterIdLst>
    <p:handoutMasterId r:id="rId39"/>
  </p:handoutMasterIdLst>
  <p:sldIdLst>
    <p:sldId id="455" r:id="rId2"/>
    <p:sldId id="469" r:id="rId3"/>
    <p:sldId id="471" r:id="rId4"/>
    <p:sldId id="470" r:id="rId5"/>
    <p:sldId id="472" r:id="rId6"/>
    <p:sldId id="264" r:id="rId7"/>
    <p:sldId id="268" r:id="rId8"/>
    <p:sldId id="464" r:id="rId9"/>
    <p:sldId id="260" r:id="rId10"/>
    <p:sldId id="273" r:id="rId11"/>
    <p:sldId id="465" r:id="rId12"/>
    <p:sldId id="466" r:id="rId13"/>
    <p:sldId id="298" r:id="rId14"/>
    <p:sldId id="299" r:id="rId15"/>
    <p:sldId id="300" r:id="rId16"/>
    <p:sldId id="301" r:id="rId17"/>
    <p:sldId id="302" r:id="rId18"/>
    <p:sldId id="303" r:id="rId19"/>
    <p:sldId id="315" r:id="rId20"/>
    <p:sldId id="316" r:id="rId21"/>
    <p:sldId id="317" r:id="rId22"/>
    <p:sldId id="314" r:id="rId23"/>
    <p:sldId id="304" r:id="rId24"/>
    <p:sldId id="305" r:id="rId25"/>
    <p:sldId id="306" r:id="rId26"/>
    <p:sldId id="307" r:id="rId27"/>
    <p:sldId id="313" r:id="rId28"/>
    <p:sldId id="308" r:id="rId29"/>
    <p:sldId id="309" r:id="rId30"/>
    <p:sldId id="310" r:id="rId31"/>
    <p:sldId id="311" r:id="rId32"/>
    <p:sldId id="319" r:id="rId33"/>
    <p:sldId id="312" r:id="rId34"/>
    <p:sldId id="275" r:id="rId35"/>
    <p:sldId id="467" r:id="rId36"/>
    <p:sldId id="468" r:id="rId3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3C00"/>
    <a:srgbClr val="0033CC"/>
    <a:srgbClr val="E1F5FF"/>
    <a:srgbClr val="008000"/>
    <a:srgbClr val="66CCFF"/>
    <a:srgbClr val="A12A03"/>
    <a:srgbClr val="C6DEFF"/>
    <a:srgbClr val="A40000"/>
    <a:srgbClr val="CC99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679" autoAdjust="0"/>
    <p:restoredTop sz="96763" autoAdjust="0"/>
  </p:normalViewPr>
  <p:slideViewPr>
    <p:cSldViewPr>
      <p:cViewPr varScale="1">
        <p:scale>
          <a:sx n="142" d="100"/>
          <a:sy n="142" d="100"/>
        </p:scale>
        <p:origin x="296" y="184"/>
      </p:cViewPr>
      <p:guideLst>
        <p:guide orient="horz" pos="2160"/>
        <p:guide pos="28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4/22/19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289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Spring 2019: April 23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524426" y="6263609"/>
            <a:ext cx="3143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CMPE 180A: </a:t>
            </a:r>
            <a:r>
              <a:rPr lang="en-US" sz="1000" baseline="0" dirty="0"/>
              <a:t>Data Structures and Algorithms in C++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sjsu.edu/~mak/CS144/assignments/11/USConstitution.txt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CS 144</a:t>
            </a:r>
            <a:br>
              <a:rPr lang="en-US" sz="3200" dirty="0"/>
            </a:br>
            <a:r>
              <a:rPr lang="en-US" dirty="0"/>
              <a:t>Advanced C++ Programming</a:t>
            </a:r>
            <a:br>
              <a:rPr lang="en-US" sz="3600" dirty="0"/>
            </a:br>
            <a:r>
              <a:rPr lang="en-US" sz="2400" dirty="0"/>
              <a:t>April 23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2019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7" name="Picture 5" descr="sjsu_logo2">
            <a:extLst>
              <a:ext uri="{FF2B5EF4-FFF2-40B4-BE49-F238E27FC236}">
                <a16:creationId xmlns:a16="http://schemas.microsoft.com/office/drawing/2014/main" id="{6B006EFA-784A-554F-8F3C-4F6C2F67C8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F1033746-0B2A-204D-B17D-6FFAFA11D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6649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list</a:t>
            </a:r>
            <a:r>
              <a:rPr lang="en-US" dirty="0"/>
              <a:t> Template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STL list </a:t>
            </a:r>
            <a:r>
              <a:rPr lang="en-US" dirty="0"/>
              <a:t>is a </a:t>
            </a:r>
            <a:r>
              <a:rPr lang="en-US" dirty="0">
                <a:solidFill>
                  <a:srgbClr val="B23C00"/>
                </a:solidFill>
              </a:rPr>
              <a:t>doubly</a:t>
            </a:r>
            <a:r>
              <a:rPr lang="en-US" dirty="0"/>
              <a:t> linked list.</a:t>
            </a:r>
          </a:p>
          <a:p>
            <a:pPr lvl="1"/>
            <a:r>
              <a:rPr lang="en-US" dirty="0"/>
              <a:t>Each element has two pointers.</a:t>
            </a:r>
          </a:p>
          <a:p>
            <a:pPr lvl="1"/>
            <a:r>
              <a:rPr lang="en-US" dirty="0"/>
              <a:t>One pointer points forward to the next element </a:t>
            </a:r>
            <a:br>
              <a:rPr lang="en-US" dirty="0"/>
            </a:br>
            <a:r>
              <a:rPr lang="en-US" dirty="0"/>
              <a:t>(as in a singly linked list).</a:t>
            </a:r>
          </a:p>
          <a:p>
            <a:pPr lvl="1"/>
            <a:r>
              <a:rPr lang="en-US" dirty="0"/>
              <a:t>One pointer points back to the previous element.</a:t>
            </a:r>
          </a:p>
          <a:p>
            <a:pPr lvl="5"/>
            <a:endParaRPr lang="en-US" dirty="0"/>
          </a:p>
          <a:p>
            <a:r>
              <a:rPr lang="en-US" dirty="0"/>
              <a:t>You can traverse the list from either direction.</a:t>
            </a:r>
          </a:p>
          <a:p>
            <a:pPr lvl="4"/>
            <a:endParaRPr lang="en-US" dirty="0"/>
          </a:p>
          <a:p>
            <a:r>
              <a:rPr lang="en-US" dirty="0"/>
              <a:t>Therefore, there are two pointers to maintain when inserting or deleting an element.</a:t>
            </a:r>
          </a:p>
          <a:p>
            <a:pPr lvl="1"/>
            <a:r>
              <a:rPr lang="en-US" dirty="0"/>
              <a:t>The STL does this for you.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08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7AD82-D0EC-F140-B9A5-329D55983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and Vector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A6D2F-71F6-C449-B20B-0129EAB6C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STL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dirty="0"/>
              <a:t> functions are similar to </a:t>
            </a:r>
            <a:br>
              <a:rPr lang="en-US" dirty="0"/>
            </a:br>
            <a:r>
              <a:rPr lang="en-US" dirty="0"/>
              <a:t>STL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vector</a:t>
            </a:r>
            <a:r>
              <a:rPr lang="en-US" dirty="0"/>
              <a:t> functions.</a:t>
            </a:r>
          </a:p>
          <a:p>
            <a:pPr lvl="4"/>
            <a:endParaRPr lang="en-US" dirty="0"/>
          </a:p>
          <a:p>
            <a:r>
              <a:rPr lang="en-US" dirty="0"/>
              <a:t>To append to a list: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lst.push_back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(value)</a:t>
            </a:r>
          </a:p>
          <a:p>
            <a:pPr lvl="4"/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Forward and reverse iterators.</a:t>
            </a:r>
          </a:p>
          <a:p>
            <a:pPr lvl="4"/>
            <a:endParaRPr lang="en-US" dirty="0"/>
          </a:p>
          <a:p>
            <a:r>
              <a:rPr lang="en-US" dirty="0"/>
              <a:t>Insert an element before position specified by an iterator: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lst.insert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value)</a:t>
            </a:r>
          </a:p>
          <a:p>
            <a:pPr lvl="4"/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Remove the element at a position specified by an iterator :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lst.erase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B66B6D-35F6-274B-BB1D-9B255AC31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990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CE9CF-C831-4E45-B722-9C4B64564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List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A755A-9323-564F-8105-C7B3757C5D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Remove all the elements with a given value: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lst.remove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(value)</a:t>
            </a:r>
          </a:p>
          <a:p>
            <a:pPr lvl="4"/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Merge two sorted lists: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lst1.merge(lst2)</a:t>
            </a:r>
          </a:p>
          <a:p>
            <a:pPr lvl="1"/>
            <a:r>
              <a:rPr lang="en-US" dirty="0"/>
              <a:t>List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lst1</a:t>
            </a:r>
            <a:r>
              <a:rPr lang="en-US" dirty="0"/>
              <a:t> is the merged list.</a:t>
            </a:r>
          </a:p>
          <a:p>
            <a:pPr lvl="1"/>
            <a:r>
              <a:rPr lang="en-US" dirty="0"/>
              <a:t>List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lst2</a:t>
            </a:r>
            <a:r>
              <a:rPr lang="en-US" dirty="0"/>
              <a:t> is empty after the merge.</a:t>
            </a:r>
          </a:p>
          <a:p>
            <a:pPr lvl="4"/>
            <a:endParaRPr lang="en-US" dirty="0"/>
          </a:p>
          <a:p>
            <a:r>
              <a:rPr lang="en-US" dirty="0"/>
              <a:t>Make the list elements unique: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lst.unique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F886D-1443-6E46-8826-A7A4F6B67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D0A261-D54C-8F46-A5B7-9F6FBF9AD12A}"/>
              </a:ext>
            </a:extLst>
          </p:cNvPr>
          <p:cNvSpPr txBox="1"/>
          <p:nvPr/>
        </p:nvSpPr>
        <p:spPr>
          <a:xfrm>
            <a:off x="7223731" y="5909846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3051672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B815A-2C8A-1D48-8F41-76227056D851}" type="slidenum">
              <a:rPr lang="en-US"/>
              <a:pPr/>
              <a:t>13</a:t>
            </a:fld>
            <a:endParaRPr lang="en-US"/>
          </a:p>
        </p:txBody>
      </p:sp>
      <p:sp>
        <p:nvSpPr>
          <p:cNvPr id="94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Hash Tables</a:t>
            </a:r>
          </a:p>
        </p:txBody>
      </p:sp>
      <p:sp>
        <p:nvSpPr>
          <p:cNvPr id="94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5029145"/>
          </a:xfrm>
        </p:spPr>
        <p:txBody>
          <a:bodyPr/>
          <a:lstStyle/>
          <a:p>
            <a:r>
              <a:rPr lang="en-US" dirty="0"/>
              <a:t>Consider an </a:t>
            </a:r>
            <a:r>
              <a:rPr lang="en-US" dirty="0">
                <a:solidFill>
                  <a:srgbClr val="B23C00"/>
                </a:solidFill>
              </a:rPr>
              <a:t>array</a:t>
            </a:r>
            <a:r>
              <a:rPr lang="en-US" dirty="0"/>
              <a:t> or a </a:t>
            </a:r>
            <a:r>
              <a:rPr lang="en-US" dirty="0">
                <a:solidFill>
                  <a:srgbClr val="B23C00"/>
                </a:solidFill>
              </a:rPr>
              <a:t>vector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To access a value, you use an </a:t>
            </a:r>
            <a:r>
              <a:rPr lang="en-US" dirty="0">
                <a:solidFill>
                  <a:srgbClr val="B23C00"/>
                </a:solidFill>
              </a:rPr>
              <a:t>integer index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The array </a:t>
            </a:r>
            <a:r>
              <a:rPr lang="en-US" dirty="0">
                <a:solidFill>
                  <a:srgbClr val="B23C00"/>
                </a:solidFill>
              </a:rPr>
              <a:t>maps</a:t>
            </a:r>
            <a:r>
              <a:rPr lang="en-US" dirty="0"/>
              <a:t> the index to a data value </a:t>
            </a:r>
            <a:br>
              <a:rPr lang="en-US" dirty="0"/>
            </a:br>
            <a:r>
              <a:rPr lang="en-US" dirty="0"/>
              <a:t>stored in the array.</a:t>
            </a:r>
          </a:p>
          <a:p>
            <a:pPr lvl="1"/>
            <a:r>
              <a:rPr lang="en-US" dirty="0"/>
              <a:t>The mapping function is very efficient.</a:t>
            </a:r>
          </a:p>
          <a:p>
            <a:pPr lvl="1"/>
            <a:r>
              <a:rPr lang="en-US" dirty="0"/>
              <a:t>As long as the index value is within range, </a:t>
            </a:r>
            <a:br>
              <a:rPr lang="en-US" dirty="0"/>
            </a:br>
            <a:r>
              <a:rPr lang="en-US" dirty="0"/>
              <a:t>there is a strict </a:t>
            </a:r>
            <a:r>
              <a:rPr lang="en-US" dirty="0">
                <a:solidFill>
                  <a:srgbClr val="B23C00"/>
                </a:solidFill>
              </a:rPr>
              <a:t>one-to-one correspondence </a:t>
            </a:r>
            <a:br>
              <a:rPr lang="en-US" dirty="0"/>
            </a:br>
            <a:r>
              <a:rPr lang="en-US" dirty="0"/>
              <a:t>between an index value and a stored data value.</a:t>
            </a:r>
          </a:p>
          <a:p>
            <a:pPr lvl="5"/>
            <a:endParaRPr lang="en-US" dirty="0"/>
          </a:p>
          <a:p>
            <a:r>
              <a:rPr lang="en-US" dirty="0"/>
              <a:t>We can consider the index value to be the </a:t>
            </a:r>
            <a:r>
              <a:rPr lang="en-US" dirty="0">
                <a:solidFill>
                  <a:srgbClr val="B23C00"/>
                </a:solidFill>
              </a:rPr>
              <a:t>key</a:t>
            </a:r>
            <a:r>
              <a:rPr lang="en-US" dirty="0"/>
              <a:t> to the corresponding data value.</a:t>
            </a:r>
          </a:p>
        </p:txBody>
      </p:sp>
    </p:spTree>
    <p:extLst>
      <p:ext uri="{BB962C8B-B14F-4D97-AF65-F5344CB8AC3E}">
        <p14:creationId xmlns:p14="http://schemas.microsoft.com/office/powerpoint/2010/main" val="756021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6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46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46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6179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5DC48-135E-6D4B-B3ED-615D20A5D0F0}" type="slidenum">
              <a:rPr lang="en-US"/>
              <a:pPr/>
              <a:t>14</a:t>
            </a:fld>
            <a:endParaRPr lang="en-US"/>
          </a:p>
        </p:txBody>
      </p:sp>
      <p:sp>
        <p:nvSpPr>
          <p:cNvPr id="94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Tables</a:t>
            </a:r>
            <a:r>
              <a:rPr lang="en-US" i="1" dirty="0"/>
              <a:t>, cont’d</a:t>
            </a:r>
          </a:p>
        </p:txBody>
      </p:sp>
      <p:sp>
        <p:nvSpPr>
          <p:cNvPr id="947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hash table </a:t>
            </a:r>
            <a:r>
              <a:rPr lang="en-US" dirty="0"/>
              <a:t>also stores data values.</a:t>
            </a:r>
          </a:p>
          <a:p>
            <a:pPr lvl="1"/>
            <a:r>
              <a:rPr lang="en-US" dirty="0"/>
              <a:t>Use a key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to obtain the corresponding data value.</a:t>
            </a:r>
          </a:p>
          <a:p>
            <a:pPr lvl="5"/>
            <a:endParaRPr lang="en-US" dirty="0"/>
          </a:p>
          <a:p>
            <a:r>
              <a:rPr lang="en-US" dirty="0"/>
              <a:t>The key does not have to be an integer value.</a:t>
            </a:r>
          </a:p>
          <a:p>
            <a:pPr lvl="1"/>
            <a:r>
              <a:rPr lang="en-US" dirty="0"/>
              <a:t>For example, the key could be a string.</a:t>
            </a:r>
          </a:p>
          <a:p>
            <a:pPr lvl="6"/>
            <a:endParaRPr lang="en-US" dirty="0"/>
          </a:p>
          <a:p>
            <a:r>
              <a:rPr lang="en-US" dirty="0"/>
              <a:t>There might </a:t>
            </a:r>
            <a:r>
              <a:rPr lang="en-US" u="sng" dirty="0"/>
              <a:t>not</a:t>
            </a:r>
            <a:r>
              <a:rPr lang="en-US" dirty="0"/>
              <a:t> be a one-to-one correspondence between keys and data values.</a:t>
            </a:r>
          </a:p>
          <a:p>
            <a:pPr lvl="5"/>
            <a:endParaRPr lang="en-US" dirty="0"/>
          </a:p>
          <a:p>
            <a:r>
              <a:rPr lang="en-US" dirty="0"/>
              <a:t>The mapping function might not be trivial.</a:t>
            </a:r>
          </a:p>
        </p:txBody>
      </p:sp>
    </p:spTree>
    <p:extLst>
      <p:ext uri="{BB962C8B-B14F-4D97-AF65-F5344CB8AC3E}">
        <p14:creationId xmlns:p14="http://schemas.microsoft.com/office/powerpoint/2010/main" val="3418378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7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47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720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8E101-598E-4144-BB02-A677B774D562}" type="slidenum">
              <a:rPr lang="en-US"/>
              <a:pPr/>
              <a:t>15</a:t>
            </a:fld>
            <a:endParaRPr lang="en-US"/>
          </a:p>
        </p:txBody>
      </p:sp>
      <p:sp>
        <p:nvSpPr>
          <p:cNvPr id="94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948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can implement a hash table as an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array of cells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Refer to its size as </a:t>
            </a:r>
            <a:r>
              <a:rPr lang="en-US" i="1" dirty="0" err="1">
                <a:latin typeface="Times New Roman" charset="0"/>
              </a:rPr>
              <a:t>TableSize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If the hash table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</a:t>
            </a:r>
            <a:r>
              <a:rPr lang="en-US" dirty="0">
                <a:solidFill>
                  <a:srgbClr val="B23C00"/>
                </a:solidFill>
              </a:rPr>
              <a:t>mapping function </a:t>
            </a:r>
            <a:br>
              <a:rPr lang="en-US" dirty="0"/>
            </a:br>
            <a:r>
              <a:rPr lang="en-US" dirty="0"/>
              <a:t>maps a key value into an integer value </a:t>
            </a:r>
            <a:br>
              <a:rPr lang="en-US" dirty="0"/>
            </a:br>
            <a:r>
              <a:rPr lang="en-US" dirty="0"/>
              <a:t>in the range 0 to </a:t>
            </a:r>
            <a:r>
              <a:rPr lang="en-US" i="1" dirty="0" err="1">
                <a:latin typeface="Times New Roman" charset="0"/>
              </a:rPr>
              <a:t>TableSize</a:t>
            </a:r>
            <a:r>
              <a:rPr lang="en-US" dirty="0"/>
              <a:t> – 1, </a:t>
            </a:r>
            <a:br>
              <a:rPr lang="en-US" dirty="0"/>
            </a:br>
            <a:r>
              <a:rPr lang="en-US" dirty="0"/>
              <a:t>then we can use this integer value </a:t>
            </a:r>
            <a:br>
              <a:rPr lang="en-US" dirty="0"/>
            </a:br>
            <a:r>
              <a:rPr lang="en-US" dirty="0"/>
              <a:t>as the index into the underlying array.</a:t>
            </a:r>
          </a:p>
        </p:txBody>
      </p:sp>
    </p:spTree>
    <p:extLst>
      <p:ext uri="{BB962C8B-B14F-4D97-AF65-F5344CB8AC3E}">
        <p14:creationId xmlns:p14="http://schemas.microsoft.com/office/powerpoint/2010/main" val="29757391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11817-C613-B943-853C-ADD195DD7348}" type="slidenum">
              <a:rPr lang="en-US"/>
              <a:pPr/>
              <a:t>16</a:t>
            </a:fld>
            <a:endParaRPr lang="en-US"/>
          </a:p>
        </p:txBody>
      </p:sp>
      <p:sp>
        <p:nvSpPr>
          <p:cNvPr id="949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94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555" cy="4784725"/>
          </a:xfrm>
        </p:spPr>
        <p:txBody>
          <a:bodyPr/>
          <a:lstStyle/>
          <a:p>
            <a:r>
              <a:rPr lang="en-US" dirty="0"/>
              <a:t>Suppose we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re storing employee data records </a:t>
            </a:r>
            <a:br>
              <a:rPr lang="en-US" dirty="0"/>
            </a:br>
            <a:r>
              <a:rPr lang="en-US" dirty="0"/>
              <a:t>into a hash table.</a:t>
            </a:r>
          </a:p>
          <a:p>
            <a:pPr lvl="4"/>
            <a:endParaRPr lang="en-US" dirty="0"/>
          </a:p>
          <a:p>
            <a:r>
              <a:rPr lang="en-US" dirty="0"/>
              <a:t>We use an employee’s name as the key.</a:t>
            </a:r>
          </a:p>
        </p:txBody>
      </p:sp>
    </p:spTree>
    <p:extLst>
      <p:ext uri="{BB962C8B-B14F-4D97-AF65-F5344CB8AC3E}">
        <p14:creationId xmlns:p14="http://schemas.microsoft.com/office/powerpoint/2010/main" val="3787496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11817-C613-B943-853C-ADD195DD7348}" type="slidenum">
              <a:rPr lang="en-US"/>
              <a:pPr/>
              <a:t>17</a:t>
            </a:fld>
            <a:endParaRPr lang="en-US"/>
          </a:p>
        </p:txBody>
      </p:sp>
      <p:sp>
        <p:nvSpPr>
          <p:cNvPr id="949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94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4937125" cy="4784725"/>
          </a:xfrm>
        </p:spPr>
        <p:txBody>
          <a:bodyPr/>
          <a:lstStyle/>
          <a:p>
            <a:r>
              <a:rPr lang="en-US" dirty="0"/>
              <a:t>Suppose that the name</a:t>
            </a:r>
          </a:p>
          <a:p>
            <a:pPr lvl="4"/>
            <a:endParaRPr lang="en-US" dirty="0"/>
          </a:p>
          <a:p>
            <a:pPr lvl="1"/>
            <a:r>
              <a:rPr lang="en-US" i="1" dirty="0">
                <a:solidFill>
                  <a:srgbClr val="0033CC"/>
                </a:solidFill>
              </a:rPr>
              <a:t>john</a:t>
            </a:r>
            <a:r>
              <a:rPr lang="en-US" dirty="0"/>
              <a:t> hashes (maps) to </a:t>
            </a:r>
            <a:r>
              <a:rPr lang="en-US" dirty="0">
                <a:solidFill>
                  <a:srgbClr val="0033CC"/>
                </a:solidFill>
              </a:rPr>
              <a:t>3</a:t>
            </a:r>
            <a:endParaRPr lang="en-US" dirty="0"/>
          </a:p>
          <a:p>
            <a:pPr lvl="1"/>
            <a:r>
              <a:rPr lang="en-US" i="1" dirty="0" err="1">
                <a:solidFill>
                  <a:srgbClr val="0033CC"/>
                </a:solidFill>
              </a:rPr>
              <a:t>phil</a:t>
            </a:r>
            <a:r>
              <a:rPr lang="en-US" dirty="0"/>
              <a:t> hashes to </a:t>
            </a:r>
            <a:r>
              <a:rPr lang="en-US" dirty="0">
                <a:solidFill>
                  <a:srgbClr val="0033CC"/>
                </a:solidFill>
              </a:rPr>
              <a:t>4</a:t>
            </a:r>
            <a:endParaRPr lang="en-US" dirty="0"/>
          </a:p>
          <a:p>
            <a:pPr lvl="1"/>
            <a:r>
              <a:rPr lang="en-US" i="1" dirty="0" err="1">
                <a:solidFill>
                  <a:srgbClr val="0033CC"/>
                </a:solidFill>
              </a:rPr>
              <a:t>dave</a:t>
            </a:r>
            <a:r>
              <a:rPr lang="en-US" dirty="0"/>
              <a:t> hashes to </a:t>
            </a:r>
            <a:r>
              <a:rPr lang="en-US" dirty="0">
                <a:solidFill>
                  <a:srgbClr val="0033CC"/>
                </a:solidFill>
              </a:rPr>
              <a:t>6</a:t>
            </a:r>
            <a:endParaRPr lang="en-US" dirty="0"/>
          </a:p>
          <a:p>
            <a:pPr lvl="1"/>
            <a:r>
              <a:rPr lang="en-US" i="1" dirty="0" err="1">
                <a:solidFill>
                  <a:srgbClr val="0033CC"/>
                </a:solidFill>
              </a:rPr>
              <a:t>mary</a:t>
            </a:r>
            <a:r>
              <a:rPr lang="en-US" dirty="0"/>
              <a:t> hashes to </a:t>
            </a:r>
            <a:r>
              <a:rPr lang="en-US" dirty="0">
                <a:solidFill>
                  <a:srgbClr val="0033CC"/>
                </a:solidFill>
              </a:rPr>
              <a:t>7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This is an ideal situation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because each employee record ended up in a different table cell.</a:t>
            </a:r>
          </a:p>
        </p:txBody>
      </p:sp>
      <p:pic>
        <p:nvPicPr>
          <p:cNvPr id="9492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2413" y="1235075"/>
            <a:ext cx="3363912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852146" y="6172170"/>
            <a:ext cx="2461297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Java, 3</a:t>
            </a:r>
            <a:r>
              <a:rPr lang="en-US" sz="800" b="1" baseline="30000" dirty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 ed. </a:t>
            </a:r>
          </a:p>
          <a:p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Allen Weiss </a:t>
            </a:r>
          </a:p>
          <a:p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ISBN 0-13-257627-9</a:t>
            </a:r>
          </a:p>
        </p:txBody>
      </p:sp>
    </p:spTree>
    <p:extLst>
      <p:ext uri="{BB962C8B-B14F-4D97-AF65-F5344CB8AC3E}">
        <p14:creationId xmlns:p14="http://schemas.microsoft.com/office/powerpoint/2010/main" val="2393964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9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7998B-1DE5-A947-96C7-8DFBC9643AC6}" type="slidenum">
              <a:rPr lang="en-US"/>
              <a:pPr/>
              <a:t>18</a:t>
            </a:fld>
            <a:endParaRPr lang="en-US"/>
          </a:p>
        </p:txBody>
      </p:sp>
      <p:sp>
        <p:nvSpPr>
          <p:cNvPr id="95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Function</a:t>
            </a:r>
          </a:p>
        </p:txBody>
      </p:sp>
      <p:sp>
        <p:nvSpPr>
          <p:cNvPr id="950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need an </a:t>
            </a:r>
            <a:r>
              <a:rPr lang="en-US" dirty="0">
                <a:solidFill>
                  <a:srgbClr val="B23C00"/>
                </a:solidFill>
              </a:rPr>
              <a:t>ideal hash function </a:t>
            </a:r>
            <a:r>
              <a:rPr lang="en-US" dirty="0"/>
              <a:t>to map </a:t>
            </a:r>
            <a:br>
              <a:rPr lang="en-US" dirty="0"/>
            </a:br>
            <a:r>
              <a:rPr lang="en-US" dirty="0"/>
              <a:t>each data record into a distinct table cell.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It can be very difficult to find such a hash function.</a:t>
            </a:r>
          </a:p>
        </p:txBody>
      </p:sp>
    </p:spTree>
    <p:extLst>
      <p:ext uri="{BB962C8B-B14F-4D97-AF65-F5344CB8AC3E}">
        <p14:creationId xmlns:p14="http://schemas.microsoft.com/office/powerpoint/2010/main" val="29197864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Hash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770"/>
          </a:xfrm>
        </p:spPr>
        <p:txBody>
          <a:bodyPr/>
          <a:lstStyle/>
          <a:p>
            <a:r>
              <a:rPr lang="en-US" dirty="0"/>
              <a:t>Suppose our keys are words and the table size is 10,007 (a prime number).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Problem: This hash function does not distribute the keys well if the table is large.</a:t>
            </a:r>
          </a:p>
          <a:p>
            <a:pPr lvl="1"/>
            <a:r>
              <a:rPr lang="en-US" dirty="0"/>
              <a:t>The maximum ASCII character value is 127.</a:t>
            </a:r>
          </a:p>
          <a:p>
            <a:pPr lvl="1"/>
            <a:r>
              <a:rPr lang="en-US" dirty="0"/>
              <a:t>If a typical word is 8 characters long, the hash function generally has values from 0 to 1,016.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46785" y="2240293"/>
            <a:ext cx="6250429" cy="17543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hash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string&amp; word,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table_size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hashVal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= 0;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for (char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ch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: word)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hashVal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+=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ch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return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hashVal%table_size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06085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507BF-49B2-6B47-972E-25C369F2D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#10. Recursion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0C2DC-B521-CD4E-8038-BF679BB32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Recursive destructor.</a:t>
            </a:r>
          </a:p>
          <a:p>
            <a:pPr lvl="1"/>
            <a:r>
              <a:rPr lang="en-US" dirty="0"/>
              <a:t>Each person object recursively deletes its children.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Recursive print</a:t>
            </a:r>
          </a:p>
          <a:p>
            <a:pPr lvl="1"/>
            <a:r>
              <a:rPr lang="en-US" dirty="0"/>
              <a:t>First print the person’s name and spouse.</a:t>
            </a:r>
          </a:p>
          <a:p>
            <a:pPr lvl="1"/>
            <a:r>
              <a:rPr lang="en-US" dirty="0"/>
              <a:t>Then recursively print the person’s children.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FB57C5-42DD-3C4C-BE05-61F8DF29B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963D06-B8DA-E249-9318-21D38D9E1AA5}"/>
              </a:ext>
            </a:extLst>
          </p:cNvPr>
          <p:cNvSpPr txBox="1"/>
          <p:nvPr/>
        </p:nvSpPr>
        <p:spPr>
          <a:xfrm>
            <a:off x="1517317" y="2316535"/>
            <a:ext cx="6109365" cy="15696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Person::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~Person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Recursively delete the children.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(Person *child : children)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 child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"deleted " &lt;&lt; name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569061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Simple Hash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049"/>
            <a:ext cx="8229600" cy="3524876"/>
          </a:xfrm>
        </p:spPr>
        <p:txBody>
          <a:bodyPr/>
          <a:lstStyle/>
          <a:p>
            <a:r>
              <a:rPr lang="en-US" dirty="0"/>
              <a:t>We use only the first three letters of each word.</a:t>
            </a:r>
          </a:p>
          <a:p>
            <a:pPr lvl="1"/>
            <a:r>
              <a:rPr lang="en-US" dirty="0"/>
              <a:t>27 letters in the alphabet + space</a:t>
            </a:r>
          </a:p>
          <a:p>
            <a:pPr lvl="1"/>
            <a:r>
              <a:rPr lang="en-US" dirty="0"/>
              <a:t>729 = 27</a:t>
            </a:r>
            <a:r>
              <a:rPr lang="en-US" baseline="30000" dirty="0"/>
              <a:t>2</a:t>
            </a:r>
          </a:p>
          <a:p>
            <a:pPr lvl="6"/>
            <a:endParaRPr lang="en-US" dirty="0"/>
          </a:p>
          <a:p>
            <a:r>
              <a:rPr lang="en-US" dirty="0"/>
              <a:t>Good distribution into a table of 10,007 if the first three letters are random.</a:t>
            </a:r>
          </a:p>
          <a:p>
            <a:pPr lvl="1"/>
            <a:r>
              <a:rPr lang="en-US" dirty="0"/>
              <a:t>But the English language is not random and </a:t>
            </a:r>
            <a:br>
              <a:rPr lang="en-US" dirty="0"/>
            </a:br>
            <a:r>
              <a:rPr lang="en-US" dirty="0"/>
              <a:t>many words will start with the same three letters.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19636" y="1325105"/>
            <a:ext cx="7904728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hash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string&amp; word,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table_size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return (key[0] + 27*key[1] + 729*key[2])%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table_size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492581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Better Hash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46122"/>
            <a:ext cx="8229600" cy="2884803"/>
          </a:xfrm>
        </p:spPr>
        <p:txBody>
          <a:bodyPr/>
          <a:lstStyle/>
          <a:p>
            <a:r>
              <a:rPr lang="en-US" dirty="0"/>
              <a:t>Calculates a polynomial function </a:t>
            </a:r>
            <a:br>
              <a:rPr lang="en-US" dirty="0"/>
            </a:br>
            <a:r>
              <a:rPr lang="en-US" dirty="0"/>
              <a:t>by nested multiplication (Horner’s rule).</a:t>
            </a:r>
          </a:p>
          <a:p>
            <a:r>
              <a:rPr lang="en-US" dirty="0"/>
              <a:t>Easy and fast to calculate.</a:t>
            </a:r>
          </a:p>
          <a:p>
            <a:r>
              <a:rPr lang="en-US" dirty="0"/>
              <a:t>Distributes the keys well into a large table.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64281" y="1325903"/>
            <a:ext cx="7215437" cy="17543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hash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string&amp; word,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table_size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unsigned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hashVal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= 0;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for (char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ch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: word)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hashVal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= 37*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hashVal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+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ch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return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hashVal%table_size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313527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7998B-1DE5-A947-96C7-8DFBC9643AC6}" type="slidenum">
              <a:rPr lang="en-US"/>
              <a:pPr/>
              <a:t>22</a:t>
            </a:fld>
            <a:endParaRPr lang="en-US"/>
          </a:p>
        </p:txBody>
      </p:sp>
      <p:sp>
        <p:nvSpPr>
          <p:cNvPr id="95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Collisions</a:t>
            </a:r>
          </a:p>
        </p:txBody>
      </p:sp>
      <p:sp>
        <p:nvSpPr>
          <p:cNvPr id="950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more data we put into a hash table, </a:t>
            </a:r>
            <a:br>
              <a:rPr lang="en-US" dirty="0"/>
            </a:br>
            <a:r>
              <a:rPr lang="en-US" dirty="0"/>
              <a:t>the more </a:t>
            </a:r>
            <a:r>
              <a:rPr lang="en-US" dirty="0">
                <a:solidFill>
                  <a:srgbClr val="B23C00"/>
                </a:solidFill>
              </a:rPr>
              <a:t>collisions </a:t>
            </a:r>
            <a:r>
              <a:rPr lang="en-US" dirty="0"/>
              <a:t>occur.</a:t>
            </a:r>
          </a:p>
          <a:p>
            <a:pPr lvl="4"/>
            <a:endParaRPr lang="en-US" dirty="0"/>
          </a:p>
          <a:p>
            <a:r>
              <a:rPr lang="en-US" dirty="0"/>
              <a:t>A collision is when two or more data records </a:t>
            </a:r>
            <a:br>
              <a:rPr lang="en-US" dirty="0"/>
            </a:br>
            <a:r>
              <a:rPr lang="en-US" dirty="0"/>
              <a:t>are mapped to the same table cell.</a:t>
            </a:r>
          </a:p>
          <a:p>
            <a:pPr lvl="5"/>
            <a:endParaRPr lang="en-US" dirty="0"/>
          </a:p>
          <a:p>
            <a:r>
              <a:rPr lang="en-US" dirty="0"/>
              <a:t>How can a hash table handle collisions?</a:t>
            </a:r>
          </a:p>
        </p:txBody>
      </p:sp>
    </p:spTree>
    <p:extLst>
      <p:ext uri="{BB962C8B-B14F-4D97-AF65-F5344CB8AC3E}">
        <p14:creationId xmlns:p14="http://schemas.microsoft.com/office/powerpoint/2010/main" val="5159111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B156-7048-1448-8D88-0C20FB147CAB}" type="slidenum">
              <a:rPr lang="en-US"/>
              <a:pPr/>
              <a:t>23</a:t>
            </a:fld>
            <a:endParaRPr lang="en-US"/>
          </a:p>
        </p:txBody>
      </p:sp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Keys for Successful Hashing</a:t>
            </a:r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Good hash function</a:t>
            </a:r>
          </a:p>
          <a:p>
            <a:r>
              <a:rPr lang="en-US" dirty="0"/>
              <a:t>Good collision resolution</a:t>
            </a:r>
          </a:p>
          <a:p>
            <a:r>
              <a:rPr lang="en-US" dirty="0"/>
              <a:t>Size of the underlying array a </a:t>
            </a:r>
            <a:r>
              <a:rPr lang="en-US" dirty="0">
                <a:solidFill>
                  <a:srgbClr val="B23C00"/>
                </a:solidFill>
              </a:rPr>
              <a:t>prime number</a:t>
            </a:r>
          </a:p>
        </p:txBody>
      </p:sp>
    </p:spTree>
    <p:extLst>
      <p:ext uri="{BB962C8B-B14F-4D97-AF65-F5344CB8AC3E}">
        <p14:creationId xmlns:p14="http://schemas.microsoft.com/office/powerpoint/2010/main" val="16779163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A5625-E76C-7245-9A67-8073568B6F0F}" type="slidenum">
              <a:rPr lang="en-US"/>
              <a:pPr/>
              <a:t>24</a:t>
            </a:fld>
            <a:endParaRPr lang="en-US"/>
          </a:p>
        </p:txBody>
      </p:sp>
      <p:sp>
        <p:nvSpPr>
          <p:cNvPr id="95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Collision Resolution</a:t>
            </a:r>
          </a:p>
        </p:txBody>
      </p:sp>
      <p:sp>
        <p:nvSpPr>
          <p:cNvPr id="95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Separate chaining</a:t>
            </a:r>
          </a:p>
          <a:p>
            <a:pPr lvl="4"/>
            <a:endParaRPr lang="en-US" dirty="0"/>
          </a:p>
          <a:p>
            <a:r>
              <a:rPr lang="en-US" dirty="0"/>
              <a:t>Open addressing</a:t>
            </a:r>
          </a:p>
          <a:p>
            <a:pPr lvl="1"/>
            <a:r>
              <a:rPr lang="en-US" dirty="0"/>
              <a:t>Linear probing</a:t>
            </a:r>
          </a:p>
          <a:p>
            <a:pPr lvl="1"/>
            <a:r>
              <a:rPr lang="en-US" dirty="0"/>
              <a:t>Quadratic probing</a:t>
            </a:r>
          </a:p>
        </p:txBody>
      </p:sp>
    </p:spTree>
    <p:extLst>
      <p:ext uri="{BB962C8B-B14F-4D97-AF65-F5344CB8AC3E}">
        <p14:creationId xmlns:p14="http://schemas.microsoft.com/office/powerpoint/2010/main" val="40369671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7858-2500-2D44-9187-18F63C2AB989}" type="slidenum">
              <a:rPr lang="en-US"/>
              <a:pPr/>
              <a:t>25</a:t>
            </a:fld>
            <a:endParaRPr lang="en-US"/>
          </a:p>
        </p:txBody>
      </p:sp>
      <p:sp>
        <p:nvSpPr>
          <p:cNvPr id="951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Collision Resolution: Separate Chaining</a:t>
            </a:r>
          </a:p>
        </p:txBody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4297363" cy="4835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Each cell in a hash table is a pointer to a </a:t>
            </a:r>
            <a:r>
              <a:rPr lang="en-US" dirty="0">
                <a:solidFill>
                  <a:srgbClr val="B23C00"/>
                </a:solidFill>
              </a:rPr>
              <a:t>linked list </a:t>
            </a:r>
            <a:r>
              <a:rPr lang="en-US" dirty="0"/>
              <a:t>of all the data records that hash to that entry.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To retrieve a data record, we first </a:t>
            </a:r>
            <a:r>
              <a:rPr lang="en-US" dirty="0">
                <a:solidFill>
                  <a:srgbClr val="B23C00"/>
                </a:solidFill>
              </a:rPr>
              <a:t>hash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to the cell.</a:t>
            </a:r>
          </a:p>
        </p:txBody>
      </p:sp>
      <p:pic>
        <p:nvPicPr>
          <p:cNvPr id="9513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075" y="1325563"/>
            <a:ext cx="4200525" cy="417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852146" y="6172170"/>
            <a:ext cx="2461297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Java, 3</a:t>
            </a:r>
            <a:r>
              <a:rPr lang="en-US" sz="800" b="1" baseline="30000" dirty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 ed. </a:t>
            </a:r>
          </a:p>
          <a:p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Allen Weiss </a:t>
            </a:r>
          </a:p>
          <a:p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ISBN 0-13-257627-9</a:t>
            </a:r>
          </a:p>
        </p:txBody>
      </p:sp>
    </p:spTree>
    <p:extLst>
      <p:ext uri="{BB962C8B-B14F-4D97-AF65-F5344CB8AC3E}">
        <p14:creationId xmlns:p14="http://schemas.microsoft.com/office/powerpoint/2010/main" val="18952511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7858-2500-2D44-9187-18F63C2AB989}" type="slidenum">
              <a:rPr lang="en-US"/>
              <a:pPr/>
              <a:t>26</a:t>
            </a:fld>
            <a:endParaRPr lang="en-US"/>
          </a:p>
        </p:txBody>
      </p:sp>
      <p:sp>
        <p:nvSpPr>
          <p:cNvPr id="95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82928" y="411163"/>
            <a:ext cx="8778144" cy="655637"/>
          </a:xfrm>
        </p:spPr>
        <p:txBody>
          <a:bodyPr/>
          <a:lstStyle/>
          <a:p>
            <a:r>
              <a:rPr lang="en-US" dirty="0"/>
              <a:t>Collision Resolution: Separate Chaining</a:t>
            </a:r>
            <a:r>
              <a:rPr lang="en-US" i="1" dirty="0"/>
              <a:t>, cont’d</a:t>
            </a:r>
          </a:p>
        </p:txBody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4297363" cy="4835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Then we search the associated linked list </a:t>
            </a:r>
            <a:br>
              <a:rPr lang="en-US" dirty="0"/>
            </a:br>
            <a:r>
              <a:rPr lang="en-US" dirty="0"/>
              <a:t>for the data record.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We can sort the linked lists to improve search performance.</a:t>
            </a:r>
          </a:p>
        </p:txBody>
      </p:sp>
      <p:pic>
        <p:nvPicPr>
          <p:cNvPr id="9513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075" y="1325563"/>
            <a:ext cx="4200525" cy="417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852146" y="6172170"/>
            <a:ext cx="2461297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Java, 3</a:t>
            </a:r>
            <a:r>
              <a:rPr lang="en-US" sz="800" b="1" baseline="30000" dirty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 ed. </a:t>
            </a:r>
          </a:p>
          <a:p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Allen Weiss </a:t>
            </a:r>
          </a:p>
          <a:p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ISBN 0-13-257627-9</a:t>
            </a:r>
          </a:p>
        </p:txBody>
      </p:sp>
    </p:spTree>
    <p:extLst>
      <p:ext uri="{BB962C8B-B14F-4D97-AF65-F5344CB8AC3E}">
        <p14:creationId xmlns:p14="http://schemas.microsoft.com/office/powerpoint/2010/main" val="11673317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315B-FDB4-204A-B5AC-9578F02B612B}" type="slidenum">
              <a:rPr lang="en-US"/>
              <a:pPr/>
              <a:t>27</a:t>
            </a:fld>
            <a:endParaRPr lang="en-US"/>
          </a:p>
        </p:txBody>
      </p:sp>
      <p:sp>
        <p:nvSpPr>
          <p:cNvPr id="95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Collision Resolution: Open Addressing</a:t>
            </a:r>
          </a:p>
        </p:txBody>
      </p:sp>
      <p:sp>
        <p:nvSpPr>
          <p:cNvPr id="95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4846267"/>
          </a:xfrm>
        </p:spPr>
        <p:txBody>
          <a:bodyPr/>
          <a:lstStyle/>
          <a:p>
            <a:r>
              <a:rPr lang="en-US" dirty="0"/>
              <a:t>Does not use linked lists.</a:t>
            </a:r>
          </a:p>
          <a:p>
            <a:pPr lvl="4"/>
            <a:endParaRPr lang="en-US" dirty="0"/>
          </a:p>
          <a:p>
            <a:r>
              <a:rPr lang="en-US" dirty="0"/>
              <a:t>All the data resides in the table.</a:t>
            </a:r>
          </a:p>
          <a:p>
            <a:pPr lvl="4"/>
            <a:endParaRPr lang="en-US" dirty="0"/>
          </a:p>
          <a:p>
            <a:r>
              <a:rPr lang="en-US" dirty="0"/>
              <a:t>When a collision occurs, </a:t>
            </a:r>
            <a:br>
              <a:rPr lang="en-US" dirty="0"/>
            </a:br>
            <a:r>
              <a:rPr lang="en-US" dirty="0"/>
              <a:t>try a different table cell.</a:t>
            </a:r>
          </a:p>
          <a:p>
            <a:pPr lvl="4"/>
            <a:endParaRPr lang="en-US" dirty="0"/>
          </a:p>
          <a:p>
            <a:r>
              <a:rPr lang="en-US" dirty="0"/>
              <a:t>We will consider two types of open addressing:</a:t>
            </a:r>
          </a:p>
          <a:p>
            <a:pPr lvl="1"/>
            <a:r>
              <a:rPr lang="en-US" dirty="0"/>
              <a:t>linear probing</a:t>
            </a:r>
          </a:p>
          <a:p>
            <a:pPr lvl="1"/>
            <a:r>
              <a:rPr lang="en-US" dirty="0"/>
              <a:t>quadratic probing</a:t>
            </a:r>
          </a:p>
        </p:txBody>
      </p:sp>
    </p:spTree>
    <p:extLst>
      <p:ext uri="{BB962C8B-B14F-4D97-AF65-F5344CB8AC3E}">
        <p14:creationId xmlns:p14="http://schemas.microsoft.com/office/powerpoint/2010/main" val="5804920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315B-FDB4-204A-B5AC-9578F02B612B}" type="slidenum">
              <a:rPr lang="en-US"/>
              <a:pPr/>
              <a:t>28</a:t>
            </a:fld>
            <a:endParaRPr lang="en-US"/>
          </a:p>
        </p:txBody>
      </p:sp>
      <p:sp>
        <p:nvSpPr>
          <p:cNvPr id="95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Collision Resolution: Linear Probing</a:t>
            </a:r>
          </a:p>
        </p:txBody>
      </p:sp>
      <p:sp>
        <p:nvSpPr>
          <p:cNvPr id="95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5029145"/>
          </a:xfrm>
        </p:spPr>
        <p:txBody>
          <a:bodyPr/>
          <a:lstStyle/>
          <a:p>
            <a:r>
              <a:rPr lang="en-US" dirty="0"/>
              <a:t>Try in succession </a:t>
            </a:r>
            <a:r>
              <a:rPr lang="en-US" i="1" dirty="0">
                <a:latin typeface="Times New Roman" charset="0"/>
              </a:rPr>
              <a:t>h</a:t>
            </a:r>
            <a:r>
              <a:rPr lang="en-US" baseline="-25000" dirty="0">
                <a:latin typeface="Times New Roman" charset="0"/>
              </a:rPr>
              <a:t>0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x</a:t>
            </a:r>
            <a:r>
              <a:rPr lang="en-US" dirty="0">
                <a:latin typeface="Times New Roman" charset="0"/>
              </a:rPr>
              <a:t>), </a:t>
            </a:r>
            <a:r>
              <a:rPr lang="en-US" i="1" dirty="0">
                <a:latin typeface="Times New Roman" charset="0"/>
              </a:rPr>
              <a:t>h</a:t>
            </a:r>
            <a:r>
              <a:rPr lang="en-US" baseline="-25000" dirty="0">
                <a:latin typeface="Times New Roman" charset="0"/>
              </a:rPr>
              <a:t>1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x</a:t>
            </a:r>
            <a:r>
              <a:rPr lang="en-US" dirty="0">
                <a:latin typeface="Times New Roman" charset="0"/>
              </a:rPr>
              <a:t>), </a:t>
            </a:r>
            <a:r>
              <a:rPr lang="en-US" i="1" dirty="0">
                <a:latin typeface="Times New Roman" charset="0"/>
              </a:rPr>
              <a:t>h</a:t>
            </a:r>
            <a:r>
              <a:rPr lang="en-US" baseline="-25000" dirty="0">
                <a:latin typeface="Times New Roman" charset="0"/>
              </a:rPr>
              <a:t>2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x</a:t>
            </a:r>
            <a:r>
              <a:rPr lang="en-US" dirty="0">
                <a:latin typeface="Times New Roman" charset="0"/>
              </a:rPr>
              <a:t>), …</a:t>
            </a:r>
          </a:p>
          <a:p>
            <a:pPr lvl="4"/>
            <a:endParaRPr lang="en-US" dirty="0">
              <a:latin typeface="Times New Roman" charset="0"/>
            </a:endParaRPr>
          </a:p>
          <a:p>
            <a:r>
              <a:rPr lang="en-US" i="1" dirty="0">
                <a:latin typeface="Times New Roman" charset="0"/>
              </a:rPr>
              <a:t>h</a:t>
            </a:r>
            <a:r>
              <a:rPr lang="en-US" i="1" baseline="-25000" dirty="0">
                <a:latin typeface="Times New Roman" charset="0"/>
              </a:rPr>
              <a:t>i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x</a:t>
            </a:r>
            <a:r>
              <a:rPr lang="en-US" dirty="0">
                <a:latin typeface="Times New Roman" charset="0"/>
              </a:rPr>
              <a:t>) = (</a:t>
            </a:r>
            <a:r>
              <a:rPr lang="en-US" i="1" dirty="0">
                <a:latin typeface="Times New Roman" charset="0"/>
              </a:rPr>
              <a:t>hash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x</a:t>
            </a:r>
            <a:r>
              <a:rPr lang="en-US" dirty="0">
                <a:latin typeface="Times New Roman" charset="0"/>
              </a:rPr>
              <a:t>) +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 err="1">
                <a:latin typeface="Times New Roman" charset="0"/>
              </a:rPr>
              <a:t>i</a:t>
            </a:r>
            <a:r>
              <a:rPr lang="en-US" dirty="0">
                <a:latin typeface="Times New Roman" charset="0"/>
              </a:rPr>
              <a:t>))</a:t>
            </a:r>
            <a:r>
              <a:rPr lang="en-US" dirty="0"/>
              <a:t> mod </a:t>
            </a:r>
            <a:r>
              <a:rPr lang="en-US" i="1" dirty="0" err="1">
                <a:latin typeface="Times New Roman" charset="0"/>
              </a:rPr>
              <a:t>TableSize</a:t>
            </a:r>
            <a:r>
              <a:rPr lang="en-US" dirty="0"/>
              <a:t>, with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(0) = 0</a:t>
            </a:r>
          </a:p>
          <a:p>
            <a:pPr marL="919163" lvl="3" indent="-469900">
              <a:buSzPct val="70000"/>
            </a:pPr>
            <a:r>
              <a:rPr lang="en-US" sz="2400" i="1" dirty="0">
                <a:latin typeface="Times New Roman" charset="0"/>
              </a:rPr>
              <a:t>hash</a:t>
            </a:r>
            <a:r>
              <a:rPr lang="en-US" sz="2400" dirty="0">
                <a:latin typeface="Times New Roman" charset="0"/>
              </a:rPr>
              <a:t>(</a:t>
            </a:r>
            <a:r>
              <a:rPr lang="en-US" sz="2400" i="1" dirty="0">
                <a:latin typeface="Times New Roman" charset="0"/>
              </a:rPr>
              <a:t>x</a:t>
            </a:r>
            <a:r>
              <a:rPr lang="en-US" sz="2400" dirty="0">
                <a:latin typeface="Times New Roman" charset="0"/>
              </a:rPr>
              <a:t>) </a:t>
            </a:r>
            <a:r>
              <a:rPr lang="en-US" sz="2400" dirty="0"/>
              <a:t>produces the </a:t>
            </a:r>
            <a:r>
              <a:rPr lang="en-US" sz="2400" dirty="0">
                <a:solidFill>
                  <a:srgbClr val="B23C00"/>
                </a:solidFill>
              </a:rPr>
              <a:t>home cell</a:t>
            </a:r>
            <a:r>
              <a:rPr lang="en-US" sz="2400" dirty="0"/>
              <a:t>.</a:t>
            </a:r>
            <a:endParaRPr lang="en-US" sz="2400" dirty="0">
              <a:latin typeface="Times New Roman" charset="0"/>
            </a:endParaRPr>
          </a:p>
          <a:p>
            <a:pPr lvl="4"/>
            <a:endParaRPr lang="en-US" dirty="0">
              <a:latin typeface="Times New Roman" charset="0"/>
            </a:endParaRPr>
          </a:p>
          <a:p>
            <a:r>
              <a:rPr lang="en-US" dirty="0"/>
              <a:t>Function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/>
              <a:t> is the </a:t>
            </a:r>
            <a:r>
              <a:rPr lang="en-US" dirty="0">
                <a:solidFill>
                  <a:srgbClr val="B23C00"/>
                </a:solidFill>
              </a:rPr>
              <a:t>collision resolution strategy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With linear probing,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/>
              <a:t> is a </a:t>
            </a:r>
            <a:r>
              <a:rPr lang="en-US" dirty="0">
                <a:solidFill>
                  <a:srgbClr val="B23C00"/>
                </a:solidFill>
              </a:rPr>
              <a:t>linear function </a:t>
            </a:r>
            <a:r>
              <a:rPr lang="en-US" dirty="0"/>
              <a:t>of </a:t>
            </a:r>
            <a:r>
              <a:rPr lang="en-US" i="1" dirty="0" err="1">
                <a:latin typeface="Times New Roman" charset="0"/>
              </a:rPr>
              <a:t>i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typically, 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</a:rPr>
              <a:t>f</a:t>
            </a:r>
            <a:r>
              <a:rPr lang="en-US" dirty="0">
                <a:solidFill>
                  <a:srgbClr val="B23C00"/>
                </a:solidFill>
                <a:latin typeface="Times New Roman" charset="0"/>
              </a:rPr>
              <a:t>(</a:t>
            </a:r>
            <a:r>
              <a:rPr lang="en-US" i="1" dirty="0" err="1">
                <a:solidFill>
                  <a:srgbClr val="B23C00"/>
                </a:solidFill>
                <a:latin typeface="Times New Roman" charset="0"/>
              </a:rPr>
              <a:t>i</a:t>
            </a:r>
            <a:r>
              <a:rPr lang="en-US" dirty="0">
                <a:solidFill>
                  <a:srgbClr val="B23C00"/>
                </a:solidFill>
                <a:latin typeface="Times New Roman" charset="0"/>
              </a:rPr>
              <a:t>) = </a:t>
            </a:r>
            <a:r>
              <a:rPr lang="en-US" i="1" dirty="0" err="1">
                <a:solidFill>
                  <a:srgbClr val="B23C00"/>
                </a:solidFill>
                <a:latin typeface="Times New Roman" charset="0"/>
              </a:rPr>
              <a:t>i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589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2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52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B3C5C-D49B-B34F-9637-EF961053B748}" type="slidenum">
              <a:rPr lang="en-US"/>
              <a:pPr/>
              <a:t>29</a:t>
            </a:fld>
            <a:endParaRPr lang="en-US"/>
          </a:p>
        </p:txBody>
      </p:sp>
      <p:sp>
        <p:nvSpPr>
          <p:cNvPr id="99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Collision Resolution: Linear Probing</a:t>
            </a:r>
            <a:r>
              <a:rPr lang="en-US" i="1" dirty="0"/>
              <a:t>, cont’d</a:t>
            </a:r>
          </a:p>
        </p:txBody>
      </p:sp>
      <p:sp>
        <p:nvSpPr>
          <p:cNvPr id="992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320995" cy="4953000"/>
          </a:xfrm>
        </p:spPr>
        <p:txBody>
          <a:bodyPr/>
          <a:lstStyle/>
          <a:p>
            <a:r>
              <a:rPr lang="en-US" dirty="0"/>
              <a:t>Insertion </a:t>
            </a:r>
          </a:p>
          <a:p>
            <a:pPr lvl="1"/>
            <a:r>
              <a:rPr lang="en-US" dirty="0"/>
              <a:t>If a cell is filled, look for the next empty cell.</a:t>
            </a:r>
          </a:p>
          <a:p>
            <a:pPr lvl="5"/>
            <a:endParaRPr lang="en-US" dirty="0"/>
          </a:p>
          <a:p>
            <a:r>
              <a:rPr lang="en-US" dirty="0"/>
              <a:t>Search </a:t>
            </a:r>
          </a:p>
          <a:p>
            <a:pPr lvl="1"/>
            <a:r>
              <a:rPr lang="en-US" dirty="0"/>
              <a:t>Start searching at the home cell, keep looking at the next cell until you find the matching key is found.</a:t>
            </a:r>
          </a:p>
          <a:p>
            <a:pPr lvl="1"/>
            <a:r>
              <a:rPr lang="en-US" dirty="0"/>
              <a:t>If you encounter an empty cell, there is no key match.</a:t>
            </a:r>
          </a:p>
          <a:p>
            <a:pPr lvl="5"/>
            <a:endParaRPr lang="en-US" dirty="0"/>
          </a:p>
          <a:p>
            <a:r>
              <a:rPr lang="en-US" dirty="0"/>
              <a:t>Deletion </a:t>
            </a:r>
          </a:p>
          <a:p>
            <a:pPr lvl="1"/>
            <a:r>
              <a:rPr lang="en-US" dirty="0"/>
              <a:t>Empty cells will prematurely terminate a search.</a:t>
            </a:r>
          </a:p>
          <a:p>
            <a:pPr lvl="1"/>
            <a:r>
              <a:rPr lang="en-US" dirty="0"/>
              <a:t>Leave deleted items in the hash table but </a:t>
            </a:r>
            <a:br>
              <a:rPr lang="en-US" dirty="0"/>
            </a:br>
            <a:r>
              <a:rPr lang="en-US" dirty="0"/>
              <a:t>mark them as deleted.</a:t>
            </a:r>
          </a:p>
        </p:txBody>
      </p:sp>
    </p:spTree>
    <p:extLst>
      <p:ext uri="{BB962C8B-B14F-4D97-AF65-F5344CB8AC3E}">
        <p14:creationId xmlns:p14="http://schemas.microsoft.com/office/powerpoint/2010/main" val="3255891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92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92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92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92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92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92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2259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DCD79-5BE3-414A-B405-087B8C235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A0E2AD-B083-1F47-A83B-48E3DF2F8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F5901A-FD44-2047-9F50-133DC938D067}"/>
              </a:ext>
            </a:extLst>
          </p:cNvPr>
          <p:cNvSpPr txBox="1"/>
          <p:nvPr/>
        </p:nvSpPr>
        <p:spPr>
          <a:xfrm>
            <a:off x="221289" y="1429918"/>
            <a:ext cx="8701421" cy="52629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Person::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(parent != nullptr)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"+---";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Print the name and the spouse's name, if any.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name;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spouse_name.length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&gt; 0)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 ("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spouse_name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")";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Print the children, if any.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(Person *child : children)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// Print any ancestors' bars.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print_bar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"|"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print_bar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// Recursively print a child.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child-&gt;print();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5446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2226" y="2971805"/>
            <a:ext cx="6108700" cy="333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315B-FDB4-204A-B5AC-9578F02B612B}" type="slidenum">
              <a:rPr lang="en-US"/>
              <a:pPr/>
              <a:t>30</a:t>
            </a:fld>
            <a:endParaRPr lang="en-US"/>
          </a:p>
        </p:txBody>
      </p:sp>
      <p:sp>
        <p:nvSpPr>
          <p:cNvPr id="95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Collision Resolution: Linear Probing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95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859283"/>
          </a:xfrm>
        </p:spPr>
        <p:txBody>
          <a:bodyPr/>
          <a:lstStyle/>
          <a:p>
            <a:r>
              <a:rPr lang="en-US" dirty="0"/>
              <a:t>Suppose </a:t>
            </a:r>
            <a:r>
              <a:rPr lang="en-US" i="1" dirty="0" err="1">
                <a:latin typeface="Times New Roman" charset="0"/>
              </a:rPr>
              <a:t>TableSize</a:t>
            </a:r>
            <a:r>
              <a:rPr lang="en-US" dirty="0"/>
              <a:t> is 10, the keys are integer values, and the hash function is the key value modulo 10.</a:t>
            </a:r>
          </a:p>
          <a:p>
            <a:pPr lvl="1"/>
            <a:r>
              <a:rPr lang="en-US" dirty="0"/>
              <a:t>We want to insert keys 89, 18, 49, 58, and 69.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852146" y="6172170"/>
            <a:ext cx="2461297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Java, 3</a:t>
            </a:r>
            <a:r>
              <a:rPr lang="en-US" sz="800" b="1" baseline="30000" dirty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 ed. </a:t>
            </a:r>
          </a:p>
          <a:p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Allen Weiss </a:t>
            </a:r>
          </a:p>
          <a:p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ISBN 0-13-257627-9</a:t>
            </a:r>
          </a:p>
        </p:txBody>
      </p:sp>
    </p:spTree>
    <p:extLst>
      <p:ext uri="{BB962C8B-B14F-4D97-AF65-F5344CB8AC3E}">
        <p14:creationId xmlns:p14="http://schemas.microsoft.com/office/powerpoint/2010/main" val="27982570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74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725" y="2514610"/>
            <a:ext cx="5659438" cy="357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5731-C77C-7D49-8E87-668361D912AE}" type="slidenum">
              <a:rPr lang="en-US"/>
              <a:pPr/>
              <a:t>31</a:t>
            </a:fld>
            <a:endParaRPr lang="en-US"/>
          </a:p>
        </p:txBody>
      </p:sp>
      <p:sp>
        <p:nvSpPr>
          <p:cNvPr id="95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Collision Resolution: Quadratic Probing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127771"/>
          </a:xfrm>
        </p:spPr>
        <p:txBody>
          <a:bodyPr/>
          <a:lstStyle/>
          <a:p>
            <a:r>
              <a:rPr lang="en-US" dirty="0"/>
              <a:t>Linear probing causes </a:t>
            </a:r>
            <a:r>
              <a:rPr lang="en-US" dirty="0">
                <a:solidFill>
                  <a:srgbClr val="B23C00"/>
                </a:solidFill>
              </a:rPr>
              <a:t>primary clustering</a:t>
            </a:r>
            <a:r>
              <a:rPr lang="en-US" dirty="0"/>
              <a:t>.</a:t>
            </a:r>
          </a:p>
          <a:p>
            <a:r>
              <a:rPr lang="en-US" dirty="0"/>
              <a:t>Try </a:t>
            </a:r>
            <a:r>
              <a:rPr lang="en-US" dirty="0">
                <a:solidFill>
                  <a:srgbClr val="B23C00"/>
                </a:solidFill>
              </a:rPr>
              <a:t>quadratic probing </a:t>
            </a:r>
            <a:r>
              <a:rPr lang="en-US" dirty="0"/>
              <a:t>instead: 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</a:rPr>
              <a:t>f</a:t>
            </a:r>
            <a:r>
              <a:rPr lang="en-US" dirty="0">
                <a:solidFill>
                  <a:srgbClr val="B23C00"/>
                </a:solidFill>
                <a:latin typeface="Times New Roman" charset="0"/>
              </a:rPr>
              <a:t>(</a:t>
            </a:r>
            <a:r>
              <a:rPr lang="en-US" i="1" dirty="0" err="1">
                <a:solidFill>
                  <a:srgbClr val="B23C00"/>
                </a:solidFill>
                <a:latin typeface="Times New Roman" charset="0"/>
              </a:rPr>
              <a:t>i</a:t>
            </a:r>
            <a:r>
              <a:rPr lang="en-US" dirty="0">
                <a:solidFill>
                  <a:srgbClr val="B23C00"/>
                </a:solidFill>
                <a:latin typeface="Times New Roman" charset="0"/>
              </a:rPr>
              <a:t>) = 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</a:rPr>
              <a:t>i</a:t>
            </a:r>
            <a:r>
              <a:rPr lang="en-US" baseline="30000" dirty="0">
                <a:solidFill>
                  <a:srgbClr val="B23C00"/>
                </a:solidFill>
                <a:latin typeface="Times New Roman" charset="0"/>
              </a:rPr>
              <a:t>2</a:t>
            </a:r>
            <a:r>
              <a:rPr lang="en-US" dirty="0"/>
              <a:t>. </a:t>
            </a:r>
          </a:p>
        </p:txBody>
      </p:sp>
      <p:sp>
        <p:nvSpPr>
          <p:cNvPr id="957445" name="Text Box 5"/>
          <p:cNvSpPr txBox="1">
            <a:spLocks noChangeArrowheads="1"/>
          </p:cNvSpPr>
          <p:nvPr/>
        </p:nvSpPr>
        <p:spPr bwMode="auto">
          <a:xfrm>
            <a:off x="457200" y="2990850"/>
            <a:ext cx="1908175" cy="8350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/>
              <a:t>49 collides with 89:</a:t>
            </a:r>
            <a:br>
              <a:rPr lang="en-US" sz="1600" dirty="0"/>
            </a:br>
            <a:r>
              <a:rPr lang="en-US" sz="1600" dirty="0"/>
              <a:t>the next empty cell</a:t>
            </a:r>
          </a:p>
          <a:p>
            <a:r>
              <a:rPr lang="en-US" sz="1600" dirty="0"/>
              <a:t>is 1 away.</a:t>
            </a:r>
          </a:p>
        </p:txBody>
      </p:sp>
      <p:sp>
        <p:nvSpPr>
          <p:cNvPr id="957446" name="Text Box 6"/>
          <p:cNvSpPr txBox="1">
            <a:spLocks noChangeArrowheads="1"/>
          </p:cNvSpPr>
          <p:nvPr/>
        </p:nvSpPr>
        <p:spPr bwMode="auto">
          <a:xfrm>
            <a:off x="457200" y="3997325"/>
            <a:ext cx="2073275" cy="10795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/>
              <a:t>58 collides with 18:</a:t>
            </a:r>
            <a:br>
              <a:rPr lang="en-US" sz="1600" dirty="0"/>
            </a:br>
            <a:r>
              <a:rPr lang="en-US" sz="1600" dirty="0"/>
              <a:t>the next cell is filled.</a:t>
            </a:r>
          </a:p>
          <a:p>
            <a:r>
              <a:rPr lang="en-US" sz="1600" dirty="0"/>
              <a:t>Try 2</a:t>
            </a:r>
            <a:r>
              <a:rPr lang="en-US" sz="1600" baseline="30000" dirty="0"/>
              <a:t>2</a:t>
            </a:r>
            <a:r>
              <a:rPr lang="en-US" sz="1600" dirty="0"/>
              <a:t> = 4 cells away</a:t>
            </a:r>
          </a:p>
          <a:p>
            <a:r>
              <a:rPr lang="en-US" sz="1600" dirty="0"/>
              <a:t>from the home cell.</a:t>
            </a:r>
          </a:p>
        </p:txBody>
      </p:sp>
      <p:sp>
        <p:nvSpPr>
          <p:cNvPr id="957447" name="Text Box 7"/>
          <p:cNvSpPr txBox="1">
            <a:spLocks noChangeArrowheads="1"/>
          </p:cNvSpPr>
          <p:nvPr/>
        </p:nvSpPr>
        <p:spPr bwMode="auto">
          <a:xfrm>
            <a:off x="457200" y="5257800"/>
            <a:ext cx="1358900" cy="346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Same for 69.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852146" y="6172170"/>
            <a:ext cx="2461297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Java, 3</a:t>
            </a:r>
            <a:r>
              <a:rPr lang="en-US" sz="800" b="1" baseline="30000" dirty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 ed. </a:t>
            </a:r>
          </a:p>
          <a:p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Allen Weiss </a:t>
            </a:r>
          </a:p>
          <a:p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ISBN 0-13-257627-9</a:t>
            </a:r>
          </a:p>
        </p:txBody>
      </p:sp>
    </p:spTree>
    <p:extLst>
      <p:ext uri="{BB962C8B-B14F-4D97-AF65-F5344CB8AC3E}">
        <p14:creationId xmlns:p14="http://schemas.microsoft.com/office/powerpoint/2010/main" val="2614799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7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7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57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57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57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57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7445" grpId="0" animBg="1"/>
      <p:bldP spid="957446" grpId="0" animBg="1"/>
      <p:bldP spid="95744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2" y="411163"/>
            <a:ext cx="8595311" cy="655637"/>
          </a:xfrm>
        </p:spPr>
        <p:txBody>
          <a:bodyPr/>
          <a:lstStyle/>
          <a:p>
            <a:r>
              <a:rPr lang="en-US" dirty="0"/>
              <a:t>Collision Resolution: Quadratic Probing</a:t>
            </a:r>
            <a:r>
              <a:rPr lang="en-US" i="1" dirty="0"/>
              <a:t>,</a:t>
            </a:r>
            <a:r>
              <a:rPr lang="en-US" dirty="0"/>
              <a:t> </a:t>
            </a:r>
            <a:r>
              <a:rPr lang="en-US" i="1" dirty="0"/>
              <a:t>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310648"/>
          </a:xfrm>
        </p:spPr>
        <p:txBody>
          <a:bodyPr/>
          <a:lstStyle/>
          <a:p>
            <a:r>
              <a:rPr lang="en-US" dirty="0"/>
              <a:t>Try </a:t>
            </a:r>
            <a:r>
              <a:rPr lang="en-US" dirty="0">
                <a:solidFill>
                  <a:srgbClr val="B23C00"/>
                </a:solidFill>
              </a:rPr>
              <a:t>quadratic probing </a:t>
            </a:r>
            <a:r>
              <a:rPr lang="en-US" dirty="0"/>
              <a:t>instead: 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</a:rPr>
              <a:t>f</a:t>
            </a:r>
            <a:r>
              <a:rPr lang="en-US" dirty="0">
                <a:solidFill>
                  <a:srgbClr val="B23C00"/>
                </a:solidFill>
                <a:latin typeface="Times New Roman" charset="0"/>
              </a:rPr>
              <a:t>(</a:t>
            </a:r>
            <a:r>
              <a:rPr lang="en-US" i="1" dirty="0" err="1">
                <a:solidFill>
                  <a:srgbClr val="B23C00"/>
                </a:solidFill>
                <a:latin typeface="Times New Roman" charset="0"/>
              </a:rPr>
              <a:t>i</a:t>
            </a:r>
            <a:r>
              <a:rPr lang="en-US" dirty="0">
                <a:solidFill>
                  <a:srgbClr val="B23C00"/>
                </a:solidFill>
                <a:latin typeface="Times New Roman" charset="0"/>
              </a:rPr>
              <a:t>) = 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</a:rPr>
              <a:t>i</a:t>
            </a:r>
            <a:r>
              <a:rPr lang="en-US" baseline="30000" dirty="0">
                <a:solidFill>
                  <a:srgbClr val="B23C00"/>
                </a:solidFill>
                <a:latin typeface="Times New Roman" charset="0"/>
              </a:rPr>
              <a:t>2</a:t>
            </a:r>
            <a:r>
              <a:rPr lang="en-US" dirty="0"/>
              <a:t>. </a:t>
            </a:r>
          </a:p>
          <a:p>
            <a:pPr lvl="4"/>
            <a:endParaRPr lang="en-US" dirty="0"/>
          </a:p>
          <a:p>
            <a:r>
              <a:rPr lang="en-US" i="1" dirty="0">
                <a:latin typeface="Times New Roman" charset="0"/>
              </a:rPr>
              <a:t>i</a:t>
            </a:r>
            <a:r>
              <a:rPr lang="en-US" baseline="30000" dirty="0">
                <a:latin typeface="Times New Roman" charset="0"/>
              </a:rPr>
              <a:t>2</a:t>
            </a:r>
            <a:r>
              <a:rPr lang="en-US" dirty="0"/>
              <a:t> is easy to compute, for </a:t>
            </a:r>
            <a:r>
              <a:rPr lang="en-US" i="1" dirty="0" err="1">
                <a:latin typeface="Times New Roman" charset="0"/>
              </a:rPr>
              <a:t>i</a:t>
            </a:r>
            <a:r>
              <a:rPr lang="en-US" dirty="0"/>
              <a:t> = 0, 1, 2, 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195304" y="2712174"/>
            <a:ext cx="2753345" cy="16312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1 = 1</a:t>
            </a:r>
            <a:r>
              <a:rPr lang="en-US" sz="2000" baseline="30000" dirty="0"/>
              <a:t>2</a:t>
            </a:r>
          </a:p>
          <a:p>
            <a:r>
              <a:rPr lang="en-US" sz="2000" dirty="0"/>
              <a:t>1 + 3 = 4 = 2</a:t>
            </a:r>
            <a:r>
              <a:rPr lang="en-US" sz="2000" baseline="30000" dirty="0"/>
              <a:t>2</a:t>
            </a:r>
          </a:p>
          <a:p>
            <a:r>
              <a:rPr lang="en-US" sz="2000" dirty="0"/>
              <a:t>1 + 3 + 5 = 9 = 3</a:t>
            </a:r>
            <a:r>
              <a:rPr lang="en-US" sz="2000" baseline="30000" dirty="0"/>
              <a:t>2</a:t>
            </a:r>
          </a:p>
          <a:p>
            <a:r>
              <a:rPr lang="en-US" sz="2000" dirty="0"/>
              <a:t>1 + 3 + 5 + 7 = 16 = 4</a:t>
            </a:r>
            <a:r>
              <a:rPr lang="en-US" sz="2000" baseline="30000" dirty="0"/>
              <a:t>2</a:t>
            </a:r>
          </a:p>
          <a:p>
            <a:r>
              <a:rPr lang="en-US" sz="2000" i="1" dirty="0"/>
              <a:t>…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621791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D8AA2-8D5F-2D4C-AB12-7ED32A821A32}" type="slidenum">
              <a:rPr lang="en-US"/>
              <a:pPr/>
              <a:t>33</a:t>
            </a:fld>
            <a:endParaRPr lang="en-US"/>
          </a:p>
        </p:txBody>
      </p:sp>
      <p:sp>
        <p:nvSpPr>
          <p:cNvPr id="959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Load Factor</a:t>
            </a:r>
          </a:p>
        </p:txBody>
      </p:sp>
      <p:sp>
        <p:nvSpPr>
          <p:cNvPr id="95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503873" cy="4835525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load factor </a:t>
            </a:r>
            <a:r>
              <a:rPr lang="el-GR" b="1" i="1" dirty="0">
                <a:solidFill>
                  <a:srgbClr val="B23C00"/>
                </a:solidFill>
                <a:latin typeface="Times New Roman" charset="0"/>
              </a:rPr>
              <a:t>λ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of a hash table is the ratio of the number of elements in the table to the table size.</a:t>
            </a:r>
          </a:p>
          <a:p>
            <a:pPr lvl="1"/>
            <a:r>
              <a:rPr lang="el-GR" dirty="0"/>
              <a:t>λ</a:t>
            </a:r>
            <a:r>
              <a:rPr lang="en-US" dirty="0"/>
              <a:t> is much more important than table size.</a:t>
            </a:r>
          </a:p>
          <a:p>
            <a:pPr lvl="5"/>
            <a:endParaRPr lang="en-US" dirty="0">
              <a:solidFill>
                <a:srgbClr val="B23C00"/>
              </a:solidFill>
            </a:endParaRPr>
          </a:p>
          <a:p>
            <a:r>
              <a:rPr lang="en-US" dirty="0"/>
              <a:t>For probing collision resolution strategies, </a:t>
            </a:r>
            <a:br>
              <a:rPr lang="en-US" dirty="0"/>
            </a:br>
            <a:r>
              <a:rPr lang="en-US" dirty="0"/>
              <a:t>it is important to </a:t>
            </a:r>
            <a:r>
              <a:rPr lang="en-US" dirty="0">
                <a:solidFill>
                  <a:srgbClr val="B23C00"/>
                </a:solidFill>
              </a:rPr>
              <a:t>keep </a:t>
            </a:r>
            <a:r>
              <a:rPr lang="el-GR" b="1" i="1" dirty="0">
                <a:solidFill>
                  <a:srgbClr val="B23C00"/>
                </a:solidFill>
                <a:latin typeface="Times New Roman" charset="0"/>
              </a:rPr>
              <a:t>λ</a:t>
            </a:r>
            <a:r>
              <a:rPr lang="en-US" dirty="0">
                <a:solidFill>
                  <a:srgbClr val="B23C00"/>
                </a:solidFill>
              </a:rPr>
              <a:t> under 0.5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Don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t let the table become more than half full.</a:t>
            </a:r>
          </a:p>
          <a:p>
            <a:pPr lvl="4"/>
            <a:endParaRPr lang="en-US" dirty="0"/>
          </a:p>
          <a:p>
            <a:r>
              <a:rPr lang="en-US" dirty="0"/>
              <a:t>If quadratic probing is used and the table size </a:t>
            </a:r>
            <a:br>
              <a:rPr lang="en-US" dirty="0"/>
            </a:br>
            <a:r>
              <a:rPr lang="en-US" dirty="0"/>
              <a:t>is a prime number, then a new element can </a:t>
            </a:r>
            <a:r>
              <a:rPr lang="en-US" dirty="0">
                <a:solidFill>
                  <a:srgbClr val="B23C00"/>
                </a:solidFill>
              </a:rPr>
              <a:t>always</a:t>
            </a:r>
            <a:r>
              <a:rPr lang="en-US" dirty="0"/>
              <a:t> be inserted if the table is at most </a:t>
            </a:r>
            <a:r>
              <a:rPr lang="en-US" dirty="0">
                <a:solidFill>
                  <a:srgbClr val="B23C00"/>
                </a:solidFill>
              </a:rPr>
              <a:t>half full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25955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9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9491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#11. STL Vector, List, and 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 and compare the performance of</a:t>
            </a:r>
            <a:br>
              <a:rPr lang="en-US" dirty="0"/>
            </a:br>
            <a:r>
              <a:rPr lang="en-US" dirty="0"/>
              <a:t>the following operations on an STL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vector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STL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dirty="0"/>
              <a:t>, and an STL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inserting elements</a:t>
            </a:r>
          </a:p>
          <a:p>
            <a:pPr lvl="1"/>
            <a:r>
              <a:rPr lang="en-US" dirty="0"/>
              <a:t>searching for elements</a:t>
            </a:r>
          </a:p>
          <a:p>
            <a:pPr lvl="1"/>
            <a:r>
              <a:rPr lang="en-US" dirty="0"/>
              <a:t>accessing the </a:t>
            </a:r>
            <a:r>
              <a:rPr lang="en-US" i="1" dirty="0" err="1"/>
              <a:t>i</a:t>
            </a:r>
            <a:r>
              <a:rPr lang="en-US" i="1" baseline="30000" dirty="0"/>
              <a:t> </a:t>
            </a:r>
            <a:r>
              <a:rPr lang="en-US" baseline="30000" dirty="0" err="1"/>
              <a:t>th</a:t>
            </a:r>
            <a:r>
              <a:rPr lang="en-US" dirty="0"/>
              <a:t> element</a:t>
            </a:r>
          </a:p>
          <a:p>
            <a:pPr lvl="1"/>
            <a:r>
              <a:rPr lang="en-US" dirty="0"/>
              <a:t>deleting elements</a:t>
            </a:r>
          </a:p>
          <a:p>
            <a:pPr lvl="5"/>
            <a:endParaRPr lang="en-US" dirty="0"/>
          </a:p>
          <a:p>
            <a:r>
              <a:rPr lang="en-US" dirty="0"/>
              <a:t>Use </a:t>
            </a:r>
            <a:r>
              <a:rPr lang="en-US" b="1" dirty="0" err="1">
                <a:solidFill>
                  <a:srgbClr val="0033CC"/>
                </a:solidFill>
                <a:latin typeface="Courier" charset="0"/>
                <a:ea typeface="Courier" charset="0"/>
                <a:cs typeface="Courier" charset="0"/>
              </a:rPr>
              <a:t>std</a:t>
            </a:r>
            <a:r>
              <a:rPr lang="en-US" b="1" dirty="0">
                <a:solidFill>
                  <a:srgbClr val="0033CC"/>
                </a:solidFill>
                <a:latin typeface="Courier" charset="0"/>
                <a:ea typeface="Courier" charset="0"/>
                <a:cs typeface="Courier" charset="0"/>
              </a:rPr>
              <a:t>::</a:t>
            </a:r>
            <a:r>
              <a:rPr lang="en-US" b="1" dirty="0" err="1">
                <a:solidFill>
                  <a:srgbClr val="0033CC"/>
                </a:solidFill>
                <a:latin typeface="Courier" charset="0"/>
                <a:ea typeface="Courier" charset="0"/>
                <a:cs typeface="Courier" charset="0"/>
              </a:rPr>
              <a:t>chrono</a:t>
            </a:r>
            <a:r>
              <a:rPr lang="en-US" b="1" dirty="0">
                <a:solidFill>
                  <a:srgbClr val="0033CC"/>
                </a:solidFill>
                <a:latin typeface="Courier" charset="0"/>
                <a:ea typeface="Courier" charset="0"/>
                <a:cs typeface="Courier" charset="0"/>
              </a:rPr>
              <a:t>::</a:t>
            </a:r>
            <a:r>
              <a:rPr lang="en-US" b="1" dirty="0" err="1">
                <a:solidFill>
                  <a:srgbClr val="0033CC"/>
                </a:solidFill>
                <a:latin typeface="Courier" charset="0"/>
                <a:ea typeface="Courier" charset="0"/>
                <a:cs typeface="Courier" charset="0"/>
              </a:rPr>
              <a:t>steady_clock</a:t>
            </a:r>
            <a:r>
              <a:rPr lang="en-US" b="1" dirty="0">
                <a:solidFill>
                  <a:srgbClr val="0033CC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br>
              <a:rPr lang="en-US" b="1" dirty="0">
                <a:solidFill>
                  <a:srgbClr val="0033CC"/>
                </a:solidFill>
                <a:latin typeface="Courier" charset="0"/>
                <a:ea typeface="Courier" charset="0"/>
                <a:cs typeface="Courier" charset="0"/>
              </a:rPr>
            </a:br>
            <a:r>
              <a:rPr lang="en-US" dirty="0"/>
              <a:t>to calculate elapsed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6969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E2FB8-F1BD-7740-8175-D64EEDA5C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#11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F7415-7A9F-784C-AAFB-95B4767E3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a file containing the text of the U.S. Constitution and its amendments.</a:t>
            </a:r>
          </a:p>
          <a:p>
            <a:pPr lvl="1"/>
            <a:r>
              <a:rPr lang="en-US" sz="1600" dirty="0">
                <a:hlinkClick r:id="rId2"/>
              </a:rPr>
              <a:t>http://www.cs.sjsu.edu/~mak/CS144/assignments/11/USConstitution.txt</a:t>
            </a:r>
            <a:r>
              <a:rPr lang="en-US" sz="1600" dirty="0"/>
              <a:t> </a:t>
            </a:r>
          </a:p>
          <a:p>
            <a:pPr lvl="4"/>
            <a:endParaRPr lang="en-US" dirty="0"/>
          </a:p>
          <a:p>
            <a:r>
              <a:rPr lang="en-US" dirty="0"/>
              <a:t>Build concordance tables implemented as a vector, a linked list, and a map.</a:t>
            </a:r>
          </a:p>
          <a:p>
            <a:pPr lvl="1"/>
            <a:r>
              <a:rPr lang="en-US" dirty="0"/>
              <a:t>Each table contains in alphabetical order all the unique words of the constitution.</a:t>
            </a:r>
          </a:p>
          <a:p>
            <a:pPr lvl="1"/>
            <a:r>
              <a:rPr lang="en-US" dirty="0"/>
              <a:t>Associated with each word is the number of times that word appears.</a:t>
            </a:r>
          </a:p>
          <a:p>
            <a:pPr lvl="1"/>
            <a:r>
              <a:rPr lang="en-US" dirty="0"/>
              <a:t>To make string comparisons case insensitive, </a:t>
            </a:r>
            <a:br>
              <a:rPr lang="en-US" dirty="0"/>
            </a:br>
            <a:r>
              <a:rPr lang="en-US" dirty="0"/>
              <a:t>store each word in all lower case.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3CD0C-6CC5-944F-9443-1185B9F4C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7002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578A3-A8DF-9A49-9B0A-EB7F5E7DB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#11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C50D8-7F97-F745-AF35-C204D866C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the vector is sorted and random access is possible, use a binary search.</a:t>
            </a:r>
          </a:p>
          <a:p>
            <a:pPr lvl="4"/>
            <a:endParaRPr lang="en-US" dirty="0"/>
          </a:p>
          <a:p>
            <a:r>
              <a:rPr lang="en-US" dirty="0"/>
              <a:t>The STL map uses an efficient hash function.</a:t>
            </a:r>
          </a:p>
          <a:p>
            <a:r>
              <a:rPr lang="en-US" dirty="0"/>
              <a:t>What about </a:t>
            </a:r>
            <a:r>
              <a:rPr lang="en-US"/>
              <a:t>the linked </a:t>
            </a:r>
            <a:r>
              <a:rPr lang="en-US" dirty="0"/>
              <a:t>list?</a:t>
            </a:r>
          </a:p>
          <a:p>
            <a:pPr lvl="4"/>
            <a:endParaRPr lang="en-US" dirty="0"/>
          </a:p>
          <a:p>
            <a:r>
              <a:rPr lang="en-US" dirty="0"/>
              <a:t>Which data structure is best for insertions and deletions? For searching?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CFB9E3-BE0C-FD4D-822E-887DBCD2E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035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0F611-C466-A449-BC06-6E1F72F24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#10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CBC53A-C66C-3E48-AD5C-064714829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6172" y="1295400"/>
            <a:ext cx="5120628" cy="4835525"/>
          </a:xfrm>
        </p:spPr>
        <p:txBody>
          <a:bodyPr/>
          <a:lstStyle/>
          <a:p>
            <a:r>
              <a:rPr lang="en-US" dirty="0"/>
              <a:t>Recursively print the vertical bar emanating from a parent.</a:t>
            </a:r>
          </a:p>
          <a:p>
            <a:pPr lvl="4"/>
            <a:endParaRPr lang="en-US" dirty="0"/>
          </a:p>
          <a:p>
            <a:r>
              <a:rPr lang="en-US" dirty="0"/>
              <a:t>But don’t print the bar for a parent’s last child.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71E842-FD4E-1640-B843-F463EB488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B7C73A-0AAA-4244-83A8-57A5C5F7DAD7}"/>
              </a:ext>
            </a:extLst>
          </p:cNvPr>
          <p:cNvSpPr txBox="1"/>
          <p:nvPr/>
        </p:nvSpPr>
        <p:spPr>
          <a:xfrm>
            <a:off x="422158" y="1222688"/>
            <a:ext cx="2869696" cy="56015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Charles (Mary)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+---Susan (Bob)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|   |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|   +---Dick (Cindy)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|   |   |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|   |   +---Ron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|   |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|   +---Harry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+---George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+---Tom (Alice)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+---Eliza (Bud)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+---Emily (Carl)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   |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   +---Tim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+---Charlotte (Frank)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|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+---Carol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|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+---Sara</a:t>
            </a:r>
          </a:p>
        </p:txBody>
      </p:sp>
    </p:spTree>
    <p:extLst>
      <p:ext uri="{BB962C8B-B14F-4D97-AF65-F5344CB8AC3E}">
        <p14:creationId xmlns:p14="http://schemas.microsoft.com/office/powerpoint/2010/main" val="887441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63F8E-84CE-7740-A3BD-431A89C45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#10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E04570-AB35-254B-A9C0-A2D6D04BC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281BE7-9DA0-F842-8BE4-A9E43A20D0D9}"/>
              </a:ext>
            </a:extLst>
          </p:cNvPr>
          <p:cNvSpPr txBox="1"/>
          <p:nvPr/>
        </p:nvSpPr>
        <p:spPr>
          <a:xfrm>
            <a:off x="283005" y="1417342"/>
            <a:ext cx="8577989" cy="30469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Person::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print_bar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(parent != nullptr)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// Recursively print my parent's bar.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parent-&gt;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print_bar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// Am I my parent's last child?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if (this == parent-&gt;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children.back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    ";  // yes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else                         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"|   ";  // no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93574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Templates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template enables the C++ compiler to generate different versions of some code, </a:t>
            </a:r>
            <a:br>
              <a:rPr lang="en-US" dirty="0"/>
            </a:br>
            <a:r>
              <a:rPr lang="en-US" dirty="0"/>
              <a:t>each version of the code for a different type.</a:t>
            </a:r>
          </a:p>
          <a:p>
            <a:pPr lvl="1"/>
            <a:r>
              <a:rPr lang="en-US" dirty="0"/>
              <a:t>function templates</a:t>
            </a:r>
          </a:p>
          <a:p>
            <a:pPr lvl="1"/>
            <a:r>
              <a:rPr lang="en-US" dirty="0"/>
              <a:t>class templates</a:t>
            </a:r>
          </a:p>
          <a:p>
            <a:pPr lvl="7"/>
            <a:endParaRPr lang="en-US" dirty="0"/>
          </a:p>
          <a:p>
            <a:r>
              <a:rPr lang="en-US" dirty="0"/>
              <a:t>The C++ compiler does not generate code </a:t>
            </a:r>
            <a:br>
              <a:rPr lang="en-US" dirty="0"/>
            </a:br>
            <a:r>
              <a:rPr lang="en-US" dirty="0"/>
              <a:t>from a template for a particular type unless </a:t>
            </a:r>
            <a:br>
              <a:rPr lang="en-US" dirty="0"/>
            </a:br>
            <a:r>
              <a:rPr lang="en-US" dirty="0"/>
              <a:t>the program uses the template with that type.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074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64" y="411513"/>
            <a:ext cx="8503872" cy="655637"/>
          </a:xfrm>
        </p:spPr>
        <p:txBody>
          <a:bodyPr/>
          <a:lstStyle/>
          <a:p>
            <a:r>
              <a:rPr lang="en-US" dirty="0"/>
              <a:t>Review: The Standard Template Library (STL)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dirty="0"/>
              <a:t>The Standard Template Library (STL) is a collection of function and class templates </a:t>
            </a:r>
            <a:br>
              <a:rPr lang="en-US" dirty="0"/>
            </a:br>
            <a:r>
              <a:rPr lang="en-US" dirty="0"/>
              <a:t>for various data structures, including:</a:t>
            </a:r>
          </a:p>
          <a:p>
            <a:pPr lvl="1"/>
            <a:r>
              <a:rPr lang="en-US" dirty="0"/>
              <a:t>vector</a:t>
            </a:r>
          </a:p>
          <a:p>
            <a:pPr lvl="1"/>
            <a:r>
              <a:rPr lang="en-US" dirty="0"/>
              <a:t>stack</a:t>
            </a:r>
          </a:p>
          <a:p>
            <a:pPr lvl="1"/>
            <a:r>
              <a:rPr lang="en-US" dirty="0"/>
              <a:t>queue</a:t>
            </a:r>
          </a:p>
          <a:p>
            <a:pPr lvl="1"/>
            <a:r>
              <a:rPr lang="en-US" dirty="0"/>
              <a:t>list (doubly-linked list)</a:t>
            </a:r>
          </a:p>
          <a:p>
            <a:pPr lvl="1"/>
            <a:r>
              <a:rPr lang="en-US" dirty="0"/>
              <a:t>map (hash table)</a:t>
            </a:r>
          </a:p>
          <a:p>
            <a:pPr lvl="1"/>
            <a:r>
              <a:rPr lang="en-US" dirty="0"/>
              <a:t>set</a:t>
            </a:r>
          </a:p>
          <a:p>
            <a:pPr lvl="5"/>
            <a:endParaRPr lang="en-US" dirty="0"/>
          </a:p>
          <a:p>
            <a:r>
              <a:rPr lang="en-US" dirty="0"/>
              <a:t>Example: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34659" y="5610098"/>
            <a:ext cx="2339102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vector&lt;</a:t>
            </a:r>
            <a:r>
              <a:rPr lang="en-US" sz="2000" b="1" dirty="0" err="1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&gt; v;</a:t>
            </a:r>
          </a:p>
        </p:txBody>
      </p:sp>
    </p:spTree>
    <p:extLst>
      <p:ext uri="{BB962C8B-B14F-4D97-AF65-F5344CB8AC3E}">
        <p14:creationId xmlns:p14="http://schemas.microsoft.com/office/powerpoint/2010/main" val="1968076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Iterators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Iterators provide a uniform way to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successively access </a:t>
            </a:r>
            <a:r>
              <a:rPr lang="en-US" dirty="0"/>
              <a:t>values in a data structure.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Go through the values of a data structure </a:t>
            </a:r>
            <a:r>
              <a:rPr lang="en-US" dirty="0">
                <a:solidFill>
                  <a:srgbClr val="B23C00"/>
                </a:solidFill>
              </a:rPr>
              <a:t>one after another</a:t>
            </a:r>
            <a:r>
              <a:rPr lang="en-US" dirty="0"/>
              <a:t> and perform some operation on each value.</a:t>
            </a:r>
          </a:p>
          <a:p>
            <a:pPr lvl="6"/>
            <a:endParaRPr lang="en-US" dirty="0"/>
          </a:p>
          <a:p>
            <a:r>
              <a:rPr lang="en-US" dirty="0"/>
              <a:t>Iterators spare you from having to know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how</a:t>
            </a:r>
            <a:r>
              <a:rPr lang="en-US" dirty="0"/>
              <a:t> a data structure is implemented.</a:t>
            </a:r>
          </a:p>
          <a:p>
            <a:pPr lvl="5"/>
            <a:endParaRPr lang="en-US" dirty="0"/>
          </a:p>
          <a:p>
            <a:r>
              <a:rPr lang="en-US" dirty="0"/>
              <a:t>Iterators are part of the STL.</a:t>
            </a:r>
          </a:p>
          <a:p>
            <a:pPr lvl="5"/>
            <a:endParaRPr lang="en-US" dirty="0"/>
          </a:p>
          <a:p>
            <a:r>
              <a:rPr lang="en-US" dirty="0"/>
              <a:t>An iterator is similar to a pointer.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98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STL container classes </a:t>
            </a:r>
            <a:r>
              <a:rPr lang="en-US" dirty="0"/>
              <a:t>are data structures </a:t>
            </a:r>
            <a:br>
              <a:rPr lang="en-US" dirty="0"/>
            </a:br>
            <a:r>
              <a:rPr lang="en-US" dirty="0"/>
              <a:t>that </a:t>
            </a:r>
            <a:r>
              <a:rPr lang="en-US" dirty="0">
                <a:solidFill>
                  <a:srgbClr val="B23C00"/>
                </a:solidFill>
              </a:rPr>
              <a:t>hold data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Examples: lists, stacks, queues, vectors</a:t>
            </a:r>
          </a:p>
          <a:p>
            <a:pPr lvl="5"/>
            <a:endParaRPr lang="en-US" dirty="0"/>
          </a:p>
          <a:p>
            <a:r>
              <a:rPr lang="en-US" dirty="0"/>
              <a:t>Each container class has its own iterator.</a:t>
            </a:r>
          </a:p>
          <a:p>
            <a:pPr lvl="1"/>
            <a:r>
              <a:rPr lang="en-US" dirty="0"/>
              <a:t>However, all the iterators have the same operators and the member functions </a:t>
            </a:r>
            <a:r>
              <a:rPr lang="en-US" b="1" dirty="0">
                <a:solidFill>
                  <a:srgbClr val="0033CC"/>
                </a:solidFill>
                <a:latin typeface="Courier" charset="0"/>
                <a:ea typeface="Courier" charset="0"/>
                <a:cs typeface="Courier" charset="0"/>
              </a:rPr>
              <a:t>begin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and </a:t>
            </a:r>
            <a:r>
              <a:rPr lang="en-US" b="1" dirty="0">
                <a:solidFill>
                  <a:srgbClr val="0033CC"/>
                </a:solidFill>
                <a:latin typeface="Courier" charset="0"/>
                <a:ea typeface="Courier" charset="0"/>
                <a:cs typeface="Courier" charset="0"/>
              </a:rPr>
              <a:t>end</a:t>
            </a:r>
            <a:r>
              <a:rPr lang="en-US" dirty="0"/>
              <a:t> have the same meanings.</a:t>
            </a:r>
          </a:p>
          <a:p>
            <a:pPr lvl="5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Sequential containers </a:t>
            </a:r>
            <a:r>
              <a:rPr lang="en-US" dirty="0"/>
              <a:t>arrange their values such that there is a first value, a next value, etc. until the last value.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37049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59985</TotalTime>
  <Words>1431</Words>
  <Application>Microsoft Macintosh PowerPoint</Application>
  <PresentationFormat>On-screen Show (4:3)</PresentationFormat>
  <Paragraphs>381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Arial</vt:lpstr>
      <vt:lpstr>Courier</vt:lpstr>
      <vt:lpstr>Courier New</vt:lpstr>
      <vt:lpstr>Times New Roman</vt:lpstr>
      <vt:lpstr>Wingdings</vt:lpstr>
      <vt:lpstr>Quadrant</vt:lpstr>
      <vt:lpstr>CS 144 Advanced C++ Programming April 23 Class Meeting</vt:lpstr>
      <vt:lpstr>Assignment #10. Recursion</vt:lpstr>
      <vt:lpstr>PowerPoint Presentation</vt:lpstr>
      <vt:lpstr>Assignment #10, cont’d</vt:lpstr>
      <vt:lpstr>Assignment #10, cont’d</vt:lpstr>
      <vt:lpstr>Review: Templates</vt:lpstr>
      <vt:lpstr>Review: The Standard Template Library (STL)</vt:lpstr>
      <vt:lpstr>Review: Iterators</vt:lpstr>
      <vt:lpstr>Containers</vt:lpstr>
      <vt:lpstr>The list Template Class</vt:lpstr>
      <vt:lpstr>List and Vector</vt:lpstr>
      <vt:lpstr>Additional List Functions</vt:lpstr>
      <vt:lpstr>Hash Tables</vt:lpstr>
      <vt:lpstr>Hash Tables, cont’d</vt:lpstr>
      <vt:lpstr>Hash Tables, cont’d</vt:lpstr>
      <vt:lpstr>Hash Tables, cont’d</vt:lpstr>
      <vt:lpstr>Hash Tables, cont’d</vt:lpstr>
      <vt:lpstr>Hash Function</vt:lpstr>
      <vt:lpstr>A Simple Hash Function</vt:lpstr>
      <vt:lpstr>Another Simple Hash Function</vt:lpstr>
      <vt:lpstr>A Better Hash Function</vt:lpstr>
      <vt:lpstr>Collisions</vt:lpstr>
      <vt:lpstr>Keys for Successful Hashing</vt:lpstr>
      <vt:lpstr>Collision Resolution</vt:lpstr>
      <vt:lpstr>Collision Resolution: Separate Chaining</vt:lpstr>
      <vt:lpstr>Collision Resolution: Separate Chaining, cont’d</vt:lpstr>
      <vt:lpstr>Collision Resolution: Open Addressing</vt:lpstr>
      <vt:lpstr>Collision Resolution: Linear Probing</vt:lpstr>
      <vt:lpstr>Collision Resolution: Linear Probing, cont’d</vt:lpstr>
      <vt:lpstr>Collision Resolution: Linear Probing, cont’d</vt:lpstr>
      <vt:lpstr>Collision Resolution: Quadratic Probing</vt:lpstr>
      <vt:lpstr>Collision Resolution: Quadratic Probing, cont’d</vt:lpstr>
      <vt:lpstr>Load Factor</vt:lpstr>
      <vt:lpstr>Assignment #11. STL Vector, List, and Map</vt:lpstr>
      <vt:lpstr>Assignment #11, cont’d</vt:lpstr>
      <vt:lpstr>Assignment #11, cont’d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1044</cp:revision>
  <cp:lastPrinted>2016-09-16T08:43:07Z</cp:lastPrinted>
  <dcterms:created xsi:type="dcterms:W3CDTF">2008-01-12T03:52:55Z</dcterms:created>
  <dcterms:modified xsi:type="dcterms:W3CDTF">2019-04-23T17:30:26Z</dcterms:modified>
  <cp:category/>
</cp:coreProperties>
</file>