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455" r:id="rId2"/>
    <p:sldId id="286" r:id="rId3"/>
    <p:sldId id="287" r:id="rId4"/>
    <p:sldId id="288" r:id="rId5"/>
    <p:sldId id="348" r:id="rId6"/>
    <p:sldId id="349" r:id="rId7"/>
    <p:sldId id="350" r:id="rId8"/>
    <p:sldId id="351" r:id="rId9"/>
    <p:sldId id="318" r:id="rId10"/>
    <p:sldId id="257" r:id="rId11"/>
    <p:sldId id="261" r:id="rId12"/>
    <p:sldId id="262" r:id="rId13"/>
    <p:sldId id="263" r:id="rId14"/>
    <p:sldId id="258" r:id="rId15"/>
    <p:sldId id="265" r:id="rId16"/>
    <p:sldId id="266" r:id="rId17"/>
    <p:sldId id="267" r:id="rId18"/>
    <p:sldId id="456" r:id="rId19"/>
    <p:sldId id="457" r:id="rId20"/>
    <p:sldId id="259" r:id="rId21"/>
    <p:sldId id="281" r:id="rId22"/>
    <p:sldId id="260" r:id="rId23"/>
    <p:sldId id="458" r:id="rId24"/>
    <p:sldId id="459" r:id="rId25"/>
    <p:sldId id="460" r:id="rId26"/>
    <p:sldId id="264" r:id="rId27"/>
    <p:sldId id="461" r:id="rId28"/>
    <p:sldId id="462" r:id="rId29"/>
    <p:sldId id="280" r:id="rId30"/>
    <p:sldId id="268" r:id="rId31"/>
    <p:sldId id="463" r:id="rId32"/>
    <p:sldId id="464" r:id="rId33"/>
    <p:sldId id="269" r:id="rId34"/>
    <p:sldId id="270" r:id="rId35"/>
    <p:sldId id="466" r:id="rId36"/>
    <p:sldId id="271" r:id="rId37"/>
    <p:sldId id="272" r:id="rId38"/>
    <p:sldId id="465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008000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569" autoAdjust="0"/>
    <p:restoredTop sz="96763" autoAdjust="0"/>
  </p:normalViewPr>
  <p:slideViewPr>
    <p:cSldViewPr>
      <p:cViewPr varScale="1">
        <p:scale>
          <a:sx n="146" d="100"/>
          <a:sy n="146" d="100"/>
        </p:scale>
        <p:origin x="848" y="17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April 18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April 18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 handling is an elegant way to handle </a:t>
            </a:r>
            <a:r>
              <a:rPr lang="en-US" dirty="0">
                <a:solidFill>
                  <a:srgbClr val="B23C00"/>
                </a:solidFill>
              </a:rPr>
              <a:t>“exceptional” error situations </a:t>
            </a:r>
            <a:r>
              <a:rPr lang="en-US" dirty="0"/>
              <a:t>at run time.</a:t>
            </a:r>
          </a:p>
          <a:p>
            <a:pPr lvl="1"/>
            <a:r>
              <a:rPr lang="en-US" dirty="0"/>
              <a:t>Meant to be used </a:t>
            </a:r>
            <a:r>
              <a:rPr lang="en-US" dirty="0">
                <a:solidFill>
                  <a:srgbClr val="B23C00"/>
                </a:solidFill>
              </a:rPr>
              <a:t>sparingly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Code (such as a function) that encounters an error situation can </a:t>
            </a:r>
            <a:r>
              <a:rPr lang="en-US" dirty="0">
                <a:solidFill>
                  <a:srgbClr val="B23C00"/>
                </a:solidFill>
              </a:rPr>
              <a:t>“throw” an exception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“Catch” the exception </a:t>
            </a:r>
            <a:r>
              <a:rPr lang="en-US" dirty="0"/>
              <a:t>by code elsewhere (possibly in another function in the call chain) that </a:t>
            </a:r>
            <a:r>
              <a:rPr lang="en-US" dirty="0">
                <a:solidFill>
                  <a:srgbClr val="B23C00"/>
                </a:solidFill>
              </a:rPr>
              <a:t>handles</a:t>
            </a:r>
            <a:r>
              <a:rPr lang="en-US" dirty="0"/>
              <a:t> the exception.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19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0664" y="1227177"/>
            <a:ext cx="8561959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main()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value;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"Enter positive integers, 0 to quit." &lt;&lt;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do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? ";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try</a:t>
            </a:r>
            <a:endParaRPr lang="mr-IN" sz="1400" b="1" dirty="0">
              <a:solidFill>
                <a:srgbClr val="B23C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cin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&gt;&gt;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if (value &lt; 0) </a:t>
            </a:r>
            <a:r>
              <a:rPr lang="en-US" sz="1400" b="1" dirty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throw value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&gt; 0)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You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entered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" &lt;&lt;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mr-IN" sz="1400" b="1" dirty="0" err="1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solidFill>
                  <a:srgbClr val="008000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catch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"*** Error: You entered the negative value " &lt;&lt; </a:t>
            </a:r>
            <a:r>
              <a:rPr lang="en-US" sz="1400" b="1" dirty="0">
                <a:solidFill>
                  <a:srgbClr val="7030A0"/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} while (value != 0);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Done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!"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0;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67" y="3520439"/>
            <a:ext cx="103310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Try-catch</a:t>
            </a:r>
          </a:p>
          <a:p>
            <a:r>
              <a:rPr lang="en-US" dirty="0">
                <a:solidFill>
                  <a:srgbClr val="B23C00"/>
                </a:solidFill>
              </a:rPr>
              <a:t>block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83814" y="3246122"/>
            <a:ext cx="276389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Throw the exception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en-US" dirty="0">
                <a:solidFill>
                  <a:srgbClr val="B23C00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34659" y="4434829"/>
            <a:ext cx="312617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Catch and handle the exception.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69968" y="3169177"/>
            <a:ext cx="239039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The rest of the try block </a:t>
            </a:r>
          </a:p>
          <a:p>
            <a:r>
              <a:rPr lang="en-US" dirty="0">
                <a:solidFill>
                  <a:srgbClr val="008000"/>
                </a:solidFill>
              </a:rPr>
              <a:t>is skipped whenever </a:t>
            </a:r>
          </a:p>
          <a:p>
            <a:r>
              <a:rPr lang="en-US" dirty="0">
                <a:solidFill>
                  <a:srgbClr val="008000"/>
                </a:solidFill>
              </a:rPr>
              <a:t>an exception is thrown.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170" y="1325903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exception1.cpp</a:t>
            </a:r>
          </a:p>
        </p:txBody>
      </p:sp>
    </p:spTree>
    <p:extLst>
      <p:ext uri="{BB962C8B-B14F-4D97-AF65-F5344CB8AC3E}">
        <p14:creationId xmlns:p14="http://schemas.microsoft.com/office/powerpoint/2010/main" val="1712398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throw a value of any type.</a:t>
            </a:r>
          </a:p>
          <a:p>
            <a:pPr lvl="4"/>
            <a:endParaRPr lang="en-US" dirty="0"/>
          </a:p>
          <a:p>
            <a:r>
              <a:rPr lang="en-US" dirty="0"/>
              <a:t>You can define your own exception classes.</a:t>
            </a:r>
          </a:p>
          <a:p>
            <a:pPr lvl="4"/>
            <a:endParaRPr lang="en-US" dirty="0"/>
          </a:p>
          <a:p>
            <a:r>
              <a:rPr lang="en-US" dirty="0"/>
              <a:t>A try-catch block can throw and catch multiple exceptions.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02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Classes</a:t>
            </a:r>
            <a:r>
              <a:rPr lang="en-US" i="1" dirty="0"/>
              <a:t> </a:t>
            </a:r>
            <a:r>
              <a:rPr lang="en-US" dirty="0"/>
              <a:t>Example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231665"/>
            <a:ext cx="6849952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b="1" dirty="0" err="1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SomeNumber</a:t>
            </a:r>
            <a:endParaRPr lang="en-US" b="1" dirty="0">
              <a:solidFill>
                <a:srgbClr val="0033CC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public: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SomeNumber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n) : value(n) {}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get_value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()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const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{ return value; }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private: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value;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};</a:t>
            </a:r>
          </a:p>
          <a:p>
            <a:endParaRPr lang="mr-IN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: public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SomeNumber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public: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(int n) : </a:t>
            </a:r>
            <a:r>
              <a:rPr lang="en-US" b="1" dirty="0" err="1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SomeNumber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(n)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{};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};</a:t>
            </a:r>
          </a:p>
          <a:p>
            <a:endParaRPr lang="mr-IN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>
                <a:latin typeface="Courier" charset="0"/>
                <a:ea typeface="Courier" charset="0"/>
                <a:cs typeface="Courier" charset="0"/>
              </a:rPr>
              <a:t>class </a:t>
            </a:r>
            <a:r>
              <a:rPr lang="en-US" b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NumberTooBigException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: public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SomeNumber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public:</a:t>
            </a:r>
          </a:p>
          <a:p>
            <a:r>
              <a:rPr lang="en-US" b="1">
                <a:latin typeface="Courier" charset="0"/>
                <a:ea typeface="Courier" charset="0"/>
                <a:cs typeface="Courier" charset="0"/>
              </a:rPr>
              <a:t>    NumberTooBigException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(int n) : </a:t>
            </a:r>
            <a:r>
              <a:rPr lang="en-US" b="1" dirty="0" err="1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SomeNumber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(n)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{};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};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09308" y="4434829"/>
            <a:ext cx="288066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Invoke the base class constructor.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390" y="1344326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exception2.cpp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34607D-48AF-2F4E-8925-B332C9917FDB}"/>
              </a:ext>
            </a:extLst>
          </p:cNvPr>
          <p:cNvSpPr/>
          <p:nvPr/>
        </p:nvSpPr>
        <p:spPr>
          <a:xfrm>
            <a:off x="-180315" y="6763336"/>
            <a:ext cx="26212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NegativeNumberException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83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Classes</a:t>
            </a:r>
            <a:r>
              <a:rPr lang="en-US" i="1" dirty="0"/>
              <a:t> </a:t>
            </a:r>
            <a:r>
              <a:rPr lang="en-US" dirty="0"/>
              <a:t>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3192" y="1335024"/>
            <a:ext cx="8239756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main()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...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try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cin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&gt;&gt;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if (value &lt; 0)   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    if (value &gt;= 10) </a:t>
            </a:r>
            <a:r>
              <a:rPr lang="en-US" sz="1400" b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NumberTooBigException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&gt; 0)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You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entered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catch 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&amp; v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Negative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en-US" sz="1400" b="1">
                <a:latin typeface="Courier" charset="0"/>
                <a:ea typeface="Courier" charset="0"/>
                <a:cs typeface="Courier" charset="0"/>
              </a:rPr>
              <a:t>catch (</a:t>
            </a:r>
            <a:r>
              <a:rPr lang="en-US" sz="1400" b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&amp; v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too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big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}</a:t>
            </a:r>
          </a:p>
          <a:p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...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170" y="1253740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exception2.cpp</a:t>
            </a:r>
          </a:p>
        </p:txBody>
      </p:sp>
    </p:spTree>
    <p:extLst>
      <p:ext uri="{BB962C8B-B14F-4D97-AF65-F5344CB8AC3E}">
        <p14:creationId xmlns:p14="http://schemas.microsoft.com/office/powerpoint/2010/main" val="2797936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Throwing Exceptions in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can throw exceptions.</a:t>
            </a:r>
          </a:p>
          <a:p>
            <a:pPr lvl="4"/>
            <a:endParaRPr lang="en-US" dirty="0"/>
          </a:p>
          <a:p>
            <a:r>
              <a:rPr lang="en-US" dirty="0"/>
              <a:t>The caller of the function must call the function inside a try-catch block to catch any exceptions thrown by the function.</a:t>
            </a:r>
          </a:p>
          <a:p>
            <a:pPr lvl="1"/>
            <a:r>
              <a:rPr lang="en-US" dirty="0"/>
              <a:t>The exception must be caught somewhere </a:t>
            </a:r>
            <a:br>
              <a:rPr lang="en-US" dirty="0"/>
            </a:br>
            <a:r>
              <a:rPr lang="en-US" dirty="0"/>
              <a:t>up the call chain.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24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Throwing Exceptions in a Function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6604" y="1234464"/>
            <a:ext cx="8132354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read_numbers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() 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NumberTooBigException</a:t>
            </a:r>
            <a:r>
              <a:rPr lang="en-US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);</a:t>
            </a:r>
          </a:p>
          <a:p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main()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try</a:t>
            </a:r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read_numbers</a:t>
            </a:r>
            <a:r>
              <a:rPr lang="mr-IN" sz="14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();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catch 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&amp; v)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Negative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-1;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}</a:t>
            </a:r>
          </a:p>
          <a:p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    catch (</a:t>
            </a:r>
            <a:r>
              <a:rPr lang="en-US" sz="14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NumberTooBigException</a:t>
            </a:r>
            <a:r>
              <a:rPr lang="en-US" sz="1400" b="1" dirty="0">
                <a:latin typeface="Courier" charset="0"/>
                <a:ea typeface="Courier" charset="0"/>
                <a:cs typeface="Courier" charset="0"/>
              </a:rPr>
              <a:t>&amp; v)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"***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Error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too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big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: 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v.get_value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()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-2;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}</a:t>
            </a:r>
          </a:p>
          <a:p>
            <a:endParaRPr lang="mr-IN" sz="1400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Done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!" &lt;&lt;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400" b="1" dirty="0" err="1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 0;</a:t>
            </a:r>
          </a:p>
          <a:p>
            <a:r>
              <a:rPr lang="mr-IN" sz="14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170" y="5623536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exception3.cpp</a:t>
            </a:r>
          </a:p>
        </p:txBody>
      </p:sp>
    </p:spTree>
    <p:extLst>
      <p:ext uri="{BB962C8B-B14F-4D97-AF65-F5344CB8AC3E}">
        <p14:creationId xmlns:p14="http://schemas.microsoft.com/office/powerpoint/2010/main" val="3350900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Throwing Exceptions in a Function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1583" y="1508781"/>
            <a:ext cx="7960834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void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read_numbers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() 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throw(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</a:p>
          <a:p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                         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NumberTooBigException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value;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&lt;&lt; "Enter positive integers &lt; 10, 0 to quit." &lt;&lt;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do</a:t>
            </a:r>
            <a:endParaRPr lang="mr-IN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{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? ";</a:t>
            </a: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cin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&gt;&gt;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    if (value &lt; 0)   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NegativeNumberException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    if (value &gt;= 10) 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throw </a:t>
            </a:r>
            <a:r>
              <a:rPr lang="en-US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NumberTooBigException</a:t>
            </a:r>
            <a:r>
              <a:rPr lang="en-US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(value);</a:t>
            </a:r>
          </a:p>
          <a:p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(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&gt; 0)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cout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&lt;&lt; "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You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entered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" &lt;&lt;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value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 &lt;&lt; </a:t>
            </a:r>
            <a:r>
              <a:rPr lang="mr-IN" b="1" dirty="0" err="1">
                <a:latin typeface="Courier" charset="0"/>
                <a:ea typeface="Courier" charset="0"/>
                <a:cs typeface="Courier" charset="0"/>
              </a:rPr>
              <a:t>endl</a:t>
            </a:r>
            <a:r>
              <a:rPr lang="mr-IN" b="1" dirty="0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} while (value != 0);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3731" y="1337908"/>
            <a:ext cx="156324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exception3.cpp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AAC52B-462D-7F40-BEC6-F338729E51F2}"/>
              </a:ext>
            </a:extLst>
          </p:cNvPr>
          <p:cNvSpPr txBox="1"/>
          <p:nvPr/>
        </p:nvSpPr>
        <p:spPr>
          <a:xfrm>
            <a:off x="4110876" y="5349219"/>
            <a:ext cx="267092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What happens if you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don’t catch the exceptions?</a:t>
            </a:r>
          </a:p>
        </p:txBody>
      </p:sp>
    </p:spTree>
    <p:extLst>
      <p:ext uri="{BB962C8B-B14F-4D97-AF65-F5344CB8AC3E}">
        <p14:creationId xmlns:p14="http://schemas.microsoft.com/office/powerpoint/2010/main" val="122659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A useful function that exchanges the values </a:t>
            </a:r>
            <a:br>
              <a:rPr lang="en-US" dirty="0"/>
            </a:br>
            <a:r>
              <a:rPr lang="en-US" dirty="0"/>
              <a:t>of its two parameters: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version only works with integers.</a:t>
            </a:r>
          </a:p>
          <a:p>
            <a:pPr lvl="4"/>
            <a:endParaRPr lang="en-US" dirty="0"/>
          </a:p>
          <a:p>
            <a:r>
              <a:rPr lang="en-US" dirty="0"/>
              <a:t>Can we define a version that works with multiple types?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55789" y="2321793"/>
            <a:ext cx="6032421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exchange(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&amp; first,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&amp; second)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temp = first;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first = second;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second = temp;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23288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585"/>
            <a:ext cx="8229600" cy="1371585"/>
          </a:xfrm>
        </p:spPr>
        <p:txBody>
          <a:bodyPr/>
          <a:lstStyle/>
          <a:p>
            <a:r>
              <a:rPr lang="en-US" dirty="0"/>
              <a:t>This is not actual code – it’s a </a:t>
            </a:r>
            <a:r>
              <a:rPr lang="en-US" dirty="0">
                <a:solidFill>
                  <a:srgbClr val="B23C00"/>
                </a:solidFill>
              </a:rPr>
              <a:t>template</a:t>
            </a:r>
            <a:r>
              <a:rPr lang="en-US" dirty="0"/>
              <a:t> (mold) for the compiler to </a:t>
            </a:r>
            <a:r>
              <a:rPr lang="en-US" dirty="0">
                <a:solidFill>
                  <a:srgbClr val="B23C00"/>
                </a:solidFill>
              </a:rPr>
              <a:t>generate source code </a:t>
            </a:r>
            <a:r>
              <a:rPr lang="en-US" dirty="0"/>
              <a:t>on an </a:t>
            </a:r>
            <a:r>
              <a:rPr lang="en-US" dirty="0">
                <a:solidFill>
                  <a:srgbClr val="B23C00"/>
                </a:solidFill>
              </a:rPr>
              <a:t>as-needed basis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5895" y="1462478"/>
            <a:ext cx="5492209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void exchange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T&amp;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first,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T&amp;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second)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temp = first;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first = second;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second = temp;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void print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first,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second)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first &lt;&lt; " " &lt;&lt; second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12073" y="1234464"/>
            <a:ext cx="23149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ExchangeTemplate.cpp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5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BF8D-E641-8B43-95B4-35641A561387}" type="slidenum">
              <a:rPr lang="en-US"/>
              <a:pPr/>
              <a:t>2</a:t>
            </a:fld>
            <a:endParaRPr lang="en-US"/>
          </a:p>
        </p:txBody>
      </p:sp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Divide and conquer!</a:t>
            </a:r>
          </a:p>
          <a:p>
            <a:pPr lvl="5"/>
            <a:endParaRPr lang="en-US" dirty="0"/>
          </a:p>
          <a:p>
            <a:r>
              <a:rPr lang="en-US" dirty="0"/>
              <a:t>Divide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Split the list of values into two halves.</a:t>
            </a:r>
          </a:p>
          <a:p>
            <a:pPr lvl="1"/>
            <a:r>
              <a:rPr lang="en-US" dirty="0"/>
              <a:t>Recursively sort each of the two halves.</a:t>
            </a:r>
          </a:p>
          <a:p>
            <a:pPr lvl="6"/>
            <a:endParaRPr lang="en-US" dirty="0"/>
          </a:p>
          <a:p>
            <a:r>
              <a:rPr lang="en-US" dirty="0"/>
              <a:t>Conquer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Merge the two sorted sublists </a:t>
            </a:r>
            <a:br>
              <a:rPr lang="en-US" dirty="0"/>
            </a:br>
            <a:r>
              <a:rPr lang="en-US" dirty="0"/>
              <a:t>back into a single sorted list.</a:t>
            </a:r>
          </a:p>
          <a:p>
            <a:pPr lvl="4"/>
            <a:endParaRPr lang="en-US" dirty="0"/>
          </a:p>
          <a:p>
            <a:r>
              <a:rPr lang="en-US" dirty="0"/>
              <a:t>Nearly the optimal number of comparisons.</a:t>
            </a:r>
          </a:p>
        </p:txBody>
      </p:sp>
    </p:spTree>
    <p:extLst>
      <p:ext uri="{BB962C8B-B14F-4D97-AF65-F5344CB8AC3E}">
        <p14:creationId xmlns:p14="http://schemas.microsoft.com/office/powerpoint/2010/main" val="135573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25814" y="1367624"/>
            <a:ext cx="4381328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void exchange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T&amp;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first,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T&amp;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second)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void print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first,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second)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5, j = 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28517" y="3438576"/>
            <a:ext cx="312457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Generate </a:t>
            </a:r>
            <a:r>
              <a:rPr lang="en-US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versions of the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exchange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functions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46317" y="5165049"/>
            <a:ext cx="23149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ExchangeTemplate.cpp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34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600220"/>
            <a:ext cx="450475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pi = 3.14, e = 2.72;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e);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 = "alpha", b = "beta";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15" y="2423171"/>
            <a:ext cx="329769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Generate </a:t>
            </a:r>
            <a:r>
              <a:rPr lang="en-US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versions of the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exchange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functions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0240" y="1444544"/>
            <a:ext cx="23149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ExchangeTemplate.cpp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3471A8-1368-3D42-9042-084BB739FB38}"/>
              </a:ext>
            </a:extLst>
          </p:cNvPr>
          <p:cNvSpPr txBox="1"/>
          <p:nvPr/>
        </p:nvSpPr>
        <p:spPr>
          <a:xfrm>
            <a:off x="3200415" y="4243093"/>
            <a:ext cx="323197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Generate </a:t>
            </a:r>
            <a:r>
              <a:rPr lang="en-US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versions of the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exchange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11F4EF-AE47-6643-BCD1-632C4833342C}"/>
              </a:ext>
            </a:extLst>
          </p:cNvPr>
          <p:cNvSpPr txBox="1"/>
          <p:nvPr/>
        </p:nvSpPr>
        <p:spPr>
          <a:xfrm>
            <a:off x="7024811" y="3703317"/>
            <a:ext cx="1418978" cy="2062103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5 7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7 5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3.14 2.72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2.72 3.14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alpha beta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beta alpha</a:t>
            </a:r>
          </a:p>
        </p:txBody>
      </p:sp>
    </p:spTree>
    <p:extLst>
      <p:ext uri="{BB962C8B-B14F-4D97-AF65-F5344CB8AC3E}">
        <p14:creationId xmlns:p14="http://schemas.microsoft.com/office/powerpoint/2010/main" val="3883120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Class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0625" y="1464083"/>
            <a:ext cx="7702750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Pair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Pair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a_value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first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second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a;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b;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Pair&lt;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&gt;::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Pair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a_value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 : a(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a_value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), b(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 {}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Pair&lt;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&gt;::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first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{ return a; }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Pair&lt;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&gt;::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second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{ return b;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63804" y="1234469"/>
            <a:ext cx="7087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Pair.h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8491E0-4922-1F43-BE37-8F3ECE546BE8}"/>
              </a:ext>
            </a:extLst>
          </p:cNvPr>
          <p:cNvSpPr txBox="1"/>
          <p:nvPr/>
        </p:nvSpPr>
        <p:spPr>
          <a:xfrm>
            <a:off x="5212073" y="3356908"/>
            <a:ext cx="206659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Keep </a:t>
            </a:r>
            <a:r>
              <a:rPr lang="en-US" u="sng" dirty="0">
                <a:solidFill>
                  <a:srgbClr val="0033CC"/>
                </a:solidFill>
              </a:rPr>
              <a:t>all</a:t>
            </a:r>
            <a:r>
              <a:rPr lang="en-US" dirty="0">
                <a:solidFill>
                  <a:srgbClr val="0033CC"/>
                </a:solidFill>
              </a:rPr>
              <a:t> the code for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 template class</a:t>
            </a:r>
          </a:p>
          <a:p>
            <a:r>
              <a:rPr lang="en-US" dirty="0">
                <a:solidFill>
                  <a:srgbClr val="0033CC"/>
                </a:solidFill>
              </a:rPr>
              <a:t>together in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>
                <a:solidFill>
                  <a:srgbClr val="0033CC"/>
                </a:solidFill>
              </a:rPr>
              <a:t> file.</a:t>
            </a:r>
          </a:p>
        </p:txBody>
      </p:sp>
    </p:spTree>
    <p:extLst>
      <p:ext uri="{BB962C8B-B14F-4D97-AF65-F5344CB8AC3E}">
        <p14:creationId xmlns:p14="http://schemas.microsoft.com/office/powerpoint/2010/main" val="1955685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Class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366386"/>
            <a:ext cx="5852096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#include "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Pair.h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template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&lt;</a:t>
            </a:r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&amp; operator &lt;&lt;(</a:t>
            </a:r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&amp;</a:t>
            </a:r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outs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ro-RO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Pair&lt;T1, T2&gt;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&amp; p)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Pair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, double&gt;    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p1(2, 3.14);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Pair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&lt;double, string&gt; 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p2(3.14, "Hello");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Pair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&lt;string, string&gt; 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p3("Bob", "Ron");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&lt;&lt; p1 &lt;&lt;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&lt;&lt; p2 &lt;&lt;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&lt;&lt; p3 &lt;&lt;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ro-RO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template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&lt;</a:t>
            </a:r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&amp; operator &lt;&lt;(</a:t>
            </a:r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&amp;</a:t>
            </a:r>
            <a:r>
              <a:rPr lang="ro-RO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outs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ro-RO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Pair&lt;T1, T2&gt;</a:t>
            </a:r>
            <a:r>
              <a:rPr lang="ro-RO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&amp; p)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outs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p.first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() &lt;&lt; " " &lt;&lt;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p.second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outs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43070" y="1277525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PairTests.cpp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7090" y="4069073"/>
            <a:ext cx="1563248" cy="92333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hr-HR" sz="1800" b="1" dirty="0">
                <a:latin typeface="Courier New" charset="0"/>
                <a:ea typeface="Courier New" charset="0"/>
                <a:cs typeface="Courier New" charset="0"/>
              </a:rPr>
              <a:t>2 3.14</a:t>
            </a:r>
          </a:p>
          <a:p>
            <a:r>
              <a:rPr lang="nb-NO" sz="1800" b="1" dirty="0">
                <a:latin typeface="Courier New" charset="0"/>
                <a:ea typeface="Courier New" charset="0"/>
                <a:cs typeface="Courier New" charset="0"/>
              </a:rPr>
              <a:t>3.14 </a:t>
            </a:r>
            <a:r>
              <a:rPr lang="nb-NO" sz="1800" b="1" dirty="0" err="1">
                <a:latin typeface="Courier New" charset="0"/>
                <a:ea typeface="Courier New" charset="0"/>
                <a:cs typeface="Courier New" charset="0"/>
              </a:rPr>
              <a:t>Hello</a:t>
            </a:r>
            <a:endParaRPr lang="nb-NO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nb-NO" sz="1800" b="1" dirty="0">
                <a:latin typeface="Courier New" charset="0"/>
                <a:ea typeface="Courier New" charset="0"/>
                <a:cs typeface="Courier New" charset="0"/>
              </a:rPr>
              <a:t>Bob Ron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6609" y="61384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43969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4299" y="1464977"/>
            <a:ext cx="7837402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len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&gt;&amp; other);  // copy constructor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&gt;&amp; 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operator [](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length;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*elements;</a:t>
            </a:r>
          </a:p>
          <a:p>
            <a:r>
              <a:rPr lang="uk-UA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13206" y="1261666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SafeArray7.h</a:t>
            </a:r>
          </a:p>
        </p:txBody>
      </p:sp>
    </p:spTree>
    <p:extLst>
      <p:ext uri="{BB962C8B-B14F-4D97-AF65-F5344CB8AC3E}">
        <p14:creationId xmlns:p14="http://schemas.microsoft.com/office/powerpoint/2010/main" val="888586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9267" y="1495180"/>
            <a:ext cx="8725466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: length(0), elements(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length(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elements(new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[length]) {}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&gt;&amp; other)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length(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elements(new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[length])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elements[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other.elements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&gt;::~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(elements !=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delete[] elements;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4690" y="1325903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SafeArray7.h</a:t>
            </a:r>
          </a:p>
        </p:txBody>
      </p:sp>
    </p:spTree>
    <p:extLst>
      <p:ext uri="{BB962C8B-B14F-4D97-AF65-F5344CB8AC3E}">
        <p14:creationId xmlns:p14="http://schemas.microsoft.com/office/powerpoint/2010/main" val="3319488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514113"/>
            <a:ext cx="7917552" cy="51706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length; 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&gt;&amp;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&gt;::operator =(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&gt;&amp;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(this == &amp;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return *this;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(elements !=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delete[] elements;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length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elements = new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[length];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elements[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rhs.elements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*this;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T&amp;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&gt;::operator [](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assert((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0) &amp;&amp;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length));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elements[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5097" y="1323995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SafeArray7.h</a:t>
            </a:r>
          </a:p>
        </p:txBody>
      </p:sp>
    </p:spTree>
    <p:extLst>
      <p:ext uri="{BB962C8B-B14F-4D97-AF65-F5344CB8AC3E}">
        <p14:creationId xmlns:p14="http://schemas.microsoft.com/office/powerpoint/2010/main" val="547928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91778"/>
            <a:ext cx="7686720" cy="5401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a);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test_birthday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test_birthday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"Done!"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a)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a.get_length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a[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63" y="1222501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SafeArrayTests7.cpp</a:t>
            </a:r>
          </a:p>
        </p:txBody>
      </p:sp>
    </p:spTree>
    <p:extLst>
      <p:ext uri="{BB962C8B-B14F-4D97-AF65-F5344CB8AC3E}">
        <p14:creationId xmlns:p14="http://schemas.microsoft.com/office/powerpoint/2010/main" val="38253965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08927" y="1569654"/>
            <a:ext cx="6526146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test_int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a1(10), a2, a3;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++) a1[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] = 10*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a3 = a2 = a1;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a1[4] = -a1[4];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585" y="1425721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SafeArrayTests7.cpp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5" y="5135426"/>
            <a:ext cx="4381328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>
                <a:latin typeface="Courier New" charset="0"/>
                <a:ea typeface="Courier New" charset="0"/>
                <a:cs typeface="Courier New" charset="0"/>
              </a:rPr>
              <a:t>a1 = 0 10 20 30 -40 50 60 70 80 90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a2 = 0 10 20 30 40 50 60 70 80 90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a3 = 0 10 20 30 40 50 60 70 80 90</a:t>
            </a:r>
          </a:p>
        </p:txBody>
      </p:sp>
    </p:spTree>
    <p:extLst>
      <p:ext uri="{BB962C8B-B14F-4D97-AF65-F5344CB8AC3E}">
        <p14:creationId xmlns:p14="http://schemas.microsoft.com/office/powerpoint/2010/main" val="36645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6914" y="1467692"/>
            <a:ext cx="5147563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test_string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a1(4), a2, a3;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a1[0]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Fee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a1[1]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a1[2]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Foe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a1[3]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a3 = a2 = a1;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a1[2] = "XXX";</a:t>
            </a:r>
            <a:br>
              <a:rPr lang="mr-IN" sz="18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3510" y="4857405"/>
            <a:ext cx="2653290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a1 = Fee Fie XXX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a2 = Fee Fie Foe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a3 = Fee Fie Foe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9059" y="1288244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SafeArrayTests6.cpp</a:t>
            </a:r>
          </a:p>
        </p:txBody>
      </p:sp>
    </p:spTree>
    <p:extLst>
      <p:ext uri="{BB962C8B-B14F-4D97-AF65-F5344CB8AC3E}">
        <p14:creationId xmlns:p14="http://schemas.microsoft.com/office/powerpoint/2010/main" val="206575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1D4A-5E5E-4A4E-B9E8-251BCDE576D5}" type="slidenum">
              <a:rPr lang="en-US"/>
              <a:pPr/>
              <a:t>3</a:t>
            </a:fld>
            <a:endParaRPr lang="en-US"/>
          </a:p>
        </p:txBody>
      </p:sp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Mergesort for Linked Lists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4805362"/>
          </a:xfrm>
        </p:spPr>
        <p:txBody>
          <a:bodyPr/>
          <a:lstStyle/>
          <a:p>
            <a:r>
              <a:rPr lang="en-US" dirty="0"/>
              <a:t>Mergesort does not rely on random access </a:t>
            </a:r>
            <a:br>
              <a:rPr lang="en-US" dirty="0"/>
            </a:br>
            <a:r>
              <a:rPr lang="en-US" dirty="0"/>
              <a:t>to the values in the list.</a:t>
            </a:r>
          </a:p>
          <a:p>
            <a:pPr lvl="4"/>
            <a:endParaRPr lang="en-US" dirty="0"/>
          </a:p>
          <a:p>
            <a:r>
              <a:rPr lang="en-US" dirty="0"/>
              <a:t>Therefore, it is well-suited for sorting </a:t>
            </a:r>
            <a:br>
              <a:rPr lang="en-US" dirty="0"/>
            </a:br>
            <a:r>
              <a:rPr lang="en-US" dirty="0"/>
              <a:t>linked lists.</a:t>
            </a:r>
          </a:p>
        </p:txBody>
      </p:sp>
    </p:spTree>
    <p:extLst>
      <p:ext uri="{BB962C8B-B14F-4D97-AF65-F5344CB8AC3E}">
        <p14:creationId xmlns:p14="http://schemas.microsoft.com/office/powerpoint/2010/main" val="1215148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670763"/>
            <a:ext cx="5394901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test_birthday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bd1(1981, 9, 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bd2(1992, 5, 8);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bd3(1963, 1, 1);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&lt;Birthday&gt;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a1(3), a2, a3;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a1[0] = bd0;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a1[1] = bd1;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a1[2] = bd2;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a3 = a2 = a1;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a1[2] = bd3;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"a1 ="; print(a1);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"a2 ="; print(a2);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"a3 ="; print(a3);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97531" y="4153151"/>
            <a:ext cx="3640740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a1 = 0/0/0 9/2/1981 1/1/1963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a2 = 0/0/0 9/2/1981 5/8/1992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a3 = 0/0/0 9/2/1981 5/8/1992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08529" y="1458322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SafeArrayTests7.cpp</a:t>
            </a:r>
          </a:p>
        </p:txBody>
      </p:sp>
    </p:spTree>
    <p:extLst>
      <p:ext uri="{BB962C8B-B14F-4D97-AF65-F5344CB8AC3E}">
        <p14:creationId xmlns:p14="http://schemas.microsoft.com/office/powerpoint/2010/main" val="83236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 Template Library (STL)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Standard Template Library </a:t>
            </a:r>
            <a:r>
              <a:rPr lang="en-US" dirty="0"/>
              <a:t>(STL) is a collection of function and class templates </a:t>
            </a:r>
            <a:br>
              <a:rPr lang="en-US" dirty="0"/>
            </a:br>
            <a:r>
              <a:rPr lang="en-US" dirty="0"/>
              <a:t>for various data structures, including:</a:t>
            </a:r>
          </a:p>
          <a:p>
            <a:pPr lvl="1"/>
            <a:r>
              <a:rPr lang="en-US" dirty="0"/>
              <a:t>vector</a:t>
            </a:r>
          </a:p>
          <a:p>
            <a:pPr lvl="1"/>
            <a:r>
              <a:rPr lang="en-US" dirty="0"/>
              <a:t>stack</a:t>
            </a:r>
          </a:p>
          <a:p>
            <a:pPr lvl="1"/>
            <a:r>
              <a:rPr lang="en-US" dirty="0"/>
              <a:t>queue</a:t>
            </a:r>
          </a:p>
          <a:p>
            <a:pPr lvl="1"/>
            <a:r>
              <a:rPr lang="en-US" dirty="0"/>
              <a:t>list (doubly-linked list)</a:t>
            </a:r>
          </a:p>
          <a:p>
            <a:pPr lvl="1"/>
            <a:r>
              <a:rPr lang="en-US" dirty="0"/>
              <a:t>map (hash table)</a:t>
            </a:r>
          </a:p>
          <a:p>
            <a:pPr lvl="1"/>
            <a:r>
              <a:rPr lang="en-US" dirty="0"/>
              <a:t>set</a:t>
            </a:r>
          </a:p>
          <a:p>
            <a:pPr lvl="5"/>
            <a:endParaRPr lang="en-US" dirty="0"/>
          </a:p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5610098"/>
            <a:ext cx="233910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vector&lt;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&gt; v;</a:t>
            </a:r>
          </a:p>
        </p:txBody>
      </p:sp>
    </p:spTree>
    <p:extLst>
      <p:ext uri="{BB962C8B-B14F-4D97-AF65-F5344CB8AC3E}">
        <p14:creationId xmlns:p14="http://schemas.microsoft.com/office/powerpoint/2010/main" val="1811689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Iterators provide a uniform way to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successively access </a:t>
            </a:r>
            <a:r>
              <a:rPr lang="en-US" dirty="0"/>
              <a:t>values in a data structure.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Go through the values of a data structure </a:t>
            </a:r>
            <a:r>
              <a:rPr lang="en-US" dirty="0">
                <a:solidFill>
                  <a:srgbClr val="B23C00"/>
                </a:solidFill>
              </a:rPr>
              <a:t>one after another</a:t>
            </a:r>
            <a:r>
              <a:rPr lang="en-US" dirty="0"/>
              <a:t> and perform some operation on each value.</a:t>
            </a:r>
          </a:p>
          <a:p>
            <a:pPr lvl="6"/>
            <a:endParaRPr lang="en-US" dirty="0"/>
          </a:p>
          <a:p>
            <a:r>
              <a:rPr lang="en-US" dirty="0"/>
              <a:t>Iterators spare you from having to know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how</a:t>
            </a:r>
            <a:r>
              <a:rPr lang="en-US" dirty="0"/>
              <a:t> a data structure is implemented.</a:t>
            </a:r>
          </a:p>
          <a:p>
            <a:pPr lvl="5"/>
            <a:endParaRPr lang="en-US" dirty="0"/>
          </a:p>
          <a:p>
            <a:r>
              <a:rPr lang="en-US" dirty="0"/>
              <a:t>Iterators are part of the STL.</a:t>
            </a:r>
          </a:p>
          <a:p>
            <a:pPr lvl="5"/>
            <a:endParaRPr lang="en-US" dirty="0"/>
          </a:p>
          <a:p>
            <a:r>
              <a:rPr lang="en-US" dirty="0"/>
              <a:t>An iterator is similar to a pointer.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51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Vector Iterator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693892"/>
          </a:xfrm>
        </p:spPr>
        <p:txBody>
          <a:bodyPr/>
          <a:lstStyle/>
          <a:p>
            <a:r>
              <a:rPr lang="en-US" dirty="0"/>
              <a:t>Declare a vector iterator:</a:t>
            </a:r>
          </a:p>
          <a:p>
            <a:endParaRPr lang="en-US" dirty="0"/>
          </a:p>
          <a:p>
            <a:r>
              <a:rPr lang="en-US" dirty="0"/>
              <a:t>Set the iterator to point to the first value:</a:t>
            </a:r>
          </a:p>
          <a:p>
            <a:endParaRPr lang="en-US" dirty="0"/>
          </a:p>
          <a:p>
            <a:r>
              <a:rPr lang="en-US" dirty="0"/>
              <a:t>Test that the iterator hasn’t gone off the end:</a:t>
            </a:r>
          </a:p>
          <a:p>
            <a:endParaRPr lang="en-US" dirty="0"/>
          </a:p>
          <a:p>
            <a:r>
              <a:rPr lang="en-US" dirty="0"/>
              <a:t>Access a value of the vector:</a:t>
            </a:r>
          </a:p>
          <a:p>
            <a:pPr lvl="5"/>
            <a:endParaRPr lang="en-US" dirty="0"/>
          </a:p>
          <a:p>
            <a:r>
              <a:rPr lang="en-US" dirty="0"/>
              <a:t>Point to the next value: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27635" y="1862624"/>
            <a:ext cx="403187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vector&lt;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&gt;::iterator it;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97076" y="2829669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it = </a:t>
            </a:r>
            <a:r>
              <a:rPr lang="en-US" sz="2000" b="1" dirty="0" err="1">
                <a:latin typeface="Courier" charset="0"/>
                <a:ea typeface="Courier" charset="0"/>
                <a:cs typeface="Courier" charset="0"/>
              </a:rPr>
              <a:t>v.begin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50964" y="3886195"/>
            <a:ext cx="218521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2000" b="1" dirty="0" err="1">
                <a:latin typeface="Courier" charset="0"/>
                <a:ea typeface="Courier" charset="0"/>
                <a:cs typeface="Courier" charset="0"/>
              </a:rPr>
              <a:t>it</a:t>
            </a:r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 != </a:t>
            </a:r>
            <a:r>
              <a:rPr lang="mr-IN" sz="2000" b="1" dirty="0" err="1">
                <a:latin typeface="Courier" charset="0"/>
                <a:ea typeface="Courier" charset="0"/>
                <a:cs typeface="Courier" charset="0"/>
              </a:rPr>
              <a:t>v.end</a:t>
            </a:r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()</a:t>
            </a:r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9908" y="4434829"/>
            <a:ext cx="64633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2000" b="1" dirty="0">
                <a:latin typeface="Courier" charset="0"/>
                <a:ea typeface="Courier" charset="0"/>
                <a:cs typeface="Courier" charset="0"/>
              </a:rPr>
              <a:t>*</a:t>
            </a:r>
            <a:r>
              <a:rPr lang="mr-IN" sz="2000" b="1" dirty="0" err="1">
                <a:latin typeface="Courier" charset="0"/>
                <a:ea typeface="Courier" charset="0"/>
                <a:cs typeface="Courier" charset="0"/>
              </a:rPr>
              <a:t>it</a:t>
            </a:r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54878" y="5162489"/>
            <a:ext cx="80021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2000" b="1" dirty="0" err="1">
                <a:latin typeface="Courier" charset="0"/>
                <a:ea typeface="Courier" charset="0"/>
                <a:cs typeface="Courier" charset="0"/>
              </a:rPr>
              <a:t>it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++</a:t>
            </a:r>
          </a:p>
        </p:txBody>
      </p:sp>
    </p:spTree>
    <p:extLst>
      <p:ext uri="{BB962C8B-B14F-4D97-AF65-F5344CB8AC3E}">
        <p14:creationId xmlns:p14="http://schemas.microsoft.com/office/powerpoint/2010/main" val="24247424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Iterator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6372" y="1468374"/>
            <a:ext cx="6399488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&lt;iterator&gt;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vector&lt;int&gt; v = {10, 20, 30, 40, 50};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vector&lt;int&gt;::iterator it;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"Test 1:";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(it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it !=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it++)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5024" y="1299097"/>
            <a:ext cx="19206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IteratorVector1.cpp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9D5F5B-A72B-0548-AA62-E4E1BFC9B54D}"/>
              </a:ext>
            </a:extLst>
          </p:cNvPr>
          <p:cNvSpPr txBox="1"/>
          <p:nvPr/>
        </p:nvSpPr>
        <p:spPr>
          <a:xfrm>
            <a:off x="5331723" y="4617707"/>
            <a:ext cx="2900153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 1: 10 20 30 40 50</a:t>
            </a:r>
          </a:p>
        </p:txBody>
      </p:sp>
    </p:spTree>
    <p:extLst>
      <p:ext uri="{BB962C8B-B14F-4D97-AF65-F5344CB8AC3E}">
        <p14:creationId xmlns:p14="http://schemas.microsoft.com/office/powerpoint/2010/main" val="1405137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C6E7B-FE7F-8A4F-B519-0440F499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Iterator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1DCE7F-5F77-0047-BD72-F3A3BECE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84AF8D-8183-2A4C-BDB0-008F123B8E07}"/>
              </a:ext>
            </a:extLst>
          </p:cNvPr>
          <p:cNvSpPr txBox="1"/>
          <p:nvPr/>
        </p:nvSpPr>
        <p:spPr>
          <a:xfrm>
            <a:off x="1702464" y="1518553"/>
            <a:ext cx="573907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"Test 2:";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it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it++)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*it;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"Test 3:";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(it = begin(v); it &lt;= end(v); it++)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*it;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E62783-081A-FC41-B9A2-979807DA0BE7}"/>
              </a:ext>
            </a:extLst>
          </p:cNvPr>
          <p:cNvSpPr txBox="1"/>
          <p:nvPr/>
        </p:nvSpPr>
        <p:spPr>
          <a:xfrm>
            <a:off x="4663439" y="3090446"/>
            <a:ext cx="1048685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 2: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D6B2A0-6F2C-E247-846F-2512060AE00E}"/>
              </a:ext>
            </a:extLst>
          </p:cNvPr>
          <p:cNvSpPr txBox="1"/>
          <p:nvPr/>
        </p:nvSpPr>
        <p:spPr>
          <a:xfrm>
            <a:off x="4754878" y="5257780"/>
            <a:ext cx="3640740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 3: 10 20 30 40 50 32767</a:t>
            </a:r>
          </a:p>
        </p:txBody>
      </p:sp>
    </p:spTree>
    <p:extLst>
      <p:ext uri="{BB962C8B-B14F-4D97-AF65-F5344CB8AC3E}">
        <p14:creationId xmlns:p14="http://schemas.microsoft.com/office/powerpoint/2010/main" val="33633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Forward iterator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++</a:t>
            </a:r>
            <a:r>
              <a:rPr lang="en-US" dirty="0"/>
              <a:t> to advance to the next value</a:t>
            </a:r>
            <a:br>
              <a:rPr lang="en-US" dirty="0"/>
            </a:br>
            <a:r>
              <a:rPr lang="en-US" dirty="0"/>
              <a:t>in the data structure.</a:t>
            </a:r>
          </a:p>
          <a:p>
            <a:pPr lvl="5"/>
            <a:endParaRPr lang="en-US" dirty="0"/>
          </a:p>
          <a:p>
            <a:r>
              <a:rPr lang="en-US" dirty="0"/>
              <a:t>Bidirectional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++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--</a:t>
            </a:r>
            <a:r>
              <a:rPr lang="en-US" dirty="0"/>
              <a:t> to  move the iterator to the next </a:t>
            </a:r>
            <a:br>
              <a:rPr lang="en-US" dirty="0"/>
            </a:br>
            <a:r>
              <a:rPr lang="en-US" dirty="0"/>
              <a:t>and to the previous data values, respectively</a:t>
            </a:r>
          </a:p>
          <a:p>
            <a:pPr lvl="5"/>
            <a:endParaRPr lang="en-US" dirty="0"/>
          </a:p>
          <a:p>
            <a:r>
              <a:rPr lang="en-US" dirty="0"/>
              <a:t>Random access iterator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++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" charset="0"/>
                <a:ea typeface="Courier" charset="0"/>
                <a:cs typeface="Courier" charset="0"/>
              </a:rPr>
              <a:t>--</a:t>
            </a:r>
            <a:endParaRPr lang="en-US" dirty="0">
              <a:solidFill>
                <a:srgbClr val="0033CC"/>
              </a:solidFill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dirty="0"/>
              <a:t>Random access to the </a:t>
            </a:r>
            <a:r>
              <a:rPr lang="en-US" i="1" dirty="0"/>
              <a:t>n</a:t>
            </a:r>
            <a:r>
              <a:rPr lang="en-US" baseline="30000" dirty="0"/>
              <a:t>th</a:t>
            </a:r>
            <a:r>
              <a:rPr lang="en-US" dirty="0"/>
              <a:t> data value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[n]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585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Iterators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3779507"/>
          </a:xfrm>
        </p:spPr>
        <p:txBody>
          <a:bodyPr/>
          <a:lstStyle/>
          <a:p>
            <a:r>
              <a:rPr lang="en-US" dirty="0"/>
              <a:t>Constant iterator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r>
              <a:rPr lang="en-US" dirty="0"/>
              <a:t>Not allowed to use the iterator to change a value.</a:t>
            </a:r>
          </a:p>
          <a:p>
            <a:pPr lvl="1"/>
            <a:r>
              <a:rPr lang="en-US" dirty="0"/>
              <a:t>Illegal use of a constant iterator:</a:t>
            </a:r>
          </a:p>
          <a:p>
            <a:pPr lvl="5"/>
            <a:endParaRPr lang="en-US" dirty="0"/>
          </a:p>
          <a:p>
            <a:r>
              <a:rPr lang="en-US" dirty="0"/>
              <a:t>Reverse iterator</a:t>
            </a:r>
          </a:p>
          <a:p>
            <a:pPr lvl="1"/>
            <a:r>
              <a:rPr lang="en-US" dirty="0"/>
              <a:t>Go through the values of a data structure </a:t>
            </a:r>
            <a:br>
              <a:rPr lang="en-US" dirty="0"/>
            </a:br>
            <a:r>
              <a:rPr lang="en-US" dirty="0"/>
              <a:t>in reverse order.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1840183"/>
            <a:ext cx="459613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vector&lt;char&gt;::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const_iterator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it;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0025" y="2754573"/>
            <a:ext cx="156324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*it </a:t>
            </a:r>
            <a:r>
              <a:rPr lang="en-US" sz="1800" b="1">
                <a:latin typeface="Courier" charset="0"/>
                <a:ea typeface="Courier" charset="0"/>
                <a:cs typeface="Courier" charset="0"/>
              </a:rPr>
              <a:t>= 'a';</a:t>
            </a:r>
            <a:endParaRPr lang="en-US" sz="18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9444" y="5215240"/>
            <a:ext cx="7406559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vector&lt;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&gt; v;</a:t>
            </a: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vector&lt;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&gt;::</a:t>
            </a:r>
            <a:r>
              <a:rPr lang="en-US" sz="1800" b="1" dirty="0" err="1">
                <a:latin typeface="Courier" charset="0"/>
                <a:ea typeface="Courier" charset="0"/>
                <a:cs typeface="Courier" charset="0"/>
              </a:rPr>
              <a:t>reverse_iterator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 it;</a:t>
            </a:r>
          </a:p>
          <a:p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for (it = </a:t>
            </a:r>
            <a:r>
              <a:rPr lang="en-US" sz="18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v.rbegin</a:t>
            </a:r>
            <a:r>
              <a:rPr lang="en-US" sz="18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; it != </a:t>
            </a:r>
            <a:r>
              <a:rPr lang="en-US" sz="1800" b="1" dirty="0" err="1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v.rend</a:t>
            </a:r>
            <a:r>
              <a:rPr lang="en-US" sz="18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; it</a:t>
            </a:r>
            <a:r>
              <a:rPr lang="en-US" sz="1800" b="1" dirty="0">
                <a:solidFill>
                  <a:srgbClr val="B23C00"/>
                </a:solidFill>
                <a:latin typeface="Courier" charset="0"/>
                <a:ea typeface="Courier" charset="0"/>
                <a:cs typeface="Courier" charset="0"/>
              </a:rPr>
              <a:t>++</a:t>
            </a:r>
            <a:r>
              <a:rPr lang="en-US" sz="1800" b="1" dirty="0">
                <a:latin typeface="Courier" charset="0"/>
                <a:ea typeface="Courier" charset="0"/>
                <a:cs typeface="Courier" charset="0"/>
              </a:rPr>
              <a:t>) ... </a:t>
            </a:r>
          </a:p>
        </p:txBody>
      </p:sp>
    </p:spTree>
    <p:extLst>
      <p:ext uri="{BB962C8B-B14F-4D97-AF65-F5344CB8AC3E}">
        <p14:creationId xmlns:p14="http://schemas.microsoft.com/office/powerpoint/2010/main" val="4488667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Iterator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17354" y="1444544"/>
            <a:ext cx="6309291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&lt;iterator&gt;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vector&lt;int&gt; v = {10, 20, 30, 40, 50};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vector&lt;int&gt;::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reverse_iterator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v.rbegin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it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v.rend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it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*it;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5024" y="1275267"/>
            <a:ext cx="19206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IteratorVector2.cpp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95128" y="4160512"/>
            <a:ext cx="97334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Note: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++</a:t>
            </a:r>
          </a:p>
        </p:txBody>
      </p:sp>
    </p:spTree>
    <p:extLst>
      <p:ext uri="{BB962C8B-B14F-4D97-AF65-F5344CB8AC3E}">
        <p14:creationId xmlns:p14="http://schemas.microsoft.com/office/powerpoint/2010/main" val="1652094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1D4A-5E5E-4A4E-B9E8-251BCDE576D5}" type="slidenum">
              <a:rPr lang="en-US"/>
              <a:pPr/>
              <a:t>4</a:t>
            </a:fld>
            <a:endParaRPr lang="en-US"/>
          </a:p>
        </p:txBody>
      </p:sp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Mergesort for Linked Lists</a:t>
            </a:r>
            <a:r>
              <a:rPr lang="en-US" i="1" dirty="0"/>
              <a:t>, cont’d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4805362"/>
          </a:xfrm>
        </p:spPr>
        <p:txBody>
          <a:bodyPr/>
          <a:lstStyle/>
          <a:p>
            <a:r>
              <a:rPr lang="en-US" dirty="0"/>
              <a:t>How do we split a linked list into two sublists?</a:t>
            </a:r>
          </a:p>
          <a:p>
            <a:pPr lvl="1"/>
            <a:r>
              <a:rPr lang="en-US" dirty="0"/>
              <a:t>Splitting it at the midpoint may not efficient.</a:t>
            </a:r>
          </a:p>
          <a:p>
            <a:pPr lvl="6"/>
            <a:endParaRPr lang="en-US" dirty="0"/>
          </a:p>
          <a:p>
            <a:r>
              <a:rPr lang="en-US" dirty="0"/>
              <a:t>Idea: Iterate down the list and assign the nodes alternating between the two sublists. </a:t>
            </a:r>
          </a:p>
          <a:p>
            <a:pPr lvl="5"/>
            <a:endParaRPr lang="en-US" dirty="0"/>
          </a:p>
          <a:p>
            <a:r>
              <a:rPr lang="en-US" dirty="0"/>
              <a:t>Merging two sorted sublists should be easy.</a:t>
            </a:r>
          </a:p>
        </p:txBody>
      </p:sp>
    </p:spTree>
    <p:extLst>
      <p:ext uri="{BB962C8B-B14F-4D97-AF65-F5344CB8AC3E}">
        <p14:creationId xmlns:p14="http://schemas.microsoft.com/office/powerpoint/2010/main" val="351401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4F09E-572D-6946-A4D3-BA5D7B596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Mergesort: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= 25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420733-B7EB-0845-B32D-A09419504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05C933-302E-324E-8930-5BFE4DBE7225}"/>
              </a:ext>
            </a:extLst>
          </p:cNvPr>
          <p:cNvSpPr txBox="1"/>
          <p:nvPr/>
        </p:nvSpPr>
        <p:spPr>
          <a:xfrm>
            <a:off x="326003" y="1325903"/>
            <a:ext cx="8459367" cy="544764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65 38 23 34 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 ^^ ^^ ^^ ^^ ^^ ^^ ^^ ^^ ^^ ^^ ^^ ^^ ^^ ^^ ^^ ^^ ^^ ^^ ^^ ^^ ^^ ^^ ^^ (center = 19)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65 38 23 34 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 ^^ ^^ ^^ ^^ ^^ ^^ ^^ ^^ ^^ ^^ ^^                                     (center = 75)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65 38 23 34 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 ^^ ^^ ^^ ^^ ^^                                                       (center = 34)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65 38 23 34 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 ^^ ^^                                                                (center = 38)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65 38 23 34 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                                                                      (center = 65)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38 65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23 34 87 70 75 10 64 54 58 37 19 18 51 28 12 69 85 91 71 41 66 96 29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                                 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38 65 23 34 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^^ ^^                                                                (center = 23)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38 65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^^ ^^                           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 ^^ ^^                           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^^ ^^ ^^                                                       (center = 70)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87 70 75 10 64 54 58 37 19 18 51 28 12 69 85 91 71 41 66 96 29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^^ ^^                                                          (center = 87)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70 87 75 10 64 54 58 37 19 18 51 28 12 69 85 91 71 41 66 96 29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^^ ^^                     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^^ ^^ ^^                  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 ^^ ^^ ^^ ^^ ^^                                                       (merged)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1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DCBD4-9557-8D42-80C2-204F8DD59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Mergesort: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= 25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08E5A-E87E-4341-BD37-2C476000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A7534-EAE3-D04D-94AF-705922626238}"/>
              </a:ext>
            </a:extLst>
          </p:cNvPr>
          <p:cNvSpPr txBox="1"/>
          <p:nvPr/>
        </p:nvSpPr>
        <p:spPr>
          <a:xfrm>
            <a:off x="429370" y="1375576"/>
            <a:ext cx="845936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^^ ^^ ^^ ^^ ^^ ^^                                     (center = 54)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^^ ^^ ^^                                              (center = 64)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10 64 54 58 37 19 18 51 28 12 69 85 91 71 41 66 96 29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^^ ^^                                                 (center = 10)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23 34 38 65 70 75 87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10 64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^^ ^^            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23 34 38 65 70 75 87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10 54 64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^^ ^^ ^^         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10 54 64 58 37 19 18 51 28 12 69 85 91 71 41 66 96 29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^^ ^^ ^^                                     (center = 37)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10 54 64 58 37 19 18 51 28 12 69 85 91 71 41 66 96 29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^^ ^^                                        (center = 58)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23 34 38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10 54 64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37 58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19 18 51 28 12 69 85 91 71 41 66 96 29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^^ ^^   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10 54 64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19 37 58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^^ ^^ ^^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23 34 38 65 70 75 87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10 19 37 54 58 64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^^ ^^ ^^ ^^ ^^ ^^      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 ^^ ^^ ^^ ^^ ^^ ^^ ^^ ^^ ^^ ^^ ^^                                     (merged)</a:t>
            </a:r>
          </a:p>
        </p:txBody>
      </p:sp>
    </p:spTree>
    <p:extLst>
      <p:ext uri="{BB962C8B-B14F-4D97-AF65-F5344CB8AC3E}">
        <p14:creationId xmlns:p14="http://schemas.microsoft.com/office/powerpoint/2010/main" val="410452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DCBD4-9557-8D42-80C2-204F8DD59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Mergesort: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= 25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08E5A-E87E-4341-BD37-2C476000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A7534-EAE3-D04D-94AF-705922626238}"/>
              </a:ext>
            </a:extLst>
          </p:cNvPr>
          <p:cNvSpPr txBox="1"/>
          <p:nvPr/>
        </p:nvSpPr>
        <p:spPr>
          <a:xfrm>
            <a:off x="429370" y="1375576"/>
            <a:ext cx="845936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^^ ^^ ^^ ^^ ^^ ^^ ^^ ^^ ^^ ^^ ^^ ^^ (center = 85)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^^ ^^ ^^ ^^ ^^ ^^                   (center = 28)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^^ ^^ ^^                            (center = 51)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10 19 23 34 37 38 54 58 64 65 70 75 87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18 51 28 12 69 85 91 71 41 66 96 29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^^ ^^                               (center = 18)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18 51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28 12 69 85 91 71 41 66 96 29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^^ ^^         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18 28 51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^^ ^^ ^^                            (merged)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10 19 23 34 37 38 54 58 64 65 70 75 87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18 28 51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^^ ^^ ^^                   (center = 69)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18 28 51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12 69 85 91 71 41 66 96 29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^^ ^^                      (center = 12)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18 28 51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12 69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85 91 71 41 66 96 29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^^ ^^   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18 28 </a:t>
            </a:r>
            <a:r>
              <a:rPr lang="en-US" sz="1200" b="1" dirty="0">
                <a:solidFill>
                  <a:srgbClr val="B23C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51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12 69 85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^^ ^^ ^^      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^^ ^^ ^^ ^^ ^^ ^^                   (merged)</a:t>
            </a:r>
          </a:p>
        </p:txBody>
      </p:sp>
    </p:spTree>
    <p:extLst>
      <p:ext uri="{BB962C8B-B14F-4D97-AF65-F5344CB8AC3E}">
        <p14:creationId xmlns:p14="http://schemas.microsoft.com/office/powerpoint/2010/main" val="355529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DCBD4-9557-8D42-80C2-204F8DD59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Mergesort: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= 25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08E5A-E87E-4341-BD37-2C476000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A7534-EAE3-D04D-94AF-705922626238}"/>
              </a:ext>
            </a:extLst>
          </p:cNvPr>
          <p:cNvSpPr txBox="1"/>
          <p:nvPr/>
        </p:nvSpPr>
        <p:spPr>
          <a:xfrm>
            <a:off x="429370" y="1375576"/>
            <a:ext cx="845936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              ^^ ^^ ^^ ^^ ^^ ^^ (center = 41)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              ^^ ^^ ^^          (center = 71)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91 71 41 66 96 29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              ^^ ^^             (center = 91)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71 91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              ^^ ^^         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41 71 91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              ^^ ^^ ^^          (merged)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41 71 91 66 96 29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                  ^^ ^^ ^^ (center = 96)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41 71 91 66 96 29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                  ^^ ^^    (center = 66)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41 71 91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66 96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29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                  ^^ ^^   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41 71 91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29 66 96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                        ^^ ^^ ^^ (merged)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10 19 23 34 37 38 54 58 64 65 70 75 87 </a:t>
            </a:r>
            <a:r>
              <a:rPr lang="en-US" sz="12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12 18 28 51 69 85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29 41 66 71 91 96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                  ^^ ^^ ^^ ^^ ^^ ^^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10 19 23 34 37 38 54 58 64 65 70 75 87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12 18 28 29 41 51 66 69 71 85 91 96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^^ ^^ ^^ ^^ ^^ ^^ ^^ ^^ ^^ ^^ ^^ ^^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10 12 18 19 23 28 29 34 37 38 41 51 54 58 64 65 66 69 70 71 75 85 87 91 96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^^ ^^ ^^ ^^ ^^ ^^ ^^ ^^ ^^ ^^ ^^ ^^ ^^ ^^ ^^ ^^ ^^ ^^ ^^ ^^ ^^ ^^ ^^ ^^ ^^ (merged)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10 12 18 19 23 28 29 34 37 38 41 51 54 58 64 65 66 69 70 71 75 85 87 91 96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(sorted)</a:t>
            </a:r>
          </a:p>
        </p:txBody>
      </p:sp>
    </p:spTree>
    <p:extLst>
      <p:ext uri="{BB962C8B-B14F-4D97-AF65-F5344CB8AC3E}">
        <p14:creationId xmlns:p14="http://schemas.microsoft.com/office/powerpoint/2010/main" val="328840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9B904-23F4-4C43-9C0D-DFB5F9D10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Puzzle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6D224-5491-5044-9DA3-F9326F22D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What is the output?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BA602-A4B5-1847-AACB-21CC2948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D06AED-630B-BA44-9082-6DDBA89A6F5E}"/>
              </a:ext>
            </a:extLst>
          </p:cNvPr>
          <p:cNvSpPr txBox="1"/>
          <p:nvPr/>
        </p:nvSpPr>
        <p:spPr>
          <a:xfrm>
            <a:off x="964281" y="1965976"/>
            <a:ext cx="7215437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a = (100 + 1.0/3) - 100;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b = 1.0/3;</a:t>
            </a:r>
          </a:p>
          <a:p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(a == b ? "equal" : "unequal") &lt;&lt;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9066828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59153</TotalTime>
  <Words>1841</Words>
  <Application>Microsoft Macintosh PowerPoint</Application>
  <PresentationFormat>On-screen Show (4:3)</PresentationFormat>
  <Paragraphs>702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Courier</vt:lpstr>
      <vt:lpstr>Courier New</vt:lpstr>
      <vt:lpstr>Times New Roman</vt:lpstr>
      <vt:lpstr>Wingdings</vt:lpstr>
      <vt:lpstr>Quadrant</vt:lpstr>
      <vt:lpstr>CS 144 Advanced C++ Programming April 18 Class Meeting</vt:lpstr>
      <vt:lpstr>Mergesort</vt:lpstr>
      <vt:lpstr>Mergesort for Linked Lists</vt:lpstr>
      <vt:lpstr>Mergesort for Linked Lists, cont’d</vt:lpstr>
      <vt:lpstr>Mergesort: N = 25 </vt:lpstr>
      <vt:lpstr>Mergesort: N = 25, cont’d</vt:lpstr>
      <vt:lpstr>Mergesort: N = 25, cont’d</vt:lpstr>
      <vt:lpstr>Mergesort: N = 25, cont’d</vt:lpstr>
      <vt:lpstr>Calculation Puzzle</vt:lpstr>
      <vt:lpstr>Exception Handling</vt:lpstr>
      <vt:lpstr>Exception Handling Example</vt:lpstr>
      <vt:lpstr>Exception Classes</vt:lpstr>
      <vt:lpstr>Exception Classes Example</vt:lpstr>
      <vt:lpstr>Exception Classes Example, cont’d</vt:lpstr>
      <vt:lpstr>Throwing Exceptions in a Function</vt:lpstr>
      <vt:lpstr>Throwing Exceptions in a Function, cont’d</vt:lpstr>
      <vt:lpstr>Throwing Exceptions in a Function, cont’d</vt:lpstr>
      <vt:lpstr>Function exchange</vt:lpstr>
      <vt:lpstr>Templates</vt:lpstr>
      <vt:lpstr>Templates, cont’d</vt:lpstr>
      <vt:lpstr>Templates, cont’d</vt:lpstr>
      <vt:lpstr>Template Class Example</vt:lpstr>
      <vt:lpstr>Template Class Example, cont’d</vt:lpstr>
      <vt:lpstr>A “Safe” Array Type: Version 7</vt:lpstr>
      <vt:lpstr>A “Safe” Array Type: Version 7, cont’d</vt:lpstr>
      <vt:lpstr>A “Safe” Array Type: Version 7, cont’d</vt:lpstr>
      <vt:lpstr>A “Safe” Array Type: Version 7, cont’d</vt:lpstr>
      <vt:lpstr>A “Safe” Array Type: Version 7, cont’d</vt:lpstr>
      <vt:lpstr>A “Safe” Array Type: Version 7, cont’d</vt:lpstr>
      <vt:lpstr>A “Safe” Array Type: Version 7, cont’d</vt:lpstr>
      <vt:lpstr>The Standard Template Library (STL)</vt:lpstr>
      <vt:lpstr>Iterators</vt:lpstr>
      <vt:lpstr>A Vector Iterator</vt:lpstr>
      <vt:lpstr>Vector Iterator Example</vt:lpstr>
      <vt:lpstr>Vector Iterator Example, cont’d</vt:lpstr>
      <vt:lpstr>Kinds of Iterators</vt:lpstr>
      <vt:lpstr>Kinds of Iterators, cont’d</vt:lpstr>
      <vt:lpstr>Reverse Iterator Example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1027</cp:revision>
  <cp:lastPrinted>2016-09-16T08:43:07Z</cp:lastPrinted>
  <dcterms:created xsi:type="dcterms:W3CDTF">2008-01-12T03:52:55Z</dcterms:created>
  <dcterms:modified xsi:type="dcterms:W3CDTF">2019-04-29T22:11:09Z</dcterms:modified>
  <cp:category/>
</cp:coreProperties>
</file>