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455" r:id="rId2"/>
    <p:sldId id="301" r:id="rId3"/>
    <p:sldId id="302" r:id="rId4"/>
    <p:sldId id="303" r:id="rId5"/>
    <p:sldId id="304" r:id="rId6"/>
    <p:sldId id="305" r:id="rId7"/>
    <p:sldId id="257" r:id="rId8"/>
    <p:sldId id="258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456" r:id="rId19"/>
    <p:sldId id="457" r:id="rId20"/>
    <p:sldId id="458" r:id="rId21"/>
    <p:sldId id="259" r:id="rId22"/>
    <p:sldId id="261" r:id="rId23"/>
    <p:sldId id="460" r:id="rId24"/>
    <p:sldId id="459" r:id="rId25"/>
    <p:sldId id="461" r:id="rId26"/>
    <p:sldId id="260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E1F5FF"/>
    <a:srgbClr val="008000"/>
    <a:srgbClr val="66CCFF"/>
    <a:srgbClr val="A12A03"/>
    <a:srgbClr val="C6DEFF"/>
    <a:srgbClr val="A4000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81" autoAdjust="0"/>
    <p:restoredTop sz="96763" autoAdjust="0"/>
  </p:normalViewPr>
  <p:slideViewPr>
    <p:cSldViewPr>
      <p:cViewPr varScale="1">
        <p:scale>
          <a:sx n="121" d="100"/>
          <a:sy n="121" d="100"/>
        </p:scale>
        <p:origin x="184" y="936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4/8/19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74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April 9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24426" y="6263609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180A: </a:t>
            </a:r>
            <a:r>
              <a:rPr lang="en-US" sz="1000" baseline="0" dirty="0"/>
              <a:t>Data Structures and Algorithms in C++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April 9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649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313ED-9D33-E946-908B-9F7F5C518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Button Demo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9B4470-0069-2A48-A824-B1C96041A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5FA3E2-D1CC-774E-938A-2C6FCC7BABC4}"/>
              </a:ext>
            </a:extLst>
          </p:cNvPr>
          <p:cNvSpPr txBox="1"/>
          <p:nvPr/>
        </p:nvSpPr>
        <p:spPr>
          <a:xfrm>
            <a:off x="776730" y="1325903"/>
            <a:ext cx="7590539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ButtonPanel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: public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wxPanel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ButtonPanel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wxFrame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*parent) 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wxPanel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(parent,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wxID_ANY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Event handlers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on_rock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wxCommandEvent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event);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on_paper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wxCommandEvent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event);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on_scissors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wxCommandEvent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event);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wxStaticText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button_chosen_text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update_button_choice_text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Choice choice);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A1A818-8DA1-4B42-84EF-BD62DBAC6FED}"/>
              </a:ext>
            </a:extLst>
          </p:cNvPr>
          <p:cNvSpPr txBox="1"/>
          <p:nvPr/>
        </p:nvSpPr>
        <p:spPr>
          <a:xfrm>
            <a:off x="7040853" y="1218760"/>
            <a:ext cx="147187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ButtonPanel.h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246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D85FE-BDF4-9D44-B7A3-196BE730E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Button Demo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B6F220-076E-5E42-9F0B-E227DE12C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553BEA-FD32-4442-BC1D-F071FDEB2CA3}"/>
              </a:ext>
            </a:extLst>
          </p:cNvPr>
          <p:cNvSpPr txBox="1"/>
          <p:nvPr/>
        </p:nvSpPr>
        <p:spPr>
          <a:xfrm>
            <a:off x="457200" y="1428452"/>
            <a:ext cx="8239756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ButtonPanel.h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*sizer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wxBoxSizer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wxVERTICAL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(this,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wxID_ANY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wxBoxSizer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wxHORIZONTAL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wxStaticText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choose_text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wxStaticText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wxID_ANY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        "Choose:");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wxButton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rock_button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wxButton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wxID_ANY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choice_to_wxString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(ROCK));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wxButton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paper_button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wxButton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wxID_ANY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choice_to_wxString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(PAPER));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wxButton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scissors_button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wxButton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wxID_ANY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choice_to_wxString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(SCISSORS));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83A522-AFDC-C845-AD13-42E282B84412}"/>
              </a:ext>
            </a:extLst>
          </p:cNvPr>
          <p:cNvSpPr txBox="1"/>
          <p:nvPr/>
        </p:nvSpPr>
        <p:spPr>
          <a:xfrm>
            <a:off x="7181350" y="1261666"/>
            <a:ext cx="168828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ButtonPanel.cpp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Content Placeholder 5">
            <a:extLst>
              <a:ext uri="{FF2B5EF4-FFF2-40B4-BE49-F238E27FC236}">
                <a16:creationId xmlns:a16="http://schemas.microsoft.com/office/drawing/2014/main" id="{7CFE78A8-18D2-5C41-A7F5-7A26A0C56A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35" y="4723807"/>
            <a:ext cx="4023125" cy="1981793"/>
          </a:xfrm>
        </p:spPr>
      </p:pic>
    </p:spTree>
    <p:extLst>
      <p:ext uri="{BB962C8B-B14F-4D97-AF65-F5344CB8AC3E}">
        <p14:creationId xmlns:p14="http://schemas.microsoft.com/office/powerpoint/2010/main" val="3702308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A7504-08C9-E746-83BC-417F32C71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Button Demo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EFDA53-FA75-6E48-9180-2323B4702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7E7465-06C5-8249-AA21-280E88D0F64E}"/>
              </a:ext>
            </a:extLst>
          </p:cNvPr>
          <p:cNvSpPr txBox="1"/>
          <p:nvPr/>
        </p:nvSpPr>
        <p:spPr>
          <a:xfrm>
            <a:off x="559523" y="1417342"/>
            <a:ext cx="8024954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rock_button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-&gt;Bind   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wxEVT_BUTTON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on_rock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this);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paper_button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-&gt;Bind  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wxEVT_BUTTON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on_paper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this);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scissors_button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-&gt;Bind(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wxEVT_BUTTON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on_scissors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this);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-&gt;Add(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choose_text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0, 0, 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AddSpacer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-&gt;Add(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rock_button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0, 0, 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AddSpacer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-&gt;Add(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paper_button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0, 0, 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AddSpacer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-&gt;Add(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scissors_button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0, 0, 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chosen_panel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(this,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wxID_ANY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chosen_sizer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wxGridSizer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(2, 0, 5);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3F052A5-1C4D-0349-8FB8-40F1B67DBF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0825" y="2734769"/>
            <a:ext cx="4023125" cy="1981793"/>
          </a:xfrm>
        </p:spPr>
      </p:pic>
    </p:spTree>
    <p:extLst>
      <p:ext uri="{BB962C8B-B14F-4D97-AF65-F5344CB8AC3E}">
        <p14:creationId xmlns:p14="http://schemas.microsoft.com/office/powerpoint/2010/main" val="1260012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C91AA-E956-3446-8CFF-1BA55A461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Button Demo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0C0B31-A4E2-8C45-8215-1A53461C6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3713F1-78DB-9048-AB57-A322A7D6D26F}"/>
              </a:ext>
            </a:extLst>
          </p:cNvPr>
          <p:cNvSpPr txBox="1"/>
          <p:nvPr/>
        </p:nvSpPr>
        <p:spPr>
          <a:xfrm>
            <a:off x="613224" y="1417342"/>
            <a:ext cx="7917552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wxStaticText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chosen_text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wxStaticText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chosen_panel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wxID_ANY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        "Chosen object:");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button_chosen_text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wxStaticText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chosen_panel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wxID_ANY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"");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button_chosen_text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SetFont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button_chosen_text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GetFont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().Larger());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chosen_sizer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-&gt;Add(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chosen_text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0,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wxALIGN_RIGHT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chosen_sizer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-&gt;Add(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button_chosen_text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0, 0, 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chosen_panel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chosen_sizer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sizer-&gt;Add(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0,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wxALIGN_CENTER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sizer-&gt;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AddSpacer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sizer-&gt;Add(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chosen_panel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0,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wxALIGN_CENTER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sizer-&gt;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AddSpacer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(20);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SetSizer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(sizer);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EFBB179-A474-584A-A9D0-A702058078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06244" y="4500710"/>
            <a:ext cx="4023125" cy="1981793"/>
          </a:xfrm>
        </p:spPr>
      </p:pic>
    </p:spTree>
    <p:extLst>
      <p:ext uri="{BB962C8B-B14F-4D97-AF65-F5344CB8AC3E}">
        <p14:creationId xmlns:p14="http://schemas.microsoft.com/office/powerpoint/2010/main" val="3876359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A44AA-60F6-B842-B079-B267BD404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Button Demo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D6CAE-1258-3D41-89B9-796661CFA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46A8ED-24DA-624E-A815-4562524FD32C}"/>
              </a:ext>
            </a:extLst>
          </p:cNvPr>
          <p:cNvSpPr txBox="1"/>
          <p:nvPr/>
        </p:nvSpPr>
        <p:spPr>
          <a:xfrm>
            <a:off x="468152" y="1325903"/>
            <a:ext cx="8207696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ButtonPanel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on_rock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wxCommandEvent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event)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update_button_choice_text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(ROCK);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ButtonPanel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on_paper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wxCommandEvent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event)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update_button_choice_text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(PAPER);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ButtonPanel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on_scissors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wxCommandEvent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event)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update_button_choice_text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(SCISSORS);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ButtonPanel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update_button_choice_text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Choice choice)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button_chosen_text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SetLabelText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choice_to_wxString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(choice));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61865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A8D94-BCDA-CE44-BBE2-9D76868AA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#9. GUI-Based RPS Game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90C0D-E7C9-F840-92D8-715096936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93891"/>
          </a:xfrm>
        </p:spPr>
        <p:txBody>
          <a:bodyPr/>
          <a:lstStyle/>
          <a:p>
            <a:r>
              <a:rPr lang="en-US" dirty="0"/>
              <a:t>Develop a GUI-based version of a </a:t>
            </a:r>
            <a:br>
              <a:rPr lang="en-US" dirty="0"/>
            </a:br>
            <a:r>
              <a:rPr lang="en-US" dirty="0"/>
              <a:t>Rock-Paper-Scissors game.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98D39B-2B19-A342-8A87-F675F7B91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54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D5B92-6D27-7544-9108-8A03F924D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#9: Required Features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FDE2E-1C59-6A48-A2E7-BAAF9E003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Display which round it is.</a:t>
            </a:r>
          </a:p>
          <a:p>
            <a:r>
              <a:rPr lang="en-US" dirty="0"/>
              <a:t>For each round, there is a way for the human player to choose rock, paper, or scissors. The computer makes a random choice.</a:t>
            </a:r>
          </a:p>
          <a:p>
            <a:pPr lvl="1"/>
            <a:r>
              <a:rPr lang="en-US" dirty="0"/>
              <a:t>Display the human’s and the computer’s choices.</a:t>
            </a:r>
          </a:p>
          <a:p>
            <a:r>
              <a:rPr lang="en-US" dirty="0"/>
              <a:t>Display who won each round (or was it a tie).</a:t>
            </a:r>
          </a:p>
          <a:p>
            <a:r>
              <a:rPr lang="en-US" dirty="0"/>
              <a:t>Display a running count of human wins, computer wins, and ties.</a:t>
            </a:r>
          </a:p>
          <a:p>
            <a:r>
              <a:rPr lang="en-US" dirty="0"/>
              <a:t>The default is 20 rounds per game.</a:t>
            </a:r>
          </a:p>
          <a:p>
            <a:pPr lvl="1"/>
            <a:r>
              <a:rPr lang="en-US" dirty="0"/>
              <a:t>Provide an interactive way to change that number.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F1E3A7-2887-1847-A1CF-6B548F9CA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946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7612C-0ACE-F145-974D-567BE3C2A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#9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970F3-C64F-714B-8242-DB1B69D97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Required menu commands</a:t>
            </a:r>
          </a:p>
          <a:p>
            <a:pPr lvl="1"/>
            <a:r>
              <a:rPr lang="en-US" dirty="0"/>
              <a:t>About</a:t>
            </a:r>
          </a:p>
          <a:p>
            <a:pPr lvl="1"/>
            <a:r>
              <a:rPr lang="en-US" dirty="0"/>
              <a:t>Exit</a:t>
            </a:r>
          </a:p>
          <a:p>
            <a:pPr lvl="1"/>
            <a:r>
              <a:rPr lang="en-US" dirty="0"/>
              <a:t>Start a new game</a:t>
            </a:r>
          </a:p>
          <a:p>
            <a:pPr lvl="4"/>
            <a:endParaRPr lang="en-US" dirty="0"/>
          </a:p>
          <a:p>
            <a:r>
              <a:rPr lang="en-US" dirty="0"/>
              <a:t>Due Tuesday, April 16.</a:t>
            </a:r>
          </a:p>
          <a:p>
            <a:pPr lvl="1"/>
            <a:r>
              <a:rPr lang="en-US" dirty="0"/>
              <a:t>100 points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909D2F-628D-3748-92FE-E2302ED80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20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DF8B0-1C72-7641-8639-F8BCEA914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#9 Extra Credit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DB69C-A17B-B049-8473-0F3FC616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some </a:t>
            </a:r>
            <a:r>
              <a:rPr lang="en-US" dirty="0">
                <a:solidFill>
                  <a:srgbClr val="B23C00"/>
                </a:solidFill>
              </a:rPr>
              <a:t>basic machine learning </a:t>
            </a:r>
            <a:br>
              <a:rPr lang="en-US" dirty="0"/>
            </a:br>
            <a:r>
              <a:rPr lang="en-US" dirty="0"/>
              <a:t>to the program.</a:t>
            </a:r>
          </a:p>
          <a:p>
            <a:pPr lvl="1"/>
            <a:r>
              <a:rPr lang="en-US" dirty="0"/>
              <a:t>Make the computer’s choices smarter </a:t>
            </a:r>
            <a:br>
              <a:rPr lang="en-US" dirty="0"/>
            </a:br>
            <a:r>
              <a:rPr lang="en-US" dirty="0"/>
              <a:t>rather than simply random.</a:t>
            </a:r>
          </a:p>
          <a:p>
            <a:pPr lvl="4"/>
            <a:endParaRPr lang="en-US" dirty="0"/>
          </a:p>
          <a:p>
            <a:r>
              <a:rPr lang="en-US" dirty="0"/>
              <a:t>ML makes it increasingly difficult for a human </a:t>
            </a:r>
            <a:br>
              <a:rPr lang="en-US" dirty="0"/>
            </a:br>
            <a:r>
              <a:rPr lang="en-US" dirty="0"/>
              <a:t>to beat the computer.</a:t>
            </a:r>
          </a:p>
          <a:p>
            <a:pPr lvl="1"/>
            <a:r>
              <a:rPr lang="en-US" dirty="0"/>
              <a:t>In the long run, the computer will win more rounds than a human player.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5B3CB-C87F-1247-9CDE-C11711050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13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Machine Learning for RPS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Human players of the Rock Paper Scissors game try to develop </a:t>
            </a:r>
            <a:r>
              <a:rPr lang="en-US" altLang="x-none" dirty="0">
                <a:solidFill>
                  <a:srgbClr val="B23C00"/>
                </a:solidFill>
              </a:rPr>
              <a:t>strategies</a:t>
            </a:r>
            <a:r>
              <a:rPr lang="en-US" altLang="x-none" dirty="0"/>
              <a:t> to beat the opponent.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Therefore, humans generally do not </a:t>
            </a:r>
            <a:br>
              <a:rPr lang="en-US" altLang="x-none" dirty="0"/>
            </a:br>
            <a:r>
              <a:rPr lang="en-US" altLang="x-none" dirty="0"/>
              <a:t>make random choices.</a:t>
            </a:r>
          </a:p>
          <a:p>
            <a:pPr marL="1828800" lvl="4" indent="0">
              <a:buNone/>
            </a:pPr>
            <a:endParaRPr lang="en-US" altLang="x-none" dirty="0"/>
          </a:p>
          <a:p>
            <a:r>
              <a:rPr lang="en-US" altLang="x-none" dirty="0"/>
              <a:t>Human choices exhibit </a:t>
            </a:r>
            <a:r>
              <a:rPr lang="en-US" altLang="x-none" dirty="0">
                <a:solidFill>
                  <a:srgbClr val="B23C00"/>
                </a:solidFill>
              </a:rPr>
              <a:t>patterns</a:t>
            </a:r>
            <a:r>
              <a:rPr lang="en-US" altLang="x-none" dirty="0"/>
              <a:t> that </a:t>
            </a:r>
            <a:br>
              <a:rPr lang="en-US" altLang="x-none" dirty="0"/>
            </a:br>
            <a:r>
              <a:rPr lang="en-US" altLang="x-none" dirty="0"/>
              <a:t>a computer can discover and exploit.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521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Model-View-Controller Architecture (MVC)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Design goal: Identify which application components are </a:t>
            </a:r>
            <a:r>
              <a:rPr lang="en-US" dirty="0">
                <a:solidFill>
                  <a:srgbClr val="B23C00"/>
                </a:solidFill>
              </a:rPr>
              <a:t>model</a:t>
            </a:r>
            <a:r>
              <a:rPr lang="en-US" dirty="0"/>
              <a:t>, </a:t>
            </a:r>
            <a:r>
              <a:rPr lang="en-US" dirty="0">
                <a:solidFill>
                  <a:srgbClr val="B23C00"/>
                </a:solidFill>
              </a:rPr>
              <a:t>view</a:t>
            </a:r>
            <a:r>
              <a:rPr lang="en-US" dirty="0"/>
              <a:t>, or </a:t>
            </a:r>
            <a:r>
              <a:rPr lang="en-US" dirty="0">
                <a:solidFill>
                  <a:srgbClr val="B23C00"/>
                </a:solidFill>
              </a:rPr>
              <a:t>controller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 descr="Figur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2337411"/>
            <a:ext cx="3886200" cy="3286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59489" y="5800734"/>
            <a:ext cx="382502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A user cannot directly modify the model.</a:t>
            </a:r>
          </a:p>
        </p:txBody>
      </p:sp>
    </p:spTree>
    <p:extLst>
      <p:ext uri="{BB962C8B-B14F-4D97-AF65-F5344CB8AC3E}">
        <p14:creationId xmlns:p14="http://schemas.microsoft.com/office/powerpoint/2010/main" val="29474800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Machine Learning for RPS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61485"/>
            <a:ext cx="8229600" cy="4884411"/>
          </a:xfrm>
        </p:spPr>
        <p:txBody>
          <a:bodyPr/>
          <a:lstStyle/>
          <a:p>
            <a:r>
              <a:rPr lang="en-US" altLang="x-none" dirty="0"/>
              <a:t>Continuously record the </a:t>
            </a:r>
            <a:r>
              <a:rPr lang="en-US" altLang="x-none" dirty="0">
                <a:solidFill>
                  <a:srgbClr val="B23C00"/>
                </a:solidFill>
              </a:rPr>
              <a:t>last </a:t>
            </a:r>
            <a:r>
              <a:rPr lang="en-US" altLang="x-none" i="1" dirty="0">
                <a:solidFill>
                  <a:srgbClr val="B23C00"/>
                </a:solidFill>
              </a:rPr>
              <a:t>N</a:t>
            </a:r>
            <a:r>
              <a:rPr lang="en-US" altLang="x-none" dirty="0">
                <a:solidFill>
                  <a:srgbClr val="B23C00"/>
                </a:solidFill>
              </a:rPr>
              <a:t> choices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between the human and the computer player.</a:t>
            </a:r>
          </a:p>
          <a:p>
            <a:pPr lvl="1"/>
            <a:r>
              <a:rPr lang="en-US" altLang="x-none" dirty="0"/>
              <a:t>Throw out the oldest choice in order </a:t>
            </a:r>
            <a:br>
              <a:rPr lang="en-US" altLang="x-none" dirty="0"/>
            </a:br>
            <a:r>
              <a:rPr lang="en-US" altLang="x-none" dirty="0"/>
              <a:t>to add a new one.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For example, suppose </a:t>
            </a:r>
            <a:r>
              <a:rPr lang="en-US" altLang="x-none" i="1" dirty="0"/>
              <a:t>N </a:t>
            </a:r>
            <a:r>
              <a:rPr lang="en-US" altLang="x-none" dirty="0"/>
              <a:t>= 5 and during the game, the recorded choices are (the human’s choices are underlined):</a:t>
            </a:r>
          </a:p>
          <a:p>
            <a:pPr lvl="1"/>
            <a:endParaRPr lang="en-US" altLang="x-none" dirty="0"/>
          </a:p>
          <a:p>
            <a:pPr lvl="1"/>
            <a:r>
              <a:rPr lang="en-US" altLang="x-none" dirty="0"/>
              <a:t>The last choice was made by the human, </a:t>
            </a:r>
            <a:br>
              <a:rPr lang="en-US" altLang="x-none" dirty="0"/>
            </a:br>
            <a:r>
              <a:rPr lang="en-US" altLang="x-none" dirty="0"/>
              <a:t>and it was </a:t>
            </a:r>
            <a:r>
              <a:rPr lang="en-US" altLang="x-none" u="sng" dirty="0"/>
              <a:t>paper</a:t>
            </a:r>
            <a:r>
              <a:rPr lang="en-US" altLang="x-none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18803" y="4617707"/>
            <a:ext cx="1106393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altLang="x-none" sz="2400" b="1" u="sng" dirty="0">
                <a:solidFill>
                  <a:srgbClr val="0033CC"/>
                </a:solidFill>
                <a:latin typeface="Courier New" charset="0"/>
              </a:rPr>
              <a:t>P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S</a:t>
            </a:r>
            <a:r>
              <a:rPr lang="en-US" altLang="x-none" sz="2400" b="1" u="sng" dirty="0">
                <a:solidFill>
                  <a:srgbClr val="0033CC"/>
                </a:solidFill>
                <a:latin typeface="Courier New" charset="0"/>
              </a:rPr>
              <a:t>R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S</a:t>
            </a:r>
            <a:r>
              <a:rPr lang="en-US" altLang="x-none" sz="2400" b="1" u="sng" dirty="0">
                <a:solidFill>
                  <a:srgbClr val="0033CC"/>
                </a:solidFill>
                <a:latin typeface="Courier New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81917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Machine Learning for RPS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962380"/>
          </a:xfrm>
        </p:spPr>
        <p:txBody>
          <a:bodyPr/>
          <a:lstStyle/>
          <a:p>
            <a:r>
              <a:rPr lang="en-US" dirty="0"/>
              <a:t>For each recorded sequence that ends with the human’s choice, the computer should store how many times that sequence has occurred (each sequence’s frequency).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For example, for </a:t>
            </a:r>
            <a:r>
              <a:rPr lang="en-US" i="1" dirty="0"/>
              <a:t>N</a:t>
            </a:r>
            <a:r>
              <a:rPr lang="en-US" dirty="0"/>
              <a:t> = 5, the stored sequences and their frequencies may be (in no particular order, human choices are underlined):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BD34F8-A4AE-3241-ACB5-4DE378026EA6}"/>
              </a:ext>
            </a:extLst>
          </p:cNvPr>
          <p:cNvSpPr txBox="1"/>
          <p:nvPr/>
        </p:nvSpPr>
        <p:spPr>
          <a:xfrm>
            <a:off x="1179084" y="4583353"/>
            <a:ext cx="678583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dirty="0">
                <a:solidFill>
                  <a:srgbClr val="B23C00"/>
                </a:solidFill>
              </a:rPr>
              <a:t>:1</a:t>
            </a:r>
            <a:r>
              <a:rPr lang="en-US" sz="2000" dirty="0"/>
              <a:t>, 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>
                <a:solidFill>
                  <a:srgbClr val="B23C00"/>
                </a:solidFill>
              </a:rPr>
              <a:t>:3</a:t>
            </a:r>
            <a:r>
              <a:rPr lang="en-US" sz="2000" dirty="0"/>
              <a:t>, 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dirty="0">
                <a:solidFill>
                  <a:srgbClr val="B23C00"/>
                </a:solidFill>
              </a:rPr>
              <a:t>:2</a:t>
            </a:r>
            <a:r>
              <a:rPr lang="en-US" sz="2000" dirty="0"/>
              <a:t>, 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dirty="0">
                <a:solidFill>
                  <a:srgbClr val="B23C00"/>
                </a:solidFill>
              </a:rPr>
              <a:t>:4</a:t>
            </a:r>
            <a:r>
              <a:rPr lang="en-US" sz="2000" dirty="0"/>
              <a:t>, 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>
                <a:solidFill>
                  <a:srgbClr val="B23C00"/>
                </a:solidFill>
              </a:rPr>
              <a:t>:3</a:t>
            </a:r>
            <a:r>
              <a:rPr lang="en-US" sz="2000" dirty="0"/>
              <a:t>, 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>
                <a:solidFill>
                  <a:srgbClr val="B23C00"/>
                </a:solidFill>
              </a:rPr>
              <a:t>:2</a:t>
            </a:r>
          </a:p>
        </p:txBody>
      </p:sp>
    </p:spTree>
    <p:extLst>
      <p:ext uri="{BB962C8B-B14F-4D97-AF65-F5344CB8AC3E}">
        <p14:creationId xmlns:p14="http://schemas.microsoft.com/office/powerpoint/2010/main" val="17852048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Machine Learning for RPS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537"/>
            <a:ext cx="8320994" cy="4206194"/>
          </a:xfrm>
        </p:spPr>
        <p:txBody>
          <a:bodyPr/>
          <a:lstStyle/>
          <a:p>
            <a:r>
              <a:rPr lang="en-US" dirty="0"/>
              <a:t>Suppose that in the previous round, the human chose </a:t>
            </a:r>
            <a:r>
              <a:rPr lang="en-US" u="sng" dirty="0">
                <a:solidFill>
                  <a:srgbClr val="B23C00"/>
                </a:solidFill>
              </a:rPr>
              <a:t>rock</a:t>
            </a:r>
            <a:r>
              <a:rPr lang="en-US" dirty="0"/>
              <a:t> and the computer chose scissors. Then in the current round, the human chose </a:t>
            </a:r>
            <a:r>
              <a:rPr lang="en-US" u="sng" dirty="0">
                <a:solidFill>
                  <a:srgbClr val="B23C00"/>
                </a:solidFill>
              </a:rPr>
              <a:t>paper</a:t>
            </a:r>
            <a:r>
              <a:rPr lang="en-US" dirty="0"/>
              <a:t> and the computer chose scissors. Therefore, the last four choices were </a:t>
            </a:r>
            <a:r>
              <a:rPr lang="en-US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.</a:t>
            </a:r>
          </a:p>
          <a:p>
            <a:pPr lvl="4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74325E-0CF3-AC42-B978-8B2DE741D638}"/>
              </a:ext>
            </a:extLst>
          </p:cNvPr>
          <p:cNvSpPr txBox="1"/>
          <p:nvPr/>
        </p:nvSpPr>
        <p:spPr>
          <a:xfrm>
            <a:off x="1900968" y="1308350"/>
            <a:ext cx="678583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dirty="0"/>
              <a:t>:1, 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/>
              <a:t>:3, 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dirty="0"/>
              <a:t>:2, </a:t>
            </a:r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dirty="0"/>
              <a:t>:4, </a:t>
            </a:r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/>
              <a:t>:3, 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/>
              <a:t>:2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D2E27E-C8DF-2E47-AB52-395E71730BBC}"/>
              </a:ext>
            </a:extLst>
          </p:cNvPr>
          <p:cNvSpPr txBox="1"/>
          <p:nvPr/>
        </p:nvSpPr>
        <p:spPr>
          <a:xfrm>
            <a:off x="274367" y="1358726"/>
            <a:ext cx="1515159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rgbClr val="0033CC"/>
                </a:solidFill>
              </a:rPr>
              <a:t>Stored frequencies:</a:t>
            </a:r>
          </a:p>
        </p:txBody>
      </p:sp>
    </p:spTree>
    <p:extLst>
      <p:ext uri="{BB962C8B-B14F-4D97-AF65-F5344CB8AC3E}">
        <p14:creationId xmlns:p14="http://schemas.microsoft.com/office/powerpoint/2010/main" val="33692594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ABBF0-C15D-BB4A-B70E-4D8C17102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Machine Learning for RPS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60D0F-97F2-684F-B541-BDA565DAF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9032"/>
            <a:ext cx="8229600" cy="3791894"/>
          </a:xfrm>
        </p:spPr>
        <p:txBody>
          <a:bodyPr/>
          <a:lstStyle/>
          <a:p>
            <a:r>
              <a:rPr lang="en-US" dirty="0"/>
              <a:t>The computer can predict that the </a:t>
            </a:r>
            <a:r>
              <a:rPr lang="en-US" dirty="0">
                <a:solidFill>
                  <a:srgbClr val="8F0000"/>
                </a:solidFill>
              </a:rPr>
              <a:t>human will most likely next choose </a:t>
            </a:r>
            <a:r>
              <a:rPr lang="en-US" u="sng" dirty="0">
                <a:solidFill>
                  <a:srgbClr val="008000"/>
                </a:solidFill>
              </a:rPr>
              <a:t>scissors</a:t>
            </a:r>
            <a:r>
              <a:rPr lang="en-US" dirty="0"/>
              <a:t>, since </a:t>
            </a:r>
            <a:r>
              <a:rPr lang="en-US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u="sng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 appears more times than </a:t>
            </a:r>
            <a:r>
              <a:rPr lang="en-US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u="sng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/>
              <a:t> and </a:t>
            </a:r>
            <a:r>
              <a:rPr lang="en-US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u="sng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/>
              <a:t> in the stored frequencies. </a:t>
            </a:r>
          </a:p>
          <a:p>
            <a:pPr lvl="1"/>
            <a:r>
              <a:rPr lang="en-US" dirty="0"/>
              <a:t>Therefore, in the next round, the computer should choose rock to beat the human’s predicted choice </a:t>
            </a:r>
            <a:br>
              <a:rPr lang="en-US" dirty="0"/>
            </a:br>
            <a:r>
              <a:rPr lang="en-US" dirty="0"/>
              <a:t>of </a:t>
            </a:r>
            <a:r>
              <a:rPr lang="en-US" u="sng" dirty="0"/>
              <a:t>scissors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Update the stored frequencies with the round’s choices.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3594F5-316F-9648-8B50-B104EFE78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1FCEDA-6911-AB4C-865B-9556DF47D72F}"/>
              </a:ext>
            </a:extLst>
          </p:cNvPr>
          <p:cNvSpPr txBox="1"/>
          <p:nvPr/>
        </p:nvSpPr>
        <p:spPr>
          <a:xfrm>
            <a:off x="1900968" y="1308350"/>
            <a:ext cx="678583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dirty="0"/>
              <a:t>:1, 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/>
              <a:t>:3, 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dirty="0"/>
              <a:t>:2, </a:t>
            </a:r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dirty="0"/>
              <a:t>:4, </a:t>
            </a:r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/>
              <a:t>:3, 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/>
              <a:t>:2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A55A3C-1216-6845-9E61-8A108724D0A3}"/>
              </a:ext>
            </a:extLst>
          </p:cNvPr>
          <p:cNvSpPr txBox="1"/>
          <p:nvPr/>
        </p:nvSpPr>
        <p:spPr>
          <a:xfrm>
            <a:off x="274367" y="1358726"/>
            <a:ext cx="1515159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rgbClr val="0033CC"/>
                </a:solidFill>
              </a:rPr>
              <a:t>Stored frequencies: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BA367B-137D-9246-8AC9-4BDD385016C2}"/>
              </a:ext>
            </a:extLst>
          </p:cNvPr>
          <p:cNvSpPr txBox="1"/>
          <p:nvPr/>
        </p:nvSpPr>
        <p:spPr>
          <a:xfrm>
            <a:off x="4171890" y="1844688"/>
            <a:ext cx="80021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DA086D-B889-8240-8E05-861FE7CE6992}"/>
              </a:ext>
            </a:extLst>
          </p:cNvPr>
          <p:cNvSpPr txBox="1"/>
          <p:nvPr/>
        </p:nvSpPr>
        <p:spPr>
          <a:xfrm>
            <a:off x="2651781" y="1885246"/>
            <a:ext cx="1388522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rgbClr val="0033CC"/>
                </a:solidFill>
              </a:rPr>
              <a:t>Last four choices:</a:t>
            </a:r>
          </a:p>
        </p:txBody>
      </p:sp>
    </p:spTree>
    <p:extLst>
      <p:ext uri="{BB962C8B-B14F-4D97-AF65-F5344CB8AC3E}">
        <p14:creationId xmlns:p14="http://schemas.microsoft.com/office/powerpoint/2010/main" val="11620532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Machine Learning for RPS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game ends, write the frequency data </a:t>
            </a:r>
            <a:br>
              <a:rPr lang="en-US" dirty="0"/>
            </a:br>
            <a:r>
              <a:rPr lang="en-US" dirty="0"/>
              <a:t>to a file, so that when a new game begins, these frequencies can be read back in.</a:t>
            </a:r>
          </a:p>
          <a:p>
            <a:pPr lvl="4"/>
            <a:endParaRPr lang="en-US" dirty="0"/>
          </a:p>
          <a:p>
            <a:r>
              <a:rPr lang="en-US" dirty="0"/>
              <a:t>As the computer plays more games </a:t>
            </a:r>
            <a:br>
              <a:rPr lang="en-US" dirty="0"/>
            </a:br>
            <a:r>
              <a:rPr lang="en-US" dirty="0"/>
              <a:t>and stores more frequency data, </a:t>
            </a:r>
            <a:br>
              <a:rPr lang="en-US" dirty="0"/>
            </a:br>
            <a:r>
              <a:rPr lang="en-US" dirty="0"/>
              <a:t>it becomes increasingly more capable </a:t>
            </a:r>
            <a:br>
              <a:rPr lang="en-US" dirty="0"/>
            </a:br>
            <a:r>
              <a:rPr lang="en-US" dirty="0"/>
              <a:t>of predicting the human’s next choice.</a:t>
            </a:r>
          </a:p>
          <a:p>
            <a:pPr lvl="4"/>
            <a:endParaRPr lang="en-US" dirty="0"/>
          </a:p>
          <a:p>
            <a:r>
              <a:rPr lang="en-US" dirty="0"/>
              <a:t>In the long run, the computer will become </a:t>
            </a:r>
            <a:br>
              <a:rPr lang="en-US" dirty="0"/>
            </a:br>
            <a:r>
              <a:rPr lang="en-US" dirty="0"/>
              <a:t>very difficult for humans to beat.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23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B759C-D614-6E4D-B677-8E0D1D9B1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#9 Extra Credit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7C34D-AA53-2E47-A8FF-D566D7DD0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computer uses ML, also display what the computer predicted the human will choose.</a:t>
            </a:r>
          </a:p>
          <a:p>
            <a:pPr lvl="4"/>
            <a:endParaRPr lang="en-US" dirty="0"/>
          </a:p>
          <a:p>
            <a:r>
              <a:rPr lang="en-US" dirty="0"/>
              <a:t>Extra credit: up to 50 points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CD1C41-12E4-994B-ACF8-428EE568A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9658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2B471-4DB7-EA4A-96FC-1B1AD74C7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wx</a:t>
            </a:r>
            <a:r>
              <a:rPr lang="en-US" dirty="0"/>
              <a:t>-RPS: Linux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C18ACB-7455-144A-9643-A4FB5BB1D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A81984-1516-B746-A89D-99C58366A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9386" y="1264186"/>
            <a:ext cx="4345227" cy="484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881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75516-4B89-ED4A-BDDC-713B43E2BBAC}" type="slidenum">
              <a:rPr lang="en-US"/>
              <a:pPr/>
              <a:t>3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Implementation: Loose Coupling</a:t>
            </a:r>
            <a:endParaRPr lang="en-US" i="1" dirty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Keep the implementations of the </a:t>
            </a:r>
            <a:br>
              <a:rPr lang="en-US" dirty="0"/>
            </a:br>
            <a:r>
              <a:rPr lang="en-US" dirty="0"/>
              <a:t>three objects types separate.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Each type of objects does not depend </a:t>
            </a:r>
            <a:br>
              <a:rPr lang="en-US" dirty="0"/>
            </a:br>
            <a:r>
              <a:rPr lang="en-US" dirty="0"/>
              <a:t>on how the other types are implemented.</a:t>
            </a:r>
          </a:p>
          <a:p>
            <a:pPr lvl="7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Your application is</a:t>
            </a: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easier to develop and maintain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faster to develop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more </a:t>
            </a:r>
            <a:r>
              <a:rPr lang="en-US" dirty="0">
                <a:solidFill>
                  <a:srgbClr val="B23C00"/>
                </a:solidFill>
              </a:rPr>
              <a:t>robust</a:t>
            </a:r>
            <a:r>
              <a:rPr lang="en-US" dirty="0"/>
              <a:t> (resilient to runtime errors)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33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4A5B8-BBA8-9744-A005-37EA9C08894B}" type="slidenum">
              <a:rPr lang="en-US"/>
              <a:pPr/>
              <a:t>4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MVC Model Objects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469389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Represent the </a:t>
            </a:r>
            <a:r>
              <a:rPr lang="en-US" dirty="0">
                <a:solidFill>
                  <a:srgbClr val="B23C00"/>
                </a:solidFill>
              </a:rPr>
              <a:t>persistent information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maintained by your application.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/>
              <a:t>The information can be kept in a database.</a:t>
            </a:r>
          </a:p>
        </p:txBody>
      </p:sp>
    </p:spTree>
    <p:extLst>
      <p:ext uri="{BB962C8B-B14F-4D97-AF65-F5344CB8AC3E}">
        <p14:creationId xmlns:p14="http://schemas.microsoft.com/office/powerpoint/2010/main" val="3760004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13C4-BE19-F746-8BAB-A4BA1A7DC410}" type="slidenum">
              <a:rPr lang="en-US"/>
              <a:pPr/>
              <a:t>5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MVC View Objects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View objects represent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user interface components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Input components such as text fields and checkboxes.</a:t>
            </a:r>
          </a:p>
          <a:p>
            <a:pPr lvl="5"/>
            <a:endParaRPr lang="en-US" dirty="0"/>
          </a:p>
          <a:p>
            <a:r>
              <a:rPr lang="en-US" dirty="0"/>
              <a:t>In each use case, users interact </a:t>
            </a:r>
            <a:br>
              <a:rPr lang="en-US" dirty="0"/>
            </a:br>
            <a:r>
              <a:rPr lang="en-US" dirty="0"/>
              <a:t>with at least one view object.</a:t>
            </a:r>
          </a:p>
          <a:p>
            <a:pPr lvl="7"/>
            <a:endParaRPr lang="en-US" dirty="0"/>
          </a:p>
          <a:p>
            <a:r>
              <a:rPr lang="en-US" dirty="0"/>
              <a:t>A view object </a:t>
            </a:r>
            <a:r>
              <a:rPr lang="en-US" dirty="0">
                <a:solidFill>
                  <a:srgbClr val="B23C00"/>
                </a:solidFill>
              </a:rPr>
              <a:t>collects information</a:t>
            </a:r>
            <a:r>
              <a:rPr lang="en-US" dirty="0"/>
              <a:t> from users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in a form that the model and controller objects </a:t>
            </a:r>
            <a:br>
              <a:rPr lang="en-US" dirty="0"/>
            </a:br>
            <a:r>
              <a:rPr lang="en-US" dirty="0"/>
              <a:t>can use.</a:t>
            </a:r>
          </a:p>
        </p:txBody>
      </p:sp>
    </p:spTree>
    <p:extLst>
      <p:ext uri="{BB962C8B-B14F-4D97-AF65-F5344CB8AC3E}">
        <p14:creationId xmlns:p14="http://schemas.microsoft.com/office/powerpoint/2010/main" val="1859048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961C-FB84-C245-A13B-BE410715E4B2}" type="slidenum">
              <a:rPr lang="en-US"/>
              <a:pPr/>
              <a:t>6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Controller Objects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Coordinate the model and view objects.</a:t>
            </a:r>
          </a:p>
          <a:p>
            <a:pPr lvl="1"/>
            <a:r>
              <a:rPr lang="en-US" dirty="0"/>
              <a:t>Often have </a:t>
            </a:r>
            <a:r>
              <a:rPr lang="en-US" dirty="0">
                <a:solidFill>
                  <a:srgbClr val="B23C00"/>
                </a:solidFill>
              </a:rPr>
              <a:t>no physical counterpart</a:t>
            </a:r>
            <a:r>
              <a:rPr lang="en-US" dirty="0"/>
              <a:t> in the real world.</a:t>
            </a:r>
          </a:p>
          <a:p>
            <a:pPr lvl="5"/>
            <a:endParaRPr lang="en-US" dirty="0"/>
          </a:p>
          <a:p>
            <a:r>
              <a:rPr lang="en-US" dirty="0"/>
              <a:t>Collect information from view objects </a:t>
            </a:r>
            <a:br>
              <a:rPr lang="en-US" dirty="0"/>
            </a:br>
            <a:r>
              <a:rPr lang="en-US" dirty="0"/>
              <a:t>for dispatch to model objects.</a:t>
            </a:r>
          </a:p>
          <a:p>
            <a:pPr lvl="4"/>
            <a:endParaRPr lang="en-US" dirty="0"/>
          </a:p>
          <a:p>
            <a:r>
              <a:rPr lang="en-US" dirty="0"/>
              <a:t>This is how user-entered data can </a:t>
            </a:r>
            <a:br>
              <a:rPr lang="en-US" dirty="0"/>
            </a:br>
            <a:r>
              <a:rPr lang="en-US" dirty="0"/>
              <a:t>update the model.</a:t>
            </a:r>
          </a:p>
        </p:txBody>
      </p:sp>
    </p:spTree>
    <p:extLst>
      <p:ext uri="{BB962C8B-B14F-4D97-AF65-F5344CB8AC3E}">
        <p14:creationId xmlns:p14="http://schemas.microsoft.com/office/powerpoint/2010/main" val="148936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67BE1-4008-3C4F-80EC-7688440D3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7598-CF18-AF4F-8A05-01DBE50564C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813058" name="Rectangle 2">
            <a:extLst>
              <a:ext uri="{FF2B5EF4-FFF2-40B4-BE49-F238E27FC236}">
                <a16:creationId xmlns:a16="http://schemas.microsoft.com/office/drawing/2014/main" id="{4271AFD7-3F25-D245-8DB8-CC07C46EBE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Software Frameworks</a:t>
            </a:r>
          </a:p>
        </p:txBody>
      </p:sp>
      <p:sp>
        <p:nvSpPr>
          <p:cNvPr id="813059" name="Rectangle 3">
            <a:extLst>
              <a:ext uri="{FF2B5EF4-FFF2-40B4-BE49-F238E27FC236}">
                <a16:creationId xmlns:a16="http://schemas.microsoft.com/office/drawing/2014/main" id="{E3F54C2B-3DCE-4543-B645-6F3DF6448D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 </a:t>
            </a:r>
            <a:r>
              <a:rPr lang="en-US" altLang="en-US" dirty="0">
                <a:solidFill>
                  <a:srgbClr val="B23C00"/>
                </a:solidFill>
              </a:rPr>
              <a:t>software framework</a:t>
            </a:r>
            <a:r>
              <a:rPr lang="en-US" altLang="en-US" dirty="0"/>
              <a:t> consists of a set of </a:t>
            </a:r>
            <a:r>
              <a:rPr lang="en-US" altLang="en-US" dirty="0">
                <a:solidFill>
                  <a:srgbClr val="B23C00"/>
                </a:solidFill>
              </a:rPr>
              <a:t>cooperating classes</a:t>
            </a:r>
            <a:r>
              <a:rPr lang="en-US" altLang="en-US" dirty="0"/>
              <a:t>.</a:t>
            </a:r>
          </a:p>
          <a:p>
            <a:pPr lvl="1"/>
            <a:r>
              <a:rPr lang="en-US" altLang="en-US" dirty="0"/>
              <a:t>These classes implement the essential mechanisms </a:t>
            </a:r>
            <a:br>
              <a:rPr lang="en-US" altLang="en-US" dirty="0"/>
            </a:br>
            <a:r>
              <a:rPr lang="en-US" altLang="en-US" dirty="0"/>
              <a:t>for a </a:t>
            </a:r>
            <a:r>
              <a:rPr lang="en-US" altLang="en-US" dirty="0">
                <a:solidFill>
                  <a:srgbClr val="B23C00"/>
                </a:solidFill>
              </a:rPr>
              <a:t>particular problem domain</a:t>
            </a:r>
            <a:r>
              <a:rPr lang="en-US" altLang="en-US" dirty="0"/>
              <a:t>.</a:t>
            </a:r>
          </a:p>
          <a:p>
            <a:pPr lvl="1"/>
            <a:r>
              <a:rPr lang="en-US" altLang="en-US" dirty="0"/>
              <a:t>Example: </a:t>
            </a:r>
            <a:r>
              <a:rPr lang="en-US" altLang="en-US" dirty="0" err="1"/>
              <a:t>wxWidgets</a:t>
            </a:r>
            <a:r>
              <a:rPr lang="en-US" altLang="en-US" dirty="0"/>
              <a:t> is a C++ software framework </a:t>
            </a:r>
            <a:br>
              <a:rPr lang="en-US" altLang="en-US" dirty="0"/>
            </a:br>
            <a:r>
              <a:rPr lang="en-US" altLang="en-US" dirty="0"/>
              <a:t>for multi-platform GUI programming.</a:t>
            </a:r>
          </a:p>
          <a:p>
            <a:pPr lvl="4"/>
            <a:endParaRPr lang="en-US" altLang="en-US" dirty="0"/>
          </a:p>
          <a:p>
            <a:r>
              <a:rPr lang="en-US" altLang="en-US" dirty="0"/>
              <a:t>A framework </a:t>
            </a:r>
            <a:r>
              <a:rPr lang="en-US" altLang="en-US" dirty="0">
                <a:solidFill>
                  <a:srgbClr val="B23C00"/>
                </a:solidFill>
              </a:rPr>
              <a:t>imposes a structure </a:t>
            </a:r>
            <a:r>
              <a:rPr lang="en-US" altLang="en-US" dirty="0"/>
              <a:t>on the </a:t>
            </a:r>
            <a:br>
              <a:rPr lang="en-US" altLang="en-US" dirty="0"/>
            </a:br>
            <a:r>
              <a:rPr lang="en-US" altLang="en-US" dirty="0"/>
              <a:t>design and development of applications.</a:t>
            </a:r>
          </a:p>
          <a:p>
            <a:pPr lvl="1"/>
            <a:r>
              <a:rPr lang="en-US" altLang="en-US" dirty="0"/>
              <a:t>It has classes and API that implement the structure.</a:t>
            </a:r>
          </a:p>
          <a:p>
            <a:pPr lvl="1"/>
            <a:r>
              <a:rPr lang="en-US" altLang="en-US" dirty="0"/>
              <a:t>It is more than simply a library.</a:t>
            </a:r>
          </a:p>
        </p:txBody>
      </p:sp>
    </p:spTree>
    <p:extLst>
      <p:ext uri="{BB962C8B-B14F-4D97-AF65-F5344CB8AC3E}">
        <p14:creationId xmlns:p14="http://schemas.microsoft.com/office/powerpoint/2010/main" val="249541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7BD00-EA57-1C44-AEA3-B7267CEA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D77E-8B8F-EF42-8A47-B79CA638938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814082" name="Rectangle 2">
            <a:extLst>
              <a:ext uri="{FF2B5EF4-FFF2-40B4-BE49-F238E27FC236}">
                <a16:creationId xmlns:a16="http://schemas.microsoft.com/office/drawing/2014/main" id="{164BE1F4-788A-454D-880D-F66929B0F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Software Frameworks</a:t>
            </a:r>
            <a:r>
              <a:rPr lang="en-US" altLang="en-US" i="1" dirty="0"/>
              <a:t>, cont’d</a:t>
            </a:r>
          </a:p>
        </p:txBody>
      </p:sp>
      <p:sp>
        <p:nvSpPr>
          <p:cNvPr id="814083" name="Rectangle 3">
            <a:extLst>
              <a:ext uri="{FF2B5EF4-FFF2-40B4-BE49-F238E27FC236}">
                <a16:creationId xmlns:a16="http://schemas.microsoft.com/office/drawing/2014/main" id="{DCFC6CA8-A96F-964C-8889-F694FB9806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An programmer builds an application by:</a:t>
            </a:r>
          </a:p>
          <a:p>
            <a:pPr lvl="1"/>
            <a:r>
              <a:rPr lang="en-US" altLang="en-US" dirty="0"/>
              <a:t>Subclassing framework classes.</a:t>
            </a:r>
          </a:p>
          <a:p>
            <a:pPr lvl="1"/>
            <a:r>
              <a:rPr lang="en-US" altLang="en-US" dirty="0"/>
              <a:t>Adding new classes that provide </a:t>
            </a:r>
            <a:br>
              <a:rPr lang="en-US" altLang="en-US" dirty="0"/>
            </a:br>
            <a:r>
              <a:rPr lang="en-US" altLang="en-US" dirty="0"/>
              <a:t>custom functionality.</a:t>
            </a:r>
          </a:p>
          <a:p>
            <a:pPr lvl="4"/>
            <a:endParaRPr lang="en-US" altLang="en-US" dirty="0"/>
          </a:p>
          <a:p>
            <a:r>
              <a:rPr lang="en-US" altLang="en-US" dirty="0">
                <a:solidFill>
                  <a:srgbClr val="B23C00"/>
                </a:solidFill>
              </a:rPr>
              <a:t>Inversion of control</a:t>
            </a:r>
          </a:p>
          <a:p>
            <a:pPr lvl="1"/>
            <a:r>
              <a:rPr lang="en-US" altLang="en-US" dirty="0"/>
              <a:t>The framework controls the execution flow.</a:t>
            </a:r>
          </a:p>
          <a:p>
            <a:pPr lvl="1"/>
            <a:r>
              <a:rPr lang="en-US" altLang="en-US" dirty="0"/>
              <a:t>The programmer registers </a:t>
            </a:r>
            <a:r>
              <a:rPr lang="en-US" altLang="en-US" dirty="0">
                <a:solidFill>
                  <a:srgbClr val="B23C00"/>
                </a:solidFill>
              </a:rPr>
              <a:t>callback functions</a:t>
            </a:r>
            <a:r>
              <a:rPr lang="en-US" altLang="en-US" dirty="0"/>
              <a:t>, </a:t>
            </a:r>
            <a:br>
              <a:rPr lang="en-US" altLang="en-US" dirty="0"/>
            </a:br>
            <a:r>
              <a:rPr lang="en-US" altLang="en-US" dirty="0"/>
              <a:t>mostly as</a:t>
            </a:r>
            <a:r>
              <a:rPr lang="en-US" altLang="en-US" dirty="0">
                <a:solidFill>
                  <a:srgbClr val="B23C00"/>
                </a:solidFill>
              </a:rPr>
              <a:t> event handlers</a:t>
            </a:r>
            <a:r>
              <a:rPr lang="en-US" altLang="en-US" dirty="0"/>
              <a:t>, with the framework.</a:t>
            </a:r>
          </a:p>
          <a:p>
            <a:pPr lvl="1"/>
            <a:r>
              <a:rPr lang="en-US" altLang="en-US" dirty="0"/>
              <a:t>The framework invokes the callback functions at the appropriate times, such as in response to events.</a:t>
            </a:r>
          </a:p>
        </p:txBody>
      </p:sp>
    </p:spTree>
    <p:extLst>
      <p:ext uri="{BB962C8B-B14F-4D97-AF65-F5344CB8AC3E}">
        <p14:creationId xmlns:p14="http://schemas.microsoft.com/office/powerpoint/2010/main" val="2080626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EEEBF-001D-1045-89C0-77B783B7B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Button Demo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B948F42-0AD6-F943-8684-B2E17E43BA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8450" y="1417342"/>
            <a:ext cx="6007100" cy="29591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0EED15-014B-6748-8A9B-F110899F5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82331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53574</TotalTime>
  <Words>682</Words>
  <Application>Microsoft Macintosh PowerPoint</Application>
  <PresentationFormat>On-screen Show (4:3)</PresentationFormat>
  <Paragraphs>235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Courier New</vt:lpstr>
      <vt:lpstr>Times New Roman</vt:lpstr>
      <vt:lpstr>Wingdings</vt:lpstr>
      <vt:lpstr>Quadrant</vt:lpstr>
      <vt:lpstr>CS 144 Advanced C++ Programming April 9 Class Meeting</vt:lpstr>
      <vt:lpstr>Model-View-Controller Architecture (MVC)</vt:lpstr>
      <vt:lpstr>MVC Implementation: Loose Coupling</vt:lpstr>
      <vt:lpstr>MVC Model Objects</vt:lpstr>
      <vt:lpstr>MVC View Objects</vt:lpstr>
      <vt:lpstr>MVC Controller Objects</vt:lpstr>
      <vt:lpstr>Software Frameworks</vt:lpstr>
      <vt:lpstr>Software Frameworks, cont’d</vt:lpstr>
      <vt:lpstr>Button Demo</vt:lpstr>
      <vt:lpstr>Button Demo, cont’d</vt:lpstr>
      <vt:lpstr>Button Demo, cont’d</vt:lpstr>
      <vt:lpstr>Button Demo, cont’d</vt:lpstr>
      <vt:lpstr>Button Demo, cont’d</vt:lpstr>
      <vt:lpstr>Button Demo, cont’d</vt:lpstr>
      <vt:lpstr>Assignment #9. GUI-Based RPS Game</vt:lpstr>
      <vt:lpstr>Assignment #9: Required Features</vt:lpstr>
      <vt:lpstr>Assignment #9, cont’d</vt:lpstr>
      <vt:lpstr>Assignment #9 Extra Credit</vt:lpstr>
      <vt:lpstr>Simple Machine Learning for RPS</vt:lpstr>
      <vt:lpstr>Simple Machine Learning for RPS, cont’d</vt:lpstr>
      <vt:lpstr>Simple Machine Learning for RPS, cont’d</vt:lpstr>
      <vt:lpstr>Simple Machine Learning for RPS, cont’d</vt:lpstr>
      <vt:lpstr>Simple Machine Learning for RPS, cont’d</vt:lpstr>
      <vt:lpstr>Simple Machine Learning for RPS, cont’d</vt:lpstr>
      <vt:lpstr>Assignment #9 Extra Credit, cont’d</vt:lpstr>
      <vt:lpstr>wx-RPS: Linux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961</cp:revision>
  <cp:lastPrinted>2016-09-16T08:43:07Z</cp:lastPrinted>
  <dcterms:created xsi:type="dcterms:W3CDTF">2008-01-12T03:52:55Z</dcterms:created>
  <dcterms:modified xsi:type="dcterms:W3CDTF">2019-04-09T07:30:20Z</dcterms:modified>
  <cp:category/>
</cp:coreProperties>
</file>