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455" r:id="rId2"/>
    <p:sldId id="479" r:id="rId3"/>
    <p:sldId id="266" r:id="rId4"/>
    <p:sldId id="459" r:id="rId5"/>
    <p:sldId id="456" r:id="rId6"/>
    <p:sldId id="457" r:id="rId7"/>
    <p:sldId id="458" r:id="rId8"/>
    <p:sldId id="460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478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50" autoAdjust="0"/>
    <p:restoredTop sz="96763" autoAdjust="0"/>
  </p:normalViewPr>
  <p:slideViewPr>
    <p:cSldViewPr>
      <p:cViewPr varScale="1">
        <p:scale>
          <a:sx n="146" d="100"/>
          <a:sy n="146" d="100"/>
        </p:scale>
        <p:origin x="704" y="16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March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March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F571-1459-3A44-B75D-9ECCF88E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DD02D-3443-0F42-9240-E8C159DA8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does not support multiple inheritance.</a:t>
            </a:r>
          </a:p>
          <a:p>
            <a:pPr lvl="1"/>
            <a:r>
              <a:rPr lang="en-US" dirty="0"/>
              <a:t>A Java class can directly inherit </a:t>
            </a:r>
            <a:br>
              <a:rPr lang="en-US" dirty="0"/>
            </a:br>
            <a:r>
              <a:rPr lang="en-US" dirty="0"/>
              <a:t>from at most one superclass.</a:t>
            </a:r>
          </a:p>
          <a:p>
            <a:pPr lvl="5"/>
            <a:endParaRPr lang="en-US" dirty="0"/>
          </a:p>
          <a:p>
            <a:r>
              <a:rPr lang="en-US" dirty="0"/>
              <a:t>Java class partially overcomes this limitation </a:t>
            </a:r>
            <a:br>
              <a:rPr lang="en-US" dirty="0"/>
            </a:br>
            <a:r>
              <a:rPr lang="en-US" dirty="0"/>
              <a:t>by implementing multiple interfaces.</a:t>
            </a:r>
          </a:p>
          <a:p>
            <a:pPr lvl="1"/>
            <a:r>
              <a:rPr lang="en-US" dirty="0"/>
              <a:t>Every class that implements an interface must implement the interface’s member functions.</a:t>
            </a:r>
          </a:p>
          <a:p>
            <a:pPr lvl="1"/>
            <a:r>
              <a:rPr lang="en-US" dirty="0"/>
              <a:t>Possible code duplication if several classes implement an interface function the same way.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A7E745-3793-CD44-A14B-4BA77469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2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3F0B-BE07-BA42-9A1F-451A4F841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7B3F-3650-CA41-9C65-BADF9E91B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C++ supports </a:t>
            </a:r>
            <a:r>
              <a:rPr lang="en-US" dirty="0">
                <a:solidFill>
                  <a:srgbClr val="B23C00"/>
                </a:solidFill>
              </a:rPr>
              <a:t>multiple inheritance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class can have multiple direct superclasses.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BDAF4-9831-7B47-83F9-3B87A282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F9BF9DE-EEA5-1643-B267-FA5C2212400F}"/>
              </a:ext>
            </a:extLst>
          </p:cNvPr>
          <p:cNvGrpSpPr/>
          <p:nvPr/>
        </p:nvGrpSpPr>
        <p:grpSpPr>
          <a:xfrm>
            <a:off x="3395212" y="2560334"/>
            <a:ext cx="2353576" cy="1554463"/>
            <a:chOff x="2743221" y="2788927"/>
            <a:chExt cx="2353576" cy="155446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51DA76-9921-0F45-A5FE-6F21B5C8B097}"/>
                </a:ext>
              </a:extLst>
            </p:cNvPr>
            <p:cNvSpPr/>
            <p:nvPr/>
          </p:nvSpPr>
          <p:spPr bwMode="auto">
            <a:xfrm>
              <a:off x="2743221" y="2788927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Student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73B295-A8B4-EF46-B5E9-54B0EE18D74A}"/>
                </a:ext>
              </a:extLst>
            </p:cNvPr>
            <p:cNvSpPr/>
            <p:nvPr/>
          </p:nvSpPr>
          <p:spPr bwMode="auto">
            <a:xfrm>
              <a:off x="4182407" y="2788927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Faculty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1E3E87-931E-B24A-BE70-049E487C4D8A}"/>
                </a:ext>
              </a:extLst>
            </p:cNvPr>
            <p:cNvSpPr/>
            <p:nvPr/>
          </p:nvSpPr>
          <p:spPr bwMode="auto">
            <a:xfrm>
              <a:off x="3490644" y="3977634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TA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C179E548-10A8-794E-8FED-909DC0C02ECE}"/>
                </a:ext>
              </a:extLst>
            </p:cNvPr>
            <p:cNvSpPr/>
            <p:nvPr/>
          </p:nvSpPr>
          <p:spPr bwMode="auto">
            <a:xfrm>
              <a:off x="3108977" y="3154683"/>
              <a:ext cx="182878" cy="18287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D813D836-54A0-6947-A3B3-DDEA7DE15169}"/>
                </a:ext>
              </a:extLst>
            </p:cNvPr>
            <p:cNvSpPr/>
            <p:nvPr/>
          </p:nvSpPr>
          <p:spPr bwMode="auto">
            <a:xfrm>
              <a:off x="4572000" y="3154683"/>
              <a:ext cx="182878" cy="18287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7D020083-93AE-0342-9081-648F97F08F85}"/>
                </a:ext>
              </a:extLst>
            </p:cNvPr>
            <p:cNvCxnSpPr>
              <a:cxnSpLocks/>
              <a:stCxn id="10" idx="0"/>
              <a:endCxn id="11" idx="3"/>
            </p:cNvCxnSpPr>
            <p:nvPr/>
          </p:nvCxnSpPr>
          <p:spPr bwMode="auto">
            <a:xfrm rot="16200000" flipV="1">
              <a:off x="3254092" y="3283886"/>
              <a:ext cx="640073" cy="747423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7" name="Elbow Connector 16">
              <a:extLst>
                <a:ext uri="{FF2B5EF4-FFF2-40B4-BE49-F238E27FC236}">
                  <a16:creationId xmlns:a16="http://schemas.microsoft.com/office/drawing/2014/main" id="{0CCFFB98-80B4-BA4F-9AA2-56CD80233C7C}"/>
                </a:ext>
              </a:extLst>
            </p:cNvPr>
            <p:cNvCxnSpPr>
              <a:stCxn id="12" idx="3"/>
              <a:endCxn id="10" idx="0"/>
            </p:cNvCxnSpPr>
            <p:nvPr/>
          </p:nvCxnSpPr>
          <p:spPr bwMode="auto">
            <a:xfrm rot="5400000">
              <a:off x="3985603" y="3299797"/>
              <a:ext cx="640073" cy="715600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7558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A5EA-7C6D-CE46-AC96-DF3A2827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334B0-770E-7847-B7BC-0CD38A78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0D27B3-4DD2-6746-8935-C1F52F18A6F2}"/>
              </a:ext>
            </a:extLst>
          </p:cNvPr>
          <p:cNvSpPr txBox="1"/>
          <p:nvPr/>
        </p:nvSpPr>
        <p:spPr>
          <a:xfrm>
            <a:off x="591583" y="1495180"/>
            <a:ext cx="79608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Faculty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Faculty(string name, int id, double 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(id), salary(salary)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~Faculty() {}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get_faculty_name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get_faculty_id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{ return salary;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faculty_id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salary;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D35C09-D84A-AC42-8613-398EC70E0B02}"/>
              </a:ext>
            </a:extLst>
          </p:cNvPr>
          <p:cNvSpPr txBox="1"/>
          <p:nvPr/>
        </p:nvSpPr>
        <p:spPr>
          <a:xfrm>
            <a:off x="7315170" y="1325903"/>
            <a:ext cx="10013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Faculty.h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75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2D4F-3E03-C34C-88B3-65EE37D8B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2ABFA-8D49-0040-B817-79922FE6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B0B7D-8204-F842-A0F3-6346EDB4693D}"/>
              </a:ext>
            </a:extLst>
          </p:cNvPr>
          <p:cNvSpPr txBox="1"/>
          <p:nvPr/>
        </p:nvSpPr>
        <p:spPr>
          <a:xfrm>
            <a:off x="457200" y="1425899"/>
            <a:ext cx="8207696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Student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Student(string name, int id, string dept)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(id), department(dept)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~Student()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get_student_name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get_student_id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get_department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{ return department;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department;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9D12DF-BE65-0044-BEEC-57C3C8F62423}"/>
              </a:ext>
            </a:extLst>
          </p:cNvPr>
          <p:cNvSpPr txBox="1"/>
          <p:nvPr/>
        </p:nvSpPr>
        <p:spPr>
          <a:xfrm>
            <a:off x="7406609" y="1234464"/>
            <a:ext cx="106311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Student.h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64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DE2D-A858-7A45-A649-E6CD1CE4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57715-DC2C-7640-8BE9-3152A8DF5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7B906-F926-324E-9685-E46708A7F943}"/>
              </a:ext>
            </a:extLst>
          </p:cNvPr>
          <p:cNvSpPr txBox="1"/>
          <p:nvPr/>
        </p:nvSpPr>
        <p:spPr>
          <a:xfrm>
            <a:off x="591583" y="1508781"/>
            <a:ext cx="7960834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TA :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Student, public Faculty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TA(string name, int id, string dept, double 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Student(name, id, dept), Faculty(name, id, salary)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19E0AB-A493-DF43-B841-750EA744EB88}"/>
              </a:ext>
            </a:extLst>
          </p:cNvPr>
          <p:cNvSpPr txBox="1"/>
          <p:nvPr/>
        </p:nvSpPr>
        <p:spPr>
          <a:xfrm>
            <a:off x="612250" y="3315694"/>
            <a:ext cx="6726521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TA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TA("Ron", 12345, "CS", 150000.00);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get_student_name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": ID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get_student_id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department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get_department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salary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EFB2EC-894C-7D4B-9229-785CA1944BF7}"/>
              </a:ext>
            </a:extLst>
          </p:cNvPr>
          <p:cNvSpPr txBox="1"/>
          <p:nvPr/>
        </p:nvSpPr>
        <p:spPr>
          <a:xfrm>
            <a:off x="3039541" y="5623536"/>
            <a:ext cx="5492209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Ron: ID 12345, department CS, salary 150000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91B9A9-F722-C54D-A41F-CC342A1EBAEE}"/>
              </a:ext>
            </a:extLst>
          </p:cNvPr>
          <p:cNvSpPr txBox="1"/>
          <p:nvPr/>
        </p:nvSpPr>
        <p:spPr>
          <a:xfrm>
            <a:off x="7738241" y="1337246"/>
            <a:ext cx="602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TA.h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D42C8C-E573-CB46-AD75-DE622CB65AD6}"/>
              </a:ext>
            </a:extLst>
          </p:cNvPr>
          <p:cNvSpPr txBox="1"/>
          <p:nvPr/>
        </p:nvSpPr>
        <p:spPr>
          <a:xfrm>
            <a:off x="5212073" y="3205365"/>
            <a:ext cx="19636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InheritanceTest.cpp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5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405BB-3AAB-0944-B3E6-6705665CF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A532C-7D07-D745-88C8-7F7631D27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Since both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objects each has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and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/>
              <a:t>, we can put those fields in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superclass.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02755-B115-1B4B-AE4B-52988B35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1E4DEFF-ED17-7B4C-BD0D-7B6CFC68ADE9}"/>
              </a:ext>
            </a:extLst>
          </p:cNvPr>
          <p:cNvGrpSpPr/>
          <p:nvPr/>
        </p:nvGrpSpPr>
        <p:grpSpPr>
          <a:xfrm>
            <a:off x="3395212" y="2844591"/>
            <a:ext cx="2353576" cy="2687506"/>
            <a:chOff x="3395212" y="2844591"/>
            <a:chExt cx="2353576" cy="268750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8D3ED7-3532-A24F-AF36-E0E95AEC2A3C}"/>
                </a:ext>
              </a:extLst>
            </p:cNvPr>
            <p:cNvSpPr/>
            <p:nvPr/>
          </p:nvSpPr>
          <p:spPr bwMode="auto">
            <a:xfrm>
              <a:off x="3395212" y="3977634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Student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C4FF494-7288-BA4C-9214-A7D8373B02B8}"/>
                </a:ext>
              </a:extLst>
            </p:cNvPr>
            <p:cNvSpPr/>
            <p:nvPr/>
          </p:nvSpPr>
          <p:spPr bwMode="auto">
            <a:xfrm>
              <a:off x="4834398" y="3977634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Faculty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80A4155-25DE-4347-BE5D-FBAC9AE0DA0A}"/>
                </a:ext>
              </a:extLst>
            </p:cNvPr>
            <p:cNvSpPr/>
            <p:nvPr/>
          </p:nvSpPr>
          <p:spPr bwMode="auto">
            <a:xfrm>
              <a:off x="4142635" y="5166341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TA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Triangle 8">
              <a:extLst>
                <a:ext uri="{FF2B5EF4-FFF2-40B4-BE49-F238E27FC236}">
                  <a16:creationId xmlns:a16="http://schemas.microsoft.com/office/drawing/2014/main" id="{A3179FB1-4374-C74B-B009-C6B86FF561FC}"/>
                </a:ext>
              </a:extLst>
            </p:cNvPr>
            <p:cNvSpPr/>
            <p:nvPr/>
          </p:nvSpPr>
          <p:spPr bwMode="auto">
            <a:xfrm>
              <a:off x="3760968" y="4343390"/>
              <a:ext cx="182878" cy="18287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riangle 9">
              <a:extLst>
                <a:ext uri="{FF2B5EF4-FFF2-40B4-BE49-F238E27FC236}">
                  <a16:creationId xmlns:a16="http://schemas.microsoft.com/office/drawing/2014/main" id="{1E2024E7-C6CD-534A-923C-C2E121E14F00}"/>
                </a:ext>
              </a:extLst>
            </p:cNvPr>
            <p:cNvSpPr/>
            <p:nvPr/>
          </p:nvSpPr>
          <p:spPr bwMode="auto">
            <a:xfrm>
              <a:off x="5223991" y="4343390"/>
              <a:ext cx="182878" cy="18287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Elbow Connector 10">
              <a:extLst>
                <a:ext uri="{FF2B5EF4-FFF2-40B4-BE49-F238E27FC236}">
                  <a16:creationId xmlns:a16="http://schemas.microsoft.com/office/drawing/2014/main" id="{BC8D7531-1C1A-944F-8C0C-AD231330759C}"/>
                </a:ext>
              </a:extLst>
            </p:cNvPr>
            <p:cNvCxnSpPr>
              <a:cxnSpLocks/>
              <a:stCxn id="8" idx="0"/>
              <a:endCxn id="9" idx="3"/>
            </p:cNvCxnSpPr>
            <p:nvPr/>
          </p:nvCxnSpPr>
          <p:spPr bwMode="auto">
            <a:xfrm rot="16200000" flipV="1">
              <a:off x="3906083" y="4472593"/>
              <a:ext cx="640073" cy="747423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Elbow Connector 11">
              <a:extLst>
                <a:ext uri="{FF2B5EF4-FFF2-40B4-BE49-F238E27FC236}">
                  <a16:creationId xmlns:a16="http://schemas.microsoft.com/office/drawing/2014/main" id="{EAF06989-44E8-A14C-AC3B-E0E5164C593E}"/>
                </a:ext>
              </a:extLst>
            </p:cNvPr>
            <p:cNvCxnSpPr>
              <a:stCxn id="10" idx="3"/>
              <a:endCxn id="8" idx="0"/>
            </p:cNvCxnSpPr>
            <p:nvPr/>
          </p:nvCxnSpPr>
          <p:spPr bwMode="auto">
            <a:xfrm rot="5400000">
              <a:off x="4637594" y="4488504"/>
              <a:ext cx="640073" cy="715600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062A07-89F9-F645-B9B4-AA97DA9A0032}"/>
                </a:ext>
              </a:extLst>
            </p:cNvPr>
            <p:cNvSpPr/>
            <p:nvPr/>
          </p:nvSpPr>
          <p:spPr bwMode="auto">
            <a:xfrm>
              <a:off x="4114805" y="2844591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Person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F1914B85-F29C-DB4B-ABBE-93C73554629F}"/>
                </a:ext>
              </a:extLst>
            </p:cNvPr>
            <p:cNvSpPr/>
            <p:nvPr/>
          </p:nvSpPr>
          <p:spPr bwMode="auto">
            <a:xfrm>
              <a:off x="4480561" y="3210347"/>
              <a:ext cx="182878" cy="18287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6" name="Elbow Connector 15">
              <a:extLst>
                <a:ext uri="{FF2B5EF4-FFF2-40B4-BE49-F238E27FC236}">
                  <a16:creationId xmlns:a16="http://schemas.microsoft.com/office/drawing/2014/main" id="{3B3E8A74-7867-EE4E-8FDD-D702AC3E1CA5}"/>
                </a:ext>
              </a:extLst>
            </p:cNvPr>
            <p:cNvCxnSpPr>
              <a:stCxn id="14" idx="3"/>
              <a:endCxn id="6" idx="0"/>
            </p:cNvCxnSpPr>
            <p:nvPr/>
          </p:nvCxnSpPr>
          <p:spPr bwMode="auto">
            <a:xfrm rot="5400000">
              <a:off x="3920000" y="3325633"/>
              <a:ext cx="584409" cy="719593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" name="Elbow Connector 17">
              <a:extLst>
                <a:ext uri="{FF2B5EF4-FFF2-40B4-BE49-F238E27FC236}">
                  <a16:creationId xmlns:a16="http://schemas.microsoft.com/office/drawing/2014/main" id="{062DC375-A92D-B441-BD9E-F7AAFA8FA81F}"/>
                </a:ext>
              </a:extLst>
            </p:cNvPr>
            <p:cNvCxnSpPr>
              <a:stCxn id="7" idx="0"/>
              <a:endCxn id="14" idx="3"/>
            </p:cNvCxnSpPr>
            <p:nvPr/>
          </p:nvCxnSpPr>
          <p:spPr bwMode="auto">
            <a:xfrm rot="16200000" flipV="1">
              <a:off x="4639593" y="3325633"/>
              <a:ext cx="584409" cy="719593"/>
            </a:xfrm>
            <a:prstGeom prst="bent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76311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AE14-B83F-8741-AB56-17D221FD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29140-3808-544A-953B-1009750A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35F61D-337D-C948-848A-94B19EF6DC24}"/>
              </a:ext>
            </a:extLst>
          </p:cNvPr>
          <p:cNvSpPr txBox="1"/>
          <p:nvPr/>
        </p:nvSpPr>
        <p:spPr>
          <a:xfrm>
            <a:off x="900161" y="1488758"/>
            <a:ext cx="7343677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Person(string name, int id) : name(name), id(id)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"Constructor Person(string, int)"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~Person() {}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name;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{ return id;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id;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EDA60B-F316-824B-8693-835108F33F61}"/>
              </a:ext>
            </a:extLst>
          </p:cNvPr>
          <p:cNvSpPr txBox="1"/>
          <p:nvPr/>
        </p:nvSpPr>
        <p:spPr>
          <a:xfrm>
            <a:off x="7040853" y="1325903"/>
            <a:ext cx="1005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Person.h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9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D161-F7B2-094C-9169-D26D3351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2FCF4-6916-A942-AF03-70473EF4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A976C-06EC-9D4F-B9EB-B9A7D8FFF7BC}"/>
              </a:ext>
            </a:extLst>
          </p:cNvPr>
          <p:cNvSpPr txBox="1"/>
          <p:nvPr/>
        </p:nvSpPr>
        <p:spPr>
          <a:xfrm>
            <a:off x="344720" y="1413063"/>
            <a:ext cx="8454559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Faculty : public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Faculty(string name, int id, double 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Person(name, id), salary(salary)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"Constructor Faculty(string, </a:t>
            </a:r>
            <a:r>
              <a:rPr lang="en-US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double)"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~Faculty()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salary;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salary;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137867-5D37-7348-B179-891CE0AEE2F3}"/>
              </a:ext>
            </a:extLst>
          </p:cNvPr>
          <p:cNvSpPr txBox="1"/>
          <p:nvPr/>
        </p:nvSpPr>
        <p:spPr>
          <a:xfrm>
            <a:off x="7685398" y="1243786"/>
            <a:ext cx="10013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Faculty.h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1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7DD73-FC35-9047-91E7-7DE15F83B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E1B61-1C9B-964C-9609-9AAD9F17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98217F-AFCB-7045-895E-1EF7E022C3C3}"/>
              </a:ext>
            </a:extLst>
          </p:cNvPr>
          <p:cNvSpPr txBox="1"/>
          <p:nvPr/>
        </p:nvSpPr>
        <p:spPr>
          <a:xfrm>
            <a:off x="344720" y="1508781"/>
            <a:ext cx="8454559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Student : public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Student(string name, int id, string dept)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Person(name, id), department(dept)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"Constructor Student(string, int, string)"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~Student()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get_department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department;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department;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B0BAEE-18F1-4945-A64A-BA9F37EB247E}"/>
              </a:ext>
            </a:extLst>
          </p:cNvPr>
          <p:cNvSpPr txBox="1"/>
          <p:nvPr/>
        </p:nvSpPr>
        <p:spPr>
          <a:xfrm>
            <a:off x="7589487" y="1317346"/>
            <a:ext cx="106311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Student.h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2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5A305-9C7D-8C4B-BBD8-3F4225C6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A5C64-2B7F-424C-B7BB-49F704F7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4FB20A-3FC2-5045-B5BB-932B7161BDEF}"/>
              </a:ext>
            </a:extLst>
          </p:cNvPr>
          <p:cNvSpPr txBox="1"/>
          <p:nvPr/>
        </p:nvSpPr>
        <p:spPr>
          <a:xfrm>
            <a:off x="159574" y="1508781"/>
            <a:ext cx="882485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TA : public Student, public Faculty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TA(string name, int id, string dept, double 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Student(name, id, dept), Faculty(name, id, salary)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"Constructor TA(string, int, string, double)"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05D594-DFC7-EA40-913D-51325E9727A3}"/>
              </a:ext>
            </a:extLst>
          </p:cNvPr>
          <p:cNvSpPr txBox="1"/>
          <p:nvPr/>
        </p:nvSpPr>
        <p:spPr>
          <a:xfrm>
            <a:off x="8229560" y="1339504"/>
            <a:ext cx="6022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TA.h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7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D16D0-D6B1-7A47-9FD7-3FE1850E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EF90E-4249-C94B-B632-B0F32ED36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C4A44-6D0C-A84F-9A71-F9DFE7B6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91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C6EF5-8A4C-8F48-8EBF-56C6435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FFC6B-53DC-154F-8B33-F62F692CC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1950722"/>
          </a:xfrm>
        </p:spPr>
        <p:txBody>
          <a:bodyPr/>
          <a:lstStyle/>
          <a:p>
            <a:r>
              <a:rPr lang="en-US" dirty="0"/>
              <a:t>We must disambiguate the calls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get_id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since both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classes inherited those functions.</a:t>
            </a:r>
          </a:p>
          <a:p>
            <a:pPr lvl="1"/>
            <a:r>
              <a:rPr lang="en-US" dirty="0"/>
              <a:t>Let’s choose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scope.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54C02-5159-F648-8384-9A29FF08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B1D447-FEA9-AB43-BDB6-BAE400899176}"/>
              </a:ext>
            </a:extLst>
          </p:cNvPr>
          <p:cNvSpPr txBox="1"/>
          <p:nvPr/>
        </p:nvSpPr>
        <p:spPr>
          <a:xfrm>
            <a:off x="1208739" y="3371403"/>
            <a:ext cx="6726521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TA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TA("Ron", 12345, "CS", 150000.00);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-&gt;Student::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": ID "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-&gt;Student::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get_id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department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get_department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salary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0EB62D-905B-CB41-8106-BAC1E268D5B3}"/>
              </a:ext>
            </a:extLst>
          </p:cNvPr>
          <p:cNvSpPr txBox="1"/>
          <p:nvPr/>
        </p:nvSpPr>
        <p:spPr>
          <a:xfrm>
            <a:off x="5799960" y="3189888"/>
            <a:ext cx="19636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InheritanceTest.cpp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172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1FEDF-56AE-EA46-8E35-014D1114B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FFD01-2994-BB4D-BC76-7227E8220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We got two copies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089D4F-E553-F74F-A917-21157AB3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4CE0BB-FC32-904D-9BAB-6C2E83B4741A}"/>
              </a:ext>
            </a:extLst>
          </p:cNvPr>
          <p:cNvSpPr txBox="1"/>
          <p:nvPr/>
        </p:nvSpPr>
        <p:spPr>
          <a:xfrm>
            <a:off x="1825895" y="2103137"/>
            <a:ext cx="5492209" cy="156966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 Person(string, int)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Student(string, int, string)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 Person(string, int)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Faculty(string, int, double)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TA(string, int, string, double)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Ron: ID 12345, department CS, salary 150000</a:t>
            </a:r>
          </a:p>
        </p:txBody>
      </p:sp>
    </p:spTree>
    <p:extLst>
      <p:ext uri="{BB962C8B-B14F-4D97-AF65-F5344CB8AC3E}">
        <p14:creationId xmlns:p14="http://schemas.microsoft.com/office/powerpoint/2010/main" val="118010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604C-8F4C-A345-AE69-85C37256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BD292-D91C-8048-BEC8-85398EEC5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To prevent two copies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object, classes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Faculty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should each </a:t>
            </a:r>
            <a:br>
              <a:rPr lang="en-US" dirty="0"/>
            </a:br>
            <a:r>
              <a:rPr lang="en-US" dirty="0"/>
              <a:t>do a </a:t>
            </a:r>
            <a:r>
              <a:rPr lang="en-US" dirty="0">
                <a:solidFill>
                  <a:srgbClr val="B23C00"/>
                </a:solidFill>
              </a:rPr>
              <a:t>virtual inheritance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now needs to add </a:t>
            </a:r>
            <a:br>
              <a:rPr lang="en-US" dirty="0"/>
            </a:br>
            <a:r>
              <a:rPr lang="en-US" dirty="0"/>
              <a:t>a default constructor.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C9BA1-34E2-EA4B-82A4-0FC14884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A37A3-DCD4-5841-8A78-D266B4DCEA2D}"/>
              </a:ext>
            </a:extLst>
          </p:cNvPr>
          <p:cNvSpPr txBox="1"/>
          <p:nvPr/>
        </p:nvSpPr>
        <p:spPr>
          <a:xfrm>
            <a:off x="2196189" y="2737615"/>
            <a:ext cx="475162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Faculty :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public Person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3CD3C5-FE8E-A444-9146-74998934B8C6}"/>
              </a:ext>
            </a:extLst>
          </p:cNvPr>
          <p:cNvSpPr txBox="1"/>
          <p:nvPr/>
        </p:nvSpPr>
        <p:spPr>
          <a:xfrm>
            <a:off x="2196189" y="3181885"/>
            <a:ext cx="475162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Student :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public Person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636A2-6CDA-FA4D-8DBF-6BADD7D8281A}"/>
              </a:ext>
            </a:extLst>
          </p:cNvPr>
          <p:cNvSpPr txBox="1"/>
          <p:nvPr/>
        </p:nvSpPr>
        <p:spPr>
          <a:xfrm>
            <a:off x="1825895" y="4752738"/>
            <a:ext cx="5492209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Person()</a:t>
            </a:r>
          </a:p>
          <a:p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</a:t>
            </a:r>
            <a:r>
              <a:rPr lang="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Person()" &lt;&lt; </a:t>
            </a:r>
            <a:r>
              <a:rPr lang="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1137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0F36-2937-2848-969C-6A0E1FAAA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Inheritance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F0908-5DD4-854F-923D-2D1BEAFDA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/>
              <a:t>However, only the default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constructor runs.</a:t>
            </a:r>
          </a:p>
          <a:p>
            <a:pPr lvl="1"/>
            <a:r>
              <a:rPr lang="en-US" dirty="0"/>
              <a:t>The name is empty and the salary is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9CB52-60F7-084C-A0AB-8D387B90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6AA65E-4FBA-9649-80B9-E8FC36297D50}"/>
              </a:ext>
            </a:extLst>
          </p:cNvPr>
          <p:cNvSpPr txBox="1"/>
          <p:nvPr/>
        </p:nvSpPr>
        <p:spPr>
          <a:xfrm>
            <a:off x="1825895" y="2928512"/>
            <a:ext cx="5492209" cy="132343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 Person()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Student(string, int, string)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Faculty(string, int, double)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TA(string, int, string, double)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ID 0, department CS, salary 150000</a:t>
            </a:r>
          </a:p>
        </p:txBody>
      </p:sp>
    </p:spTree>
    <p:extLst>
      <p:ext uri="{BB962C8B-B14F-4D97-AF65-F5344CB8AC3E}">
        <p14:creationId xmlns:p14="http://schemas.microsoft.com/office/powerpoint/2010/main" val="2303498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964C-F4CF-EC40-97CE-8A3D04E9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1514-6CFC-5742-AF5B-F67E0AE56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859282"/>
          </a:xfrm>
        </p:spPr>
        <p:txBody>
          <a:bodyPr/>
          <a:lstStyle/>
          <a:p>
            <a:r>
              <a:rPr lang="en-US" dirty="0"/>
              <a:t>The solution is for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</a:t>
            </a:r>
            <a:r>
              <a:rPr lang="en-US" dirty="0"/>
              <a:t> constructor to explicitly call the non-default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constructor.</a:t>
            </a:r>
          </a:p>
          <a:p>
            <a:pPr lvl="1"/>
            <a:r>
              <a:rPr lang="en-US" dirty="0"/>
              <a:t>Then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</a:t>
            </a:r>
            <a:r>
              <a:rPr lang="en-US" dirty="0"/>
              <a:t> must know about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53D87-BAE9-484A-9043-F8A7AAD7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6ACE8B-AE21-1B46-8925-E531B46FC04C}"/>
              </a:ext>
            </a:extLst>
          </p:cNvPr>
          <p:cNvSpPr txBox="1"/>
          <p:nvPr/>
        </p:nvSpPr>
        <p:spPr>
          <a:xfrm>
            <a:off x="209267" y="3279773"/>
            <a:ext cx="8725466" cy="1246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TA(string name, int id, string dept, double salary)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Person(name, id)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Student(name, id, dept), Faculty(name, id, salary)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"Constructor TA(string, int, string, double)" &lt;&lt;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2DB9D7-5BC6-244E-A7F8-CE51FBEE9154}"/>
              </a:ext>
            </a:extLst>
          </p:cNvPr>
          <p:cNvSpPr txBox="1"/>
          <p:nvPr/>
        </p:nvSpPr>
        <p:spPr>
          <a:xfrm>
            <a:off x="1825895" y="4617707"/>
            <a:ext cx="5492209" cy="132343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 Person(string, int)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Student(string, int, string)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Faculty(string, int, double)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Constructor TA(string, int, string, double)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Ron: ID 12345, department CS, salary 150000</a:t>
            </a:r>
          </a:p>
        </p:txBody>
      </p:sp>
    </p:spTree>
    <p:extLst>
      <p:ext uri="{BB962C8B-B14F-4D97-AF65-F5344CB8AC3E}">
        <p14:creationId xmlns:p14="http://schemas.microsoft.com/office/powerpoint/2010/main" val="196702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C64C6-4C71-E74D-8C67-A6E9CB3EC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3795D-72F9-0244-ACCF-346A1FA4B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inheritance makes program complex.</a:t>
            </a:r>
          </a:p>
          <a:p>
            <a:pPr lvl="4"/>
            <a:endParaRPr lang="en-US" dirty="0"/>
          </a:p>
          <a:p>
            <a:r>
              <a:rPr lang="en-US" dirty="0"/>
              <a:t>Multiple inheritance doesn’t always work </a:t>
            </a:r>
            <a:br>
              <a:rPr lang="en-US" dirty="0"/>
            </a:br>
            <a:r>
              <a:rPr lang="en-US" dirty="0"/>
              <a:t>in an intuitive way.</a:t>
            </a:r>
          </a:p>
          <a:p>
            <a:endParaRPr lang="en-US" dirty="0"/>
          </a:p>
          <a:p>
            <a:r>
              <a:rPr lang="en-US" b="1" dirty="0"/>
              <a:t>Bottom line: </a:t>
            </a:r>
            <a:r>
              <a:rPr lang="en-US" dirty="0"/>
              <a:t>Avoid doing multiple inheritance.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2F99E-3A0D-9643-8D3E-3945A9D8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6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0318-0252-DE4B-B59F-DDC8B4E36389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Recall our Superclass/Subclass Example</a:t>
            </a:r>
            <a:endParaRPr lang="en-US" altLang="x-none" i="1" dirty="0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superclass</a:t>
            </a:r>
            <a:r>
              <a:rPr lang="en-US" altLang="x-none" dirty="0"/>
              <a:t>.</a:t>
            </a:r>
            <a:br>
              <a:rPr lang="en-US" altLang="x-none" dirty="0"/>
            </a:b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subclass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manager “</a:t>
            </a:r>
            <a:r>
              <a:rPr lang="en-US" altLang="x-none" dirty="0">
                <a:solidFill>
                  <a:srgbClr val="B23C00"/>
                </a:solidFill>
              </a:rPr>
              <a:t>is a</a:t>
            </a:r>
            <a:r>
              <a:rPr lang="en-US" altLang="x-none" dirty="0"/>
              <a:t>” </a:t>
            </a:r>
            <a:br>
              <a:rPr lang="en-US" altLang="x-none" dirty="0"/>
            </a:br>
            <a:r>
              <a:rPr lang="en-US" altLang="x-none" dirty="0"/>
              <a:t>employee.</a:t>
            </a:r>
          </a:p>
        </p:txBody>
      </p:sp>
      <p:pic>
        <p:nvPicPr>
          <p:cNvPr id="629764" name="Picture 4" descr="Ch6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3" y="2240293"/>
            <a:ext cx="4528730" cy="329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775959" y="5656431"/>
            <a:ext cx="2011682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44AD-A3FA-954B-A605-B847F9637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Superclass/Subclass Example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0DF2D-0368-C741-8B7A-95C8E88C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5CC3F3-78AE-FF42-B159-F1751F526F96}"/>
              </a:ext>
            </a:extLst>
          </p:cNvPr>
          <p:cNvSpPr txBox="1"/>
          <p:nvPr/>
        </p:nvSpPr>
        <p:spPr>
          <a:xfrm>
            <a:off x="294226" y="1417342"/>
            <a:ext cx="5391219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Employee(string name) : name(name), salary(0) {}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~Employee() {}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name;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salary;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salary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salary;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7B3BF6-C389-AE49-9097-D1751C71724A}"/>
              </a:ext>
            </a:extLst>
          </p:cNvPr>
          <p:cNvSpPr txBox="1"/>
          <p:nvPr/>
        </p:nvSpPr>
        <p:spPr>
          <a:xfrm>
            <a:off x="2103147" y="3429000"/>
            <a:ext cx="6878806" cy="27392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Manager : public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Manager(string name) : Employee(name), bonus(0) {}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~Manager() {}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get_bonus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bonus;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bon) { bonus = bon;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Employee::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bonus;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bonus;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A02C1-985F-4243-8372-0CF3A4402383}"/>
              </a:ext>
            </a:extLst>
          </p:cNvPr>
          <p:cNvSpPr txBox="1"/>
          <p:nvPr/>
        </p:nvSpPr>
        <p:spPr>
          <a:xfrm>
            <a:off x="4206244" y="1234464"/>
            <a:ext cx="1266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Employee.h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612F33-AFC0-A048-8982-E0D2BA7669DC}"/>
              </a:ext>
            </a:extLst>
          </p:cNvPr>
          <p:cNvSpPr txBox="1"/>
          <p:nvPr/>
        </p:nvSpPr>
        <p:spPr>
          <a:xfrm>
            <a:off x="7589487" y="3181885"/>
            <a:ext cx="1154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Manager.h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0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EDF8-44C6-CF41-A1C0-58AB2D60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0444-313D-F345-B714-7FAD35FF3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/>
              <a:t>Suppose you created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object and then you assigned the object to a variable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dirty="0"/>
              <a:t> of type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Employee*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 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dirty="0"/>
              <a:t> to print the employee name.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60911-54A9-E645-BEB7-DDE684BA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BC99B5-0E9F-D54C-B7D3-13CA3AF25103}"/>
              </a:ext>
            </a:extLst>
          </p:cNvPr>
          <p:cNvSpPr txBox="1"/>
          <p:nvPr/>
        </p:nvSpPr>
        <p:spPr>
          <a:xfrm>
            <a:off x="1737391" y="3484298"/>
            <a:ext cx="462819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Manager("Mary");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217A0-F28A-5A48-A1CB-6818DEE39F54}"/>
              </a:ext>
            </a:extLst>
          </p:cNvPr>
          <p:cNvSpPr txBox="1"/>
          <p:nvPr/>
        </p:nvSpPr>
        <p:spPr>
          <a:xfrm>
            <a:off x="6508604" y="3722294"/>
            <a:ext cx="678391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98E39C-4F8F-E546-9F1A-557F6A14F2BA}"/>
              </a:ext>
            </a:extLst>
          </p:cNvPr>
          <p:cNvSpPr txBox="1"/>
          <p:nvPr/>
        </p:nvSpPr>
        <p:spPr>
          <a:xfrm>
            <a:off x="4792783" y="3192769"/>
            <a:ext cx="13705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CastTest.cpp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5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6A04A-0B52-0749-A10D-D8E0AFCF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BEE1F-106B-0641-8750-985A49E68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089"/>
            <a:ext cx="8229600" cy="415056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dirty="0"/>
              <a:t> operator verifies that you can safely convert a pointer to an object to a pointer of a derived subtype.</a:t>
            </a:r>
          </a:p>
          <a:p>
            <a:pPr lvl="1"/>
            <a:r>
              <a:rPr lang="en-US" dirty="0"/>
              <a:t>If the cast succeeds, it returns a pointer to the subtype object.</a:t>
            </a:r>
          </a:p>
          <a:p>
            <a:pPr lvl="1"/>
            <a:r>
              <a:rPr lang="en-US" dirty="0"/>
              <a:t>If the cast fails, it returns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Variable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dirty="0"/>
              <a:t> points to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object, </a:t>
            </a:r>
            <a:br>
              <a:rPr lang="en-US" dirty="0"/>
            </a:br>
            <a:r>
              <a:rPr lang="en-US" dirty="0"/>
              <a:t>so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succeeds.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7F641-5AA3-CD41-889F-5F2511B4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F23818-F237-3741-A4DD-7BB0DBEB56D0}"/>
              </a:ext>
            </a:extLst>
          </p:cNvPr>
          <p:cNvSpPr txBox="1"/>
          <p:nvPr/>
        </p:nvSpPr>
        <p:spPr>
          <a:xfrm>
            <a:off x="1474199" y="5480567"/>
            <a:ext cx="619560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&lt;Manager *&gt;(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"Invalid cast!"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DFA9D1-30B8-9B43-9B13-3B89217BD26D}"/>
              </a:ext>
            </a:extLst>
          </p:cNvPr>
          <p:cNvSpPr txBox="1"/>
          <p:nvPr/>
        </p:nvSpPr>
        <p:spPr>
          <a:xfrm>
            <a:off x="7799307" y="5704533"/>
            <a:ext cx="678391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D9CB72-E2EE-AD45-8574-839B1C7FED0F}"/>
              </a:ext>
            </a:extLst>
          </p:cNvPr>
          <p:cNvSpPr txBox="1"/>
          <p:nvPr/>
        </p:nvSpPr>
        <p:spPr>
          <a:xfrm>
            <a:off x="1737391" y="4032932"/>
            <a:ext cx="462819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Manager("Mary");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B9CD06-B199-D244-BAB8-9E30602F5BDF}"/>
              </a:ext>
            </a:extLst>
          </p:cNvPr>
          <p:cNvSpPr txBox="1"/>
          <p:nvPr/>
        </p:nvSpPr>
        <p:spPr>
          <a:xfrm>
            <a:off x="6508604" y="4279153"/>
            <a:ext cx="678391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</a:t>
            </a:r>
          </a:p>
        </p:txBody>
      </p:sp>
    </p:spTree>
    <p:extLst>
      <p:ext uri="{BB962C8B-B14F-4D97-AF65-F5344CB8AC3E}">
        <p14:creationId xmlns:p14="http://schemas.microsoft.com/office/powerpoint/2010/main" val="21538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1929-701C-0E47-A51E-5797764F3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88D7-7686-8B4D-8F6E-DB158FC01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975438"/>
          </a:xfrm>
        </p:spPr>
        <p:txBody>
          <a:bodyPr/>
          <a:lstStyle/>
          <a:p>
            <a:r>
              <a:rPr lang="en-US" dirty="0"/>
              <a:t>Now point variable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dirty="0"/>
              <a:t> to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dirty="0"/>
              <a:t> object.</a:t>
            </a:r>
          </a:p>
          <a:p>
            <a:r>
              <a:rPr lang="en-US" dirty="0"/>
              <a:t>Then a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to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Manager*</a:t>
            </a:r>
            <a:r>
              <a:rPr lang="en-US" dirty="0"/>
              <a:t> fails and returns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dirty="0"/>
              <a:t> is not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9FAB7-7F1C-AC4F-93F4-FE12698A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8F992A-15D3-154C-A852-FF53DA4647DB}"/>
              </a:ext>
            </a:extLst>
          </p:cNvPr>
          <p:cNvSpPr txBox="1"/>
          <p:nvPr/>
        </p:nvSpPr>
        <p:spPr>
          <a:xfrm>
            <a:off x="1455602" y="3434516"/>
            <a:ext cx="623279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Employee("Ron");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&lt;Manager *&gt;(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"Invalid cast!"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9A1EE3-6F95-A94E-8BE6-F5C8102D9F92}"/>
              </a:ext>
            </a:extLst>
          </p:cNvPr>
          <p:cNvSpPr txBox="1"/>
          <p:nvPr/>
        </p:nvSpPr>
        <p:spPr>
          <a:xfrm>
            <a:off x="4663439" y="4827787"/>
            <a:ext cx="1789272" cy="33855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Invalid cast!</a:t>
            </a:r>
          </a:p>
        </p:txBody>
      </p:sp>
    </p:spTree>
    <p:extLst>
      <p:ext uri="{BB962C8B-B14F-4D97-AF65-F5344CB8AC3E}">
        <p14:creationId xmlns:p14="http://schemas.microsoft.com/office/powerpoint/2010/main" val="182764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3559-9D2C-644F-BDEF-ADA1256C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Type 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969E8-1BBF-A444-B3C6-97C6E2DE3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dirty="0"/>
              <a:t>A dynamic cast tests </a:t>
            </a:r>
            <a:r>
              <a:rPr lang="en-US" dirty="0">
                <a:solidFill>
                  <a:srgbClr val="B23C00"/>
                </a:solidFill>
              </a:rPr>
              <a:t>whether</a:t>
            </a:r>
            <a:r>
              <a:rPr lang="en-US" dirty="0"/>
              <a:t> a pointer can be safely converted to a given type.</a:t>
            </a:r>
          </a:p>
          <a:p>
            <a:pPr lvl="1"/>
            <a:r>
              <a:rPr lang="en-US" dirty="0"/>
              <a:t>But it doesn’t tell you </a:t>
            </a:r>
            <a:r>
              <a:rPr lang="en-US" dirty="0">
                <a:solidFill>
                  <a:srgbClr val="B23C00"/>
                </a:solidFill>
              </a:rPr>
              <a:t>what</a:t>
            </a:r>
            <a:r>
              <a:rPr lang="en-US" dirty="0"/>
              <a:t> the type is.</a:t>
            </a:r>
          </a:p>
          <a:p>
            <a:pPr lvl="4"/>
            <a:endParaRPr lang="en-US" dirty="0"/>
          </a:p>
          <a:p>
            <a:r>
              <a:rPr lang="en-US" dirty="0"/>
              <a:t>Operator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dirty="0"/>
              <a:t> returns a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type_info</a:t>
            </a:r>
            <a:r>
              <a:rPr lang="en-US" dirty="0"/>
              <a:t> object that gives the type of an expression or class name.</a:t>
            </a:r>
          </a:p>
          <a:p>
            <a:pPr lvl="1"/>
            <a:r>
              <a:rPr lang="en-US" dirty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dirty="0"/>
              <a:t> to compare whether two types </a:t>
            </a:r>
            <a:br>
              <a:rPr lang="en-US" dirty="0"/>
            </a:br>
            <a:r>
              <a:rPr lang="en-US" dirty="0"/>
              <a:t>are the same.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7C955-5DA7-6344-BBC1-093C3567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9B869-4DCF-064A-912F-01A3405ABE88}"/>
              </a:ext>
            </a:extLst>
          </p:cNvPr>
          <p:cNvSpPr txBox="1"/>
          <p:nvPr/>
        </p:nvSpPr>
        <p:spPr>
          <a:xfrm>
            <a:off x="1645929" y="5147101"/>
            <a:ext cx="585214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Note: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type_info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class has a public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name() </a:t>
            </a:r>
            <a:b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0033CC"/>
                </a:solidFill>
              </a:rPr>
              <a:t>member function, but what it returns is implementation-specific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and not necessarily the human-readable name of the type.</a:t>
            </a:r>
          </a:p>
        </p:txBody>
      </p:sp>
    </p:spTree>
    <p:extLst>
      <p:ext uri="{BB962C8B-B14F-4D97-AF65-F5344CB8AC3E}">
        <p14:creationId xmlns:p14="http://schemas.microsoft.com/office/powerpoint/2010/main" val="142014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FC1D1-2B07-5648-BBA1-5D7CE239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Type Identification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975DC-6702-6E44-B6AC-E7225570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C4DB5-8417-5742-94FF-F340354B9CDD}"/>
              </a:ext>
            </a:extLst>
          </p:cNvPr>
          <p:cNvSpPr txBox="1"/>
          <p:nvPr/>
        </p:nvSpPr>
        <p:spPr>
          <a:xfrm>
            <a:off x="365806" y="1227177"/>
            <a:ext cx="7810151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typeinfo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Manager.h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Manager("Mary");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is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(Manager)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 manager"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"an employee"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&lt;Manager *&gt;(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is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(Manager)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 manager"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"an employee"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Employee("Ron");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is 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typeid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(Manager)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 manager"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       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"an employee"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A23C0E-3813-D44A-9E4C-7CCB6B057336}"/>
              </a:ext>
            </a:extLst>
          </p:cNvPr>
          <p:cNvSpPr txBox="1"/>
          <p:nvPr/>
        </p:nvSpPr>
        <p:spPr>
          <a:xfrm>
            <a:off x="6492219" y="2331732"/>
            <a:ext cx="2117887" cy="73866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 is a manager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 is a manager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Ron is an employee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7B8B81-93FA-BB45-A5CE-510BA9C2F4F8}"/>
              </a:ext>
            </a:extLst>
          </p:cNvPr>
          <p:cNvSpPr txBox="1"/>
          <p:nvPr/>
        </p:nvSpPr>
        <p:spPr>
          <a:xfrm>
            <a:off x="6828628" y="1353105"/>
            <a:ext cx="1564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TypeIdTest.cpp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73105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53370</TotalTime>
  <Words>939</Words>
  <Application>Microsoft Macintosh PowerPoint</Application>
  <PresentationFormat>On-screen Show (4:3)</PresentationFormat>
  <Paragraphs>321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CS 144 Advanced C++ Programming March 28 Class Meeting</vt:lpstr>
      <vt:lpstr>Assignment #7 Solution</vt:lpstr>
      <vt:lpstr>Recall our Superclass/Subclass Example</vt:lpstr>
      <vt:lpstr>Superclass/Subclass Example, cont’d</vt:lpstr>
      <vt:lpstr>dynamic_cast</vt:lpstr>
      <vt:lpstr>dynamic_cast, cont’d</vt:lpstr>
      <vt:lpstr>dynamic_cast, cont’d</vt:lpstr>
      <vt:lpstr>Runtime Type Identification</vt:lpstr>
      <vt:lpstr>Runtime Type Identification, cont’d</vt:lpstr>
      <vt:lpstr>Multiple Inheritance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Multiple Inheritance, cont’d</vt:lpstr>
      <vt:lpstr>Virtual Inheritance</vt:lpstr>
      <vt:lpstr>Virtual Inheritance, cont’d</vt:lpstr>
      <vt:lpstr>Virtual Inheritance, cont’d</vt:lpstr>
      <vt:lpstr>Multiple Inheritance,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949</cp:revision>
  <cp:lastPrinted>2016-09-16T08:43:07Z</cp:lastPrinted>
  <dcterms:created xsi:type="dcterms:W3CDTF">2008-01-12T03:52:55Z</dcterms:created>
  <dcterms:modified xsi:type="dcterms:W3CDTF">2019-03-28T15:59:59Z</dcterms:modified>
  <cp:category/>
</cp:coreProperties>
</file>