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455" r:id="rId2"/>
    <p:sldId id="257" r:id="rId3"/>
    <p:sldId id="258" r:id="rId4"/>
    <p:sldId id="259" r:id="rId5"/>
    <p:sldId id="260" r:id="rId6"/>
    <p:sldId id="261" r:id="rId7"/>
    <p:sldId id="366" r:id="rId8"/>
    <p:sldId id="367" r:id="rId9"/>
    <p:sldId id="368" r:id="rId10"/>
    <p:sldId id="369" r:id="rId11"/>
    <p:sldId id="370" r:id="rId12"/>
    <p:sldId id="262" r:id="rId13"/>
    <p:sldId id="265" r:id="rId14"/>
    <p:sldId id="264" r:id="rId15"/>
    <p:sldId id="268" r:id="rId16"/>
    <p:sldId id="269" r:id="rId17"/>
    <p:sldId id="266" r:id="rId18"/>
    <p:sldId id="267" r:id="rId19"/>
    <p:sldId id="270" r:id="rId20"/>
    <p:sldId id="271" r:id="rId21"/>
    <p:sldId id="371" r:id="rId22"/>
    <p:sldId id="372" r:id="rId23"/>
    <p:sldId id="273" r:id="rId24"/>
    <p:sldId id="275" r:id="rId25"/>
    <p:sldId id="274" r:id="rId26"/>
    <p:sldId id="276" r:id="rId27"/>
    <p:sldId id="280" r:id="rId28"/>
    <p:sldId id="374" r:id="rId29"/>
    <p:sldId id="375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E1F5FF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57" autoAdjust="0"/>
    <p:restoredTop sz="96763" autoAdjust="0"/>
  </p:normalViewPr>
  <p:slideViewPr>
    <p:cSldViewPr>
      <p:cViewPr varScale="1">
        <p:scale>
          <a:sx n="141" d="100"/>
          <a:sy n="141" d="100"/>
        </p:scale>
        <p:origin x="920" y="17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March 21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March 21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FC218-04BD-6848-944D-E8C7CA4CE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E7382-CB5D-9241-958C-79EB518F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12" y="1295400"/>
            <a:ext cx="3657560" cy="4835525"/>
          </a:xfrm>
        </p:spPr>
        <p:txBody>
          <a:bodyPr/>
          <a:lstStyle/>
          <a:p>
            <a:r>
              <a:rPr lang="en-US" dirty="0"/>
              <a:t>The solution: </a:t>
            </a:r>
            <a:br>
              <a:rPr lang="en-US" dirty="0"/>
            </a:br>
            <a:r>
              <a:rPr lang="en-US" dirty="0"/>
              <a:t>We must </a:t>
            </a:r>
            <a:r>
              <a:rPr lang="en-US" dirty="0">
                <a:solidFill>
                  <a:srgbClr val="B23C00"/>
                </a:solidFill>
              </a:rPr>
              <a:t>overload</a:t>
            </a:r>
            <a:r>
              <a:rPr lang="en-US" dirty="0"/>
              <a:t> the default assignment operator to do what we want.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Make a copy of the dynamic array data, not just a copy of the pointer to the array.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30F34-05D6-8146-B412-1799C480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A5614-792A-B445-A33F-893E597CCBA9}"/>
              </a:ext>
            </a:extLst>
          </p:cNvPr>
          <p:cNvSpPr txBox="1"/>
          <p:nvPr/>
        </p:nvSpPr>
        <p:spPr>
          <a:xfrm>
            <a:off x="182928" y="1417342"/>
            <a:ext cx="5032147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class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</a:rPr>
              <a:t>public: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len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latin typeface="Courier" pitchFamily="2" charset="0"/>
              </a:rPr>
              <a:t>    ~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get_length</a:t>
            </a:r>
            <a:r>
              <a:rPr lang="en-US" sz="1500" b="1" dirty="0">
                <a:latin typeface="Courier" pitchFamily="2" charset="0"/>
              </a:rPr>
              <a:t>()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at(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r>
              <a:rPr lang="en-US" sz="1500" b="1" dirty="0">
                <a:latin typeface="Courier" pitchFamily="2" charset="0"/>
              </a:rPr>
              <a:t>    void set(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,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value);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void operator =(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&amp;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rhs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);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private: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*elements;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length;</a:t>
            </a:r>
          </a:p>
          <a:p>
            <a:r>
              <a:rPr lang="en-US" sz="1500" b="1" dirty="0">
                <a:latin typeface="Courier" pitchFamily="2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3782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3285-5729-8642-AF31-DDD197C9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2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E3AF0-19DE-CE4E-A4F7-C188352E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76913-C748-F74E-882C-4A01DE984313}"/>
              </a:ext>
            </a:extLst>
          </p:cNvPr>
          <p:cNvSpPr txBox="1"/>
          <p:nvPr/>
        </p:nvSpPr>
        <p:spPr>
          <a:xfrm>
            <a:off x="1517317" y="1593075"/>
            <a:ext cx="610936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void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::operator =(</a:t>
            </a:r>
            <a:r>
              <a:rPr lang="en-US" b="1" dirty="0" err="1">
                <a:latin typeface="Courier" pitchFamily="2" charset="0"/>
              </a:rPr>
              <a:t>const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&amp; </a:t>
            </a:r>
            <a:r>
              <a:rPr lang="en-US" b="1" dirty="0" err="1">
                <a:latin typeface="Courier" pitchFamily="2" charset="0"/>
              </a:rPr>
              <a:t>rhs</a:t>
            </a:r>
            <a:r>
              <a:rPr lang="en-US" b="1" dirty="0">
                <a:latin typeface="Courier" pitchFamily="2" charset="0"/>
              </a:rPr>
              <a:t>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delete[] elements;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length = </a:t>
            </a:r>
            <a:r>
              <a:rPr lang="en-US" b="1" dirty="0" err="1">
                <a:latin typeface="Courier" pitchFamily="2" charset="0"/>
              </a:rPr>
              <a:t>rhs.length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elements = new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[length];</a:t>
            </a:r>
            <a:br>
              <a:rPr lang="en-US" b="1" dirty="0">
                <a:latin typeface="Courier" pitchFamily="2" charset="0"/>
              </a:rPr>
            </a:b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length;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elements[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</a:t>
            </a:r>
            <a:r>
              <a:rPr lang="en-US" b="1" dirty="0" err="1">
                <a:latin typeface="Courier" pitchFamily="2" charset="0"/>
              </a:rPr>
              <a:t>rhs.elements</a:t>
            </a:r>
            <a:r>
              <a:rPr lang="en-US" b="1" dirty="0">
                <a:latin typeface="Courier" pitchFamily="2" charset="0"/>
              </a:rPr>
              <a:t>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C050FB-5537-4549-B576-87E2C206AE6B}"/>
              </a:ext>
            </a:extLst>
          </p:cNvPr>
          <p:cNvSpPr txBox="1"/>
          <p:nvPr/>
        </p:nvSpPr>
        <p:spPr>
          <a:xfrm>
            <a:off x="2381335" y="4947322"/>
            <a:ext cx="4381328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a1 = 0 10 20 30 -40 50 60 70 80 90</a:t>
            </a:r>
          </a:p>
          <a:p>
            <a:r>
              <a:rPr lang="en-US" b="1" dirty="0">
                <a:latin typeface="Courier" pitchFamily="2" charset="0"/>
              </a:rPr>
              <a:t>a2 = 0 10 20 30 40 50 60 70 80 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6F41E7-F320-F241-ADED-C7CE58888DA3}"/>
              </a:ext>
            </a:extLst>
          </p:cNvPr>
          <p:cNvSpPr txBox="1"/>
          <p:nvPr/>
        </p:nvSpPr>
        <p:spPr>
          <a:xfrm>
            <a:off x="7377623" y="2050270"/>
            <a:ext cx="13244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delete?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7D9715-7CD6-244B-BE92-9C0584B25A20}"/>
              </a:ext>
            </a:extLst>
          </p:cNvPr>
          <p:cNvSpPr txBox="1"/>
          <p:nvPr/>
        </p:nvSpPr>
        <p:spPr>
          <a:xfrm>
            <a:off x="6181474" y="1313842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SafeArray2.cpp</a:t>
            </a:r>
          </a:p>
        </p:txBody>
      </p:sp>
    </p:spTree>
    <p:extLst>
      <p:ext uri="{BB962C8B-B14F-4D97-AF65-F5344CB8AC3E}">
        <p14:creationId xmlns:p14="http://schemas.microsoft.com/office/powerpoint/2010/main" val="221432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What happens if you try to chain assignments?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32154" y="1891397"/>
            <a:ext cx="307968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a3;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t-IT" sz="1800" b="1" dirty="0">
                <a:latin typeface="Courier New" charset="0"/>
                <a:ea typeface="Courier New" charset="0"/>
                <a:cs typeface="Courier New" charset="0"/>
              </a:rPr>
              <a:t>a3 = a2 = a1;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4683" y="3819467"/>
            <a:ext cx="8494633" cy="1938992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../SafeArrayTests.cpp:20:8: error: no viable overloaded '='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a3 = a2 = a1;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~~ ^ ~~~~~~~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../SafeArray.h:16:10: note: candidate function not viable: 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cannot convert argument of incomplete type 'void' to '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'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void operator =(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    ^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1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error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generated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249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94" y="2201852"/>
            <a:ext cx="7629012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097" y="5676534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SafeArray3.cpp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506D1-B787-2540-8162-661F22C15611}"/>
              </a:ext>
            </a:extLst>
          </p:cNvPr>
          <p:cNvSpPr txBox="1"/>
          <p:nvPr/>
        </p:nvSpPr>
        <p:spPr>
          <a:xfrm>
            <a:off x="757494" y="1547599"/>
            <a:ext cx="561564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95B9E-2D8D-9A45-B997-CE62E6169258}"/>
              </a:ext>
            </a:extLst>
          </p:cNvPr>
          <p:cNvSpPr txBox="1"/>
          <p:nvPr/>
        </p:nvSpPr>
        <p:spPr>
          <a:xfrm>
            <a:off x="5120634" y="129577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SafeArray3.h</a:t>
            </a:r>
          </a:p>
        </p:txBody>
      </p:sp>
    </p:spTree>
    <p:extLst>
      <p:ext uri="{BB962C8B-B14F-4D97-AF65-F5344CB8AC3E}">
        <p14:creationId xmlns:p14="http://schemas.microsoft.com/office/powerpoint/2010/main" val="1992357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67658"/>
            <a:ext cx="6939720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a1.set(4, -a1.at(4));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878" y="4015755"/>
            <a:ext cx="4108817" cy="7848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6615" y="129838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SafeArrayTests3.cpp</a:t>
            </a:r>
          </a:p>
        </p:txBody>
      </p:sp>
    </p:spTree>
    <p:extLst>
      <p:ext uri="{BB962C8B-B14F-4D97-AF65-F5344CB8AC3E}">
        <p14:creationId xmlns:p14="http://schemas.microsoft.com/office/powerpoint/2010/main" val="37739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What happens the program executes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28234" y="1874537"/>
            <a:ext cx="128753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a1 = a1;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7024" y="2460285"/>
            <a:ext cx="684995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41" y="5547039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SafeArray3.cpp</a:t>
            </a:r>
          </a:p>
        </p:txBody>
      </p:sp>
    </p:spTree>
    <p:extLst>
      <p:ext uri="{BB962C8B-B14F-4D97-AF65-F5344CB8AC3E}">
        <p14:creationId xmlns:p14="http://schemas.microsoft.com/office/powerpoint/2010/main" val="4210759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The solution: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965976"/>
            <a:ext cx="684995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if (this == &amp;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return *this;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9341" y="5257780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SafeArray4.cpp</a:t>
            </a:r>
          </a:p>
        </p:txBody>
      </p:sp>
    </p:spTree>
    <p:extLst>
      <p:ext uri="{BB962C8B-B14F-4D97-AF65-F5344CB8AC3E}">
        <p14:creationId xmlns:p14="http://schemas.microsoft.com/office/powerpoint/2010/main" val="2318739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</a:t>
            </a:r>
            <a:r>
              <a:rPr lang="en-US" dirty="0"/>
              <a:t> member functions </a:t>
            </a:r>
            <a:br>
              <a:rPr lang="en-US" dirty="0"/>
            </a:br>
            <a:r>
              <a:rPr lang="en-US" dirty="0"/>
              <a:t>are awkward to use.</a:t>
            </a:r>
          </a:p>
          <a:p>
            <a:pPr lvl="4"/>
            <a:endParaRPr lang="en-US" dirty="0"/>
          </a:p>
          <a:p>
            <a:r>
              <a:rPr lang="en-US" dirty="0"/>
              <a:t>Why can’t we use subscripts on a smart array as if it were a regular array?</a:t>
            </a:r>
          </a:p>
          <a:p>
            <a:pPr lvl="4"/>
            <a:endParaRPr lang="en-US" dirty="0"/>
          </a:p>
          <a:p>
            <a:r>
              <a:rPr lang="en-US" dirty="0"/>
              <a:t>We can overload the subscript operator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</a:p>
          <a:p>
            <a:pPr lvl="1"/>
            <a:r>
              <a:rPr lang="en-US" dirty="0"/>
              <a:t>We want the subscripts to be usable </a:t>
            </a:r>
            <a:br>
              <a:rPr lang="en-US" dirty="0"/>
            </a:br>
            <a:r>
              <a:rPr lang="en-US" dirty="0"/>
              <a:t>on </a:t>
            </a:r>
            <a:r>
              <a:rPr lang="en-US" dirty="0">
                <a:solidFill>
                  <a:srgbClr val="B23C00"/>
                </a:solidFill>
              </a:rPr>
              <a:t>either side </a:t>
            </a:r>
            <a:r>
              <a:rPr lang="en-US" dirty="0"/>
              <a:t>of an assignment.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5730" y="5345643"/>
            <a:ext cx="225254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1800" b="1">
                <a:latin typeface="Courier New" charset="0"/>
                <a:ea typeface="Courier New" charset="0"/>
                <a:cs typeface="Courier New" charset="0"/>
              </a:rPr>
              <a:t>a1[4] = -a1[4];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738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17317" y="1270754"/>
            <a:ext cx="6109365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at(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void set(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operator [](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uk-UA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143" y="1444544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SafeArray5.h</a:t>
            </a:r>
          </a:p>
        </p:txBody>
      </p:sp>
    </p:spTree>
    <p:extLst>
      <p:ext uri="{BB962C8B-B14F-4D97-AF65-F5344CB8AC3E}">
        <p14:creationId xmlns:p14="http://schemas.microsoft.com/office/powerpoint/2010/main" val="2416295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22502" y="1417342"/>
            <a:ext cx="5698996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::operator [](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sz="18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assert((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elements[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82542" y="2697488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SafeArray5.cpp</a:t>
            </a:r>
          </a:p>
        </p:txBody>
      </p:sp>
    </p:spTree>
    <p:extLst>
      <p:ext uri="{BB962C8B-B14F-4D97-AF65-F5344CB8AC3E}">
        <p14:creationId xmlns:p14="http://schemas.microsoft.com/office/powerpoint/2010/main" val="369765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develop a new array type that is “safe”.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will allocate the array </a:t>
            </a:r>
            <a:r>
              <a:rPr lang="en-US" dirty="0">
                <a:solidFill>
                  <a:srgbClr val="B23C00"/>
                </a:solidFill>
              </a:rPr>
              <a:t>dynamically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It will </a:t>
            </a:r>
            <a:r>
              <a:rPr lang="en-US" dirty="0">
                <a:solidFill>
                  <a:srgbClr val="B23C00"/>
                </a:solidFill>
              </a:rPr>
              <a:t>check all subscript values </a:t>
            </a:r>
            <a:r>
              <a:rPr lang="en-US" dirty="0"/>
              <a:t>to ensure that they are in the legal range (0 ≤ index &lt; array length).</a:t>
            </a:r>
          </a:p>
          <a:p>
            <a:pPr lvl="6"/>
            <a:endParaRPr lang="en-US" dirty="0"/>
          </a:p>
          <a:p>
            <a:r>
              <a:rPr lang="en-US" dirty="0"/>
              <a:t>We’ll start with an integer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86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93" y="1234464"/>
            <a:ext cx="7686720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a1[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10*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a1[4] = -a1[4];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a.get_length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5" y="3288872"/>
            <a:ext cx="4381328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2146" y="1353105"/>
            <a:ext cx="20774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SafeArrayTests5.cpp</a:t>
            </a:r>
          </a:p>
        </p:txBody>
      </p:sp>
    </p:spTree>
    <p:extLst>
      <p:ext uri="{BB962C8B-B14F-4D97-AF65-F5344CB8AC3E}">
        <p14:creationId xmlns:p14="http://schemas.microsoft.com/office/powerpoint/2010/main" val="235407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D2D2-4CE8-1347-A6E3-207D20A6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252D9-B0FC-0E4D-8BCD-DCB5ADD3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876A18-ACE6-1D4B-86B5-FB9D20CE91B4}"/>
              </a:ext>
            </a:extLst>
          </p:cNvPr>
          <p:cNvSpPr txBox="1"/>
          <p:nvPr/>
        </p:nvSpPr>
        <p:spPr>
          <a:xfrm>
            <a:off x="1317854" y="1325903"/>
            <a:ext cx="586250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main()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a1(10);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10;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 a1[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10*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"a1 ="; print(a1);</a:t>
            </a:r>
          </a:p>
          <a:p>
            <a:r>
              <a:rPr lang="en-US" b="1" dirty="0">
                <a:latin typeface="Courier" pitchFamily="2" charset="0"/>
              </a:rPr>
              <a:t>    return 0;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void print(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</a:t>
            </a:r>
            <a:r>
              <a:rPr lang="en-US" b="1" dirty="0" err="1">
                <a:latin typeface="Courier" pitchFamily="2" charset="0"/>
              </a:rPr>
              <a:t>a.get_length</a:t>
            </a:r>
            <a:r>
              <a:rPr lang="en-US" b="1" dirty="0">
                <a:latin typeface="Courier" pitchFamily="2" charset="0"/>
              </a:rPr>
              <a:t>();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 " &lt;&lt; a[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</a:t>
            </a:r>
            <a:r>
              <a:rPr lang="en-US" b="1" dirty="0" err="1">
                <a:latin typeface="Courier" pitchFamily="2" charset="0"/>
              </a:rPr>
              <a:t>endl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288348-7391-1040-A2D1-1EDE5B49094E}"/>
              </a:ext>
            </a:extLst>
          </p:cNvPr>
          <p:cNvSpPr txBox="1"/>
          <p:nvPr/>
        </p:nvSpPr>
        <p:spPr>
          <a:xfrm>
            <a:off x="5212073" y="1234464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SafeArrayTests6.cpp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748FD8-A959-094C-AF4F-CDE2D9E43D2A}"/>
              </a:ext>
            </a:extLst>
          </p:cNvPr>
          <p:cNvSpPr txBox="1"/>
          <p:nvPr/>
        </p:nvSpPr>
        <p:spPr>
          <a:xfrm>
            <a:off x="4481163" y="3250408"/>
            <a:ext cx="404168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Let’s pass the </a:t>
            </a:r>
            <a:r>
              <a:rPr lang="en-US" sz="20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2000" dirty="0">
                <a:solidFill>
                  <a:srgbClr val="0033CC"/>
                </a:solidFill>
              </a:rPr>
              <a:t> object 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by value instead of by reference</a:t>
            </a:r>
          </a:p>
        </p:txBody>
      </p:sp>
    </p:spTree>
    <p:extLst>
      <p:ext uri="{BB962C8B-B14F-4D97-AF65-F5344CB8AC3E}">
        <p14:creationId xmlns:p14="http://schemas.microsoft.com/office/powerpoint/2010/main" val="3194992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4654562"/>
            <a:ext cx="8229600" cy="1367279"/>
          </a:xfrm>
        </p:spPr>
        <p:txBody>
          <a:bodyPr/>
          <a:lstStyle/>
          <a:p>
            <a:r>
              <a:rPr lang="en-US" dirty="0"/>
              <a:t>A very unexpected side effect!</a:t>
            </a:r>
          </a:p>
          <a:p>
            <a:pPr lvl="1"/>
            <a:r>
              <a:rPr lang="en-US" dirty="0"/>
              <a:t>It appears that it has to do with freeing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272ECA-5777-8742-97B8-ADC61E3EC849}"/>
              </a:ext>
            </a:extLst>
          </p:cNvPr>
          <p:cNvSpPr txBox="1"/>
          <p:nvPr/>
        </p:nvSpPr>
        <p:spPr>
          <a:xfrm>
            <a:off x="1579033" y="1423420"/>
            <a:ext cx="5985934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::~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"Calling destructor ... ";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delete[] elements;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"done!" &lt;&lt; </a:t>
            </a:r>
            <a:r>
              <a:rPr lang="en-US" b="1" dirty="0" err="1">
                <a:latin typeface="Courier" pitchFamily="2" charset="0"/>
              </a:rPr>
              <a:t>endl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ABD80F-B26A-8E4D-87F2-6AB3B0594266}"/>
              </a:ext>
            </a:extLst>
          </p:cNvPr>
          <p:cNvSpPr txBox="1"/>
          <p:nvPr/>
        </p:nvSpPr>
        <p:spPr>
          <a:xfrm>
            <a:off x="6173850" y="1234464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SafeArray6.cpp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66CA5A-334C-2F4B-BA1C-2A7745D84D36}"/>
              </a:ext>
            </a:extLst>
          </p:cNvPr>
          <p:cNvSpPr txBox="1"/>
          <p:nvPr/>
        </p:nvSpPr>
        <p:spPr>
          <a:xfrm>
            <a:off x="505823" y="3234500"/>
            <a:ext cx="8132354" cy="120032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40 50 60 70 80 90</a:t>
            </a:r>
          </a:p>
          <a:p>
            <a:r>
              <a:rPr lang="en-US" sz="1400" b="1" dirty="0">
                <a:latin typeface="Courier" pitchFamily="2" charset="0"/>
              </a:rPr>
              <a:t>Calling destructor ... done!</a:t>
            </a:r>
          </a:p>
          <a:p>
            <a:r>
              <a:rPr lang="en-US" sz="1400" b="1" dirty="0">
                <a:latin typeface="Courier" pitchFamily="2" charset="0"/>
              </a:rPr>
              <a:t>Calling destructor ... 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SafeArray6(87866,0x7fff9e25d340)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0x7fda05c02690: pointer being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</p:spTree>
    <p:extLst>
      <p:ext uri="{BB962C8B-B14F-4D97-AF65-F5344CB8AC3E}">
        <p14:creationId xmlns:p14="http://schemas.microsoft.com/office/powerpoint/2010/main" val="19088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8A56-59E1-1C44-8C8A-7574D9A96F12}"/>
              </a:ext>
            </a:extLst>
          </p:cNvPr>
          <p:cNvSpPr txBox="1"/>
          <p:nvPr/>
        </p:nvSpPr>
        <p:spPr>
          <a:xfrm>
            <a:off x="1317854" y="1234464"/>
            <a:ext cx="586250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main()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a1(10);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10;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 a1[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10*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"a1 ="; print(a1);</a:t>
            </a:r>
          </a:p>
          <a:p>
            <a:r>
              <a:rPr lang="en-US" b="1" dirty="0">
                <a:latin typeface="Courier" pitchFamily="2" charset="0"/>
              </a:rPr>
              <a:t>    return 0;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void print(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</a:t>
            </a:r>
            <a:r>
              <a:rPr lang="en-US" b="1" dirty="0" err="1">
                <a:latin typeface="Courier" pitchFamily="2" charset="0"/>
              </a:rPr>
              <a:t>a.get_length</a:t>
            </a:r>
            <a:r>
              <a:rPr lang="en-US" b="1" dirty="0">
                <a:latin typeface="Courier" pitchFamily="2" charset="0"/>
              </a:rPr>
              <a:t>();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 " &lt;&lt; a[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</a:t>
            </a:r>
            <a:r>
              <a:rPr lang="en-US" b="1" dirty="0" err="1">
                <a:latin typeface="Courier" pitchFamily="2" charset="0"/>
              </a:rPr>
              <a:t>endl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3731FA-5ED0-6C4D-AC62-F9494AC438E3}"/>
              </a:ext>
            </a:extLst>
          </p:cNvPr>
          <p:cNvSpPr txBox="1"/>
          <p:nvPr/>
        </p:nvSpPr>
        <p:spPr>
          <a:xfrm>
            <a:off x="5029195" y="1323586"/>
            <a:ext cx="231351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SafeArrayTests6.cpp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5FA14-69B5-1844-9426-5424D631E6BC}"/>
              </a:ext>
            </a:extLst>
          </p:cNvPr>
          <p:cNvSpPr txBox="1"/>
          <p:nvPr/>
        </p:nvSpPr>
        <p:spPr>
          <a:xfrm>
            <a:off x="182928" y="5611914"/>
            <a:ext cx="8132354" cy="120032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40 50 60 70 80 90</a:t>
            </a:r>
          </a:p>
          <a:p>
            <a:r>
              <a:rPr lang="en-US" sz="1400" b="1" dirty="0">
                <a:latin typeface="Courier" pitchFamily="2" charset="0"/>
              </a:rPr>
              <a:t>Calling destructor ... done!</a:t>
            </a:r>
          </a:p>
          <a:p>
            <a:r>
              <a:rPr lang="en-US" sz="1400" b="1" dirty="0">
                <a:latin typeface="Courier" pitchFamily="2" charset="0"/>
              </a:rPr>
              <a:t>Calling destructor ... 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SafeArray6(87866,0x7fff9e25d340)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0x7fda05c02690: pointer being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0E4AAB-E58B-484F-B988-D9702A95A05E}"/>
              </a:ext>
            </a:extLst>
          </p:cNvPr>
          <p:cNvSpPr txBox="1"/>
          <p:nvPr/>
        </p:nvSpPr>
        <p:spPr>
          <a:xfrm>
            <a:off x="4029494" y="5355128"/>
            <a:ext cx="482696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Why is the destructor called twice at the end?</a:t>
            </a:r>
          </a:p>
        </p:txBody>
      </p:sp>
    </p:spTree>
    <p:extLst>
      <p:ext uri="{BB962C8B-B14F-4D97-AF65-F5344CB8AC3E}">
        <p14:creationId xmlns:p14="http://schemas.microsoft.com/office/powerpoint/2010/main" val="609983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67" y="1312267"/>
            <a:ext cx="8229600" cy="2523556"/>
          </a:xfrm>
        </p:spPr>
        <p:txBody>
          <a:bodyPr/>
          <a:lstStyle/>
          <a:p>
            <a:r>
              <a:rPr lang="en-US" dirty="0"/>
              <a:t>When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 is passed by valu</a:t>
            </a:r>
            <a:r>
              <a:rPr lang="en-US" u="sng" dirty="0"/>
              <a:t>e </a:t>
            </a:r>
            <a:r>
              <a:rPr lang="en-US" dirty="0"/>
              <a:t>to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en-US" dirty="0"/>
              <a:t> function, a copy is made.</a:t>
            </a:r>
          </a:p>
          <a:p>
            <a:pPr lvl="1"/>
            <a:r>
              <a:rPr lang="en-US" dirty="0"/>
              <a:t>Like the default assignment operator, the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default copy constructor</a:t>
            </a:r>
            <a:r>
              <a:rPr lang="en-US" dirty="0"/>
              <a:t> makes a </a:t>
            </a:r>
            <a:r>
              <a:rPr lang="en-US" dirty="0">
                <a:solidFill>
                  <a:srgbClr val="B23C00"/>
                </a:solidFill>
              </a:rPr>
              <a:t>bitwise copy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This copy will point to the same dynamic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480561" y="4792535"/>
            <a:ext cx="2743170" cy="275064"/>
            <a:chOff x="4297683" y="4068327"/>
            <a:chExt cx="2743170" cy="275064"/>
          </a:xfrm>
        </p:grpSpPr>
        <p:sp>
          <p:nvSpPr>
            <p:cNvPr id="17" name="Rectangle 16"/>
            <p:cNvSpPr/>
            <p:nvPr/>
          </p:nvSpPr>
          <p:spPr bwMode="auto">
            <a:xfrm>
              <a:off x="4297683" y="4068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568216" y="4068330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46317" y="4068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120634" y="4068330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394951" y="4069072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665484" y="4069073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943585" y="4069072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217902" y="4069073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492219" y="4068327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766536" y="4068328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103147" y="3970330"/>
            <a:ext cx="2369847" cy="912020"/>
            <a:chOff x="1920269" y="3246122"/>
            <a:chExt cx="2369847" cy="912020"/>
          </a:xfrm>
        </p:grpSpPr>
        <p:sp>
          <p:nvSpPr>
            <p:cNvPr id="5" name="Rectangle 4"/>
            <p:cNvSpPr/>
            <p:nvPr/>
          </p:nvSpPr>
          <p:spPr bwMode="auto">
            <a:xfrm>
              <a:off x="1920269" y="3246122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20269" y="3273325"/>
              <a:ext cx="10711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</a:t>
              </a:r>
              <a:r>
                <a:rPr lang="en-US" dirty="0"/>
                <a:t> (main)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119772" y="3703318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36860" y="3639081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211211" y="3770205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9" name="Curved Connector 28"/>
            <p:cNvCxnSpPr>
              <a:stCxn id="9" idx="6"/>
            </p:cNvCxnSpPr>
            <p:nvPr/>
          </p:nvCxnSpPr>
          <p:spPr bwMode="auto">
            <a:xfrm>
              <a:off x="3302650" y="3815925"/>
              <a:ext cx="987466" cy="34221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34" name="Group 33"/>
          <p:cNvGrpSpPr/>
          <p:nvPr/>
        </p:nvGrpSpPr>
        <p:grpSpPr>
          <a:xfrm>
            <a:off x="2103147" y="4972164"/>
            <a:ext cx="2377414" cy="1017128"/>
            <a:chOff x="1920269" y="4247956"/>
            <a:chExt cx="2377414" cy="1017128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920269" y="4442133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20269" y="4469336"/>
              <a:ext cx="12121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</a:t>
              </a:r>
              <a:r>
                <a:rPr lang="en-US" dirty="0"/>
                <a:t> (function)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119772" y="4899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20269" y="483509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211211" y="4966216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1" name="Curved Connector 30"/>
            <p:cNvCxnSpPr>
              <a:stCxn id="16" idx="6"/>
            </p:cNvCxnSpPr>
            <p:nvPr/>
          </p:nvCxnSpPr>
          <p:spPr bwMode="auto">
            <a:xfrm flipV="1">
              <a:off x="3302650" y="4247956"/>
              <a:ext cx="995033" cy="763980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53488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4846266"/>
          </a:xfrm>
        </p:spPr>
        <p:txBody>
          <a:bodyPr/>
          <a:lstStyle/>
          <a:p>
            <a:r>
              <a:rPr lang="en-US" dirty="0"/>
              <a:t>When the print function completes and returns, its local variables go out of scope.</a:t>
            </a:r>
          </a:p>
          <a:p>
            <a:pPr lvl="6"/>
            <a:endParaRPr lang="en-US" dirty="0"/>
          </a:p>
          <a:p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object’s destructor is called, which deletes the dynamic array.</a:t>
            </a:r>
          </a:p>
          <a:p>
            <a:pPr lvl="1"/>
            <a:r>
              <a:rPr lang="en-US" dirty="0"/>
              <a:t>Now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a1</a:t>
            </a:r>
            <a:r>
              <a:rPr lang="en-US" dirty="0"/>
              <a:t> has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dangling pointer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the program is ready to </a:t>
            </a:r>
            <a:br>
              <a:rPr lang="en-US" dirty="0"/>
            </a:br>
            <a:r>
              <a:rPr lang="en-US" dirty="0"/>
              <a:t>terminate, it calls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a1</a:t>
            </a:r>
            <a:r>
              <a:rPr lang="en-US" dirty="0"/>
              <a:t>’s destructor.</a:t>
            </a:r>
          </a:p>
          <a:p>
            <a:pPr lvl="1"/>
            <a:r>
              <a:rPr lang="en-US" dirty="0"/>
              <a:t>An error occurs because of</a:t>
            </a:r>
            <a:br>
              <a:rPr lang="en-US" dirty="0"/>
            </a:br>
            <a:r>
              <a:rPr lang="en-US" dirty="0"/>
              <a:t>the attempt to delete memory</a:t>
            </a:r>
            <a:br>
              <a:rPr lang="en-US" dirty="0"/>
            </a:br>
            <a:r>
              <a:rPr lang="en-US" dirty="0"/>
              <a:t>that has already been deleted.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6" name="Group 65"/>
          <p:cNvGrpSpPr/>
          <p:nvPr/>
        </p:nvGrpSpPr>
        <p:grpSpPr>
          <a:xfrm>
            <a:off x="6160995" y="4709146"/>
            <a:ext cx="1565259" cy="822951"/>
            <a:chOff x="1920269" y="4442133"/>
            <a:chExt cx="1565259" cy="822951"/>
          </a:xfrm>
        </p:grpSpPr>
        <p:sp>
          <p:nvSpPr>
            <p:cNvPr id="67" name="Rectangle 66"/>
            <p:cNvSpPr/>
            <p:nvPr/>
          </p:nvSpPr>
          <p:spPr bwMode="auto">
            <a:xfrm>
              <a:off x="1920269" y="4442133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920269" y="4469336"/>
              <a:ext cx="12121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</a:t>
              </a:r>
              <a:r>
                <a:rPr lang="en-US" dirty="0"/>
                <a:t> (function)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3119772" y="4899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0269" y="483509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3211211" y="4966216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160995" y="3704502"/>
            <a:ext cx="2369847" cy="912020"/>
            <a:chOff x="1920269" y="3246122"/>
            <a:chExt cx="2369847" cy="912020"/>
          </a:xfrm>
        </p:grpSpPr>
        <p:sp>
          <p:nvSpPr>
            <p:cNvPr id="74" name="Rectangle 73"/>
            <p:cNvSpPr/>
            <p:nvPr/>
          </p:nvSpPr>
          <p:spPr bwMode="auto">
            <a:xfrm>
              <a:off x="1920269" y="3246122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920269" y="3273325"/>
              <a:ext cx="10711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</a:t>
              </a:r>
              <a:r>
                <a:rPr lang="en-US" dirty="0"/>
                <a:t> (main)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119772" y="3703318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936860" y="3639081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3211211" y="3770205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79" name="Curved Connector 78"/>
            <p:cNvCxnSpPr/>
            <p:nvPr/>
          </p:nvCxnSpPr>
          <p:spPr bwMode="auto">
            <a:xfrm>
              <a:off x="3302650" y="3815925"/>
              <a:ext cx="987466" cy="34221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07347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914390"/>
          </a:xfrm>
        </p:spPr>
        <p:txBody>
          <a:bodyPr/>
          <a:lstStyle/>
          <a:p>
            <a:r>
              <a:rPr lang="en-US" dirty="0"/>
              <a:t>Therefore, we must </a:t>
            </a:r>
            <a:r>
              <a:rPr lang="en-US" dirty="0">
                <a:solidFill>
                  <a:srgbClr val="B23C00"/>
                </a:solidFill>
              </a:rPr>
              <a:t>overload</a:t>
            </a:r>
            <a:r>
              <a:rPr lang="en-US" dirty="0"/>
              <a:t> the default copy constructor to make a </a:t>
            </a:r>
            <a:r>
              <a:rPr lang="en-US" dirty="0">
                <a:solidFill>
                  <a:srgbClr val="B23C00"/>
                </a:solidFill>
              </a:rPr>
              <a:t>copy</a:t>
            </a:r>
            <a:r>
              <a:rPr lang="en-US" dirty="0"/>
              <a:t> of the array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FBD6A4-1308-6347-BF41-01B5E7BEBCBB}"/>
              </a:ext>
            </a:extLst>
          </p:cNvPr>
          <p:cNvSpPr txBox="1"/>
          <p:nvPr/>
        </p:nvSpPr>
        <p:spPr>
          <a:xfrm>
            <a:off x="1074889" y="2231916"/>
            <a:ext cx="6994222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class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</a:rPr>
              <a:t>public: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len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   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&amp; other);  // copy constructor</a:t>
            </a:r>
          </a:p>
          <a:p>
            <a:r>
              <a:rPr lang="en-US" sz="1500" b="1" dirty="0">
                <a:latin typeface="Courier" pitchFamily="2" charset="0"/>
              </a:rPr>
              <a:t>    ~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get_length</a:t>
            </a:r>
            <a:r>
              <a:rPr lang="en-US" sz="1500" b="1" dirty="0">
                <a:latin typeface="Courier" pitchFamily="2" charset="0"/>
              </a:rPr>
              <a:t>()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&amp; operator =(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&amp; </a:t>
            </a:r>
            <a:r>
              <a:rPr lang="en-US" sz="1500" b="1" dirty="0" err="1">
                <a:latin typeface="Courier" pitchFamily="2" charset="0"/>
              </a:rPr>
              <a:t>rhs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&amp; operator [](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private: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*elements;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length;</a:t>
            </a:r>
          </a:p>
          <a:p>
            <a:r>
              <a:rPr lang="en-US" sz="1500" b="1" dirty="0">
                <a:latin typeface="Courier" pitchFamily="2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2D82F-2067-E746-8EAD-0733CB0DFBAE}"/>
              </a:ext>
            </a:extLst>
          </p:cNvPr>
          <p:cNvSpPr txBox="1"/>
          <p:nvPr/>
        </p:nvSpPr>
        <p:spPr>
          <a:xfrm>
            <a:off x="6847450" y="2133625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SafeArray6.h</a:t>
            </a:r>
          </a:p>
        </p:txBody>
      </p:sp>
    </p:spTree>
    <p:extLst>
      <p:ext uri="{BB962C8B-B14F-4D97-AF65-F5344CB8AC3E}">
        <p14:creationId xmlns:p14="http://schemas.microsoft.com/office/powerpoint/2010/main" val="4248194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17180" y="1505588"/>
            <a:ext cx="7109639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other)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: elements(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), length(0)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other.length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other.elements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0947" y="1248065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SafeArray6.cpp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3596C6-ABAB-B645-A066-1793BF4A8CD4}"/>
              </a:ext>
            </a:extLst>
          </p:cNvPr>
          <p:cNvSpPr txBox="1"/>
          <p:nvPr/>
        </p:nvSpPr>
        <p:spPr>
          <a:xfrm>
            <a:off x="2443050" y="5163909"/>
            <a:ext cx="4257897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a1 = 0 10 20 30 40 50 60 70 80 90</a:t>
            </a:r>
          </a:p>
          <a:p>
            <a:r>
              <a:rPr lang="en-US" b="1" dirty="0">
                <a:latin typeface="Courier" pitchFamily="2" charset="0"/>
              </a:rPr>
              <a:t>Calling destructor ... done!</a:t>
            </a:r>
          </a:p>
          <a:p>
            <a:r>
              <a:rPr lang="en-US" b="1" dirty="0">
                <a:latin typeface="Courier" pitchFamily="2" charset="0"/>
              </a:rPr>
              <a:t>Calling destructor ... done!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8AEF49-4D2B-D542-A231-F72CA927BDE9}"/>
              </a:ext>
            </a:extLst>
          </p:cNvPr>
          <p:cNvSpPr txBox="1"/>
          <p:nvPr/>
        </p:nvSpPr>
        <p:spPr>
          <a:xfrm>
            <a:off x="6857975" y="5405237"/>
            <a:ext cx="112562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</a:t>
            </a:r>
            <a:r>
              <a:rPr lang="en-US" sz="1400" b="1" dirty="0">
                <a:solidFill>
                  <a:srgbClr val="0033CC"/>
                </a:solidFill>
                <a:latin typeface="Courier" pitchFamily="2" charset="0"/>
              </a:rPr>
              <a:t>print()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761FAC-4902-8E4F-B682-306022015DBA}"/>
              </a:ext>
            </a:extLst>
          </p:cNvPr>
          <p:cNvSpPr txBox="1"/>
          <p:nvPr/>
        </p:nvSpPr>
        <p:spPr>
          <a:xfrm>
            <a:off x="6857975" y="5827011"/>
            <a:ext cx="101822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</a:t>
            </a:r>
            <a:r>
              <a:rPr lang="en-US" sz="1400" b="1" dirty="0">
                <a:solidFill>
                  <a:srgbClr val="0033CC"/>
                </a:solidFill>
                <a:latin typeface="Courier" pitchFamily="2" charset="0"/>
              </a:rPr>
              <a:t>main()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0969EF1-66BD-7747-B204-C22618768AC8}"/>
              </a:ext>
            </a:extLst>
          </p:cNvPr>
          <p:cNvCxnSpPr>
            <a:stCxn id="10" idx="1"/>
          </p:cNvCxnSpPr>
          <p:nvPr/>
        </p:nvCxnSpPr>
        <p:spPr bwMode="auto">
          <a:xfrm flipH="1">
            <a:off x="5943585" y="5559126"/>
            <a:ext cx="914390" cy="20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973076-6BAC-674B-B570-3764601A8C92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5943585" y="5826626"/>
            <a:ext cx="914390" cy="154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1192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Collectively called the </a:t>
            </a:r>
            <a:r>
              <a:rPr lang="en-US" dirty="0">
                <a:solidFill>
                  <a:srgbClr val="B23C00"/>
                </a:solidFill>
              </a:rPr>
              <a:t>“Big Three”</a:t>
            </a:r>
            <a:r>
              <a:rPr lang="en-US" dirty="0"/>
              <a:t> of a class:</a:t>
            </a:r>
          </a:p>
          <a:p>
            <a:pPr lvl="1"/>
            <a:r>
              <a:rPr lang="en-US" dirty="0"/>
              <a:t>assignment operator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destructor</a:t>
            </a:r>
          </a:p>
          <a:p>
            <a:pPr lvl="5"/>
            <a:endParaRPr lang="en-US" dirty="0"/>
          </a:p>
          <a:p>
            <a:r>
              <a:rPr lang="en-US" b="1" dirty="0">
                <a:solidFill>
                  <a:srgbClr val="B23C00"/>
                </a:solidFill>
              </a:rPr>
              <a:t>Rule of thumb: </a:t>
            </a:r>
            <a:r>
              <a:rPr lang="en-US" dirty="0">
                <a:solidFill>
                  <a:srgbClr val="B23C00"/>
                </a:solidFill>
              </a:rPr>
              <a:t>If you must define a destructor,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you must also define a copy constructor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and an overloaded assignment operator.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Manage dynamic memory consistently.</a:t>
            </a:r>
          </a:p>
          <a:p>
            <a:pPr lvl="1"/>
            <a:r>
              <a:rPr lang="en-US" dirty="0"/>
              <a:t>Do not rely on the default implementations!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4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5F8B-E592-6E40-8E3F-51A989FE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AA19-BCD1-F041-BF03-5A7E9B816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if remembering the “Big Three” weren’t enough, in the most recent versions of C++, </a:t>
            </a:r>
            <a:br>
              <a:rPr lang="en-US" dirty="0"/>
            </a:br>
            <a:r>
              <a:rPr lang="en-US" dirty="0"/>
              <a:t>they’ve become the </a:t>
            </a:r>
            <a:r>
              <a:rPr lang="en-US" dirty="0">
                <a:solidFill>
                  <a:srgbClr val="B23C00"/>
                </a:solidFill>
              </a:rPr>
              <a:t>“Big Five”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More about the Big Five later in the semester 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D161-A422-B042-8C98-49CD495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42250" y="1377190"/>
            <a:ext cx="425949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at(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void set(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value);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uk-UA" sz="17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5865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SafeArray1.h</a:t>
            </a:r>
          </a:p>
        </p:txBody>
      </p:sp>
    </p:spTree>
    <p:extLst>
      <p:ext uri="{BB962C8B-B14F-4D97-AF65-F5344CB8AC3E}">
        <p14:creationId xmlns:p14="http://schemas.microsoft.com/office/powerpoint/2010/main" val="112218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08781"/>
            <a:ext cx="7340471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#include &lt;</a:t>
            </a:r>
            <a:r>
              <a:rPr lang="en-US" sz="1500" b="1" dirty="0" err="1">
                <a:latin typeface="Courier" pitchFamily="2" charset="0"/>
              </a:rPr>
              <a:t>iostream</a:t>
            </a:r>
            <a:r>
              <a:rPr lang="en-US" sz="1500" b="1" dirty="0">
                <a:latin typeface="Courier" pitchFamily="2" charset="0"/>
              </a:rPr>
              <a:t>&gt;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#include &lt;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cassert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&gt;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#include "SafeArray1.h"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using namespace </a:t>
            </a:r>
            <a:r>
              <a:rPr lang="en-US" sz="1500" b="1" dirty="0" err="1">
                <a:latin typeface="Courier" pitchFamily="2" charset="0"/>
              </a:rPr>
              <a:t>std</a:t>
            </a:r>
            <a:r>
              <a:rPr lang="en-US" sz="1500" b="1" dirty="0">
                <a:latin typeface="Courier" pitchFamily="2" charset="0"/>
              </a:rPr>
              <a:t>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 : elements(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), length(0)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len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 : elements(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), length(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len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   elements = new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[length];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::~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   if (elements !=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 delete[] elements;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get_length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{ return length;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31333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198773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6189" y="1634062"/>
            <a:ext cx="4751622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::at(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assert((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return elements[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::set(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assert((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 = value;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29" y="1353105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392929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67" y="1155412"/>
            <a:ext cx="8595266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a2 = a1;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a1.set(4, -a1.at(4));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a.get_length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a.at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83293" y="3964224"/>
            <a:ext cx="5662127" cy="1384995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30 -40 50 60 70 80 90</a:t>
            </a:r>
          </a:p>
          <a:p>
            <a:r>
              <a:rPr lang="en-US" sz="1400" b="1" dirty="0">
                <a:latin typeface="Courier" pitchFamily="2" charset="0"/>
              </a:rPr>
              <a:t>a2 = 0 10 20 30 -40 50 60 70 80 90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SafeArray1(77847,0x7fff9e25d340)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0x7fdabfc02690: pointer being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  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4826" y="1268627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SafeArrayTests1.cpp</a:t>
            </a:r>
          </a:p>
        </p:txBody>
      </p:sp>
    </p:spTree>
    <p:extLst>
      <p:ext uri="{BB962C8B-B14F-4D97-AF65-F5344CB8AC3E}">
        <p14:creationId xmlns:p14="http://schemas.microsoft.com/office/powerpoint/2010/main" val="228336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BD2-319D-DC46-99E3-7FDB88EC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Assignment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83CB-3957-9F41-84E7-12ED1499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651731"/>
          </a:xfrm>
        </p:spPr>
        <p:txBody>
          <a:bodyPr/>
          <a:lstStyle/>
          <a:p>
            <a:r>
              <a:rPr lang="en-US" dirty="0"/>
              <a:t>The default assignment operator for objects assigns a </a:t>
            </a:r>
            <a:r>
              <a:rPr lang="en-US" dirty="0">
                <a:solidFill>
                  <a:srgbClr val="B23C00"/>
                </a:solidFill>
              </a:rPr>
              <a:t>bitwise copy </a:t>
            </a:r>
            <a:r>
              <a:rPr lang="en-US" dirty="0"/>
              <a:t>of the source object to the target variable.</a:t>
            </a:r>
          </a:p>
          <a:p>
            <a:pPr lvl="4"/>
            <a:endParaRPr lang="en-US" dirty="0"/>
          </a:p>
          <a:p>
            <a:r>
              <a:rPr lang="en-US" dirty="0"/>
              <a:t>Recall that a </a:t>
            </a:r>
            <a:r>
              <a:rPr lang="en-US" b="1" dirty="0" err="1">
                <a:solidFill>
                  <a:srgbClr val="0033CC"/>
                </a:solidFill>
                <a:latin typeface="Courier" pitchFamily="2" charset="0"/>
              </a:rPr>
              <a:t>SafeArray</a:t>
            </a:r>
            <a:r>
              <a:rPr lang="en-US" dirty="0"/>
              <a:t> object contains a pointer to a dynamic array: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C0AA5-035F-CC4C-B759-A2E65B3F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F99D1-30A4-DE45-8C9B-BA9289AB9F26}"/>
              </a:ext>
            </a:extLst>
          </p:cNvPr>
          <p:cNvSpPr txBox="1"/>
          <p:nvPr/>
        </p:nvSpPr>
        <p:spPr>
          <a:xfrm>
            <a:off x="3368786" y="4081971"/>
            <a:ext cx="2406428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class </a:t>
            </a:r>
            <a:r>
              <a:rPr lang="en-US" b="1" dirty="0" err="1">
                <a:latin typeface="Courier" pitchFamily="2" charset="0"/>
              </a:rPr>
              <a:t>SafeArray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    ...</a:t>
            </a:r>
          </a:p>
          <a:p>
            <a:r>
              <a:rPr lang="en-US" b="1" dirty="0">
                <a:latin typeface="Courier" pitchFamily="2" charset="0"/>
              </a:rPr>
              <a:t>private: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 *elements;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length;</a:t>
            </a:r>
          </a:p>
          <a:p>
            <a:r>
              <a:rPr lang="en-US" b="1" dirty="0">
                <a:latin typeface="Courier" pitchFamily="2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F7CA4A-FFC0-A54E-8358-39E81DBF8DC5}"/>
              </a:ext>
            </a:extLst>
          </p:cNvPr>
          <p:cNvSpPr txBox="1"/>
          <p:nvPr/>
        </p:nvSpPr>
        <p:spPr>
          <a:xfrm>
            <a:off x="4610080" y="382886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SafeArray1.h</a:t>
            </a:r>
          </a:p>
        </p:txBody>
      </p:sp>
    </p:spTree>
    <p:extLst>
      <p:ext uri="{BB962C8B-B14F-4D97-AF65-F5344CB8AC3E}">
        <p14:creationId xmlns:p14="http://schemas.microsoft.com/office/powerpoint/2010/main" val="39437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BD2-319D-DC46-99E3-7FDB88EC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Assignment Operator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83CB-3957-9F41-84E7-12ED1499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160512"/>
            <a:ext cx="8229600" cy="1005829"/>
          </a:xfrm>
        </p:spPr>
        <p:txBody>
          <a:bodyPr/>
          <a:lstStyle/>
          <a:p>
            <a:r>
              <a:rPr lang="en-US" dirty="0"/>
              <a:t>Therefore, the assignment made </a:t>
            </a:r>
            <a:r>
              <a:rPr lang="en-US" dirty="0">
                <a:solidFill>
                  <a:srgbClr val="B23C00"/>
                </a:solidFill>
              </a:rPr>
              <a:t>both variables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 point to the </a:t>
            </a:r>
            <a:r>
              <a:rPr lang="en-US" dirty="0">
                <a:solidFill>
                  <a:srgbClr val="B23C00"/>
                </a:solidFill>
              </a:rPr>
              <a:t>same</a:t>
            </a:r>
            <a:r>
              <a:rPr lang="en-US" dirty="0"/>
              <a:t> dynamic array!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C0AA5-035F-CC4C-B759-A2E65B3F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012EB-B492-2D48-94F3-7128D4C1D9F4}"/>
              </a:ext>
            </a:extLst>
          </p:cNvPr>
          <p:cNvSpPr txBox="1"/>
          <p:nvPr/>
        </p:nvSpPr>
        <p:spPr>
          <a:xfrm>
            <a:off x="1737391" y="2497722"/>
            <a:ext cx="573907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a2 = a1;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a1.set(4, -a1.at(4));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04F1FD-3A77-1D4D-B378-E11B6903D843}"/>
              </a:ext>
            </a:extLst>
          </p:cNvPr>
          <p:cNvSpPr txBox="1"/>
          <p:nvPr/>
        </p:nvSpPr>
        <p:spPr>
          <a:xfrm>
            <a:off x="688226" y="1325903"/>
            <a:ext cx="7837402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len</a:t>
            </a:r>
            <a:r>
              <a:rPr lang="en-US" b="1" dirty="0">
                <a:latin typeface="Courier" pitchFamily="2" charset="0"/>
              </a:rPr>
              <a:t>) : elements(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), length(</a:t>
            </a:r>
            <a:r>
              <a:rPr lang="en-US" b="1" dirty="0" err="1">
                <a:latin typeface="Courier" pitchFamily="2" charset="0"/>
              </a:rPr>
              <a:t>len</a:t>
            </a:r>
            <a:r>
              <a:rPr lang="en-US" b="1" dirty="0">
                <a:latin typeface="Courier" pitchFamily="2" charset="0"/>
              </a:rPr>
              <a:t>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elements = new 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[length];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49580B-FB5E-494F-B815-1C33B191AAC2}"/>
              </a:ext>
            </a:extLst>
          </p:cNvPr>
          <p:cNvGrpSpPr/>
          <p:nvPr/>
        </p:nvGrpSpPr>
        <p:grpSpPr>
          <a:xfrm>
            <a:off x="1188758" y="5307496"/>
            <a:ext cx="5486339" cy="1321869"/>
            <a:chOff x="1188758" y="5307496"/>
            <a:chExt cx="5486339" cy="132186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9D8F6AD-1527-FC46-9327-3E2A60104A16}"/>
                </a:ext>
              </a:extLst>
            </p:cNvPr>
            <p:cNvSpPr/>
            <p:nvPr/>
          </p:nvSpPr>
          <p:spPr bwMode="auto">
            <a:xfrm>
              <a:off x="3931927" y="5806416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833B843-B25B-5543-84C1-D9B367BE6232}"/>
                </a:ext>
              </a:extLst>
            </p:cNvPr>
            <p:cNvSpPr/>
            <p:nvPr/>
          </p:nvSpPr>
          <p:spPr bwMode="auto">
            <a:xfrm>
              <a:off x="4202460" y="5806417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D07599-6F79-A44A-B21D-E1FFE5AAC911}"/>
                </a:ext>
              </a:extLst>
            </p:cNvPr>
            <p:cNvSpPr/>
            <p:nvPr/>
          </p:nvSpPr>
          <p:spPr bwMode="auto">
            <a:xfrm>
              <a:off x="4480561" y="5806416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D3C6DDB-B880-1C45-B5D6-000D8E2BC126}"/>
                </a:ext>
              </a:extLst>
            </p:cNvPr>
            <p:cNvSpPr/>
            <p:nvPr/>
          </p:nvSpPr>
          <p:spPr bwMode="auto">
            <a:xfrm>
              <a:off x="4754878" y="5806417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36FE47-F8A7-FF47-8053-C633FDF4E847}"/>
                </a:ext>
              </a:extLst>
            </p:cNvPr>
            <p:cNvSpPr/>
            <p:nvPr/>
          </p:nvSpPr>
          <p:spPr bwMode="auto">
            <a:xfrm>
              <a:off x="5029195" y="5807159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4EF5C8-8316-C246-93A0-42978DDDB057}"/>
                </a:ext>
              </a:extLst>
            </p:cNvPr>
            <p:cNvSpPr/>
            <p:nvPr/>
          </p:nvSpPr>
          <p:spPr bwMode="auto">
            <a:xfrm>
              <a:off x="5299728" y="5807160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4CFF72D-00B9-8043-AC68-B49715C33B56}"/>
                </a:ext>
              </a:extLst>
            </p:cNvPr>
            <p:cNvSpPr/>
            <p:nvPr/>
          </p:nvSpPr>
          <p:spPr bwMode="auto">
            <a:xfrm>
              <a:off x="5577829" y="5807159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99ECB25-3F13-C943-91CE-89C487439130}"/>
                </a:ext>
              </a:extLst>
            </p:cNvPr>
            <p:cNvSpPr/>
            <p:nvPr/>
          </p:nvSpPr>
          <p:spPr bwMode="auto">
            <a:xfrm>
              <a:off x="5852146" y="5807160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04BF9EF-E0D5-0244-AD85-B7BAB7160932}"/>
                </a:ext>
              </a:extLst>
            </p:cNvPr>
            <p:cNvSpPr/>
            <p:nvPr/>
          </p:nvSpPr>
          <p:spPr bwMode="auto">
            <a:xfrm>
              <a:off x="6126463" y="5806414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15DAF1-EC4A-284F-893E-093539519BD8}"/>
                </a:ext>
              </a:extLst>
            </p:cNvPr>
            <p:cNvSpPr/>
            <p:nvPr/>
          </p:nvSpPr>
          <p:spPr bwMode="auto">
            <a:xfrm>
              <a:off x="6400780" y="5806415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5605E9-F8B8-CB45-AEDE-C25B8753AEA1}"/>
                </a:ext>
              </a:extLst>
            </p:cNvPr>
            <p:cNvSpPr/>
            <p:nvPr/>
          </p:nvSpPr>
          <p:spPr bwMode="auto">
            <a:xfrm>
              <a:off x="1188761" y="5307496"/>
              <a:ext cx="2190751" cy="498918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AD8BD9E-3714-A449-95C7-C42A8A215632}"/>
                </a:ext>
              </a:extLst>
            </p:cNvPr>
            <p:cNvSpPr/>
            <p:nvPr/>
          </p:nvSpPr>
          <p:spPr bwMode="auto">
            <a:xfrm>
              <a:off x="2806692" y="5440659"/>
              <a:ext cx="370009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F11B8F7-CDA8-C54D-B3E3-F9A27B7C7B32}"/>
                </a:ext>
              </a:extLst>
            </p:cNvPr>
            <p:cNvSpPr txBox="1"/>
            <p:nvPr/>
          </p:nvSpPr>
          <p:spPr>
            <a:xfrm>
              <a:off x="1211138" y="5376422"/>
              <a:ext cx="20804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a1.elements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D36DCE0-21ED-D34D-A9ED-C202A7847B51}"/>
                </a:ext>
              </a:extLst>
            </p:cNvPr>
            <p:cNvSpPr/>
            <p:nvPr/>
          </p:nvSpPr>
          <p:spPr bwMode="auto">
            <a:xfrm>
              <a:off x="2930028" y="5507546"/>
              <a:ext cx="123336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5" name="Curved Connector 24">
              <a:extLst>
                <a:ext uri="{FF2B5EF4-FFF2-40B4-BE49-F238E27FC236}">
                  <a16:creationId xmlns:a16="http://schemas.microsoft.com/office/drawing/2014/main" id="{6CC9AF3D-A7ED-8B40-89E8-F8DD5DD60A82}"/>
                </a:ext>
              </a:extLst>
            </p:cNvPr>
            <p:cNvCxnSpPr>
              <a:cxnSpLocks/>
              <a:stCxn id="24" idx="6"/>
              <a:endCxn id="9" idx="1"/>
            </p:cNvCxnSpPr>
            <p:nvPr/>
          </p:nvCxnSpPr>
          <p:spPr bwMode="auto">
            <a:xfrm>
              <a:off x="3053364" y="5553266"/>
              <a:ext cx="878563" cy="390309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FCDA9A-033D-614B-8BF6-070D8218E2E3}"/>
                </a:ext>
              </a:extLst>
            </p:cNvPr>
            <p:cNvSpPr/>
            <p:nvPr/>
          </p:nvSpPr>
          <p:spPr bwMode="auto">
            <a:xfrm>
              <a:off x="1188758" y="6131069"/>
              <a:ext cx="2167282" cy="498296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1529902-6321-4142-802D-CF26A4C3BAE8}"/>
                </a:ext>
              </a:extLst>
            </p:cNvPr>
            <p:cNvSpPr/>
            <p:nvPr/>
          </p:nvSpPr>
          <p:spPr bwMode="auto">
            <a:xfrm>
              <a:off x="2849609" y="6230729"/>
              <a:ext cx="379824" cy="29897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BD235B2-A2A3-744D-9D13-E9D606D15A29}"/>
                </a:ext>
              </a:extLst>
            </p:cNvPr>
            <p:cNvSpPr txBox="1"/>
            <p:nvPr/>
          </p:nvSpPr>
          <p:spPr>
            <a:xfrm>
              <a:off x="1280195" y="6230728"/>
              <a:ext cx="1554464" cy="368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a2.elements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C92F892-BDD5-C448-A525-3F873CCBB03C}"/>
                </a:ext>
              </a:extLst>
            </p:cNvPr>
            <p:cNvSpPr/>
            <p:nvPr/>
          </p:nvSpPr>
          <p:spPr bwMode="auto">
            <a:xfrm>
              <a:off x="2976217" y="6303629"/>
              <a:ext cx="126608" cy="9965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" name="Curved Connector 31">
              <a:extLst>
                <a:ext uri="{FF2B5EF4-FFF2-40B4-BE49-F238E27FC236}">
                  <a16:creationId xmlns:a16="http://schemas.microsoft.com/office/drawing/2014/main" id="{F779A17D-3358-A448-AD64-7ADD90546FB5}"/>
                </a:ext>
              </a:extLst>
            </p:cNvPr>
            <p:cNvCxnSpPr>
              <a:cxnSpLocks/>
              <a:stCxn id="31" idx="6"/>
              <a:endCxn id="9" idx="1"/>
            </p:cNvCxnSpPr>
            <p:nvPr/>
          </p:nvCxnSpPr>
          <p:spPr bwMode="auto">
            <a:xfrm flipV="1">
              <a:off x="3102825" y="5943575"/>
              <a:ext cx="829102" cy="409884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A1BF029F-63A8-F347-8291-19B4F14CF5D5}"/>
              </a:ext>
            </a:extLst>
          </p:cNvPr>
          <p:cNvSpPr txBox="1"/>
          <p:nvPr/>
        </p:nvSpPr>
        <p:spPr>
          <a:xfrm>
            <a:off x="5299728" y="3620157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SafeArrayTests1.cpp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D02CE8-35EE-1240-9C2B-9D59918796AB}"/>
              </a:ext>
            </a:extLst>
          </p:cNvPr>
          <p:cNvSpPr txBox="1"/>
          <p:nvPr/>
        </p:nvSpPr>
        <p:spPr>
          <a:xfrm>
            <a:off x="6781800" y="1964290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391012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C6BC-84B0-8849-BBBC-8EDF833A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AED03-3766-D84E-9DA3-2BE6FAF2A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destructor function: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the program finished, both variables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 go out of scope and therefore </a:t>
            </a:r>
            <a:br>
              <a:rPr lang="en-US" dirty="0"/>
            </a:br>
            <a:r>
              <a:rPr lang="en-US" dirty="0"/>
              <a:t>the destructor is called on each object.</a:t>
            </a:r>
          </a:p>
          <a:p>
            <a:pPr lvl="1"/>
            <a:r>
              <a:rPr lang="en-US" dirty="0"/>
              <a:t>When the destructor is called on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’s object, </a:t>
            </a:r>
            <a:br>
              <a:rPr lang="en-US" dirty="0"/>
            </a:br>
            <a:r>
              <a:rPr lang="en-US" dirty="0"/>
              <a:t>the array is deallocated.</a:t>
            </a:r>
          </a:p>
          <a:p>
            <a:pPr lvl="1"/>
            <a:r>
              <a:rPr lang="en-US" dirty="0"/>
              <a:t>Then when the destructor is called on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’s object, the destructor tries to deallocate an array that was </a:t>
            </a:r>
            <a:r>
              <a:rPr lang="en-US" dirty="0">
                <a:solidFill>
                  <a:srgbClr val="B23C00"/>
                </a:solidFill>
              </a:rPr>
              <a:t>already deallocated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9BFAA-1A4B-E149-9E62-7EF36F17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6146C3-74B0-6444-99BE-7C0255D7D182}"/>
              </a:ext>
            </a:extLst>
          </p:cNvPr>
          <p:cNvSpPr txBox="1"/>
          <p:nvPr/>
        </p:nvSpPr>
        <p:spPr>
          <a:xfrm>
            <a:off x="1579033" y="1783098"/>
            <a:ext cx="59859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::~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delete[] elements;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25263-607D-2F44-A230-22DE63068306}"/>
              </a:ext>
            </a:extLst>
          </p:cNvPr>
          <p:cNvSpPr txBox="1"/>
          <p:nvPr/>
        </p:nvSpPr>
        <p:spPr>
          <a:xfrm>
            <a:off x="6082411" y="161382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144175124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51749</TotalTime>
  <Words>1694</Words>
  <Application>Microsoft Macintosh PowerPoint</Application>
  <PresentationFormat>On-screen Show (4:3)</PresentationFormat>
  <Paragraphs>474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Courier</vt:lpstr>
      <vt:lpstr>Courier New</vt:lpstr>
      <vt:lpstr>Times New Roman</vt:lpstr>
      <vt:lpstr>Wingdings</vt:lpstr>
      <vt:lpstr>Quadrant</vt:lpstr>
      <vt:lpstr>CS 144 Advanced C++ Programming March 21 Class Meeting</vt:lpstr>
      <vt:lpstr>A “Safe” Array Type: Version 1</vt:lpstr>
      <vt:lpstr>A “Safe” Array Type: Version 1, cont’d</vt:lpstr>
      <vt:lpstr>A “Safe” Array Type: Version 1, cont’d</vt:lpstr>
      <vt:lpstr>A “Safe” Array Type: Version 1, cont’d</vt:lpstr>
      <vt:lpstr>A “Safe” Array Type: Version 1, cont’d</vt:lpstr>
      <vt:lpstr>Default Assignment Operator</vt:lpstr>
      <vt:lpstr>Default Assignment Operator, cont’d</vt:lpstr>
      <vt:lpstr>A “Safe” Array Type: Version 1, cont’d</vt:lpstr>
      <vt:lpstr>A “Safe” Array Type: Version 2</vt:lpstr>
      <vt:lpstr>A “Safe” Array Type: Version 2, cont’d</vt:lpstr>
      <vt:lpstr>A “Safe” Array Type: Version 3</vt:lpstr>
      <vt:lpstr>A “Safe” Array Type: Version 3, cont’d</vt:lpstr>
      <vt:lpstr>A “Safe” Array Type: Version 3, cont’d</vt:lpstr>
      <vt:lpstr>A “Safe” Array Type: Version 4</vt:lpstr>
      <vt:lpstr>A “Safe” Array Type: Version 4</vt:lpstr>
      <vt:lpstr>A “Safe” Array Type: Version 5</vt:lpstr>
      <vt:lpstr>A “Safe” Array Type: Version 5, cont’d</vt:lpstr>
      <vt:lpstr>A “Safe” Array Type: Version 5, cont’d</vt:lpstr>
      <vt:lpstr>A “Safe” Array Type: Version 5, cont’d</vt:lpstr>
      <vt:lpstr>A “Safe” Array Type: Version 6</vt:lpstr>
      <vt:lpstr>A “Safe” Array Type: Version 6</vt:lpstr>
      <vt:lpstr>A “Safe” Array Type: Version 6</vt:lpstr>
      <vt:lpstr>A “Safe” Array Type: Version 6, cont’d</vt:lpstr>
      <vt:lpstr>A “Safe” Array Type: Version 6, cont’d</vt:lpstr>
      <vt:lpstr>A “Safe” Array Type: Version 6, cont’d</vt:lpstr>
      <vt:lpstr>A “Safe” Array Type: Version 6, cont’d</vt:lpstr>
      <vt:lpstr>The “Big Three”</vt:lpstr>
      <vt:lpstr>The “Big Three”,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897</cp:revision>
  <cp:lastPrinted>2016-09-16T08:43:07Z</cp:lastPrinted>
  <dcterms:created xsi:type="dcterms:W3CDTF">2008-01-12T03:52:55Z</dcterms:created>
  <dcterms:modified xsi:type="dcterms:W3CDTF">2019-04-27T22:34:53Z</dcterms:modified>
  <cp:category/>
</cp:coreProperties>
</file>