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47"/>
  </p:notesMasterIdLst>
  <p:handoutMasterIdLst>
    <p:handoutMasterId r:id="rId48"/>
  </p:handoutMasterIdLst>
  <p:sldIdLst>
    <p:sldId id="455" r:id="rId2"/>
    <p:sldId id="463" r:id="rId3"/>
    <p:sldId id="464" r:id="rId4"/>
    <p:sldId id="465" r:id="rId5"/>
    <p:sldId id="466" r:id="rId6"/>
    <p:sldId id="467" r:id="rId7"/>
    <p:sldId id="468" r:id="rId8"/>
    <p:sldId id="469" r:id="rId9"/>
    <p:sldId id="470" r:id="rId10"/>
    <p:sldId id="471" r:id="rId11"/>
    <p:sldId id="472" r:id="rId12"/>
    <p:sldId id="473" r:id="rId13"/>
    <p:sldId id="474" r:id="rId14"/>
    <p:sldId id="475" r:id="rId15"/>
    <p:sldId id="476" r:id="rId16"/>
    <p:sldId id="477" r:id="rId17"/>
    <p:sldId id="478" r:id="rId18"/>
    <p:sldId id="390" r:id="rId19"/>
    <p:sldId id="360" r:id="rId20"/>
    <p:sldId id="377" r:id="rId21"/>
    <p:sldId id="398" r:id="rId22"/>
    <p:sldId id="456" r:id="rId23"/>
    <p:sldId id="457" r:id="rId24"/>
    <p:sldId id="458" r:id="rId25"/>
    <p:sldId id="459" r:id="rId26"/>
    <p:sldId id="460" r:id="rId27"/>
    <p:sldId id="461" r:id="rId28"/>
    <p:sldId id="285" r:id="rId29"/>
    <p:sldId id="286" r:id="rId30"/>
    <p:sldId id="287" r:id="rId31"/>
    <p:sldId id="288" r:id="rId32"/>
    <p:sldId id="313" r:id="rId33"/>
    <p:sldId id="314" r:id="rId34"/>
    <p:sldId id="315" r:id="rId35"/>
    <p:sldId id="316" r:id="rId36"/>
    <p:sldId id="317" r:id="rId37"/>
    <p:sldId id="318" r:id="rId38"/>
    <p:sldId id="319" r:id="rId39"/>
    <p:sldId id="323" r:id="rId40"/>
    <p:sldId id="324" r:id="rId41"/>
    <p:sldId id="376" r:id="rId42"/>
    <p:sldId id="462" r:id="rId43"/>
    <p:sldId id="378" r:id="rId44"/>
    <p:sldId id="379" r:id="rId45"/>
    <p:sldId id="380" r:id="rId46"/>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B23C00"/>
    <a:srgbClr val="008000"/>
    <a:srgbClr val="E1F5FF"/>
    <a:srgbClr val="66CCFF"/>
    <a:srgbClr val="A12A03"/>
    <a:srgbClr val="C6DEFF"/>
    <a:srgbClr val="A40000"/>
    <a:srgbClr val="CC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774" autoAdjust="0"/>
    <p:restoredTop sz="96763" autoAdjust="0"/>
  </p:normalViewPr>
  <p:slideViewPr>
    <p:cSldViewPr>
      <p:cViewPr varScale="1">
        <p:scale>
          <a:sx n="146" d="100"/>
          <a:sy n="146" d="100"/>
        </p:scale>
        <p:origin x="1016" y="168"/>
      </p:cViewPr>
      <p:guideLst>
        <p:guide orient="horz" pos="2160"/>
        <p:guide pos="28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91439" cy="91439"/>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172681-C581-F644-AAF5-C092E01AA013}" type="datetimeFigureOut">
              <a:rPr lang="en-US" smtClean="0"/>
              <a:t>3/19/19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A581D9-7090-374C-A542-C325CF1D3FFC}" type="slidenum">
              <a:rPr lang="en-US" smtClean="0"/>
              <a:t>‹#›</a:t>
            </a:fld>
            <a:endParaRPr lang="en-US"/>
          </a:p>
        </p:txBody>
      </p:sp>
    </p:spTree>
    <p:extLst>
      <p:ext uri="{BB962C8B-B14F-4D97-AF65-F5344CB8AC3E}">
        <p14:creationId xmlns:p14="http://schemas.microsoft.com/office/powerpoint/2010/main" val="22572006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164504C-A0F5-524D-82C6-1B8158989AE1}" type="slidenum">
              <a:rPr lang="en-US"/>
              <a:pPr/>
              <a:t>‹#›</a:t>
            </a:fld>
            <a:endParaRPr lang="en-US"/>
          </a:p>
        </p:txBody>
      </p:sp>
    </p:spTree>
    <p:extLst>
      <p:ext uri="{BB962C8B-B14F-4D97-AF65-F5344CB8AC3E}">
        <p14:creationId xmlns:p14="http://schemas.microsoft.com/office/powerpoint/2010/main" val="218176872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5E4F0376-0E54-9843-B673-E00D6670E830}" type="slidenum">
              <a:rPr lang="en-US"/>
              <a:pPr/>
              <a:t>‹#›</a:t>
            </a:fld>
            <a:endParaRPr lang="en-US"/>
          </a:p>
        </p:txBody>
      </p:sp>
    </p:spTree>
    <p:extLst>
      <p:ext uri="{BB962C8B-B14F-4D97-AF65-F5344CB8AC3E}">
        <p14:creationId xmlns:p14="http://schemas.microsoft.com/office/powerpoint/2010/main" val="2277753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BDC82CD-30B2-1348-96D0-860A277DEA53}"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userDrawn="1"/>
        </p:nvSpPr>
        <p:spPr>
          <a:xfrm>
            <a:off x="1097318" y="6263609"/>
            <a:ext cx="1628972" cy="400110"/>
          </a:xfrm>
          <a:prstGeom prst="rect">
            <a:avLst/>
          </a:prstGeom>
          <a:noFill/>
        </p:spPr>
        <p:txBody>
          <a:bodyPr wrap="none" rtlCol="0">
            <a:spAutoFit/>
          </a:bodyPr>
          <a:lstStyle/>
          <a:p>
            <a:r>
              <a:rPr lang="en-US" sz="1000" dirty="0"/>
              <a:t>Computer</a:t>
            </a:r>
            <a:r>
              <a:rPr lang="en-US" sz="1000" baseline="0" dirty="0"/>
              <a:t> Science Dept.</a:t>
            </a:r>
          </a:p>
          <a:p>
            <a:r>
              <a:rPr lang="en-US" sz="1000" baseline="0" dirty="0"/>
              <a:t>Spring 2019: March 19</a:t>
            </a:r>
            <a:endParaRPr lang="en-US" sz="1000" dirty="0"/>
          </a:p>
        </p:txBody>
      </p:sp>
      <p:sp>
        <p:nvSpPr>
          <p:cNvPr id="15" name="TextBox 14"/>
          <p:cNvSpPr txBox="1"/>
          <p:nvPr userDrawn="1"/>
        </p:nvSpPr>
        <p:spPr>
          <a:xfrm>
            <a:off x="3524426" y="6263609"/>
            <a:ext cx="3143809" cy="400110"/>
          </a:xfrm>
          <a:prstGeom prst="rect">
            <a:avLst/>
          </a:prstGeom>
          <a:noFill/>
        </p:spPr>
        <p:txBody>
          <a:bodyPr wrap="none" rtlCol="0">
            <a:spAutoFit/>
          </a:bodyPr>
          <a:lstStyle/>
          <a:p>
            <a:pPr algn="ctr"/>
            <a:r>
              <a:rPr lang="en-US" sz="1000" dirty="0"/>
              <a:t>CMPE 180A: </a:t>
            </a:r>
            <a:r>
              <a:rPr lang="en-US" sz="1000" baseline="0" dirty="0"/>
              <a:t>Data Structures and Algorithms in C++</a:t>
            </a:r>
            <a:br>
              <a:rPr lang="en-US" sz="1000" baseline="0" dirty="0"/>
            </a:br>
            <a:r>
              <a:rPr lang="en-US" sz="1000" baseline="0" dirty="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s.sjsu.edu/~mak"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2400" dirty="0"/>
              <a:t>CS 144</a:t>
            </a:r>
            <a:br>
              <a:rPr lang="en-US" sz="3200" dirty="0"/>
            </a:br>
            <a:r>
              <a:rPr lang="en-US" dirty="0"/>
              <a:t>Advanced C++ Programming</a:t>
            </a:r>
            <a:br>
              <a:rPr lang="en-US" sz="3600" dirty="0"/>
            </a:br>
            <a:r>
              <a:rPr lang="en-US" sz="2400" dirty="0"/>
              <a:t>March 19 Class Meeting</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Computer Engineering</a:t>
            </a:r>
            <a:br>
              <a:rPr lang="en-US" dirty="0"/>
            </a:br>
            <a:r>
              <a:rPr lang="en-US" dirty="0"/>
              <a:t>San Jose State University</a:t>
            </a:r>
            <a:br>
              <a:rPr lang="en-US" dirty="0"/>
            </a:br>
            <a:br>
              <a:rPr lang="en-US" sz="1200" dirty="0"/>
            </a:br>
            <a:r>
              <a:rPr lang="en-US" dirty="0"/>
              <a:t>Spring 2019</a:t>
            </a:r>
            <a:br>
              <a:rPr lang="en-US" dirty="0"/>
            </a:br>
            <a:r>
              <a:rPr lang="en-US" dirty="0"/>
              <a:t>Instructor: Ron Mak</a:t>
            </a:r>
          </a:p>
          <a:p>
            <a:pPr algn="ctr">
              <a:lnSpc>
                <a:spcPct val="90000"/>
              </a:lnSpc>
            </a:pPr>
            <a:r>
              <a:rPr lang="en-US" dirty="0">
                <a:hlinkClick r:id="rId2"/>
              </a:rPr>
              <a:t>www.cs.sjsu.edu/~mak</a:t>
            </a:r>
            <a:endParaRPr lang="en-US" dirty="0"/>
          </a:p>
        </p:txBody>
      </p:sp>
      <p:pic>
        <p:nvPicPr>
          <p:cNvPr id="7" name="Picture 5" descr="sjsu_logo2">
            <a:extLst>
              <a:ext uri="{FF2B5EF4-FFF2-40B4-BE49-F238E27FC236}">
                <a16:creationId xmlns:a16="http://schemas.microsoft.com/office/drawing/2014/main" id="{6B006EFA-784A-554F-8F3C-4F6C2F67C8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4">
            <a:extLst>
              <a:ext uri="{FF2B5EF4-FFF2-40B4-BE49-F238E27FC236}">
                <a16:creationId xmlns:a16="http://schemas.microsoft.com/office/drawing/2014/main" id="{F1033746-0B2A-204D-B17D-6FFAFA11DB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4527550"/>
            <a:ext cx="1154113" cy="1187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466649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2-9</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3977635"/>
            <a:ext cx="8229600" cy="914390"/>
          </a:xfrm>
        </p:spPr>
        <p:txBody>
          <a:bodyPr/>
          <a:lstStyle/>
          <a:p>
            <a:r>
              <a:rPr lang="en-US" dirty="0"/>
              <a:t>Write the </a:t>
            </a:r>
            <a:r>
              <a:rPr lang="en-US" dirty="0">
                <a:solidFill>
                  <a:srgbClr val="B23C00"/>
                </a:solidFill>
              </a:rPr>
              <a:t>definition</a:t>
            </a:r>
            <a:r>
              <a:rPr lang="en-US" dirty="0"/>
              <a:t> of the overloaded </a:t>
            </a:r>
            <a:r>
              <a:rPr lang="en-US" b="1" dirty="0">
                <a:solidFill>
                  <a:srgbClr val="0033CC"/>
                </a:solidFill>
                <a:latin typeface="Courier New" panose="02070309020205020404" pitchFamily="49" charset="0"/>
                <a:cs typeface="Courier New" panose="02070309020205020404" pitchFamily="49" charset="0"/>
              </a:rPr>
              <a:t>+</a:t>
            </a:r>
            <a:r>
              <a:rPr lang="en-US" dirty="0"/>
              <a:t> operator of question 2-5.</a:t>
            </a:r>
            <a:br>
              <a:rPr lang="en-US" sz="2400" dirty="0"/>
            </a:br>
            <a:endParaRPr lang="en-US" sz="2400" dirty="0"/>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10</a:t>
            </a:fld>
            <a:endParaRPr lang="en-US"/>
          </a:p>
        </p:txBody>
      </p:sp>
      <p:sp>
        <p:nvSpPr>
          <p:cNvPr id="5" name="Text Box 15">
            <a:extLst>
              <a:ext uri="{FF2B5EF4-FFF2-40B4-BE49-F238E27FC236}">
                <a16:creationId xmlns:a16="http://schemas.microsoft.com/office/drawing/2014/main" id="{3960CBED-07B0-C742-AAA2-A223A5759529}"/>
              </a:ext>
            </a:extLst>
          </p:cNvPr>
          <p:cNvSpPr txBox="1"/>
          <p:nvPr/>
        </p:nvSpPr>
        <p:spPr>
          <a:xfrm>
            <a:off x="2419367" y="1287790"/>
            <a:ext cx="4305265" cy="2468853"/>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class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public:</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Complex(double re, double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im</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Complete this class. *****/</a:t>
            </a:r>
            <a:endParaRPr lang="en-US" sz="1400" dirty="0">
              <a:effectLst/>
              <a:ea typeface="Calibri" panose="020F0502020204030204" pitchFamily="34" charset="0"/>
              <a:cs typeface="Times New Roman" panose="02020603050405020304" pitchFamily="18"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private</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double </a:t>
            </a:r>
            <a:r>
              <a:rPr lang="en-US" sz="1400" b="1" u="none" strike="noStrike" dirty="0">
                <a:solidFill>
                  <a:srgbClr val="000000"/>
                </a:solidFill>
                <a:effectLst/>
                <a:latin typeface="Courier New" panose="02070309020205020404" pitchFamily="49" charset="0"/>
                <a:ea typeface="Calibri" panose="020F0502020204030204" pitchFamily="34" charset="0"/>
              </a:rPr>
              <a:t>re</a:t>
            </a:r>
            <a:r>
              <a:rPr lang="en-US" sz="1400" b="1" dirty="0">
                <a:solidFill>
                  <a:srgbClr val="000000"/>
                </a:solidFill>
                <a:effectLst/>
                <a:latin typeface="Courier New" panose="02070309020205020404" pitchFamily="49" charset="0"/>
                <a:ea typeface="Calibri" panose="020F0502020204030204" pitchFamily="34" charset="0"/>
              </a:rPr>
              <a:t>, </a:t>
            </a:r>
            <a:r>
              <a:rPr lang="en-US" sz="1400" b="1" u="none" strike="noStrike" dirty="0" err="1">
                <a:solidFill>
                  <a:srgbClr val="000000"/>
                </a:solidFill>
                <a:effectLst/>
                <a:latin typeface="Courier New" panose="02070309020205020404" pitchFamily="49" charset="0"/>
                <a:ea typeface="Calibri" panose="020F0502020204030204" pitchFamily="34" charset="0"/>
              </a:rPr>
              <a:t>im</a:t>
            </a: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p:txBody>
      </p:sp>
      <p:sp>
        <p:nvSpPr>
          <p:cNvPr id="9" name="Text Box 41">
            <a:extLst>
              <a:ext uri="{FF2B5EF4-FFF2-40B4-BE49-F238E27FC236}">
                <a16:creationId xmlns:a16="http://schemas.microsoft.com/office/drawing/2014/main" id="{821D551E-365E-AA4A-B3DB-E3B4ECCD814F}"/>
              </a:ext>
            </a:extLst>
          </p:cNvPr>
          <p:cNvSpPr txBox="1"/>
          <p:nvPr/>
        </p:nvSpPr>
        <p:spPr>
          <a:xfrm>
            <a:off x="1637664" y="5033973"/>
            <a:ext cx="5868670" cy="996950"/>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Complex operator +(const double r, const Complex&amp; c)</a:t>
            </a:r>
            <a:endParaRPr lang="en-US" sz="12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2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2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2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 z(c.re + r, c.im);</a:t>
            </a:r>
            <a:endParaRPr lang="en-US" sz="12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2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return z;</a:t>
            </a:r>
            <a:endParaRPr lang="en-US" sz="12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2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2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2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200">
              <a:effectLst/>
              <a:ea typeface="Calibri" panose="020F0502020204030204" pitchFamily="34" charset="0"/>
              <a:cs typeface="Times New Roman" panose="02020603050405020304" pitchFamily="18" charset="0"/>
            </a:endParaRPr>
          </a:p>
        </p:txBody>
      </p:sp>
      <p:sp>
        <p:nvSpPr>
          <p:cNvPr id="10" name="Text Box 1">
            <a:extLst>
              <a:ext uri="{FF2B5EF4-FFF2-40B4-BE49-F238E27FC236}">
                <a16:creationId xmlns:a16="http://schemas.microsoft.com/office/drawing/2014/main" id="{119AAA72-A948-5F4E-BBB3-0D26057E7C1B}"/>
              </a:ext>
            </a:extLst>
          </p:cNvPr>
          <p:cNvSpPr txBox="1"/>
          <p:nvPr/>
        </p:nvSpPr>
        <p:spPr>
          <a:xfrm>
            <a:off x="4754878" y="5494681"/>
            <a:ext cx="2455352" cy="307777"/>
          </a:xfrm>
          <a:prstGeom prst="rect">
            <a:avLst/>
          </a:prstGeom>
          <a:solidFill>
            <a:srgbClr val="FFFF00"/>
          </a:solidFill>
          <a:ln w="6350">
            <a:solidFill>
              <a:prstClr val="black"/>
            </a:solidFill>
          </a:ln>
        </p:spPr>
        <p:txBody>
          <a:bodyPr rot="0" spcFirstLastPara="0" vert="horz" wrap="none" lIns="91440" tIns="45720" rIns="91440" bIns="45720" numCol="1" spcCol="0" rtlCol="0" fromWordArt="0" anchor="t" anchorCtr="0" forceAA="0" compatLnSpc="1">
            <a:prstTxWarp prst="textNoShape">
              <a:avLst/>
            </a:prstTxWarp>
            <a:spAutoFit/>
          </a:bodyPr>
          <a:lstStyle/>
          <a:p>
            <a:pPr marL="0" marR="0">
              <a:spcBef>
                <a:spcPts val="0"/>
              </a:spcBef>
              <a:spcAft>
                <a:spcPts val="0"/>
              </a:spcAft>
              <a:tabLst>
                <a:tab pos="628650" algn="ctr"/>
              </a:tabLst>
            </a:pPr>
            <a:r>
              <a:rPr lang="en-US" sz="1400" b="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NOTE:</a:t>
            </a:r>
            <a:r>
              <a:rPr lang="en-US" sz="140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Not</a:t>
            </a:r>
            <a:r>
              <a:rPr lang="en-US" sz="140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 member function!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537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2-10</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1325903"/>
            <a:ext cx="8229600" cy="2285975"/>
          </a:xfrm>
        </p:spPr>
        <p:txBody>
          <a:bodyPr/>
          <a:lstStyle/>
          <a:p>
            <a:r>
              <a:rPr lang="en-US" sz="2400" dirty="0"/>
              <a:t>Write the </a:t>
            </a:r>
            <a:r>
              <a:rPr lang="en-US" sz="2400" dirty="0">
                <a:solidFill>
                  <a:srgbClr val="B23C00"/>
                </a:solidFill>
              </a:rPr>
              <a:t>definition</a:t>
            </a:r>
            <a:r>
              <a:rPr lang="en-US" sz="2400" dirty="0"/>
              <a:t> of the overloaded </a:t>
            </a:r>
            <a:r>
              <a:rPr lang="en-US" sz="2400" b="1" dirty="0">
                <a:solidFill>
                  <a:srgbClr val="0033CC"/>
                </a:solidFill>
                <a:latin typeface="Courier New" panose="02070309020205020404" pitchFamily="49" charset="0"/>
                <a:cs typeface="Courier New" panose="02070309020205020404" pitchFamily="49" charset="0"/>
              </a:rPr>
              <a:t>&lt;&lt;</a:t>
            </a:r>
            <a:r>
              <a:rPr lang="en-US" sz="2400" dirty="0"/>
              <a:t> operator of question 2-6. Output a complex number in the form </a:t>
            </a:r>
            <a:r>
              <a:rPr lang="en-US" sz="2400" i="1" dirty="0" err="1"/>
              <a:t>a</a:t>
            </a:r>
            <a:r>
              <a:rPr lang="en-US" sz="2400" dirty="0" err="1"/>
              <a:t>+</a:t>
            </a:r>
            <a:r>
              <a:rPr lang="en-US" sz="2400" i="1" dirty="0" err="1"/>
              <a:t>bi</a:t>
            </a:r>
            <a:r>
              <a:rPr lang="en-US" sz="2400" dirty="0"/>
              <a:t> or </a:t>
            </a:r>
            <a:r>
              <a:rPr lang="en-US" sz="2400" i="1" dirty="0"/>
              <a:t>a-bi</a:t>
            </a:r>
            <a:r>
              <a:rPr lang="en-US" sz="2400" dirty="0"/>
              <a:t> to an output stream. For example, if </a:t>
            </a:r>
            <a:r>
              <a:rPr lang="en-US" sz="2400" i="1" dirty="0"/>
              <a:t>w</a:t>
            </a:r>
            <a:r>
              <a:rPr lang="en-US" sz="2400" dirty="0"/>
              <a:t> = 12.34+56.78</a:t>
            </a:r>
            <a:r>
              <a:rPr lang="en-US" sz="2400" i="1" dirty="0"/>
              <a:t>i</a:t>
            </a:r>
            <a:r>
              <a:rPr lang="en-US" sz="2400" dirty="0"/>
              <a:t>, </a:t>
            </a:r>
            <a:r>
              <a:rPr lang="en-US" sz="2400" i="1" dirty="0"/>
              <a:t>x</a:t>
            </a:r>
            <a:r>
              <a:rPr lang="en-US" sz="2400" dirty="0"/>
              <a:t> = 1+2</a:t>
            </a:r>
            <a:r>
              <a:rPr lang="en-US" sz="2400" i="1" dirty="0"/>
              <a:t>i</a:t>
            </a:r>
            <a:r>
              <a:rPr lang="en-US" sz="2400" dirty="0"/>
              <a:t>, and </a:t>
            </a:r>
            <a:r>
              <a:rPr lang="en-US" sz="2400" i="1" dirty="0"/>
              <a:t>y</a:t>
            </a:r>
            <a:r>
              <a:rPr lang="en-US" sz="2400" dirty="0"/>
              <a:t> = -0.34-0.78</a:t>
            </a:r>
            <a:r>
              <a:rPr lang="en-US" sz="2400" i="1" dirty="0"/>
              <a:t>i</a:t>
            </a:r>
            <a:r>
              <a:rPr lang="en-US" sz="2400" dirty="0"/>
              <a:t>, then </a:t>
            </a:r>
            <a:br>
              <a:rPr lang="en-US" sz="2400" dirty="0"/>
            </a:br>
            <a:r>
              <a:rPr lang="en-US" dirty="0"/>
              <a:t> </a:t>
            </a:r>
            <a:br>
              <a:rPr lang="en-US" sz="2400" dirty="0"/>
            </a:br>
            <a:r>
              <a:rPr lang="en-US" sz="2400" dirty="0"/>
              <a:t>should produce the output</a:t>
            </a:r>
            <a:endParaRPr lang="en-US" sz="2000" dirty="0"/>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11</a:t>
            </a:fld>
            <a:endParaRPr lang="en-US"/>
          </a:p>
        </p:txBody>
      </p:sp>
      <p:sp>
        <p:nvSpPr>
          <p:cNvPr id="8" name="Text Box 16">
            <a:extLst>
              <a:ext uri="{FF2B5EF4-FFF2-40B4-BE49-F238E27FC236}">
                <a16:creationId xmlns:a16="http://schemas.microsoft.com/office/drawing/2014/main" id="{7422F13F-929E-BC4E-B023-53A403299C5E}"/>
              </a:ext>
            </a:extLst>
          </p:cNvPr>
          <p:cNvSpPr txBox="1"/>
          <p:nvPr/>
        </p:nvSpPr>
        <p:spPr>
          <a:xfrm>
            <a:off x="1828829" y="2903222"/>
            <a:ext cx="5486341" cy="342900"/>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300"/>
              </a:spcBef>
              <a:spcAft>
                <a:spcPts val="300"/>
              </a:spcAft>
            </a:pPr>
            <a:r>
              <a:rPr lang="en-US" b="1">
                <a:effectLst/>
                <a:latin typeface="Courier New" panose="02070309020205020404" pitchFamily="49" charset="0"/>
                <a:ea typeface="Calibri" panose="020F0502020204030204" pitchFamily="34" charset="0"/>
                <a:cs typeface="Times New Roman" panose="02020603050405020304" pitchFamily="18" charset="0"/>
              </a:rPr>
              <a:t>cout &lt;&lt; w &lt;&lt; ", " &lt;&lt; x &lt;&lt; ", " &lt;&lt; y &lt;&lt; endl;</a:t>
            </a:r>
            <a:endParaRPr lang="en-US">
              <a:effectLst/>
              <a:ea typeface="Calibri" panose="020F0502020204030204" pitchFamily="34" charset="0"/>
              <a:cs typeface="Times New Roman" panose="02020603050405020304" pitchFamily="18" charset="0"/>
            </a:endParaRPr>
          </a:p>
        </p:txBody>
      </p:sp>
      <p:sp>
        <p:nvSpPr>
          <p:cNvPr id="11" name="Text Box 17">
            <a:extLst>
              <a:ext uri="{FF2B5EF4-FFF2-40B4-BE49-F238E27FC236}">
                <a16:creationId xmlns:a16="http://schemas.microsoft.com/office/drawing/2014/main" id="{7C74E2A5-4C52-D54E-B260-227B6828C837}"/>
              </a:ext>
            </a:extLst>
          </p:cNvPr>
          <p:cNvSpPr txBox="1"/>
          <p:nvPr/>
        </p:nvSpPr>
        <p:spPr>
          <a:xfrm>
            <a:off x="2560341" y="3723633"/>
            <a:ext cx="4023316" cy="345440"/>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300"/>
              </a:spcBef>
              <a:spcAft>
                <a:spcPts val="300"/>
              </a:spcAft>
            </a:pPr>
            <a:r>
              <a:rPr lang="en-US" b="1">
                <a:effectLst/>
                <a:latin typeface="Courier New" panose="02070309020205020404" pitchFamily="49" charset="0"/>
                <a:ea typeface="Calibri" panose="020F0502020204030204" pitchFamily="34" charset="0"/>
                <a:cs typeface="Times New Roman" panose="02020603050405020304" pitchFamily="18" charset="0"/>
              </a:rPr>
              <a:t>12.34+56.78i, 1+2i, -0.34-0.78i</a:t>
            </a:r>
            <a:endParaRPr lang="en-US">
              <a:effectLst/>
              <a:ea typeface="Calibri" panose="020F0502020204030204" pitchFamily="34" charset="0"/>
              <a:cs typeface="Times New Roman" panose="02020603050405020304" pitchFamily="18" charset="0"/>
            </a:endParaRPr>
          </a:p>
        </p:txBody>
      </p:sp>
      <p:sp>
        <p:nvSpPr>
          <p:cNvPr id="12" name="Text Box 42">
            <a:extLst>
              <a:ext uri="{FF2B5EF4-FFF2-40B4-BE49-F238E27FC236}">
                <a16:creationId xmlns:a16="http://schemas.microsoft.com/office/drawing/2014/main" id="{7BE6B356-BFE4-A94C-984A-1E53902D1513}"/>
              </a:ext>
            </a:extLst>
          </p:cNvPr>
          <p:cNvSpPr txBox="1"/>
          <p:nvPr/>
        </p:nvSpPr>
        <p:spPr>
          <a:xfrm>
            <a:off x="1094663" y="4522087"/>
            <a:ext cx="6683334" cy="2128187"/>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ostream&amp; operator &lt;&lt;(ostream &amp;outs, const Complex&amp; c)</a:t>
            </a:r>
            <a:endParaRPr lang="en-US">
              <a:effectLst/>
              <a:ea typeface="Calibri" panose="020F0502020204030204" pitchFamily="34" charset="0"/>
              <a:cs typeface="Times New Roman" panose="02020603050405020304" pitchFamily="18" charset="0"/>
            </a:endParaRPr>
          </a:p>
          <a:p>
            <a:pPr marL="0" marR="0">
              <a:spcBef>
                <a:spcPts val="0"/>
              </a:spcBef>
              <a:spcAft>
                <a:spcPts val="0"/>
              </a:spcAft>
            </a:pPr>
            <a:r>
              <a:rPr lang="en-US"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a:effectLst/>
              <a:ea typeface="Calibri" panose="020F0502020204030204" pitchFamily="34" charset="0"/>
              <a:cs typeface="Times New Roman" panose="02020603050405020304" pitchFamily="18" charset="0"/>
            </a:endParaRPr>
          </a:p>
          <a:p>
            <a:pPr marL="0" marR="0">
              <a:spcBef>
                <a:spcPts val="0"/>
              </a:spcBef>
              <a:spcAft>
                <a:spcPts val="0"/>
              </a:spcAft>
            </a:pPr>
            <a:r>
              <a:rPr lang="en-US"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outs &lt;&lt; c.re;</a:t>
            </a:r>
            <a:endParaRPr lang="en-US">
              <a:effectLst/>
              <a:ea typeface="Calibri" panose="020F0502020204030204" pitchFamily="34" charset="0"/>
              <a:cs typeface="Times New Roman" panose="02020603050405020304" pitchFamily="18" charset="0"/>
            </a:endParaRPr>
          </a:p>
          <a:p>
            <a:pPr marL="0" marR="0">
              <a:spcBef>
                <a:spcPts val="0"/>
              </a:spcBef>
              <a:spcAft>
                <a:spcPts val="0"/>
              </a:spcAft>
            </a:pPr>
            <a:r>
              <a:rPr lang="en-US"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if (c.im &gt;= 0) outs &lt;&lt; "+";</a:t>
            </a:r>
            <a:endParaRPr lang="en-US">
              <a:effectLst/>
              <a:ea typeface="Calibri" panose="020F0502020204030204" pitchFamily="34" charset="0"/>
              <a:cs typeface="Times New Roman" panose="02020603050405020304" pitchFamily="18" charset="0"/>
            </a:endParaRPr>
          </a:p>
          <a:p>
            <a:pPr marL="0" marR="0">
              <a:spcBef>
                <a:spcPts val="0"/>
              </a:spcBef>
              <a:spcAft>
                <a:spcPts val="0"/>
              </a:spcAft>
            </a:pPr>
            <a:r>
              <a:rPr lang="en-US"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outs &lt;&lt; c.im &lt;&lt; "i";</a:t>
            </a:r>
            <a:endParaRPr lang="en-US">
              <a:effectLst/>
              <a:ea typeface="Calibri" panose="020F0502020204030204" pitchFamily="34" charset="0"/>
              <a:cs typeface="Times New Roman" panose="02020603050405020304" pitchFamily="18" charset="0"/>
            </a:endParaRPr>
          </a:p>
          <a:p>
            <a:pPr marL="0" marR="0">
              <a:spcBef>
                <a:spcPts val="0"/>
              </a:spcBef>
              <a:spcAft>
                <a:spcPts val="0"/>
              </a:spcAft>
            </a:pPr>
            <a:r>
              <a:rPr lang="en-US"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a:effectLst/>
              <a:ea typeface="Calibri" panose="020F0502020204030204" pitchFamily="34" charset="0"/>
              <a:cs typeface="Times New Roman" panose="02020603050405020304" pitchFamily="18" charset="0"/>
            </a:endParaRPr>
          </a:p>
          <a:p>
            <a:pPr marL="0" marR="0">
              <a:spcBef>
                <a:spcPts val="0"/>
              </a:spcBef>
              <a:spcAft>
                <a:spcPts val="0"/>
              </a:spcAft>
            </a:pPr>
            <a:r>
              <a:rPr lang="en-US"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return outs;</a:t>
            </a:r>
            <a:endParaRPr lang="en-US">
              <a:effectLst/>
              <a:ea typeface="Calibri" panose="020F0502020204030204" pitchFamily="34" charset="0"/>
              <a:cs typeface="Times New Roman" panose="02020603050405020304" pitchFamily="18" charset="0"/>
            </a:endParaRPr>
          </a:p>
          <a:p>
            <a:pPr marL="0" marR="0">
              <a:spcBef>
                <a:spcPts val="0"/>
              </a:spcBef>
              <a:spcAft>
                <a:spcPts val="0"/>
              </a:spcAft>
            </a:pPr>
            <a:r>
              <a:rPr lang="en-US"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a:effectLst/>
              <a:ea typeface="Calibri" panose="020F0502020204030204" pitchFamily="34" charset="0"/>
              <a:cs typeface="Times New Roman" panose="02020603050405020304" pitchFamily="18" charset="0"/>
            </a:endParaRPr>
          </a:p>
          <a:p>
            <a:pPr marL="0" marR="0">
              <a:spcBef>
                <a:spcPts val="0"/>
              </a:spcBef>
              <a:spcAft>
                <a:spcPts val="0"/>
              </a:spcAft>
            </a:pPr>
            <a:r>
              <a:rPr lang="en-US"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a:effectLst/>
              <a:ea typeface="Calibri" panose="020F0502020204030204" pitchFamily="34" charset="0"/>
              <a:cs typeface="Times New Roman" panose="02020603050405020304" pitchFamily="18" charset="0"/>
            </a:endParaRPr>
          </a:p>
        </p:txBody>
      </p:sp>
      <p:sp>
        <p:nvSpPr>
          <p:cNvPr id="10" name="Text Box 1">
            <a:extLst>
              <a:ext uri="{FF2B5EF4-FFF2-40B4-BE49-F238E27FC236}">
                <a16:creationId xmlns:a16="http://schemas.microsoft.com/office/drawing/2014/main" id="{119AAA72-A948-5F4E-BBB3-0D26057E7C1B}"/>
              </a:ext>
            </a:extLst>
          </p:cNvPr>
          <p:cNvSpPr txBox="1"/>
          <p:nvPr/>
        </p:nvSpPr>
        <p:spPr>
          <a:xfrm>
            <a:off x="5120634" y="6169223"/>
            <a:ext cx="2455352" cy="307777"/>
          </a:xfrm>
          <a:prstGeom prst="rect">
            <a:avLst/>
          </a:prstGeom>
          <a:solidFill>
            <a:srgbClr val="FFFF00"/>
          </a:solidFill>
          <a:ln w="6350">
            <a:solidFill>
              <a:prstClr val="black"/>
            </a:solidFill>
          </a:ln>
        </p:spPr>
        <p:txBody>
          <a:bodyPr rot="0" spcFirstLastPara="0" vert="horz" wrap="none" lIns="91440" tIns="45720" rIns="91440" bIns="45720" numCol="1" spcCol="0" rtlCol="0" fromWordArt="0" anchor="t" anchorCtr="0" forceAA="0" compatLnSpc="1">
            <a:prstTxWarp prst="textNoShape">
              <a:avLst/>
            </a:prstTxWarp>
            <a:spAutoFit/>
          </a:bodyPr>
          <a:lstStyle/>
          <a:p>
            <a:pPr marL="0" marR="0">
              <a:spcBef>
                <a:spcPts val="0"/>
              </a:spcBef>
              <a:spcAft>
                <a:spcPts val="0"/>
              </a:spcAft>
              <a:tabLst>
                <a:tab pos="628650" algn="ctr"/>
              </a:tabLst>
            </a:pPr>
            <a:r>
              <a:rPr lang="en-US" sz="1400" b="1">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NOTE:</a:t>
            </a:r>
            <a:r>
              <a:rPr lang="en-US" sz="140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Not</a:t>
            </a:r>
            <a:r>
              <a:rPr lang="en-US" sz="140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 member function!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644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C7587-F582-C343-80F4-E01BCEAB55F8}"/>
              </a:ext>
            </a:extLst>
          </p:cNvPr>
          <p:cNvSpPr>
            <a:spLocks noGrp="1"/>
          </p:cNvSpPr>
          <p:nvPr>
            <p:ph type="title"/>
          </p:nvPr>
        </p:nvSpPr>
        <p:spPr/>
        <p:txBody>
          <a:bodyPr/>
          <a:lstStyle/>
          <a:p>
            <a:r>
              <a:rPr lang="en-US" dirty="0"/>
              <a:t>Midterm Solutions: Question 3-1</a:t>
            </a:r>
          </a:p>
        </p:txBody>
      </p:sp>
      <p:sp>
        <p:nvSpPr>
          <p:cNvPr id="3" name="Content Placeholder 2">
            <a:extLst>
              <a:ext uri="{FF2B5EF4-FFF2-40B4-BE49-F238E27FC236}">
                <a16:creationId xmlns:a16="http://schemas.microsoft.com/office/drawing/2014/main" id="{D9B157D0-0C39-A348-8A42-02AE6E57D896}"/>
              </a:ext>
            </a:extLst>
          </p:cNvPr>
          <p:cNvSpPr>
            <a:spLocks noGrp="1"/>
          </p:cNvSpPr>
          <p:nvPr>
            <p:ph idx="1"/>
          </p:nvPr>
        </p:nvSpPr>
        <p:spPr/>
        <p:txBody>
          <a:bodyPr/>
          <a:lstStyle/>
          <a:p>
            <a:r>
              <a:rPr lang="en-US" dirty="0"/>
              <a:t>What are the main advantages of distributing the library as source files rather than as precompiled binary files? </a:t>
            </a:r>
          </a:p>
          <a:p>
            <a:pPr lvl="4"/>
            <a:endParaRPr lang="en-US" dirty="0"/>
          </a:p>
          <a:p>
            <a:pPr lvl="1"/>
            <a:r>
              <a:rPr lang="en-US" dirty="0">
                <a:solidFill>
                  <a:srgbClr val="0033CC"/>
                </a:solidFill>
              </a:rPr>
              <a:t>To maintain portability. You can compile the source files for different target computers. </a:t>
            </a:r>
          </a:p>
        </p:txBody>
      </p:sp>
      <p:sp>
        <p:nvSpPr>
          <p:cNvPr id="4" name="Slide Number Placeholder 3">
            <a:extLst>
              <a:ext uri="{FF2B5EF4-FFF2-40B4-BE49-F238E27FC236}">
                <a16:creationId xmlns:a16="http://schemas.microsoft.com/office/drawing/2014/main" id="{D6E0A100-69E6-AC4D-87FB-6F40C9637E40}"/>
              </a:ext>
            </a:extLst>
          </p:cNvPr>
          <p:cNvSpPr>
            <a:spLocks noGrp="1"/>
          </p:cNvSpPr>
          <p:nvPr>
            <p:ph type="sldNum" sz="quarter" idx="12"/>
          </p:nvPr>
        </p:nvSpPr>
        <p:spPr/>
        <p:txBody>
          <a:bodyPr/>
          <a:lstStyle/>
          <a:p>
            <a:fld id="{5E4F0376-0E54-9843-B673-E00D6670E830}" type="slidenum">
              <a:rPr lang="en-US" smtClean="0"/>
              <a:pPr/>
              <a:t>12</a:t>
            </a:fld>
            <a:endParaRPr lang="en-US"/>
          </a:p>
        </p:txBody>
      </p:sp>
    </p:spTree>
    <p:extLst>
      <p:ext uri="{BB962C8B-B14F-4D97-AF65-F5344CB8AC3E}">
        <p14:creationId xmlns:p14="http://schemas.microsoft.com/office/powerpoint/2010/main" val="260347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C7587-F582-C343-80F4-E01BCEAB55F8}"/>
              </a:ext>
            </a:extLst>
          </p:cNvPr>
          <p:cNvSpPr>
            <a:spLocks noGrp="1"/>
          </p:cNvSpPr>
          <p:nvPr>
            <p:ph type="title"/>
          </p:nvPr>
        </p:nvSpPr>
        <p:spPr/>
        <p:txBody>
          <a:bodyPr/>
          <a:lstStyle/>
          <a:p>
            <a:r>
              <a:rPr lang="en-US" dirty="0"/>
              <a:t>Midterm Solutions: Question 3-2</a:t>
            </a:r>
          </a:p>
        </p:txBody>
      </p:sp>
      <p:sp>
        <p:nvSpPr>
          <p:cNvPr id="3" name="Content Placeholder 2">
            <a:extLst>
              <a:ext uri="{FF2B5EF4-FFF2-40B4-BE49-F238E27FC236}">
                <a16:creationId xmlns:a16="http://schemas.microsoft.com/office/drawing/2014/main" id="{D9B157D0-0C39-A348-8A42-02AE6E57D896}"/>
              </a:ext>
            </a:extLst>
          </p:cNvPr>
          <p:cNvSpPr>
            <a:spLocks noGrp="1"/>
          </p:cNvSpPr>
          <p:nvPr>
            <p:ph idx="1"/>
          </p:nvPr>
        </p:nvSpPr>
        <p:spPr/>
        <p:txBody>
          <a:bodyPr/>
          <a:lstStyle/>
          <a:p>
            <a:r>
              <a:rPr lang="en-US" dirty="0"/>
              <a:t>When you were installing MPIR, what did the </a:t>
            </a:r>
            <a:r>
              <a:rPr lang="en-US" b="1" dirty="0">
                <a:solidFill>
                  <a:srgbClr val="0033CC"/>
                </a:solidFill>
              </a:rPr>
              <a:t>configure</a:t>
            </a:r>
            <a:r>
              <a:rPr lang="en-US" dirty="0"/>
              <a:t> script accomplish? </a:t>
            </a:r>
          </a:p>
          <a:p>
            <a:pPr lvl="4"/>
            <a:endParaRPr lang="en-US" dirty="0"/>
          </a:p>
          <a:p>
            <a:pPr lvl="1"/>
            <a:r>
              <a:rPr lang="en-US" dirty="0">
                <a:solidFill>
                  <a:srgbClr val="0033CC"/>
                </a:solidFill>
              </a:rPr>
              <a:t>The script checks your system to ensure that you have all the software necessary to do the build. It generates custom makefiles based on your machine environment and the options you specified. </a:t>
            </a:r>
          </a:p>
        </p:txBody>
      </p:sp>
      <p:sp>
        <p:nvSpPr>
          <p:cNvPr id="4" name="Slide Number Placeholder 3">
            <a:extLst>
              <a:ext uri="{FF2B5EF4-FFF2-40B4-BE49-F238E27FC236}">
                <a16:creationId xmlns:a16="http://schemas.microsoft.com/office/drawing/2014/main" id="{D6E0A100-69E6-AC4D-87FB-6F40C9637E40}"/>
              </a:ext>
            </a:extLst>
          </p:cNvPr>
          <p:cNvSpPr>
            <a:spLocks noGrp="1"/>
          </p:cNvSpPr>
          <p:nvPr>
            <p:ph type="sldNum" sz="quarter" idx="12"/>
          </p:nvPr>
        </p:nvSpPr>
        <p:spPr/>
        <p:txBody>
          <a:bodyPr/>
          <a:lstStyle/>
          <a:p>
            <a:fld id="{5E4F0376-0E54-9843-B673-E00D6670E830}" type="slidenum">
              <a:rPr lang="en-US" smtClean="0"/>
              <a:pPr/>
              <a:t>13</a:t>
            </a:fld>
            <a:endParaRPr lang="en-US"/>
          </a:p>
        </p:txBody>
      </p:sp>
    </p:spTree>
    <p:extLst>
      <p:ext uri="{BB962C8B-B14F-4D97-AF65-F5344CB8AC3E}">
        <p14:creationId xmlns:p14="http://schemas.microsoft.com/office/powerpoint/2010/main" val="1435010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C7587-F582-C343-80F4-E01BCEAB55F8}"/>
              </a:ext>
            </a:extLst>
          </p:cNvPr>
          <p:cNvSpPr>
            <a:spLocks noGrp="1"/>
          </p:cNvSpPr>
          <p:nvPr>
            <p:ph type="title"/>
          </p:nvPr>
        </p:nvSpPr>
        <p:spPr/>
        <p:txBody>
          <a:bodyPr/>
          <a:lstStyle/>
          <a:p>
            <a:r>
              <a:rPr lang="en-US" dirty="0"/>
              <a:t>Midterm Solutions: Question 3-3</a:t>
            </a:r>
          </a:p>
        </p:txBody>
      </p:sp>
      <p:sp>
        <p:nvSpPr>
          <p:cNvPr id="3" name="Content Placeholder 2">
            <a:extLst>
              <a:ext uri="{FF2B5EF4-FFF2-40B4-BE49-F238E27FC236}">
                <a16:creationId xmlns:a16="http://schemas.microsoft.com/office/drawing/2014/main" id="{D9B157D0-0C39-A348-8A42-02AE6E57D896}"/>
              </a:ext>
            </a:extLst>
          </p:cNvPr>
          <p:cNvSpPr>
            <a:spLocks noGrp="1"/>
          </p:cNvSpPr>
          <p:nvPr>
            <p:ph idx="1"/>
          </p:nvPr>
        </p:nvSpPr>
        <p:spPr/>
        <p:txBody>
          <a:bodyPr/>
          <a:lstStyle/>
          <a:p>
            <a:r>
              <a:rPr lang="en-US" dirty="0"/>
              <a:t>When you were installing MPIR, what did the</a:t>
            </a:r>
            <a:r>
              <a:rPr lang="en-US" b="1" dirty="0"/>
              <a:t> </a:t>
            </a:r>
            <a:r>
              <a:rPr lang="en-US" b="1" dirty="0">
                <a:solidFill>
                  <a:srgbClr val="0033CC"/>
                </a:solidFill>
                <a:latin typeface="Courier New" panose="02070309020205020404" pitchFamily="49" charset="0"/>
                <a:cs typeface="Courier New" panose="02070309020205020404" pitchFamily="49" charset="0"/>
              </a:rPr>
              <a:t>make install </a:t>
            </a:r>
            <a:r>
              <a:rPr lang="en-US" dirty="0"/>
              <a:t>command accomplish? </a:t>
            </a:r>
          </a:p>
          <a:p>
            <a:pPr lvl="5"/>
            <a:endParaRPr lang="en-US" dirty="0"/>
          </a:p>
          <a:p>
            <a:pPr lvl="1"/>
            <a:r>
              <a:rPr lang="en-US" dirty="0">
                <a:solidFill>
                  <a:srgbClr val="0033CC"/>
                </a:solidFill>
              </a:rPr>
              <a:t>The script installed the compiled MPIR library </a:t>
            </a:r>
            <a:br>
              <a:rPr lang="en-US" dirty="0">
                <a:solidFill>
                  <a:srgbClr val="0033CC"/>
                </a:solidFill>
              </a:rPr>
            </a:br>
            <a:r>
              <a:rPr lang="en-US" dirty="0">
                <a:solidFill>
                  <a:srgbClr val="0033CC"/>
                </a:solidFill>
              </a:rPr>
              <a:t>and header files.</a:t>
            </a:r>
          </a:p>
        </p:txBody>
      </p:sp>
      <p:sp>
        <p:nvSpPr>
          <p:cNvPr id="4" name="Slide Number Placeholder 3">
            <a:extLst>
              <a:ext uri="{FF2B5EF4-FFF2-40B4-BE49-F238E27FC236}">
                <a16:creationId xmlns:a16="http://schemas.microsoft.com/office/drawing/2014/main" id="{D6E0A100-69E6-AC4D-87FB-6F40C9637E40}"/>
              </a:ext>
            </a:extLst>
          </p:cNvPr>
          <p:cNvSpPr>
            <a:spLocks noGrp="1"/>
          </p:cNvSpPr>
          <p:nvPr>
            <p:ph type="sldNum" sz="quarter" idx="12"/>
          </p:nvPr>
        </p:nvSpPr>
        <p:spPr/>
        <p:txBody>
          <a:bodyPr/>
          <a:lstStyle/>
          <a:p>
            <a:fld id="{5E4F0376-0E54-9843-B673-E00D6670E830}" type="slidenum">
              <a:rPr lang="en-US" smtClean="0"/>
              <a:pPr/>
              <a:t>14</a:t>
            </a:fld>
            <a:endParaRPr lang="en-US"/>
          </a:p>
        </p:txBody>
      </p:sp>
    </p:spTree>
    <p:extLst>
      <p:ext uri="{BB962C8B-B14F-4D97-AF65-F5344CB8AC3E}">
        <p14:creationId xmlns:p14="http://schemas.microsoft.com/office/powerpoint/2010/main" val="210515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C7587-F582-C343-80F4-E01BCEAB55F8}"/>
              </a:ext>
            </a:extLst>
          </p:cNvPr>
          <p:cNvSpPr>
            <a:spLocks noGrp="1"/>
          </p:cNvSpPr>
          <p:nvPr>
            <p:ph type="title"/>
          </p:nvPr>
        </p:nvSpPr>
        <p:spPr/>
        <p:txBody>
          <a:bodyPr/>
          <a:lstStyle/>
          <a:p>
            <a:r>
              <a:rPr lang="en-US" dirty="0"/>
              <a:t>Midterm Solutions: Question 3-4</a:t>
            </a:r>
          </a:p>
        </p:txBody>
      </p:sp>
      <p:sp>
        <p:nvSpPr>
          <p:cNvPr id="3" name="Content Placeholder 2">
            <a:extLst>
              <a:ext uri="{FF2B5EF4-FFF2-40B4-BE49-F238E27FC236}">
                <a16:creationId xmlns:a16="http://schemas.microsoft.com/office/drawing/2014/main" id="{D9B157D0-0C39-A348-8A42-02AE6E57D896}"/>
              </a:ext>
            </a:extLst>
          </p:cNvPr>
          <p:cNvSpPr>
            <a:spLocks noGrp="1"/>
          </p:cNvSpPr>
          <p:nvPr>
            <p:ph idx="1"/>
          </p:nvPr>
        </p:nvSpPr>
        <p:spPr>
          <a:xfrm>
            <a:off x="457200" y="1295401"/>
            <a:ext cx="8229600" cy="2316478"/>
          </a:xfrm>
        </p:spPr>
        <p:txBody>
          <a:bodyPr/>
          <a:lstStyle/>
          <a:p>
            <a:r>
              <a:rPr lang="en-US" dirty="0"/>
              <a:t>When you compile a program on the command line, what option tells the </a:t>
            </a:r>
            <a:r>
              <a:rPr lang="en-US" b="1" dirty="0">
                <a:solidFill>
                  <a:srgbClr val="0033CC"/>
                </a:solidFill>
                <a:latin typeface="Courier New" panose="02070309020205020404" pitchFamily="49" charset="0"/>
                <a:cs typeface="Courier New" panose="02070309020205020404" pitchFamily="49" charset="0"/>
              </a:rPr>
              <a:t>g++</a:t>
            </a:r>
            <a:r>
              <a:rPr lang="en-US" dirty="0"/>
              <a:t> command where to find the MPIR header files if they weren't installed in the standard location such as </a:t>
            </a:r>
            <a:r>
              <a:rPr lang="en-US" b="1" dirty="0">
                <a:solidFill>
                  <a:srgbClr val="0033CC"/>
                </a:solidFill>
                <a:latin typeface="Courier New" panose="02070309020205020404" pitchFamily="49" charset="0"/>
                <a:cs typeface="Courier New" panose="02070309020205020404" pitchFamily="49" charset="0"/>
              </a:rPr>
              <a:t>/usr/local/include</a:t>
            </a:r>
            <a:r>
              <a:rPr lang="en-US" dirty="0"/>
              <a:t>? </a:t>
            </a:r>
          </a:p>
        </p:txBody>
      </p:sp>
      <p:sp>
        <p:nvSpPr>
          <p:cNvPr id="4" name="Slide Number Placeholder 3">
            <a:extLst>
              <a:ext uri="{FF2B5EF4-FFF2-40B4-BE49-F238E27FC236}">
                <a16:creationId xmlns:a16="http://schemas.microsoft.com/office/drawing/2014/main" id="{D6E0A100-69E6-AC4D-87FB-6F40C9637E40}"/>
              </a:ext>
            </a:extLst>
          </p:cNvPr>
          <p:cNvSpPr>
            <a:spLocks noGrp="1"/>
          </p:cNvSpPr>
          <p:nvPr>
            <p:ph type="sldNum" sz="quarter" idx="12"/>
          </p:nvPr>
        </p:nvSpPr>
        <p:spPr/>
        <p:txBody>
          <a:bodyPr/>
          <a:lstStyle/>
          <a:p>
            <a:fld id="{5E4F0376-0E54-9843-B673-E00D6670E830}" type="slidenum">
              <a:rPr lang="en-US" smtClean="0"/>
              <a:pPr/>
              <a:t>15</a:t>
            </a:fld>
            <a:endParaRPr lang="en-US"/>
          </a:p>
        </p:txBody>
      </p:sp>
      <p:sp>
        <p:nvSpPr>
          <p:cNvPr id="5" name="TextBox 4">
            <a:extLst>
              <a:ext uri="{FF2B5EF4-FFF2-40B4-BE49-F238E27FC236}">
                <a16:creationId xmlns:a16="http://schemas.microsoft.com/office/drawing/2014/main" id="{DCE39495-0385-B94F-9D2D-D43473D228B4}"/>
              </a:ext>
            </a:extLst>
          </p:cNvPr>
          <p:cNvSpPr txBox="1"/>
          <p:nvPr/>
        </p:nvSpPr>
        <p:spPr>
          <a:xfrm>
            <a:off x="3566171" y="3671203"/>
            <a:ext cx="1753813" cy="461665"/>
          </a:xfrm>
          <a:prstGeom prst="rect">
            <a:avLst/>
          </a:prstGeom>
          <a:noFill/>
        </p:spPr>
        <p:txBody>
          <a:bodyPr wrap="none" rtlCol="0">
            <a:spAutoFit/>
          </a:bodyPr>
          <a:lstStyle/>
          <a:p>
            <a:r>
              <a:rPr lang="en-US" sz="2400" b="1" dirty="0">
                <a:solidFill>
                  <a:srgbClr val="0033CC"/>
                </a:solidFill>
                <a:latin typeface="Courier New" panose="02070309020205020404" pitchFamily="49" charset="0"/>
                <a:cs typeface="Courier New" panose="02070309020205020404" pitchFamily="49" charset="0"/>
              </a:rPr>
              <a:t>-</a:t>
            </a:r>
            <a:r>
              <a:rPr lang="en-US" sz="2400" b="1" dirty="0" err="1">
                <a:solidFill>
                  <a:srgbClr val="0033CC"/>
                </a:solidFill>
                <a:latin typeface="Courier New" panose="02070309020205020404" pitchFamily="49" charset="0"/>
                <a:cs typeface="Courier New" panose="02070309020205020404" pitchFamily="49" charset="0"/>
              </a:rPr>
              <a:t>I</a:t>
            </a:r>
            <a:r>
              <a:rPr lang="en-US" sz="2400" i="1" dirty="0" err="1">
                <a:latin typeface="Times New Roman" panose="02020603050405020304" pitchFamily="18" charset="0"/>
                <a:cs typeface="Times New Roman" panose="02020603050405020304" pitchFamily="18" charset="0"/>
              </a:rPr>
              <a:t>directory</a:t>
            </a:r>
            <a:r>
              <a:rPr lang="en-US" sz="2400" dirty="0"/>
              <a:t> </a:t>
            </a:r>
          </a:p>
        </p:txBody>
      </p:sp>
    </p:spTree>
    <p:extLst>
      <p:ext uri="{BB962C8B-B14F-4D97-AF65-F5344CB8AC3E}">
        <p14:creationId xmlns:p14="http://schemas.microsoft.com/office/powerpoint/2010/main" val="322454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C7587-F582-C343-80F4-E01BCEAB55F8}"/>
              </a:ext>
            </a:extLst>
          </p:cNvPr>
          <p:cNvSpPr>
            <a:spLocks noGrp="1"/>
          </p:cNvSpPr>
          <p:nvPr>
            <p:ph type="title"/>
          </p:nvPr>
        </p:nvSpPr>
        <p:spPr/>
        <p:txBody>
          <a:bodyPr/>
          <a:lstStyle/>
          <a:p>
            <a:r>
              <a:rPr lang="en-US" dirty="0"/>
              <a:t>Midterm Solutions: Question 3-5</a:t>
            </a:r>
          </a:p>
        </p:txBody>
      </p:sp>
      <p:sp>
        <p:nvSpPr>
          <p:cNvPr id="3" name="Content Placeholder 2">
            <a:extLst>
              <a:ext uri="{FF2B5EF4-FFF2-40B4-BE49-F238E27FC236}">
                <a16:creationId xmlns:a16="http://schemas.microsoft.com/office/drawing/2014/main" id="{D9B157D0-0C39-A348-8A42-02AE6E57D896}"/>
              </a:ext>
            </a:extLst>
          </p:cNvPr>
          <p:cNvSpPr>
            <a:spLocks noGrp="1"/>
          </p:cNvSpPr>
          <p:nvPr>
            <p:ph idx="1"/>
          </p:nvPr>
        </p:nvSpPr>
        <p:spPr>
          <a:xfrm>
            <a:off x="457200" y="1295401"/>
            <a:ext cx="8229600" cy="1402088"/>
          </a:xfrm>
        </p:spPr>
        <p:txBody>
          <a:bodyPr/>
          <a:lstStyle/>
          <a:p>
            <a:r>
              <a:rPr lang="en-US" dirty="0"/>
              <a:t>When you compile a program on the command line, what option tells the </a:t>
            </a:r>
            <a:r>
              <a:rPr lang="en-US" b="1" dirty="0">
                <a:solidFill>
                  <a:srgbClr val="0033CC"/>
                </a:solidFill>
                <a:latin typeface="Courier New" panose="02070309020205020404" pitchFamily="49" charset="0"/>
                <a:cs typeface="Courier New" panose="02070309020205020404" pitchFamily="49" charset="0"/>
              </a:rPr>
              <a:t>g++ </a:t>
            </a:r>
            <a:r>
              <a:rPr lang="en-US" dirty="0"/>
              <a:t>command to use the MPIR library? </a:t>
            </a:r>
          </a:p>
        </p:txBody>
      </p:sp>
      <p:sp>
        <p:nvSpPr>
          <p:cNvPr id="4" name="Slide Number Placeholder 3">
            <a:extLst>
              <a:ext uri="{FF2B5EF4-FFF2-40B4-BE49-F238E27FC236}">
                <a16:creationId xmlns:a16="http://schemas.microsoft.com/office/drawing/2014/main" id="{D6E0A100-69E6-AC4D-87FB-6F40C9637E40}"/>
              </a:ext>
            </a:extLst>
          </p:cNvPr>
          <p:cNvSpPr>
            <a:spLocks noGrp="1"/>
          </p:cNvSpPr>
          <p:nvPr>
            <p:ph type="sldNum" sz="quarter" idx="12"/>
          </p:nvPr>
        </p:nvSpPr>
        <p:spPr/>
        <p:txBody>
          <a:bodyPr/>
          <a:lstStyle/>
          <a:p>
            <a:fld id="{5E4F0376-0E54-9843-B673-E00D6670E830}" type="slidenum">
              <a:rPr lang="en-US" smtClean="0"/>
              <a:pPr/>
              <a:t>16</a:t>
            </a:fld>
            <a:endParaRPr lang="en-US"/>
          </a:p>
        </p:txBody>
      </p:sp>
      <p:sp>
        <p:nvSpPr>
          <p:cNvPr id="5" name="TextBox 4">
            <a:extLst>
              <a:ext uri="{FF2B5EF4-FFF2-40B4-BE49-F238E27FC236}">
                <a16:creationId xmlns:a16="http://schemas.microsoft.com/office/drawing/2014/main" id="{F411FA1C-7BE6-714D-987C-DCFFD9BEECDB}"/>
              </a:ext>
            </a:extLst>
          </p:cNvPr>
          <p:cNvSpPr txBox="1"/>
          <p:nvPr/>
        </p:nvSpPr>
        <p:spPr>
          <a:xfrm>
            <a:off x="3749049" y="2695257"/>
            <a:ext cx="1290738" cy="461665"/>
          </a:xfrm>
          <a:prstGeom prst="rect">
            <a:avLst/>
          </a:prstGeom>
          <a:noFill/>
        </p:spPr>
        <p:txBody>
          <a:bodyPr wrap="none" rtlCol="0">
            <a:spAutoFit/>
          </a:bodyPr>
          <a:lstStyle/>
          <a:p>
            <a:r>
              <a:rPr lang="en-US" sz="2400" b="1" dirty="0">
                <a:solidFill>
                  <a:srgbClr val="0033CC"/>
                </a:solidFill>
                <a:latin typeface="Courier New" panose="02070309020205020404" pitchFamily="49" charset="0"/>
                <a:cs typeface="Courier New" panose="02070309020205020404" pitchFamily="49" charset="0"/>
              </a:rPr>
              <a:t>-</a:t>
            </a:r>
            <a:r>
              <a:rPr lang="en-US" sz="2400" b="1" dirty="0" err="1">
                <a:solidFill>
                  <a:srgbClr val="0033CC"/>
                </a:solidFill>
                <a:latin typeface="Courier New" panose="02070309020205020404" pitchFamily="49" charset="0"/>
                <a:cs typeface="Courier New" panose="02070309020205020404" pitchFamily="49" charset="0"/>
              </a:rPr>
              <a:t>lmpir</a:t>
            </a:r>
            <a:endParaRPr lang="en-US" sz="2400" b="1" dirty="0">
              <a:solidFill>
                <a:srgbClr val="0033CC"/>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61697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C7587-F582-C343-80F4-E01BCEAB55F8}"/>
              </a:ext>
            </a:extLst>
          </p:cNvPr>
          <p:cNvSpPr>
            <a:spLocks noGrp="1"/>
          </p:cNvSpPr>
          <p:nvPr>
            <p:ph type="title"/>
          </p:nvPr>
        </p:nvSpPr>
        <p:spPr/>
        <p:txBody>
          <a:bodyPr/>
          <a:lstStyle/>
          <a:p>
            <a:r>
              <a:rPr lang="en-US" dirty="0"/>
              <a:t>Midterm Solutions: Question 3-6</a:t>
            </a:r>
          </a:p>
        </p:txBody>
      </p:sp>
      <p:sp>
        <p:nvSpPr>
          <p:cNvPr id="3" name="Content Placeholder 2">
            <a:extLst>
              <a:ext uri="{FF2B5EF4-FFF2-40B4-BE49-F238E27FC236}">
                <a16:creationId xmlns:a16="http://schemas.microsoft.com/office/drawing/2014/main" id="{D9B157D0-0C39-A348-8A42-02AE6E57D896}"/>
              </a:ext>
            </a:extLst>
          </p:cNvPr>
          <p:cNvSpPr>
            <a:spLocks noGrp="1"/>
          </p:cNvSpPr>
          <p:nvPr>
            <p:ph idx="1"/>
          </p:nvPr>
        </p:nvSpPr>
        <p:spPr>
          <a:xfrm>
            <a:off x="457200" y="1295400"/>
            <a:ext cx="8229600" cy="2225039"/>
          </a:xfrm>
        </p:spPr>
        <p:txBody>
          <a:bodyPr/>
          <a:lstStyle/>
          <a:p>
            <a:r>
              <a:rPr lang="en-US" dirty="0"/>
              <a:t>When you compile a program on the command line, what option tells the </a:t>
            </a:r>
            <a:r>
              <a:rPr lang="en-US" b="1" dirty="0">
                <a:solidFill>
                  <a:srgbClr val="0033CC"/>
                </a:solidFill>
                <a:latin typeface="Courier New" panose="02070309020205020404" pitchFamily="49" charset="0"/>
                <a:cs typeface="Courier New" panose="02070309020205020404" pitchFamily="49" charset="0"/>
              </a:rPr>
              <a:t>g++</a:t>
            </a:r>
            <a:r>
              <a:rPr lang="en-US" dirty="0"/>
              <a:t> command where to find the MPIR library if the library wasn’t installed in the standard location such as </a:t>
            </a:r>
            <a:r>
              <a:rPr lang="en-US" b="1" dirty="0">
                <a:solidFill>
                  <a:srgbClr val="0033CC"/>
                </a:solidFill>
                <a:latin typeface="Courier New" panose="02070309020205020404" pitchFamily="49" charset="0"/>
                <a:cs typeface="Courier New" panose="02070309020205020404" pitchFamily="49" charset="0"/>
              </a:rPr>
              <a:t>/usr/local/lib</a:t>
            </a:r>
            <a:r>
              <a:rPr lang="en-US" dirty="0"/>
              <a:t>? </a:t>
            </a:r>
          </a:p>
          <a:p>
            <a:pPr lvl="4"/>
            <a:endParaRPr lang="en-US" dirty="0"/>
          </a:p>
        </p:txBody>
      </p:sp>
      <p:sp>
        <p:nvSpPr>
          <p:cNvPr id="4" name="Slide Number Placeholder 3">
            <a:extLst>
              <a:ext uri="{FF2B5EF4-FFF2-40B4-BE49-F238E27FC236}">
                <a16:creationId xmlns:a16="http://schemas.microsoft.com/office/drawing/2014/main" id="{D6E0A100-69E6-AC4D-87FB-6F40C9637E40}"/>
              </a:ext>
            </a:extLst>
          </p:cNvPr>
          <p:cNvSpPr>
            <a:spLocks noGrp="1"/>
          </p:cNvSpPr>
          <p:nvPr>
            <p:ph type="sldNum" sz="quarter" idx="12"/>
          </p:nvPr>
        </p:nvSpPr>
        <p:spPr/>
        <p:txBody>
          <a:bodyPr/>
          <a:lstStyle/>
          <a:p>
            <a:fld id="{5E4F0376-0E54-9843-B673-E00D6670E830}" type="slidenum">
              <a:rPr lang="en-US" smtClean="0"/>
              <a:pPr/>
              <a:t>17</a:t>
            </a:fld>
            <a:endParaRPr lang="en-US"/>
          </a:p>
        </p:txBody>
      </p:sp>
      <p:sp>
        <p:nvSpPr>
          <p:cNvPr id="5" name="TextBox 4">
            <a:extLst>
              <a:ext uri="{FF2B5EF4-FFF2-40B4-BE49-F238E27FC236}">
                <a16:creationId xmlns:a16="http://schemas.microsoft.com/office/drawing/2014/main" id="{AF5D71DC-B7BB-C646-993A-8F12A4718136}"/>
              </a:ext>
            </a:extLst>
          </p:cNvPr>
          <p:cNvSpPr txBox="1"/>
          <p:nvPr/>
        </p:nvSpPr>
        <p:spPr>
          <a:xfrm>
            <a:off x="3662135" y="3520439"/>
            <a:ext cx="1819729" cy="461665"/>
          </a:xfrm>
          <a:prstGeom prst="rect">
            <a:avLst/>
          </a:prstGeom>
          <a:noFill/>
        </p:spPr>
        <p:txBody>
          <a:bodyPr wrap="none" rtlCol="0">
            <a:spAutoFit/>
          </a:bodyPr>
          <a:lstStyle/>
          <a:p>
            <a:r>
              <a:rPr lang="en-US" sz="2400" b="1" dirty="0">
                <a:solidFill>
                  <a:srgbClr val="0033CC"/>
                </a:solidFill>
                <a:latin typeface="Courier New" panose="02070309020205020404" pitchFamily="49" charset="0"/>
                <a:cs typeface="Courier New" panose="02070309020205020404" pitchFamily="49" charset="0"/>
              </a:rPr>
              <a:t>-</a:t>
            </a:r>
            <a:r>
              <a:rPr lang="en-US" sz="2400" b="1" dirty="0" err="1">
                <a:solidFill>
                  <a:srgbClr val="0033CC"/>
                </a:solidFill>
                <a:latin typeface="Courier New" panose="02070309020205020404" pitchFamily="49" charset="0"/>
                <a:cs typeface="Courier New" panose="02070309020205020404" pitchFamily="49" charset="0"/>
              </a:rPr>
              <a:t>L</a:t>
            </a:r>
            <a:r>
              <a:rPr lang="en-US" sz="2400" i="1" dirty="0" err="1">
                <a:latin typeface="Times New Roman" panose="02020603050405020304" pitchFamily="18" charset="0"/>
                <a:cs typeface="Times New Roman" panose="02020603050405020304" pitchFamily="18" charset="0"/>
              </a:rPr>
              <a:t>directory</a:t>
            </a:r>
            <a:r>
              <a:rPr lang="en-US" sz="2400" dirty="0"/>
              <a:t> </a:t>
            </a:r>
          </a:p>
        </p:txBody>
      </p:sp>
    </p:spTree>
    <p:extLst>
      <p:ext uri="{BB962C8B-B14F-4D97-AF65-F5344CB8AC3E}">
        <p14:creationId xmlns:p14="http://schemas.microsoft.com/office/powerpoint/2010/main" val="1273577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#6 Sample Solution</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18</a:t>
            </a:fld>
            <a:endParaRPr lang="en-US"/>
          </a:p>
        </p:txBody>
      </p:sp>
      <p:pic>
        <p:nvPicPr>
          <p:cNvPr id="7" name="Picture 6">
            <a:extLst>
              <a:ext uri="{FF2B5EF4-FFF2-40B4-BE49-F238E27FC236}">
                <a16:creationId xmlns:a16="http://schemas.microsoft.com/office/drawing/2014/main" id="{83504407-CC00-1143-AE79-F1D03A40B1CE}"/>
              </a:ext>
            </a:extLst>
          </p:cNvPr>
          <p:cNvPicPr>
            <a:picLocks noChangeAspect="1"/>
          </p:cNvPicPr>
          <p:nvPr/>
        </p:nvPicPr>
        <p:blipFill>
          <a:blip r:embed="rId2"/>
          <a:stretch>
            <a:fillRect/>
          </a:stretch>
        </p:blipFill>
        <p:spPr>
          <a:xfrm>
            <a:off x="591634" y="1600220"/>
            <a:ext cx="8095166" cy="3781782"/>
          </a:xfrm>
          <a:prstGeom prst="rect">
            <a:avLst/>
          </a:prstGeom>
        </p:spPr>
      </p:pic>
    </p:spTree>
    <p:extLst>
      <p:ext uri="{BB962C8B-B14F-4D97-AF65-F5344CB8AC3E}">
        <p14:creationId xmlns:p14="http://schemas.microsoft.com/office/powerpoint/2010/main" val="3114594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Recall: Overloading Function Names</a:t>
            </a:r>
          </a:p>
        </p:txBody>
      </p:sp>
      <p:sp>
        <p:nvSpPr>
          <p:cNvPr id="3" name="Content Placeholder 2"/>
          <p:cNvSpPr>
            <a:spLocks noGrp="1"/>
          </p:cNvSpPr>
          <p:nvPr>
            <p:ph idx="1"/>
          </p:nvPr>
        </p:nvSpPr>
        <p:spPr>
          <a:xfrm>
            <a:off x="457200" y="1234464"/>
            <a:ext cx="8229600" cy="4896461"/>
          </a:xfrm>
        </p:spPr>
        <p:txBody>
          <a:bodyPr/>
          <a:lstStyle/>
          <a:p>
            <a:r>
              <a:rPr lang="en-US" dirty="0"/>
              <a:t>A function is characterized by both its </a:t>
            </a:r>
            <a:br>
              <a:rPr lang="en-US" dirty="0"/>
            </a:br>
            <a:r>
              <a:rPr lang="en-US" dirty="0"/>
              <a:t>name and its parameters.</a:t>
            </a:r>
          </a:p>
          <a:p>
            <a:pPr lvl="1"/>
            <a:r>
              <a:rPr lang="en-US" dirty="0"/>
              <a:t>Number and data types of the formal parameters.</a:t>
            </a:r>
          </a:p>
          <a:p>
            <a:pPr lvl="5"/>
            <a:endParaRPr lang="en-US" dirty="0"/>
          </a:p>
          <a:p>
            <a:r>
              <a:rPr lang="en-US" dirty="0"/>
              <a:t>You can </a:t>
            </a:r>
            <a:r>
              <a:rPr lang="en-US" dirty="0">
                <a:solidFill>
                  <a:srgbClr val="B23C00"/>
                </a:solidFill>
              </a:rPr>
              <a:t>overload</a:t>
            </a:r>
            <a:r>
              <a:rPr lang="en-US" dirty="0"/>
              <a:t> a function name by defining another function with the same name but with </a:t>
            </a:r>
            <a:r>
              <a:rPr lang="en-US" dirty="0">
                <a:solidFill>
                  <a:srgbClr val="B23C00"/>
                </a:solidFill>
              </a:rPr>
              <a:t>different parameters</a:t>
            </a:r>
            <a:r>
              <a:rPr lang="en-US" dirty="0"/>
              <a:t>.</a:t>
            </a:r>
          </a:p>
          <a:p>
            <a:pPr lvl="1"/>
            <a:r>
              <a:rPr lang="en-US" dirty="0"/>
              <a:t>The parameters must differ by number or data type.</a:t>
            </a:r>
          </a:p>
          <a:p>
            <a:pPr lvl="1"/>
            <a:r>
              <a:rPr lang="en-US" dirty="0"/>
              <a:t>When you call a function with the shared name, </a:t>
            </a:r>
            <a:br>
              <a:rPr lang="en-US" dirty="0"/>
            </a:br>
            <a:r>
              <a:rPr lang="en-US" dirty="0"/>
              <a:t>the arguments of the call determine which function you mean.</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19</a:t>
            </a:fld>
            <a:endParaRPr lang="en-US"/>
          </a:p>
        </p:txBody>
      </p:sp>
    </p:spTree>
    <p:extLst>
      <p:ext uri="{BB962C8B-B14F-4D97-AF65-F5344CB8AC3E}">
        <p14:creationId xmlns:p14="http://schemas.microsoft.com/office/powerpoint/2010/main" val="2719454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2-1</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3977634"/>
            <a:ext cx="8229600" cy="1371585"/>
          </a:xfrm>
        </p:spPr>
        <p:txBody>
          <a:bodyPr/>
          <a:lstStyle/>
          <a:p>
            <a:r>
              <a:rPr lang="en-US" dirty="0"/>
              <a:t>Write the </a:t>
            </a:r>
            <a:r>
              <a:rPr lang="en-US" dirty="0">
                <a:solidFill>
                  <a:srgbClr val="B23C00"/>
                </a:solidFill>
              </a:rPr>
              <a:t>definition</a:t>
            </a:r>
            <a:r>
              <a:rPr lang="en-US" dirty="0"/>
              <a:t> of the default constructor that initializes the real and imaginary parts to zero. </a:t>
            </a:r>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2</a:t>
            </a:fld>
            <a:endParaRPr lang="en-US"/>
          </a:p>
        </p:txBody>
      </p:sp>
      <p:sp>
        <p:nvSpPr>
          <p:cNvPr id="5" name="Text Box 15">
            <a:extLst>
              <a:ext uri="{FF2B5EF4-FFF2-40B4-BE49-F238E27FC236}">
                <a16:creationId xmlns:a16="http://schemas.microsoft.com/office/drawing/2014/main" id="{3960CBED-07B0-C742-AAA2-A223A5759529}"/>
              </a:ext>
            </a:extLst>
          </p:cNvPr>
          <p:cNvSpPr txBox="1"/>
          <p:nvPr/>
        </p:nvSpPr>
        <p:spPr>
          <a:xfrm>
            <a:off x="2419367" y="1287790"/>
            <a:ext cx="4305265" cy="2468853"/>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class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public:</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Complex(double re, double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im</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Complete this class. *****/</a:t>
            </a:r>
            <a:endParaRPr lang="en-US" sz="1400" dirty="0">
              <a:effectLst/>
              <a:ea typeface="Calibri" panose="020F0502020204030204" pitchFamily="34" charset="0"/>
              <a:cs typeface="Times New Roman" panose="02020603050405020304" pitchFamily="18"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private</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double </a:t>
            </a:r>
            <a:r>
              <a:rPr lang="en-US" sz="1400" b="1" u="none" strike="noStrike" dirty="0">
                <a:solidFill>
                  <a:srgbClr val="000000"/>
                </a:solidFill>
                <a:effectLst/>
                <a:latin typeface="Courier New" panose="02070309020205020404" pitchFamily="49" charset="0"/>
                <a:ea typeface="Calibri" panose="020F0502020204030204" pitchFamily="34" charset="0"/>
              </a:rPr>
              <a:t>re</a:t>
            </a:r>
            <a:r>
              <a:rPr lang="en-US" sz="1400" b="1" dirty="0">
                <a:solidFill>
                  <a:srgbClr val="000000"/>
                </a:solidFill>
                <a:effectLst/>
                <a:latin typeface="Courier New" panose="02070309020205020404" pitchFamily="49" charset="0"/>
                <a:ea typeface="Calibri" panose="020F0502020204030204" pitchFamily="34" charset="0"/>
              </a:rPr>
              <a:t>, </a:t>
            </a:r>
            <a:r>
              <a:rPr lang="en-US" sz="1400" b="1" u="none" strike="noStrike" dirty="0" err="1">
                <a:solidFill>
                  <a:srgbClr val="000000"/>
                </a:solidFill>
                <a:effectLst/>
                <a:latin typeface="Courier New" panose="02070309020205020404" pitchFamily="49" charset="0"/>
                <a:ea typeface="Calibri" panose="020F0502020204030204" pitchFamily="34" charset="0"/>
              </a:rPr>
              <a:t>im</a:t>
            </a: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p:txBody>
      </p:sp>
      <p:sp>
        <p:nvSpPr>
          <p:cNvPr id="7" name="Text Box 30">
            <a:extLst>
              <a:ext uri="{FF2B5EF4-FFF2-40B4-BE49-F238E27FC236}">
                <a16:creationId xmlns:a16="http://schemas.microsoft.com/office/drawing/2014/main" id="{0C0AF12D-3278-7542-A870-71C5143CE73C}"/>
              </a:ext>
            </a:extLst>
          </p:cNvPr>
          <p:cNvSpPr txBox="1"/>
          <p:nvPr/>
        </p:nvSpPr>
        <p:spPr>
          <a:xfrm>
            <a:off x="2697499" y="5225722"/>
            <a:ext cx="3748999" cy="688975"/>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Complex::Complex() : re(0), im(0)</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450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Overloading Function Names</a:t>
            </a:r>
            <a:r>
              <a:rPr lang="en-US" i="1" dirty="0"/>
              <a:t>, cont’d</a:t>
            </a:r>
          </a:p>
        </p:txBody>
      </p:sp>
      <p:sp>
        <p:nvSpPr>
          <p:cNvPr id="3" name="Content Placeholder 2"/>
          <p:cNvSpPr>
            <a:spLocks noGrp="1"/>
          </p:cNvSpPr>
          <p:nvPr>
            <p:ph idx="1"/>
          </p:nvPr>
        </p:nvSpPr>
        <p:spPr>
          <a:xfrm>
            <a:off x="457200" y="1295399"/>
            <a:ext cx="8229600" cy="4602453"/>
          </a:xfrm>
        </p:spPr>
        <p:txBody>
          <a:bodyPr/>
          <a:lstStyle/>
          <a:p>
            <a:r>
              <a:rPr lang="en-US" dirty="0"/>
              <a:t>Example declarations:</a:t>
            </a:r>
          </a:p>
          <a:p>
            <a:endParaRPr lang="en-US" dirty="0"/>
          </a:p>
          <a:p>
            <a:endParaRPr lang="en-US" dirty="0"/>
          </a:p>
          <a:p>
            <a:r>
              <a:rPr lang="en-US" dirty="0"/>
              <a:t>Example calls:</a:t>
            </a:r>
          </a:p>
          <a:p>
            <a:endParaRPr lang="en-US" dirty="0"/>
          </a:p>
          <a:p>
            <a:endParaRPr lang="en-US" dirty="0"/>
          </a:p>
          <a:p>
            <a:r>
              <a:rPr lang="en-US" dirty="0"/>
              <a:t>Be careful with automatic type conversions of arguments when overloading function names.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20</a:t>
            </a:fld>
            <a:endParaRPr lang="en-US"/>
          </a:p>
        </p:txBody>
      </p:sp>
      <p:sp>
        <p:nvSpPr>
          <p:cNvPr id="5" name="TextBox 4"/>
          <p:cNvSpPr txBox="1"/>
          <p:nvPr/>
        </p:nvSpPr>
        <p:spPr>
          <a:xfrm>
            <a:off x="914440" y="1884410"/>
            <a:ext cx="7571303" cy="707886"/>
          </a:xfrm>
          <a:prstGeom prst="rect">
            <a:avLst/>
          </a:prstGeom>
          <a:solidFill>
            <a:schemeClr val="bg1">
              <a:lumMod val="95000"/>
            </a:schemeClr>
          </a:solidFill>
          <a:ln>
            <a:solidFill>
              <a:schemeClr val="bg1">
                <a:lumMod val="75000"/>
              </a:schemeClr>
            </a:solidFill>
          </a:ln>
        </p:spPr>
        <p:txBody>
          <a:bodyPr wrap="none" rtlCol="0">
            <a:spAutoFit/>
          </a:bodyPr>
          <a:lstStyle/>
          <a:p>
            <a:r>
              <a:rPr lang="en-US" sz="2000" b="1" dirty="0">
                <a:latin typeface="Courier New" charset="0"/>
                <a:ea typeface="Courier New" charset="0"/>
                <a:cs typeface="Courier New" charset="0"/>
              </a:rPr>
              <a:t>double average(double n1, double n2);</a:t>
            </a:r>
          </a:p>
          <a:p>
            <a:r>
              <a:rPr lang="en-US" sz="2000" b="1" dirty="0">
                <a:latin typeface="Courier New" charset="0"/>
                <a:ea typeface="Courier New" charset="0"/>
                <a:cs typeface="Courier New" charset="0"/>
              </a:rPr>
              <a:t>double average(double n1, double n2, double n3);</a:t>
            </a:r>
          </a:p>
        </p:txBody>
      </p:sp>
      <p:sp>
        <p:nvSpPr>
          <p:cNvPr id="6" name="TextBox 5"/>
          <p:cNvSpPr txBox="1"/>
          <p:nvPr/>
        </p:nvSpPr>
        <p:spPr>
          <a:xfrm>
            <a:off x="1815845" y="3429000"/>
            <a:ext cx="4955203" cy="707886"/>
          </a:xfrm>
          <a:prstGeom prst="rect">
            <a:avLst/>
          </a:prstGeom>
          <a:solidFill>
            <a:schemeClr val="bg1">
              <a:lumMod val="95000"/>
            </a:schemeClr>
          </a:solidFill>
          <a:ln>
            <a:solidFill>
              <a:schemeClr val="bg1">
                <a:lumMod val="75000"/>
              </a:schemeClr>
            </a:solidFill>
          </a:ln>
        </p:spPr>
        <p:txBody>
          <a:bodyPr wrap="none" rtlCol="0">
            <a:spAutoFit/>
          </a:bodyPr>
          <a:lstStyle/>
          <a:p>
            <a:r>
              <a:rPr lang="en-US" sz="2000" b="1" dirty="0">
                <a:latin typeface="Courier New" charset="0"/>
                <a:ea typeface="Courier New" charset="0"/>
                <a:cs typeface="Courier New" charset="0"/>
              </a:rPr>
              <a:t>double avg2 = average(x, y);</a:t>
            </a:r>
          </a:p>
          <a:p>
            <a:r>
              <a:rPr lang="en-US" sz="2000" b="1" dirty="0">
                <a:latin typeface="Courier New" charset="0"/>
                <a:ea typeface="Courier New" charset="0"/>
                <a:cs typeface="Courier New" charset="0"/>
              </a:rPr>
              <a:t>double avg3 = average(x, y, z);</a:t>
            </a:r>
          </a:p>
        </p:txBody>
      </p:sp>
    </p:spTree>
    <p:extLst>
      <p:ext uri="{BB962C8B-B14F-4D97-AF65-F5344CB8AC3E}">
        <p14:creationId xmlns:p14="http://schemas.microsoft.com/office/powerpoint/2010/main" val="796643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9371B-FF3F-0046-B912-E737A5F7EE8C}"/>
              </a:ext>
            </a:extLst>
          </p:cNvPr>
          <p:cNvSpPr>
            <a:spLocks noGrp="1"/>
          </p:cNvSpPr>
          <p:nvPr>
            <p:ph type="title"/>
          </p:nvPr>
        </p:nvSpPr>
        <p:spPr/>
        <p:txBody>
          <a:bodyPr/>
          <a:lstStyle/>
          <a:p>
            <a:r>
              <a:rPr lang="en-US" dirty="0"/>
              <a:t>Ambiguous Overloading</a:t>
            </a:r>
          </a:p>
        </p:txBody>
      </p:sp>
      <p:sp>
        <p:nvSpPr>
          <p:cNvPr id="4" name="Slide Number Placeholder 3">
            <a:extLst>
              <a:ext uri="{FF2B5EF4-FFF2-40B4-BE49-F238E27FC236}">
                <a16:creationId xmlns:a16="http://schemas.microsoft.com/office/drawing/2014/main" id="{54C64490-0CB7-924E-890D-9F162A3E0D0D}"/>
              </a:ext>
            </a:extLst>
          </p:cNvPr>
          <p:cNvSpPr>
            <a:spLocks noGrp="1"/>
          </p:cNvSpPr>
          <p:nvPr>
            <p:ph type="sldNum" sz="quarter" idx="12"/>
          </p:nvPr>
        </p:nvSpPr>
        <p:spPr/>
        <p:txBody>
          <a:bodyPr/>
          <a:lstStyle/>
          <a:p>
            <a:fld id="{5E4F0376-0E54-9843-B673-E00D6670E830}" type="slidenum">
              <a:rPr lang="en-US" smtClean="0"/>
              <a:pPr/>
              <a:t>21</a:t>
            </a:fld>
            <a:endParaRPr lang="en-US"/>
          </a:p>
        </p:txBody>
      </p:sp>
      <p:sp>
        <p:nvSpPr>
          <p:cNvPr id="5" name="TextBox 4">
            <a:extLst>
              <a:ext uri="{FF2B5EF4-FFF2-40B4-BE49-F238E27FC236}">
                <a16:creationId xmlns:a16="http://schemas.microsoft.com/office/drawing/2014/main" id="{741BA12A-599A-034C-8F88-3167B983CCBD}"/>
              </a:ext>
            </a:extLst>
          </p:cNvPr>
          <p:cNvSpPr txBox="1"/>
          <p:nvPr/>
        </p:nvSpPr>
        <p:spPr>
          <a:xfrm>
            <a:off x="1526134" y="1342851"/>
            <a:ext cx="6091732" cy="4616648"/>
          </a:xfrm>
          <a:prstGeom prst="rect">
            <a:avLst/>
          </a:prstGeom>
          <a:solidFill>
            <a:schemeClr val="bg1">
              <a:lumMod val="95000"/>
            </a:schemeClr>
          </a:solidFill>
          <a:ln>
            <a:solidFill>
              <a:schemeClr val="bg1">
                <a:lumMod val="75000"/>
              </a:schemeClr>
            </a:solidFill>
          </a:ln>
        </p:spPr>
        <p:txBody>
          <a:bodyPr wrap="none" rtlCol="0">
            <a:spAutoFit/>
          </a:bodyPr>
          <a:lstStyle/>
          <a:p>
            <a:r>
              <a:rPr lang="en-US" sz="1400" b="1" dirty="0">
                <a:latin typeface="Courier New" panose="02070309020205020404" pitchFamily="49" charset="0"/>
                <a:cs typeface="Courier New" panose="02070309020205020404" pitchFamily="49" charset="0"/>
              </a:rPr>
              <a:t>#include &lt;iostream&gt;</a:t>
            </a:r>
          </a:p>
          <a:p>
            <a:r>
              <a:rPr lang="en-US" sz="1400" b="1" dirty="0">
                <a:latin typeface="Courier New" panose="02070309020205020404" pitchFamily="49" charset="0"/>
                <a:cs typeface="Courier New" panose="02070309020205020404" pitchFamily="49" charset="0"/>
              </a:rPr>
              <a:t>using namespace </a:t>
            </a:r>
            <a:r>
              <a:rPr lang="en-US" sz="1400" b="1" dirty="0" err="1">
                <a:latin typeface="Courier New" panose="02070309020205020404" pitchFamily="49" charset="0"/>
                <a:cs typeface="Courier New" panose="02070309020205020404" pitchFamily="49" charset="0"/>
              </a:rPr>
              <a:t>std</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 Compute </a:t>
            </a:r>
            <a:r>
              <a:rPr lang="en-US" sz="1400" b="1" dirty="0">
                <a:solidFill>
                  <a:srgbClr val="B23C00"/>
                </a:solidFill>
                <a:latin typeface="Courier New" panose="02070309020205020404" pitchFamily="49" charset="0"/>
                <a:cs typeface="Courier New" panose="02070309020205020404" pitchFamily="49" charset="0"/>
              </a:rPr>
              <a:t>miles per gallon</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param</a:t>
            </a:r>
            <a:r>
              <a:rPr lang="en-US" sz="1400" b="1" dirty="0">
                <a:latin typeface="Courier New" panose="02070309020205020404" pitchFamily="49" charset="0"/>
                <a:cs typeface="Courier New" panose="02070309020205020404" pitchFamily="49" charset="0"/>
              </a:rPr>
              <a:t> miles the miles traveled.</a:t>
            </a:r>
          </a:p>
          <a:p>
            <a:r>
              <a:rPr lang="en-US" sz="1400" b="1" dirty="0">
                <a:latin typeface="Courier New" panose="02070309020205020404" pitchFamily="49" charset="0"/>
                <a:cs typeface="Courier New" panose="02070309020205020404" pitchFamily="49" charset="0"/>
              </a:rPr>
              <a:t> * @</a:t>
            </a:r>
            <a:r>
              <a:rPr lang="en-US" sz="1400" b="1" dirty="0" err="1">
                <a:latin typeface="Courier New" panose="02070309020205020404" pitchFamily="49" charset="0"/>
                <a:cs typeface="Courier New" panose="02070309020205020404" pitchFamily="49" charset="0"/>
              </a:rPr>
              <a:t>param</a:t>
            </a:r>
            <a:r>
              <a:rPr lang="en-US" sz="1400" b="1" dirty="0">
                <a:latin typeface="Courier New" panose="02070309020205020404" pitchFamily="49" charset="0"/>
                <a:cs typeface="Courier New" panose="02070309020205020404" pitchFamily="49" charset="0"/>
              </a:rPr>
              <a:t> gallons the gallons consumed.</a:t>
            </a:r>
          </a:p>
          <a:p>
            <a:r>
              <a:rPr lang="en-US" sz="1400" b="1" dirty="0">
                <a:latin typeface="Courier New" panose="02070309020205020404" pitchFamily="49" charset="0"/>
                <a:cs typeface="Courier New" panose="02070309020205020404" pitchFamily="49" charset="0"/>
              </a:rPr>
              <a:t> * @return the miles per gallon.</a:t>
            </a:r>
          </a:p>
          <a:p>
            <a:r>
              <a:rPr lang="en-US" sz="1400" b="1" dirty="0">
                <a:latin typeface="Courier New" panose="02070309020205020404" pitchFamily="49" charset="0"/>
                <a:cs typeface="Courier New" panose="02070309020205020404" pitchFamily="49" charset="0"/>
              </a:rPr>
              <a:t> */</a:t>
            </a:r>
          </a:p>
          <a:p>
            <a:r>
              <a:rPr lang="en-US" sz="1400" b="1" dirty="0">
                <a:solidFill>
                  <a:srgbClr val="B23C00"/>
                </a:solidFill>
                <a:latin typeface="Courier New" panose="02070309020205020404" pitchFamily="49" charset="0"/>
                <a:cs typeface="Courier New" panose="02070309020205020404" pitchFamily="49" charset="0"/>
              </a:rPr>
              <a:t>double mpg(double miles, double gallons);</a:t>
            </a:r>
          </a:p>
          <a:p>
            <a:endParaRPr lang="en-US" sz="1400" b="1" dirty="0">
              <a:latin typeface="Courier New" panose="02070309020205020404" pitchFamily="49" charset="0"/>
              <a:cs typeface="Courier New" panose="02070309020205020404" pitchFamily="49" charset="0"/>
            </a:endParaRPr>
          </a:p>
          <a:p>
            <a:r>
              <a:rPr lang="en-US" sz="1400" b="1" dirty="0" err="1">
                <a:latin typeface="Courier New" panose="02070309020205020404" pitchFamily="49" charset="0"/>
                <a:cs typeface="Courier New" panose="02070309020205020404" pitchFamily="49" charset="0"/>
              </a:rPr>
              <a:t>int</a:t>
            </a:r>
            <a:r>
              <a:rPr lang="en-US" sz="1400" b="1" dirty="0">
                <a:latin typeface="Courier New" panose="02070309020205020404" pitchFamily="49" charset="0"/>
                <a:cs typeface="Courier New" panose="02070309020205020404" pitchFamily="49" charset="0"/>
              </a:rPr>
              <a:t> main()</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cout</a:t>
            </a:r>
            <a:r>
              <a:rPr lang="en-US" sz="1400" b="1" dirty="0">
                <a:latin typeface="Courier New" panose="02070309020205020404" pitchFamily="49" charset="0"/>
                <a:cs typeface="Courier New" panose="02070309020205020404" pitchFamily="49" charset="0"/>
              </a:rPr>
              <a:t> &lt;&lt; </a:t>
            </a:r>
            <a:r>
              <a:rPr lang="en-US" sz="1400" b="1" dirty="0">
                <a:solidFill>
                  <a:srgbClr val="B23C00"/>
                </a:solidFill>
                <a:latin typeface="Courier New" panose="02070309020205020404" pitchFamily="49" charset="0"/>
                <a:cs typeface="Courier New" panose="02070309020205020404" pitchFamily="49" charset="0"/>
              </a:rPr>
              <a:t>mpg(100, 3) </a:t>
            </a:r>
            <a:r>
              <a:rPr lang="en-US" sz="1400" b="1" dirty="0">
                <a:latin typeface="Courier New" panose="02070309020205020404" pitchFamily="49" charset="0"/>
                <a:cs typeface="Courier New" panose="02070309020205020404" pitchFamily="49" charset="0"/>
              </a:rPr>
              <a:t>&lt;&lt; " miles per gallon" &lt;&lt; </a:t>
            </a:r>
            <a:r>
              <a:rPr lang="en-US" sz="1400" b="1" dirty="0" err="1">
                <a:latin typeface="Courier New" panose="02070309020205020404" pitchFamily="49" charset="0"/>
                <a:cs typeface="Courier New" panose="02070309020205020404" pitchFamily="49" charset="0"/>
              </a:rPr>
              <a:t>endl</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return 0;</a:t>
            </a:r>
          </a:p>
          <a:p>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solidFill>
                  <a:srgbClr val="B23C00"/>
                </a:solidFill>
                <a:latin typeface="Courier New" panose="02070309020205020404" pitchFamily="49" charset="0"/>
                <a:cs typeface="Courier New" panose="02070309020205020404" pitchFamily="49" charset="0"/>
              </a:rPr>
              <a:t>double mpg(double miles, double gallons)</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return miles/gallons;</a:t>
            </a:r>
          </a:p>
          <a:p>
            <a:r>
              <a:rPr lang="en-US" sz="14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D58D8F83-FBE8-324B-84B7-76A384ACDB99}"/>
              </a:ext>
            </a:extLst>
          </p:cNvPr>
          <p:cNvSpPr txBox="1"/>
          <p:nvPr/>
        </p:nvSpPr>
        <p:spPr>
          <a:xfrm>
            <a:off x="5303512" y="5510839"/>
            <a:ext cx="2762295" cy="307777"/>
          </a:xfrm>
          <a:prstGeom prst="rect">
            <a:avLst/>
          </a:prstGeom>
          <a:solidFill>
            <a:srgbClr val="E1F5FF"/>
          </a:solidFill>
          <a:ln>
            <a:solidFill>
              <a:srgbClr val="0033CC"/>
            </a:solidFill>
          </a:ln>
        </p:spPr>
        <p:txBody>
          <a:bodyPr wrap="none" rtlCol="0">
            <a:spAutoFit/>
          </a:bodyPr>
          <a:lstStyle/>
          <a:p>
            <a:r>
              <a:rPr lang="en-US" sz="1400" b="1" dirty="0">
                <a:latin typeface="Courier New" panose="02070309020205020404" pitchFamily="49" charset="0"/>
                <a:cs typeface="Courier New" panose="02070309020205020404" pitchFamily="49" charset="0"/>
              </a:rPr>
              <a:t>33.3333 miles per gallon</a:t>
            </a:r>
          </a:p>
        </p:txBody>
      </p:sp>
    </p:spTree>
    <p:extLst>
      <p:ext uri="{BB962C8B-B14F-4D97-AF65-F5344CB8AC3E}">
        <p14:creationId xmlns:p14="http://schemas.microsoft.com/office/powerpoint/2010/main" val="185090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D9B25-EF7E-B644-A329-55A3D4C89B49}"/>
              </a:ext>
            </a:extLst>
          </p:cNvPr>
          <p:cNvSpPr>
            <a:spLocks noGrp="1"/>
          </p:cNvSpPr>
          <p:nvPr>
            <p:ph type="title"/>
          </p:nvPr>
        </p:nvSpPr>
        <p:spPr/>
        <p:txBody>
          <a:bodyPr/>
          <a:lstStyle/>
          <a:p>
            <a:r>
              <a:rPr lang="en-US" dirty="0"/>
              <a:t>Ambiguous Overloading</a:t>
            </a:r>
            <a:r>
              <a:rPr lang="en-US" i="1" dirty="0"/>
              <a:t>, cont’d</a:t>
            </a:r>
          </a:p>
        </p:txBody>
      </p:sp>
      <p:sp>
        <p:nvSpPr>
          <p:cNvPr id="4" name="Slide Number Placeholder 3">
            <a:extLst>
              <a:ext uri="{FF2B5EF4-FFF2-40B4-BE49-F238E27FC236}">
                <a16:creationId xmlns:a16="http://schemas.microsoft.com/office/drawing/2014/main" id="{155EB167-676B-9A42-904C-BC2FBCC25C29}"/>
              </a:ext>
            </a:extLst>
          </p:cNvPr>
          <p:cNvSpPr>
            <a:spLocks noGrp="1"/>
          </p:cNvSpPr>
          <p:nvPr>
            <p:ph type="sldNum" sz="quarter" idx="12"/>
          </p:nvPr>
        </p:nvSpPr>
        <p:spPr/>
        <p:txBody>
          <a:bodyPr/>
          <a:lstStyle/>
          <a:p>
            <a:fld id="{5E4F0376-0E54-9843-B673-E00D6670E830}" type="slidenum">
              <a:rPr lang="en-US" smtClean="0"/>
              <a:pPr/>
              <a:t>22</a:t>
            </a:fld>
            <a:endParaRPr lang="en-US"/>
          </a:p>
        </p:txBody>
      </p:sp>
      <p:sp>
        <p:nvSpPr>
          <p:cNvPr id="5" name="TextBox 4">
            <a:extLst>
              <a:ext uri="{FF2B5EF4-FFF2-40B4-BE49-F238E27FC236}">
                <a16:creationId xmlns:a16="http://schemas.microsoft.com/office/drawing/2014/main" id="{43EF01F8-4A37-A24E-8AD8-8AB0B1044E3D}"/>
              </a:ext>
            </a:extLst>
          </p:cNvPr>
          <p:cNvSpPr txBox="1"/>
          <p:nvPr/>
        </p:nvSpPr>
        <p:spPr>
          <a:xfrm>
            <a:off x="1640749" y="1417342"/>
            <a:ext cx="5862502" cy="3785652"/>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 Compute </a:t>
            </a:r>
            <a:r>
              <a:rPr lang="en-US" b="1" dirty="0">
                <a:solidFill>
                  <a:srgbClr val="B23C00"/>
                </a:solidFill>
                <a:latin typeface="Courier New" panose="02070309020205020404" pitchFamily="49" charset="0"/>
                <a:cs typeface="Courier New" panose="02070309020205020404" pitchFamily="49" charset="0"/>
              </a:rPr>
              <a:t>miles per gallon</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param</a:t>
            </a:r>
            <a:r>
              <a:rPr lang="en-US" b="1" dirty="0">
                <a:latin typeface="Courier New" panose="02070309020205020404" pitchFamily="49" charset="0"/>
                <a:cs typeface="Courier New" panose="02070309020205020404" pitchFamily="49" charset="0"/>
              </a:rPr>
              <a:t> miles the miles traveled.</a:t>
            </a:r>
          </a:p>
          <a:p>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param</a:t>
            </a:r>
            <a:r>
              <a:rPr lang="en-US" b="1" dirty="0">
                <a:latin typeface="Courier New" panose="02070309020205020404" pitchFamily="49" charset="0"/>
                <a:cs typeface="Courier New" panose="02070309020205020404" pitchFamily="49" charset="0"/>
              </a:rPr>
              <a:t> gallons the gallons consumed.</a:t>
            </a:r>
          </a:p>
          <a:p>
            <a:r>
              <a:rPr lang="en-US" b="1" dirty="0">
                <a:latin typeface="Courier New" panose="02070309020205020404" pitchFamily="49" charset="0"/>
                <a:cs typeface="Courier New" panose="02070309020205020404" pitchFamily="49" charset="0"/>
              </a:rPr>
              <a:t> * @return the miles per gallon.</a:t>
            </a:r>
          </a:p>
          <a:p>
            <a:r>
              <a:rPr lang="en-US" b="1" dirty="0">
                <a:latin typeface="Courier New" panose="02070309020205020404" pitchFamily="49" charset="0"/>
                <a:cs typeface="Courier New" panose="02070309020205020404" pitchFamily="49" charset="0"/>
              </a:rPr>
              <a:t> */</a:t>
            </a:r>
          </a:p>
          <a:p>
            <a:r>
              <a:rPr lang="en-US" b="1" dirty="0">
                <a:solidFill>
                  <a:srgbClr val="B23C00"/>
                </a:solidFill>
                <a:latin typeface="Courier New" panose="02070309020205020404" pitchFamily="49" charset="0"/>
                <a:cs typeface="Courier New" panose="02070309020205020404" pitchFamily="49" charset="0"/>
              </a:rPr>
              <a:t>double mpg(double miles, double gallons);</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 Compute the </a:t>
            </a:r>
            <a:r>
              <a:rPr lang="en-US" b="1" dirty="0">
                <a:solidFill>
                  <a:srgbClr val="008000"/>
                </a:solidFill>
                <a:latin typeface="Courier New" panose="02070309020205020404" pitchFamily="49" charset="0"/>
                <a:cs typeface="Courier New" panose="02070309020205020404" pitchFamily="49" charset="0"/>
              </a:rPr>
              <a:t>measure of perfect goa</a:t>
            </a:r>
            <a:r>
              <a:rPr lang="en-US" b="1" dirty="0">
                <a:latin typeface="Courier New" panose="02070309020205020404" pitchFamily="49" charset="0"/>
                <a:cs typeface="Courier New" panose="02070309020205020404" pitchFamily="49" charset="0"/>
              </a:rPr>
              <a:t>ls.</a:t>
            </a:r>
          </a:p>
          <a:p>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param</a:t>
            </a:r>
            <a:r>
              <a:rPr lang="en-US" b="1" dirty="0">
                <a:latin typeface="Courier New" panose="02070309020205020404" pitchFamily="49" charset="0"/>
                <a:cs typeface="Courier New" panose="02070309020205020404" pitchFamily="49" charset="0"/>
              </a:rPr>
              <a:t> goals the number of attempted goals.</a:t>
            </a:r>
          </a:p>
          <a:p>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param</a:t>
            </a:r>
            <a:r>
              <a:rPr lang="en-US" b="1" dirty="0">
                <a:latin typeface="Courier New" panose="02070309020205020404" pitchFamily="49" charset="0"/>
                <a:cs typeface="Courier New" panose="02070309020205020404" pitchFamily="49" charset="0"/>
              </a:rPr>
              <a:t> misses the number of misses.</a:t>
            </a:r>
          </a:p>
          <a:p>
            <a:r>
              <a:rPr lang="en-US" b="1" dirty="0">
                <a:latin typeface="Courier New" panose="02070309020205020404" pitchFamily="49" charset="0"/>
                <a:cs typeface="Courier New" panose="02070309020205020404" pitchFamily="49" charset="0"/>
              </a:rPr>
              <a:t> * @return the measure.</a:t>
            </a:r>
          </a:p>
          <a:p>
            <a:r>
              <a:rPr lang="en-US" b="1" dirty="0">
                <a:latin typeface="Courier New" panose="02070309020205020404" pitchFamily="49" charset="0"/>
                <a:cs typeface="Courier New" panose="02070309020205020404" pitchFamily="49" charset="0"/>
              </a:rPr>
              <a:t> */</a:t>
            </a:r>
          </a:p>
          <a:p>
            <a:r>
              <a:rPr lang="en-US" b="1" dirty="0" err="1">
                <a:solidFill>
                  <a:srgbClr val="008000"/>
                </a:solidFill>
                <a:latin typeface="Courier New" panose="02070309020205020404" pitchFamily="49" charset="0"/>
                <a:cs typeface="Courier New" panose="02070309020205020404" pitchFamily="49" charset="0"/>
              </a:rPr>
              <a:t>int</a:t>
            </a:r>
            <a:r>
              <a:rPr lang="en-US" b="1" dirty="0">
                <a:solidFill>
                  <a:srgbClr val="008000"/>
                </a:solidFill>
                <a:latin typeface="Courier New" panose="02070309020205020404" pitchFamily="49" charset="0"/>
                <a:cs typeface="Courier New" panose="02070309020205020404" pitchFamily="49" charset="0"/>
              </a:rPr>
              <a:t> mpg(</a:t>
            </a:r>
            <a:r>
              <a:rPr lang="en-US" b="1" dirty="0" err="1">
                <a:solidFill>
                  <a:srgbClr val="008000"/>
                </a:solidFill>
                <a:latin typeface="Courier New" panose="02070309020205020404" pitchFamily="49" charset="0"/>
                <a:cs typeface="Courier New" panose="02070309020205020404" pitchFamily="49" charset="0"/>
              </a:rPr>
              <a:t>int</a:t>
            </a:r>
            <a:r>
              <a:rPr lang="en-US" b="1" dirty="0">
                <a:solidFill>
                  <a:srgbClr val="008000"/>
                </a:solidFill>
                <a:latin typeface="Courier New" panose="02070309020205020404" pitchFamily="49" charset="0"/>
                <a:cs typeface="Courier New" panose="02070309020205020404" pitchFamily="49" charset="0"/>
              </a:rPr>
              <a:t> goals, </a:t>
            </a:r>
            <a:r>
              <a:rPr lang="en-US" b="1" dirty="0" err="1">
                <a:solidFill>
                  <a:srgbClr val="008000"/>
                </a:solidFill>
                <a:latin typeface="Courier New" panose="02070309020205020404" pitchFamily="49" charset="0"/>
                <a:cs typeface="Courier New" panose="02070309020205020404" pitchFamily="49" charset="0"/>
              </a:rPr>
              <a:t>int</a:t>
            </a:r>
            <a:r>
              <a:rPr lang="en-US" b="1" dirty="0">
                <a:solidFill>
                  <a:srgbClr val="008000"/>
                </a:solidFill>
                <a:latin typeface="Courier New" panose="02070309020205020404" pitchFamily="49" charset="0"/>
                <a:cs typeface="Courier New" panose="02070309020205020404" pitchFamily="49" charset="0"/>
              </a:rPr>
              <a:t> misses);</a:t>
            </a:r>
          </a:p>
        </p:txBody>
      </p:sp>
      <p:sp>
        <p:nvSpPr>
          <p:cNvPr id="6" name="TextBox 5">
            <a:extLst>
              <a:ext uri="{FF2B5EF4-FFF2-40B4-BE49-F238E27FC236}">
                <a16:creationId xmlns:a16="http://schemas.microsoft.com/office/drawing/2014/main" id="{892F5085-03D3-A343-84F9-18A10AC3DFFB}"/>
              </a:ext>
            </a:extLst>
          </p:cNvPr>
          <p:cNvSpPr txBox="1"/>
          <p:nvPr/>
        </p:nvSpPr>
        <p:spPr>
          <a:xfrm>
            <a:off x="5305430" y="1248065"/>
            <a:ext cx="2428870" cy="338554"/>
          </a:xfrm>
          <a:prstGeom prst="rect">
            <a:avLst/>
          </a:prstGeom>
          <a:solidFill>
            <a:srgbClr val="0033CC"/>
          </a:solidFill>
        </p:spPr>
        <p:txBody>
          <a:bodyPr wrap="none" rtlCol="0">
            <a:spAutoFit/>
          </a:bodyPr>
          <a:lstStyle/>
          <a:p>
            <a:r>
              <a:rPr lang="en-US" dirty="0" err="1">
                <a:solidFill>
                  <a:schemeClr val="bg1"/>
                </a:solidFill>
              </a:rPr>
              <a:t>AmbiguousOverload.cpp</a:t>
            </a:r>
            <a:endParaRPr lang="en-US" dirty="0">
              <a:solidFill>
                <a:schemeClr val="bg1"/>
              </a:solidFill>
            </a:endParaRPr>
          </a:p>
        </p:txBody>
      </p:sp>
    </p:spTree>
    <p:extLst>
      <p:ext uri="{BB962C8B-B14F-4D97-AF65-F5344CB8AC3E}">
        <p14:creationId xmlns:p14="http://schemas.microsoft.com/office/powerpoint/2010/main" val="2590066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F5758-8D5B-C043-AE72-A33C0C59B653}"/>
              </a:ext>
            </a:extLst>
          </p:cNvPr>
          <p:cNvSpPr>
            <a:spLocks noGrp="1"/>
          </p:cNvSpPr>
          <p:nvPr>
            <p:ph type="title"/>
          </p:nvPr>
        </p:nvSpPr>
        <p:spPr/>
        <p:txBody>
          <a:bodyPr/>
          <a:lstStyle/>
          <a:p>
            <a:r>
              <a:rPr lang="en-US" dirty="0"/>
              <a:t>Ambiguous Overloading</a:t>
            </a:r>
            <a:r>
              <a:rPr lang="en-US" i="1" dirty="0"/>
              <a:t>, cont’d</a:t>
            </a:r>
            <a:endParaRPr lang="en-US" dirty="0"/>
          </a:p>
        </p:txBody>
      </p:sp>
      <p:sp>
        <p:nvSpPr>
          <p:cNvPr id="4" name="Slide Number Placeholder 3">
            <a:extLst>
              <a:ext uri="{FF2B5EF4-FFF2-40B4-BE49-F238E27FC236}">
                <a16:creationId xmlns:a16="http://schemas.microsoft.com/office/drawing/2014/main" id="{DD9AED18-05CD-C44F-B75A-A2FA1E9DD06C}"/>
              </a:ext>
            </a:extLst>
          </p:cNvPr>
          <p:cNvSpPr>
            <a:spLocks noGrp="1"/>
          </p:cNvSpPr>
          <p:nvPr>
            <p:ph type="sldNum" sz="quarter" idx="12"/>
          </p:nvPr>
        </p:nvSpPr>
        <p:spPr/>
        <p:txBody>
          <a:bodyPr/>
          <a:lstStyle/>
          <a:p>
            <a:fld id="{5E4F0376-0E54-9843-B673-E00D6670E830}" type="slidenum">
              <a:rPr lang="en-US" smtClean="0"/>
              <a:pPr/>
              <a:t>23</a:t>
            </a:fld>
            <a:endParaRPr lang="en-US"/>
          </a:p>
        </p:txBody>
      </p:sp>
      <p:sp>
        <p:nvSpPr>
          <p:cNvPr id="5" name="TextBox 4">
            <a:extLst>
              <a:ext uri="{FF2B5EF4-FFF2-40B4-BE49-F238E27FC236}">
                <a16:creationId xmlns:a16="http://schemas.microsoft.com/office/drawing/2014/main" id="{362DEEDF-2EED-4441-ADF0-9FC292A7EE52}"/>
              </a:ext>
            </a:extLst>
          </p:cNvPr>
          <p:cNvSpPr txBox="1"/>
          <p:nvPr/>
        </p:nvSpPr>
        <p:spPr>
          <a:xfrm>
            <a:off x="1085308" y="1536174"/>
            <a:ext cx="6973384" cy="3785652"/>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main()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mpg(100, 3) &lt;&lt; " miles per gallon"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return 0;</a:t>
            </a:r>
          </a:p>
          <a:p>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solidFill>
                  <a:srgbClr val="B23C00"/>
                </a:solidFill>
                <a:latin typeface="Courier New" panose="02070309020205020404" pitchFamily="49" charset="0"/>
                <a:cs typeface="Courier New" panose="02070309020205020404" pitchFamily="49" charset="0"/>
              </a:rPr>
              <a:t>double mpg(double miles, double gallons)</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return miles/gallons;</a:t>
            </a:r>
          </a:p>
          <a:p>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err="1">
                <a:solidFill>
                  <a:srgbClr val="008000"/>
                </a:solidFill>
                <a:latin typeface="Courier New" panose="02070309020205020404" pitchFamily="49" charset="0"/>
                <a:cs typeface="Courier New" panose="02070309020205020404" pitchFamily="49" charset="0"/>
              </a:rPr>
              <a:t>int</a:t>
            </a:r>
            <a:r>
              <a:rPr lang="en-US" b="1" dirty="0">
                <a:solidFill>
                  <a:srgbClr val="008000"/>
                </a:solidFill>
                <a:latin typeface="Courier New" panose="02070309020205020404" pitchFamily="49" charset="0"/>
                <a:cs typeface="Courier New" panose="02070309020205020404" pitchFamily="49" charset="0"/>
              </a:rPr>
              <a:t> mpg(</a:t>
            </a:r>
            <a:r>
              <a:rPr lang="en-US" b="1" dirty="0" err="1">
                <a:solidFill>
                  <a:srgbClr val="008000"/>
                </a:solidFill>
                <a:latin typeface="Courier New" panose="02070309020205020404" pitchFamily="49" charset="0"/>
                <a:cs typeface="Courier New" panose="02070309020205020404" pitchFamily="49" charset="0"/>
              </a:rPr>
              <a:t>int</a:t>
            </a:r>
            <a:r>
              <a:rPr lang="en-US" b="1" dirty="0">
                <a:solidFill>
                  <a:srgbClr val="008000"/>
                </a:solidFill>
                <a:latin typeface="Courier New" panose="02070309020205020404" pitchFamily="49" charset="0"/>
                <a:cs typeface="Courier New" panose="02070309020205020404" pitchFamily="49" charset="0"/>
              </a:rPr>
              <a:t> goals, </a:t>
            </a:r>
            <a:r>
              <a:rPr lang="en-US" b="1" dirty="0" err="1">
                <a:solidFill>
                  <a:srgbClr val="008000"/>
                </a:solidFill>
                <a:latin typeface="Courier New" panose="02070309020205020404" pitchFamily="49" charset="0"/>
                <a:cs typeface="Courier New" panose="02070309020205020404" pitchFamily="49" charset="0"/>
              </a:rPr>
              <a:t>int</a:t>
            </a:r>
            <a:r>
              <a:rPr lang="en-US" b="1" dirty="0">
                <a:solidFill>
                  <a:srgbClr val="008000"/>
                </a:solidFill>
                <a:latin typeface="Courier New" panose="02070309020205020404" pitchFamily="49" charset="0"/>
                <a:cs typeface="Courier New" panose="02070309020205020404" pitchFamily="49" charset="0"/>
              </a:rPr>
              <a:t> misses)</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return goals - misses;</a:t>
            </a:r>
          </a:p>
          <a:p>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2AA8CE97-D1B2-E640-B52A-C94E99A65111}"/>
              </a:ext>
            </a:extLst>
          </p:cNvPr>
          <p:cNvSpPr txBox="1"/>
          <p:nvPr/>
        </p:nvSpPr>
        <p:spPr>
          <a:xfrm>
            <a:off x="3307070" y="5452646"/>
            <a:ext cx="2529860" cy="338554"/>
          </a:xfrm>
          <a:prstGeom prst="rect">
            <a:avLst/>
          </a:prstGeom>
          <a:solidFill>
            <a:srgbClr val="E1F5FF"/>
          </a:solidFill>
          <a:ln>
            <a:solidFill>
              <a:srgbClr val="0033CC"/>
            </a:solidFill>
          </a:ln>
        </p:spPr>
        <p:txBody>
          <a:bodyPr wrap="none" rtlCol="0">
            <a:spAutoFit/>
          </a:bodyPr>
          <a:lstStyle/>
          <a:p>
            <a:r>
              <a:rPr lang="en-US" b="1" dirty="0">
                <a:latin typeface="Courier New" panose="02070309020205020404" pitchFamily="49" charset="0"/>
                <a:cs typeface="Courier New" panose="02070309020205020404" pitchFamily="49" charset="0"/>
              </a:rPr>
              <a:t>97 miles per gallon</a:t>
            </a:r>
          </a:p>
        </p:txBody>
      </p:sp>
    </p:spTree>
    <p:extLst>
      <p:ext uri="{BB962C8B-B14F-4D97-AF65-F5344CB8AC3E}">
        <p14:creationId xmlns:p14="http://schemas.microsoft.com/office/powerpoint/2010/main" val="383677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5E336-2931-F84F-BD1C-3600AB5759C2}"/>
              </a:ext>
            </a:extLst>
          </p:cNvPr>
          <p:cNvSpPr>
            <a:spLocks noGrp="1"/>
          </p:cNvSpPr>
          <p:nvPr>
            <p:ph type="title"/>
          </p:nvPr>
        </p:nvSpPr>
        <p:spPr/>
        <p:txBody>
          <a:bodyPr/>
          <a:lstStyle/>
          <a:p>
            <a:r>
              <a:rPr lang="en-US" dirty="0"/>
              <a:t>Operator Overloading</a:t>
            </a:r>
          </a:p>
        </p:txBody>
      </p:sp>
      <p:sp>
        <p:nvSpPr>
          <p:cNvPr id="3" name="Content Placeholder 2">
            <a:extLst>
              <a:ext uri="{FF2B5EF4-FFF2-40B4-BE49-F238E27FC236}">
                <a16:creationId xmlns:a16="http://schemas.microsoft.com/office/drawing/2014/main" id="{9163BACE-563B-1345-9A97-6323CC77F171}"/>
              </a:ext>
            </a:extLst>
          </p:cNvPr>
          <p:cNvSpPr>
            <a:spLocks noGrp="1"/>
          </p:cNvSpPr>
          <p:nvPr>
            <p:ph idx="1"/>
          </p:nvPr>
        </p:nvSpPr>
        <p:spPr/>
        <p:txBody>
          <a:bodyPr/>
          <a:lstStyle/>
          <a:p>
            <a:r>
              <a:rPr lang="en-US" dirty="0"/>
              <a:t>You can overload a binary C++ operator.</a:t>
            </a:r>
          </a:p>
          <a:p>
            <a:pPr lvl="1"/>
            <a:r>
              <a:rPr lang="en-US" dirty="0"/>
              <a:t>At least one of the two operands must be </a:t>
            </a:r>
            <a:br>
              <a:rPr lang="en-US" dirty="0"/>
            </a:br>
            <a:r>
              <a:rPr lang="en-US" dirty="0"/>
              <a:t>an object of a class that you defined.</a:t>
            </a:r>
          </a:p>
          <a:p>
            <a:pPr lvl="5"/>
            <a:endParaRPr lang="en-US" dirty="0"/>
          </a:p>
          <a:p>
            <a:r>
              <a:rPr lang="en-US" dirty="0"/>
              <a:t>You’ll see during the rest of the semester that you can overload other C++ operators.</a:t>
            </a:r>
          </a:p>
          <a:p>
            <a:pPr lvl="1"/>
            <a:r>
              <a:rPr lang="en-US" dirty="0"/>
              <a:t>You might not even realize that </a:t>
            </a:r>
            <a:br>
              <a:rPr lang="en-US" dirty="0"/>
            </a:br>
            <a:r>
              <a:rPr lang="en-US" dirty="0"/>
              <a:t>they are operators!</a:t>
            </a:r>
          </a:p>
        </p:txBody>
      </p:sp>
      <p:sp>
        <p:nvSpPr>
          <p:cNvPr id="4" name="Slide Number Placeholder 3">
            <a:extLst>
              <a:ext uri="{FF2B5EF4-FFF2-40B4-BE49-F238E27FC236}">
                <a16:creationId xmlns:a16="http://schemas.microsoft.com/office/drawing/2014/main" id="{76711AF9-0C2C-7B47-851F-F440CB9E13AB}"/>
              </a:ext>
            </a:extLst>
          </p:cNvPr>
          <p:cNvSpPr>
            <a:spLocks noGrp="1"/>
          </p:cNvSpPr>
          <p:nvPr>
            <p:ph type="sldNum" sz="quarter" idx="12"/>
          </p:nvPr>
        </p:nvSpPr>
        <p:spPr/>
        <p:txBody>
          <a:bodyPr/>
          <a:lstStyle/>
          <a:p>
            <a:fld id="{5E4F0376-0E54-9843-B673-E00D6670E830}" type="slidenum">
              <a:rPr lang="en-US" smtClean="0"/>
              <a:pPr/>
              <a:t>24</a:t>
            </a:fld>
            <a:endParaRPr lang="en-US"/>
          </a:p>
        </p:txBody>
      </p:sp>
    </p:spTree>
    <p:extLst>
      <p:ext uri="{BB962C8B-B14F-4D97-AF65-F5344CB8AC3E}">
        <p14:creationId xmlns:p14="http://schemas.microsoft.com/office/powerpoint/2010/main" val="253376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970DF-343C-5547-BDC0-28F3BF429A45}"/>
              </a:ext>
            </a:extLst>
          </p:cNvPr>
          <p:cNvSpPr>
            <a:spLocks noGrp="1"/>
          </p:cNvSpPr>
          <p:nvPr>
            <p:ph type="title"/>
          </p:nvPr>
        </p:nvSpPr>
        <p:spPr/>
        <p:txBody>
          <a:bodyPr/>
          <a:lstStyle/>
          <a:p>
            <a:r>
              <a:rPr lang="en-US" dirty="0"/>
              <a:t>Operator Overloading</a:t>
            </a:r>
            <a:r>
              <a:rPr lang="en-US" i="1" dirty="0"/>
              <a:t>, cont’d</a:t>
            </a:r>
          </a:p>
        </p:txBody>
      </p:sp>
      <p:sp>
        <p:nvSpPr>
          <p:cNvPr id="3" name="Content Placeholder 2">
            <a:extLst>
              <a:ext uri="{FF2B5EF4-FFF2-40B4-BE49-F238E27FC236}">
                <a16:creationId xmlns:a16="http://schemas.microsoft.com/office/drawing/2014/main" id="{D76EC9E3-5896-5648-A717-52E0AD51B38B}"/>
              </a:ext>
            </a:extLst>
          </p:cNvPr>
          <p:cNvSpPr>
            <a:spLocks noGrp="1"/>
          </p:cNvSpPr>
          <p:nvPr>
            <p:ph idx="1"/>
          </p:nvPr>
        </p:nvSpPr>
        <p:spPr>
          <a:xfrm>
            <a:off x="457200" y="1295400"/>
            <a:ext cx="8229600" cy="4236697"/>
          </a:xfrm>
        </p:spPr>
        <p:txBody>
          <a:bodyPr/>
          <a:lstStyle/>
          <a:p>
            <a:r>
              <a:rPr lang="en-US" dirty="0"/>
              <a:t>We can overload operators because C++ treats an operator as a function, and we can use a function call to invoke the operation.</a:t>
            </a:r>
          </a:p>
          <a:p>
            <a:pPr lvl="4"/>
            <a:endParaRPr lang="en-US" dirty="0"/>
          </a:p>
          <a:p>
            <a:r>
              <a:rPr lang="en-US" dirty="0"/>
              <a:t>Suppose we defined class </a:t>
            </a:r>
            <a:r>
              <a:rPr lang="en-US" b="1" dirty="0">
                <a:solidFill>
                  <a:srgbClr val="0033CC"/>
                </a:solidFill>
                <a:latin typeface="Courier New" panose="02070309020205020404" pitchFamily="49" charset="0"/>
                <a:cs typeface="Courier New" panose="02070309020205020404" pitchFamily="49" charset="0"/>
              </a:rPr>
              <a:t>Complex</a:t>
            </a:r>
            <a:r>
              <a:rPr lang="en-US" dirty="0"/>
              <a:t> </a:t>
            </a:r>
            <a:br>
              <a:rPr lang="en-US" dirty="0"/>
            </a:br>
            <a:r>
              <a:rPr lang="en-US" dirty="0"/>
              <a:t>and we overloaded the </a:t>
            </a:r>
            <a:r>
              <a:rPr lang="en-US" b="1" dirty="0">
                <a:solidFill>
                  <a:srgbClr val="0033CC"/>
                </a:solidFill>
                <a:latin typeface="Courier New" panose="02070309020205020404" pitchFamily="49" charset="0"/>
                <a:cs typeface="Courier New" panose="02070309020205020404" pitchFamily="49" charset="0"/>
              </a:rPr>
              <a:t>+</a:t>
            </a:r>
            <a:r>
              <a:rPr lang="en-US" dirty="0"/>
              <a:t> operator.</a:t>
            </a:r>
          </a:p>
          <a:p>
            <a:pPr lvl="5"/>
            <a:endParaRPr lang="en-US" dirty="0"/>
          </a:p>
          <a:p>
            <a:pPr lvl="1"/>
            <a:r>
              <a:rPr lang="en-US" dirty="0"/>
              <a:t>If </a:t>
            </a:r>
            <a:r>
              <a:rPr lang="en-US" b="1" dirty="0">
                <a:solidFill>
                  <a:srgbClr val="0033CC"/>
                </a:solidFill>
                <a:latin typeface="Courier New" panose="02070309020205020404" pitchFamily="49" charset="0"/>
                <a:cs typeface="Courier New" panose="02070309020205020404" pitchFamily="49" charset="0"/>
              </a:rPr>
              <a:t>sum1</a:t>
            </a:r>
            <a:r>
              <a:rPr lang="en-US" dirty="0"/>
              <a:t>, </a:t>
            </a:r>
            <a:r>
              <a:rPr lang="en-US" b="1" dirty="0">
                <a:solidFill>
                  <a:srgbClr val="0033CC"/>
                </a:solidFill>
                <a:latin typeface="Courier New" panose="02070309020205020404" pitchFamily="49" charset="0"/>
                <a:cs typeface="Courier New" panose="02070309020205020404" pitchFamily="49" charset="0"/>
              </a:rPr>
              <a:t>c1</a:t>
            </a:r>
            <a:r>
              <a:rPr lang="en-US" dirty="0"/>
              <a:t>, and </a:t>
            </a:r>
            <a:r>
              <a:rPr lang="en-US" b="1" dirty="0">
                <a:solidFill>
                  <a:srgbClr val="0033CC"/>
                </a:solidFill>
                <a:latin typeface="Courier New" panose="02070309020205020404" pitchFamily="49" charset="0"/>
                <a:cs typeface="Courier New" panose="02070309020205020404" pitchFamily="49" charset="0"/>
              </a:rPr>
              <a:t>c2</a:t>
            </a:r>
            <a:r>
              <a:rPr lang="en-US" dirty="0"/>
              <a:t> are </a:t>
            </a:r>
            <a:r>
              <a:rPr lang="en-US" b="1" dirty="0">
                <a:solidFill>
                  <a:srgbClr val="0033CC"/>
                </a:solidFill>
                <a:latin typeface="Courier New" panose="02070309020205020404" pitchFamily="49" charset="0"/>
                <a:cs typeface="Courier New" panose="02070309020205020404" pitchFamily="49" charset="0"/>
              </a:rPr>
              <a:t>Complex</a:t>
            </a:r>
            <a:r>
              <a:rPr lang="en-US" dirty="0"/>
              <a:t>, we can write</a:t>
            </a:r>
          </a:p>
          <a:p>
            <a:pPr lvl="1"/>
            <a:endParaRPr lang="en-US" dirty="0"/>
          </a:p>
          <a:p>
            <a:pPr lvl="5"/>
            <a:endParaRPr lang="en-US" dirty="0"/>
          </a:p>
          <a:p>
            <a:pPr lvl="1"/>
            <a:r>
              <a:rPr lang="en-US" dirty="0"/>
              <a:t>If </a:t>
            </a:r>
            <a:r>
              <a:rPr lang="en-US" b="1" dirty="0">
                <a:solidFill>
                  <a:srgbClr val="0033CC"/>
                </a:solidFill>
                <a:latin typeface="Courier New" panose="02070309020205020404" pitchFamily="49" charset="0"/>
                <a:cs typeface="Courier New" panose="02070309020205020404" pitchFamily="49" charset="0"/>
              </a:rPr>
              <a:t>sum2</a:t>
            </a:r>
            <a:r>
              <a:rPr lang="en-US" dirty="0"/>
              <a:t> is </a:t>
            </a:r>
            <a:r>
              <a:rPr lang="en-US" b="1" dirty="0">
                <a:solidFill>
                  <a:srgbClr val="0033CC"/>
                </a:solidFill>
                <a:latin typeface="Courier New" panose="02070309020205020404" pitchFamily="49" charset="0"/>
                <a:cs typeface="Courier New" panose="02070309020205020404" pitchFamily="49" charset="0"/>
              </a:rPr>
              <a:t>Complex</a:t>
            </a:r>
            <a:r>
              <a:rPr lang="en-US" dirty="0"/>
              <a:t>, we can also write.</a:t>
            </a:r>
          </a:p>
        </p:txBody>
      </p:sp>
      <p:sp>
        <p:nvSpPr>
          <p:cNvPr id="4" name="Slide Number Placeholder 3">
            <a:extLst>
              <a:ext uri="{FF2B5EF4-FFF2-40B4-BE49-F238E27FC236}">
                <a16:creationId xmlns:a16="http://schemas.microsoft.com/office/drawing/2014/main" id="{95444AEA-E871-D44B-B246-9D1E1F46BCE5}"/>
              </a:ext>
            </a:extLst>
          </p:cNvPr>
          <p:cNvSpPr>
            <a:spLocks noGrp="1"/>
          </p:cNvSpPr>
          <p:nvPr>
            <p:ph type="sldNum" sz="quarter" idx="12"/>
          </p:nvPr>
        </p:nvSpPr>
        <p:spPr/>
        <p:txBody>
          <a:bodyPr/>
          <a:lstStyle/>
          <a:p>
            <a:fld id="{5E4F0376-0E54-9843-B673-E00D6670E830}" type="slidenum">
              <a:rPr lang="en-US" smtClean="0"/>
              <a:pPr/>
              <a:t>25</a:t>
            </a:fld>
            <a:endParaRPr lang="en-US"/>
          </a:p>
        </p:txBody>
      </p:sp>
      <p:sp>
        <p:nvSpPr>
          <p:cNvPr id="5" name="TextBox 4">
            <a:extLst>
              <a:ext uri="{FF2B5EF4-FFF2-40B4-BE49-F238E27FC236}">
                <a16:creationId xmlns:a16="http://schemas.microsoft.com/office/drawing/2014/main" id="{AD72F8D1-CBC3-7E4E-9078-8CE2290EF8AF}"/>
              </a:ext>
            </a:extLst>
          </p:cNvPr>
          <p:cNvSpPr txBox="1"/>
          <p:nvPr/>
        </p:nvSpPr>
        <p:spPr>
          <a:xfrm>
            <a:off x="3553931" y="4553470"/>
            <a:ext cx="2036135" cy="338554"/>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sum1 = c1 </a:t>
            </a:r>
            <a:r>
              <a:rPr lang="en-US" b="1" dirty="0">
                <a:solidFill>
                  <a:srgbClr val="B23C00"/>
                </a:solidFill>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 c2;</a:t>
            </a:r>
          </a:p>
        </p:txBody>
      </p:sp>
      <p:sp>
        <p:nvSpPr>
          <p:cNvPr id="6" name="TextBox 5">
            <a:extLst>
              <a:ext uri="{FF2B5EF4-FFF2-40B4-BE49-F238E27FC236}">
                <a16:creationId xmlns:a16="http://schemas.microsoft.com/office/drawing/2014/main" id="{6F8C0B77-A806-8A44-9557-AE8BAC726F6C}"/>
              </a:ext>
            </a:extLst>
          </p:cNvPr>
          <p:cNvSpPr txBox="1"/>
          <p:nvPr/>
        </p:nvSpPr>
        <p:spPr>
          <a:xfrm>
            <a:off x="2926098" y="5650738"/>
            <a:ext cx="3393878" cy="338554"/>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sum2 = </a:t>
            </a:r>
            <a:r>
              <a:rPr lang="en-US" b="1" dirty="0">
                <a:solidFill>
                  <a:srgbClr val="B23C00"/>
                </a:solidFill>
                <a:latin typeface="Courier New" panose="02070309020205020404" pitchFamily="49" charset="0"/>
                <a:cs typeface="Courier New" panose="02070309020205020404" pitchFamily="49" charset="0"/>
              </a:rPr>
              <a:t>operator +</a:t>
            </a:r>
            <a:r>
              <a:rPr lang="en-US" b="1" dirty="0">
                <a:latin typeface="Courier New" panose="02070309020205020404" pitchFamily="49" charset="0"/>
                <a:cs typeface="Courier New" panose="02070309020205020404" pitchFamily="49" charset="0"/>
              </a:rPr>
              <a:t>(c1, c2);</a:t>
            </a:r>
          </a:p>
        </p:txBody>
      </p:sp>
    </p:spTree>
    <p:extLst>
      <p:ext uri="{BB962C8B-B14F-4D97-AF65-F5344CB8AC3E}">
        <p14:creationId xmlns:p14="http://schemas.microsoft.com/office/powerpoint/2010/main" val="687678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A1748E-C00A-DC48-AE5B-9EF777F7B730}"/>
              </a:ext>
            </a:extLst>
          </p:cNvPr>
          <p:cNvSpPr txBox="1"/>
          <p:nvPr/>
        </p:nvSpPr>
        <p:spPr>
          <a:xfrm>
            <a:off x="406436" y="1442621"/>
            <a:ext cx="8331127" cy="5262979"/>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class Complex</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private:</a:t>
            </a:r>
          </a:p>
          <a:p>
            <a:r>
              <a:rPr lang="en-US" b="1" dirty="0">
                <a:latin typeface="Courier New" panose="02070309020205020404" pitchFamily="49" charset="0"/>
                <a:cs typeface="Courier New" panose="02070309020205020404" pitchFamily="49" charset="0"/>
              </a:rPr>
              <a:t>    double re, </a:t>
            </a:r>
            <a:r>
              <a:rPr lang="en-US" b="1" dirty="0" err="1">
                <a:latin typeface="Courier New" panose="02070309020205020404" pitchFamily="49" charset="0"/>
                <a:cs typeface="Courier New" panose="02070309020205020404" pitchFamily="49" charset="0"/>
              </a:rPr>
              <a:t>im</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public:</a:t>
            </a:r>
          </a:p>
          <a:p>
            <a:r>
              <a:rPr lang="en-US" b="1" dirty="0">
                <a:latin typeface="Courier New" panose="02070309020205020404" pitchFamily="49" charset="0"/>
                <a:cs typeface="Courier New" panose="02070309020205020404" pitchFamily="49" charset="0"/>
              </a:rPr>
              <a:t>    Complex(double r, double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re(r), </a:t>
            </a:r>
            <a:r>
              <a:rPr lang="en-US" b="1" dirty="0" err="1">
                <a:latin typeface="Courier New" panose="02070309020205020404" pitchFamily="49" charset="0"/>
                <a:cs typeface="Courier New" panose="02070309020205020404" pitchFamily="49" charset="0"/>
              </a:rPr>
              <a:t>im</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void print();</a:t>
            </a:r>
          </a:p>
          <a:p>
            <a:r>
              <a:rPr lang="en-US" b="1" dirty="0">
                <a:solidFill>
                  <a:srgbClr val="B23C00"/>
                </a:solidFill>
                <a:latin typeface="Courier New" panose="02070309020205020404" pitchFamily="49" charset="0"/>
                <a:cs typeface="Courier New" panose="02070309020205020404" pitchFamily="49" charset="0"/>
              </a:rPr>
              <a:t>    friend Complex operator +(</a:t>
            </a:r>
            <a:r>
              <a:rPr lang="en-US" b="1" dirty="0" err="1">
                <a:solidFill>
                  <a:srgbClr val="B23C00"/>
                </a:solidFill>
                <a:latin typeface="Courier New" panose="02070309020205020404" pitchFamily="49" charset="0"/>
                <a:cs typeface="Courier New" panose="02070309020205020404" pitchFamily="49" charset="0"/>
              </a:rPr>
              <a:t>const</a:t>
            </a:r>
            <a:r>
              <a:rPr lang="en-US" b="1" dirty="0">
                <a:solidFill>
                  <a:srgbClr val="B23C00"/>
                </a:solidFill>
                <a:latin typeface="Courier New" panose="02070309020205020404" pitchFamily="49" charset="0"/>
                <a:cs typeface="Courier New" panose="02070309020205020404" pitchFamily="49" charset="0"/>
              </a:rPr>
              <a:t> Complex &amp;x, </a:t>
            </a:r>
            <a:r>
              <a:rPr lang="en-US" b="1" dirty="0" err="1">
                <a:solidFill>
                  <a:srgbClr val="B23C00"/>
                </a:solidFill>
                <a:latin typeface="Courier New" panose="02070309020205020404" pitchFamily="49" charset="0"/>
                <a:cs typeface="Courier New" panose="02070309020205020404" pitchFamily="49" charset="0"/>
              </a:rPr>
              <a:t>const</a:t>
            </a:r>
            <a:r>
              <a:rPr lang="en-US" b="1" dirty="0">
                <a:solidFill>
                  <a:srgbClr val="B23C00"/>
                </a:solidFill>
                <a:latin typeface="Courier New" panose="02070309020205020404" pitchFamily="49" charset="0"/>
                <a:cs typeface="Courier New" panose="02070309020205020404" pitchFamily="49" charset="0"/>
              </a:rPr>
              <a:t> Complex &amp;y);</a:t>
            </a:r>
          </a:p>
          <a:p>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void Complex::print()</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 &lt;&lt; re &lt;&lt; ", " &lt;&lt; </a:t>
            </a:r>
            <a:r>
              <a:rPr lang="en-US" b="1" dirty="0" err="1">
                <a:latin typeface="Courier New" panose="02070309020205020404" pitchFamily="49" charset="0"/>
                <a:cs typeface="Courier New" panose="02070309020205020404" pitchFamily="49" charset="0"/>
              </a:rPr>
              <a:t>im</a:t>
            </a:r>
            <a:r>
              <a:rPr lang="en-US" b="1" dirty="0">
                <a:latin typeface="Courier New" panose="02070309020205020404" pitchFamily="49" charset="0"/>
                <a:cs typeface="Courier New" panose="02070309020205020404" pitchFamily="49" charset="0"/>
              </a:rPr>
              <a:t> &lt;&lt; ")";</a:t>
            </a:r>
          </a:p>
          <a:p>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solidFill>
                  <a:srgbClr val="B23C00"/>
                </a:solidFill>
                <a:latin typeface="Courier New" panose="02070309020205020404" pitchFamily="49" charset="0"/>
                <a:cs typeface="Courier New" panose="02070309020205020404" pitchFamily="49" charset="0"/>
              </a:rPr>
              <a:t>inline Complex operator +(</a:t>
            </a:r>
            <a:r>
              <a:rPr lang="en-US" b="1" dirty="0" err="1">
                <a:solidFill>
                  <a:srgbClr val="B23C00"/>
                </a:solidFill>
                <a:latin typeface="Courier New" panose="02070309020205020404" pitchFamily="49" charset="0"/>
                <a:cs typeface="Courier New" panose="02070309020205020404" pitchFamily="49" charset="0"/>
              </a:rPr>
              <a:t>const</a:t>
            </a:r>
            <a:r>
              <a:rPr lang="en-US" b="1" dirty="0">
                <a:solidFill>
                  <a:srgbClr val="B23C00"/>
                </a:solidFill>
                <a:latin typeface="Courier New" panose="02070309020205020404" pitchFamily="49" charset="0"/>
                <a:cs typeface="Courier New" panose="02070309020205020404" pitchFamily="49" charset="0"/>
              </a:rPr>
              <a:t> Complex &amp;x, </a:t>
            </a:r>
            <a:r>
              <a:rPr lang="en-US" b="1" dirty="0" err="1">
                <a:solidFill>
                  <a:srgbClr val="B23C00"/>
                </a:solidFill>
                <a:latin typeface="Courier New" panose="02070309020205020404" pitchFamily="49" charset="0"/>
                <a:cs typeface="Courier New" panose="02070309020205020404" pitchFamily="49" charset="0"/>
              </a:rPr>
              <a:t>const</a:t>
            </a:r>
            <a:r>
              <a:rPr lang="en-US" b="1" dirty="0">
                <a:solidFill>
                  <a:srgbClr val="B23C00"/>
                </a:solidFill>
                <a:latin typeface="Courier New" panose="02070309020205020404" pitchFamily="49" charset="0"/>
                <a:cs typeface="Courier New" panose="02070309020205020404" pitchFamily="49" charset="0"/>
              </a:rPr>
              <a:t> Complex &amp;y)</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return Complex(</a:t>
            </a:r>
            <a:r>
              <a:rPr lang="en-US" b="1" dirty="0" err="1">
                <a:latin typeface="Courier New" panose="02070309020205020404" pitchFamily="49" charset="0"/>
                <a:cs typeface="Courier New" panose="02070309020205020404" pitchFamily="49" charset="0"/>
              </a:rPr>
              <a:t>x.re</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y.re</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x.im</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y.im</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t>
            </a:r>
          </a:p>
        </p:txBody>
      </p:sp>
      <p:sp>
        <p:nvSpPr>
          <p:cNvPr id="2" name="Title 1">
            <a:extLst>
              <a:ext uri="{FF2B5EF4-FFF2-40B4-BE49-F238E27FC236}">
                <a16:creationId xmlns:a16="http://schemas.microsoft.com/office/drawing/2014/main" id="{5BF6F30B-EC14-2348-8CCD-7EE16923E504}"/>
              </a:ext>
            </a:extLst>
          </p:cNvPr>
          <p:cNvSpPr>
            <a:spLocks noGrp="1"/>
          </p:cNvSpPr>
          <p:nvPr>
            <p:ph type="title"/>
          </p:nvPr>
        </p:nvSpPr>
        <p:spPr/>
        <p:txBody>
          <a:bodyPr/>
          <a:lstStyle/>
          <a:p>
            <a:r>
              <a:rPr lang="en-US" dirty="0"/>
              <a:t>Operator Overloading</a:t>
            </a:r>
            <a:r>
              <a:rPr lang="en-US" i="1" dirty="0"/>
              <a:t>, cont’d</a:t>
            </a:r>
            <a:endParaRPr lang="en-US" dirty="0"/>
          </a:p>
        </p:txBody>
      </p:sp>
      <p:sp>
        <p:nvSpPr>
          <p:cNvPr id="4" name="Slide Number Placeholder 3">
            <a:extLst>
              <a:ext uri="{FF2B5EF4-FFF2-40B4-BE49-F238E27FC236}">
                <a16:creationId xmlns:a16="http://schemas.microsoft.com/office/drawing/2014/main" id="{37F1C445-D785-DA4E-8B24-DF0C45DCCDFD}"/>
              </a:ext>
            </a:extLst>
          </p:cNvPr>
          <p:cNvSpPr>
            <a:spLocks noGrp="1"/>
          </p:cNvSpPr>
          <p:nvPr>
            <p:ph type="sldNum" sz="quarter" idx="12"/>
          </p:nvPr>
        </p:nvSpPr>
        <p:spPr/>
        <p:txBody>
          <a:bodyPr/>
          <a:lstStyle/>
          <a:p>
            <a:fld id="{5E4F0376-0E54-9843-B673-E00D6670E830}" type="slidenum">
              <a:rPr lang="en-US" smtClean="0"/>
              <a:pPr/>
              <a:t>26</a:t>
            </a:fld>
            <a:endParaRPr lang="en-US"/>
          </a:p>
        </p:txBody>
      </p:sp>
      <p:sp>
        <p:nvSpPr>
          <p:cNvPr id="6" name="TextBox 5">
            <a:extLst>
              <a:ext uri="{FF2B5EF4-FFF2-40B4-BE49-F238E27FC236}">
                <a16:creationId xmlns:a16="http://schemas.microsoft.com/office/drawing/2014/main" id="{1F206585-A10E-8443-A425-A075F719BDC1}"/>
              </a:ext>
            </a:extLst>
          </p:cNvPr>
          <p:cNvSpPr txBox="1"/>
          <p:nvPr/>
        </p:nvSpPr>
        <p:spPr>
          <a:xfrm>
            <a:off x="7406609" y="1273344"/>
            <a:ext cx="1164101" cy="338554"/>
          </a:xfrm>
          <a:prstGeom prst="rect">
            <a:avLst/>
          </a:prstGeom>
          <a:solidFill>
            <a:srgbClr val="0033CC"/>
          </a:solidFill>
        </p:spPr>
        <p:txBody>
          <a:bodyPr wrap="none" rtlCol="0">
            <a:spAutoFit/>
          </a:bodyPr>
          <a:lstStyle/>
          <a:p>
            <a:r>
              <a:rPr lang="en-US" dirty="0" err="1">
                <a:solidFill>
                  <a:schemeClr val="bg1"/>
                </a:solidFill>
              </a:rPr>
              <a:t>Complex.h</a:t>
            </a:r>
            <a:endParaRPr lang="en-US" dirty="0">
              <a:solidFill>
                <a:schemeClr val="bg1"/>
              </a:solidFill>
            </a:endParaRPr>
          </a:p>
        </p:txBody>
      </p:sp>
    </p:spTree>
    <p:extLst>
      <p:ext uri="{BB962C8B-B14F-4D97-AF65-F5344CB8AC3E}">
        <p14:creationId xmlns:p14="http://schemas.microsoft.com/office/powerpoint/2010/main" val="992138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0EE97-C165-E64A-9E8C-16D21BA9FEAC}"/>
              </a:ext>
            </a:extLst>
          </p:cNvPr>
          <p:cNvSpPr>
            <a:spLocks noGrp="1"/>
          </p:cNvSpPr>
          <p:nvPr>
            <p:ph type="title"/>
          </p:nvPr>
        </p:nvSpPr>
        <p:spPr/>
        <p:txBody>
          <a:bodyPr/>
          <a:lstStyle/>
          <a:p>
            <a:r>
              <a:rPr lang="en-US" dirty="0"/>
              <a:t>Operator Overloading</a:t>
            </a:r>
            <a:r>
              <a:rPr lang="en-US" i="1" dirty="0"/>
              <a:t>, cont’d</a:t>
            </a:r>
            <a:endParaRPr lang="en-US" dirty="0"/>
          </a:p>
        </p:txBody>
      </p:sp>
      <p:sp>
        <p:nvSpPr>
          <p:cNvPr id="4" name="Slide Number Placeholder 3">
            <a:extLst>
              <a:ext uri="{FF2B5EF4-FFF2-40B4-BE49-F238E27FC236}">
                <a16:creationId xmlns:a16="http://schemas.microsoft.com/office/drawing/2014/main" id="{AC29A5D7-022A-9249-9214-22A224932457}"/>
              </a:ext>
            </a:extLst>
          </p:cNvPr>
          <p:cNvSpPr>
            <a:spLocks noGrp="1"/>
          </p:cNvSpPr>
          <p:nvPr>
            <p:ph type="sldNum" sz="quarter" idx="12"/>
          </p:nvPr>
        </p:nvSpPr>
        <p:spPr/>
        <p:txBody>
          <a:bodyPr/>
          <a:lstStyle/>
          <a:p>
            <a:fld id="{5E4F0376-0E54-9843-B673-E00D6670E830}" type="slidenum">
              <a:rPr lang="en-US" smtClean="0"/>
              <a:pPr/>
              <a:t>27</a:t>
            </a:fld>
            <a:endParaRPr lang="en-US"/>
          </a:p>
        </p:txBody>
      </p:sp>
      <p:sp>
        <p:nvSpPr>
          <p:cNvPr id="5" name="TextBox 4">
            <a:extLst>
              <a:ext uri="{FF2B5EF4-FFF2-40B4-BE49-F238E27FC236}">
                <a16:creationId xmlns:a16="http://schemas.microsoft.com/office/drawing/2014/main" id="{1A1CB4BB-0597-EA4D-AB16-F608544336AB}"/>
              </a:ext>
            </a:extLst>
          </p:cNvPr>
          <p:cNvSpPr txBox="1"/>
          <p:nvPr/>
        </p:nvSpPr>
        <p:spPr>
          <a:xfrm>
            <a:off x="1397946" y="1417342"/>
            <a:ext cx="6356227" cy="3539430"/>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#include "</a:t>
            </a:r>
            <a:r>
              <a:rPr lang="en-US" b="1" dirty="0" err="1">
                <a:latin typeface="Courier New" panose="02070309020205020404" pitchFamily="49" charset="0"/>
                <a:cs typeface="Courier New" panose="02070309020205020404" pitchFamily="49" charset="0"/>
              </a:rPr>
              <a:t>Complex.h</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main()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Complex c1(3, 5), c2(1, 6);</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Complex sum1 = c1 + c2;</a:t>
            </a:r>
          </a:p>
          <a:p>
            <a:r>
              <a:rPr lang="en-US" b="1" dirty="0">
                <a:latin typeface="Courier New" panose="02070309020205020404" pitchFamily="49" charset="0"/>
                <a:cs typeface="Courier New" panose="02070309020205020404" pitchFamily="49" charset="0"/>
              </a:rPr>
              <a:t>    Complex sum2 = </a:t>
            </a:r>
            <a:r>
              <a:rPr lang="en-US" b="1" dirty="0">
                <a:solidFill>
                  <a:srgbClr val="B23C00"/>
                </a:solidFill>
                <a:latin typeface="Courier New" panose="02070309020205020404" pitchFamily="49" charset="0"/>
                <a:cs typeface="Courier New" panose="02070309020205020404" pitchFamily="49" charset="0"/>
              </a:rPr>
              <a:t>operator +</a:t>
            </a:r>
            <a:r>
              <a:rPr lang="en-US" b="1" dirty="0">
                <a:latin typeface="Courier New" panose="02070309020205020404" pitchFamily="49" charset="0"/>
                <a:cs typeface="Courier New" panose="02070309020205020404" pitchFamily="49" charset="0"/>
              </a:rPr>
              <a:t>(c1, c2);</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"sum1 = "; sum1.print();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"sum2 = "; sum2.print();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return 0;</a:t>
            </a:r>
          </a:p>
          <a:p>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601BFB2E-47A8-4348-A61C-53E93858B2C3}"/>
              </a:ext>
            </a:extLst>
          </p:cNvPr>
          <p:cNvSpPr txBox="1"/>
          <p:nvPr/>
        </p:nvSpPr>
        <p:spPr>
          <a:xfrm>
            <a:off x="3615648" y="5148270"/>
            <a:ext cx="1912703" cy="584775"/>
          </a:xfrm>
          <a:prstGeom prst="rect">
            <a:avLst/>
          </a:prstGeom>
          <a:solidFill>
            <a:srgbClr val="E1F5FF"/>
          </a:solidFill>
          <a:ln>
            <a:solidFill>
              <a:srgbClr val="0033CC"/>
            </a:solidFill>
          </a:ln>
        </p:spPr>
        <p:txBody>
          <a:bodyPr wrap="none" rtlCol="0">
            <a:spAutoFit/>
          </a:bodyPr>
          <a:lstStyle/>
          <a:p>
            <a:r>
              <a:rPr lang="en-US" b="1" dirty="0">
                <a:latin typeface="Courier New" panose="02070309020205020404" pitchFamily="49" charset="0"/>
                <a:cs typeface="Courier New" panose="02070309020205020404" pitchFamily="49" charset="0"/>
              </a:rPr>
              <a:t>sum1 = (4, 11)</a:t>
            </a:r>
          </a:p>
          <a:p>
            <a:r>
              <a:rPr lang="en-US" b="1" dirty="0">
                <a:latin typeface="Courier New" panose="02070309020205020404" pitchFamily="49" charset="0"/>
                <a:cs typeface="Courier New" panose="02070309020205020404" pitchFamily="49" charset="0"/>
              </a:rPr>
              <a:t>sum2 = (4, 11)</a:t>
            </a:r>
          </a:p>
        </p:txBody>
      </p:sp>
      <p:sp>
        <p:nvSpPr>
          <p:cNvPr id="7" name="TextBox 6">
            <a:extLst>
              <a:ext uri="{FF2B5EF4-FFF2-40B4-BE49-F238E27FC236}">
                <a16:creationId xmlns:a16="http://schemas.microsoft.com/office/drawing/2014/main" id="{00E02DA7-8FFB-8D4A-9731-084E4D8BE0B2}"/>
              </a:ext>
            </a:extLst>
          </p:cNvPr>
          <p:cNvSpPr txBox="1"/>
          <p:nvPr/>
        </p:nvSpPr>
        <p:spPr>
          <a:xfrm>
            <a:off x="6642383" y="1248065"/>
            <a:ext cx="1312860" cy="338554"/>
          </a:xfrm>
          <a:prstGeom prst="rect">
            <a:avLst/>
          </a:prstGeom>
          <a:solidFill>
            <a:srgbClr val="0033CC"/>
          </a:solidFill>
        </p:spPr>
        <p:txBody>
          <a:bodyPr wrap="none" rtlCol="0">
            <a:spAutoFit/>
          </a:bodyPr>
          <a:lstStyle/>
          <a:p>
            <a:r>
              <a:rPr lang="en-US" dirty="0" err="1">
                <a:solidFill>
                  <a:schemeClr val="bg1"/>
                </a:solidFill>
              </a:rPr>
              <a:t>AddTest.cpp</a:t>
            </a:r>
            <a:endParaRPr lang="en-US" dirty="0">
              <a:solidFill>
                <a:schemeClr val="bg1"/>
              </a:solidFill>
            </a:endParaRPr>
          </a:p>
        </p:txBody>
      </p:sp>
    </p:spTree>
    <p:extLst>
      <p:ext uri="{BB962C8B-B14F-4D97-AF65-F5344CB8AC3E}">
        <p14:creationId xmlns:p14="http://schemas.microsoft.com/office/powerpoint/2010/main" val="744664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E1306-260C-2F48-A63B-8826E64F05E6}"/>
              </a:ext>
            </a:extLst>
          </p:cNvPr>
          <p:cNvSpPr>
            <a:spLocks noGrp="1"/>
          </p:cNvSpPr>
          <p:nvPr>
            <p:ph type="title"/>
          </p:nvPr>
        </p:nvSpPr>
        <p:spPr/>
        <p:txBody>
          <a:bodyPr/>
          <a:lstStyle/>
          <a:p>
            <a:r>
              <a:rPr lang="en-US" dirty="0"/>
              <a:t>Overloading vs. Overriding</a:t>
            </a:r>
          </a:p>
        </p:txBody>
      </p:sp>
      <p:sp>
        <p:nvSpPr>
          <p:cNvPr id="3" name="Content Placeholder 2">
            <a:extLst>
              <a:ext uri="{FF2B5EF4-FFF2-40B4-BE49-F238E27FC236}">
                <a16:creationId xmlns:a16="http://schemas.microsoft.com/office/drawing/2014/main" id="{09795EC0-DCFF-FC4F-A8C8-92F79052C2AE}"/>
              </a:ext>
            </a:extLst>
          </p:cNvPr>
          <p:cNvSpPr>
            <a:spLocks noGrp="1"/>
          </p:cNvSpPr>
          <p:nvPr>
            <p:ph idx="1"/>
          </p:nvPr>
        </p:nvSpPr>
        <p:spPr/>
        <p:txBody>
          <a:bodyPr/>
          <a:lstStyle/>
          <a:p>
            <a:r>
              <a:rPr lang="en-US" b="1" dirty="0">
                <a:solidFill>
                  <a:srgbClr val="B23C00"/>
                </a:solidFill>
              </a:rPr>
              <a:t>Overloading</a:t>
            </a:r>
            <a:r>
              <a:rPr lang="en-US" dirty="0"/>
              <a:t> is the ability to define </a:t>
            </a:r>
            <a:br>
              <a:rPr lang="en-US" dirty="0"/>
            </a:br>
            <a:r>
              <a:rPr lang="en-US" dirty="0"/>
              <a:t>multiple functions with the </a:t>
            </a:r>
            <a:r>
              <a:rPr lang="en-US" dirty="0">
                <a:solidFill>
                  <a:srgbClr val="B23C00"/>
                </a:solidFill>
              </a:rPr>
              <a:t>same name</a:t>
            </a:r>
            <a:br>
              <a:rPr lang="en-US" dirty="0"/>
            </a:br>
            <a:r>
              <a:rPr lang="en-US" dirty="0"/>
              <a:t>but with </a:t>
            </a:r>
            <a:r>
              <a:rPr lang="en-US" dirty="0">
                <a:solidFill>
                  <a:srgbClr val="B23C00"/>
                </a:solidFill>
              </a:rPr>
              <a:t>different formal parameters</a:t>
            </a:r>
            <a:r>
              <a:rPr lang="en-US" dirty="0"/>
              <a:t>.</a:t>
            </a:r>
          </a:p>
          <a:p>
            <a:pPr lvl="1"/>
            <a:r>
              <a:rPr lang="en-US" dirty="0"/>
              <a:t>Parameters differ by number, datatype, or order.</a:t>
            </a:r>
          </a:p>
          <a:p>
            <a:pPr lvl="1"/>
            <a:r>
              <a:rPr lang="en-US" dirty="0"/>
              <a:t>Functions cannot differ only in return datatype.</a:t>
            </a:r>
          </a:p>
          <a:p>
            <a:pPr lvl="1"/>
            <a:r>
              <a:rPr lang="en-US" dirty="0"/>
              <a:t>Which function is called depends on the arguments.</a:t>
            </a:r>
          </a:p>
          <a:p>
            <a:pPr lvl="5"/>
            <a:endParaRPr lang="en-US" dirty="0"/>
          </a:p>
          <a:p>
            <a:r>
              <a:rPr lang="en-US" b="1" dirty="0">
                <a:solidFill>
                  <a:srgbClr val="B23C00"/>
                </a:solidFill>
              </a:rPr>
              <a:t>Overriding</a:t>
            </a:r>
            <a:r>
              <a:rPr lang="en-US" dirty="0"/>
              <a:t> is the ability of a member function of a subclass to </a:t>
            </a:r>
            <a:r>
              <a:rPr lang="en-US" dirty="0">
                <a:solidFill>
                  <a:srgbClr val="B23C00"/>
                </a:solidFill>
              </a:rPr>
              <a:t>redefine a member function</a:t>
            </a:r>
            <a:r>
              <a:rPr lang="en-US" dirty="0"/>
              <a:t> in the superclass with the </a:t>
            </a:r>
            <a:r>
              <a:rPr lang="en-US" dirty="0">
                <a:solidFill>
                  <a:srgbClr val="B23C00"/>
                </a:solidFill>
              </a:rPr>
              <a:t>same signature</a:t>
            </a:r>
            <a:r>
              <a:rPr lang="en-US" dirty="0"/>
              <a:t> (name, parameters, and return datatype).</a:t>
            </a:r>
          </a:p>
        </p:txBody>
      </p:sp>
      <p:sp>
        <p:nvSpPr>
          <p:cNvPr id="4" name="Slide Number Placeholder 3">
            <a:extLst>
              <a:ext uri="{FF2B5EF4-FFF2-40B4-BE49-F238E27FC236}">
                <a16:creationId xmlns:a16="http://schemas.microsoft.com/office/drawing/2014/main" id="{6AEE8CB5-5D6A-744F-8410-A58802D4ADA6}"/>
              </a:ext>
            </a:extLst>
          </p:cNvPr>
          <p:cNvSpPr>
            <a:spLocks noGrp="1"/>
          </p:cNvSpPr>
          <p:nvPr>
            <p:ph type="sldNum" sz="quarter" idx="12"/>
          </p:nvPr>
        </p:nvSpPr>
        <p:spPr/>
        <p:txBody>
          <a:bodyPr/>
          <a:lstStyle/>
          <a:p>
            <a:fld id="{FED62B2D-F854-104A-9535-9A504E5923E0}" type="slidenum">
              <a:rPr lang="en-US" smtClean="0"/>
              <a:pPr/>
              <a:t>28</a:t>
            </a:fld>
            <a:endParaRPr lang="en-US"/>
          </a:p>
        </p:txBody>
      </p:sp>
    </p:spTree>
    <p:extLst>
      <p:ext uri="{BB962C8B-B14F-4D97-AF65-F5344CB8AC3E}">
        <p14:creationId xmlns:p14="http://schemas.microsoft.com/office/powerpoint/2010/main" val="115509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E8BFF-4014-A147-AFA1-B01605D8EE61}"/>
              </a:ext>
            </a:extLst>
          </p:cNvPr>
          <p:cNvSpPr>
            <a:spLocks noGrp="1"/>
          </p:cNvSpPr>
          <p:nvPr>
            <p:ph type="title"/>
          </p:nvPr>
        </p:nvSpPr>
        <p:spPr/>
        <p:txBody>
          <a:bodyPr/>
          <a:lstStyle/>
          <a:p>
            <a:r>
              <a:rPr lang="en-US" dirty="0"/>
              <a:t>Why Overload</a:t>
            </a:r>
          </a:p>
        </p:txBody>
      </p:sp>
      <p:sp>
        <p:nvSpPr>
          <p:cNvPr id="3" name="Content Placeholder 2">
            <a:extLst>
              <a:ext uri="{FF2B5EF4-FFF2-40B4-BE49-F238E27FC236}">
                <a16:creationId xmlns:a16="http://schemas.microsoft.com/office/drawing/2014/main" id="{1C1FFC58-0FD0-8A4B-AEDD-B49B9EB483FE}"/>
              </a:ext>
            </a:extLst>
          </p:cNvPr>
          <p:cNvSpPr>
            <a:spLocks noGrp="1"/>
          </p:cNvSpPr>
          <p:nvPr>
            <p:ph idx="1"/>
          </p:nvPr>
        </p:nvSpPr>
        <p:spPr/>
        <p:txBody>
          <a:bodyPr/>
          <a:lstStyle/>
          <a:p>
            <a:r>
              <a:rPr lang="en-US" dirty="0"/>
              <a:t>Functions perform conceptually </a:t>
            </a:r>
            <a:r>
              <a:rPr lang="en-US" dirty="0">
                <a:solidFill>
                  <a:srgbClr val="B23C00"/>
                </a:solidFill>
              </a:rPr>
              <a:t>similar actions</a:t>
            </a:r>
            <a:r>
              <a:rPr lang="en-US" dirty="0"/>
              <a:t>, differing only in their parameters.</a:t>
            </a:r>
          </a:p>
          <a:p>
            <a:pPr lvl="1"/>
            <a:r>
              <a:rPr lang="en-US" dirty="0"/>
              <a:t>Examples:</a:t>
            </a:r>
          </a:p>
          <a:p>
            <a:pPr lvl="3"/>
            <a:endParaRPr lang="en-US" dirty="0"/>
          </a:p>
          <a:p>
            <a:r>
              <a:rPr lang="en-US" dirty="0"/>
              <a:t>Functions perform the </a:t>
            </a:r>
            <a:r>
              <a:rPr lang="en-US" dirty="0">
                <a:solidFill>
                  <a:srgbClr val="B23C00"/>
                </a:solidFill>
              </a:rPr>
              <a:t>same action</a:t>
            </a:r>
            <a:r>
              <a:rPr lang="en-US" dirty="0"/>
              <a:t>, </a:t>
            </a:r>
            <a:br>
              <a:rPr lang="en-US" dirty="0"/>
            </a:br>
            <a:r>
              <a:rPr lang="en-US" dirty="0"/>
              <a:t>only through different parameters.</a:t>
            </a:r>
          </a:p>
          <a:p>
            <a:pPr lvl="1"/>
            <a:r>
              <a:rPr lang="en-US" dirty="0"/>
              <a:t>Examples:</a:t>
            </a:r>
          </a:p>
          <a:p>
            <a:pPr lvl="3"/>
            <a:endParaRPr lang="en-US" dirty="0"/>
          </a:p>
          <a:p>
            <a:r>
              <a:rPr lang="en-US" dirty="0"/>
              <a:t>Functions perform </a:t>
            </a:r>
            <a:r>
              <a:rPr lang="en-US" dirty="0">
                <a:solidFill>
                  <a:srgbClr val="B23C00"/>
                </a:solidFill>
              </a:rPr>
              <a:t>equivalent actions</a:t>
            </a:r>
            <a:r>
              <a:rPr lang="en-US" dirty="0"/>
              <a:t> </a:t>
            </a:r>
            <a:br>
              <a:rPr lang="en-US" dirty="0"/>
            </a:br>
            <a:r>
              <a:rPr lang="en-US" dirty="0"/>
              <a:t>with different parameters.</a:t>
            </a:r>
          </a:p>
          <a:p>
            <a:pPr lvl="1"/>
            <a:r>
              <a:rPr lang="en-US" dirty="0"/>
              <a:t>Examples:</a:t>
            </a:r>
          </a:p>
        </p:txBody>
      </p:sp>
      <p:sp>
        <p:nvSpPr>
          <p:cNvPr id="4" name="Slide Number Placeholder 3">
            <a:extLst>
              <a:ext uri="{FF2B5EF4-FFF2-40B4-BE49-F238E27FC236}">
                <a16:creationId xmlns:a16="http://schemas.microsoft.com/office/drawing/2014/main" id="{D911AEFA-10CA-9645-A55A-08B2727A80D3}"/>
              </a:ext>
            </a:extLst>
          </p:cNvPr>
          <p:cNvSpPr>
            <a:spLocks noGrp="1"/>
          </p:cNvSpPr>
          <p:nvPr>
            <p:ph type="sldNum" sz="quarter" idx="12"/>
          </p:nvPr>
        </p:nvSpPr>
        <p:spPr/>
        <p:txBody>
          <a:bodyPr/>
          <a:lstStyle/>
          <a:p>
            <a:fld id="{FED62B2D-F854-104A-9535-9A504E5923E0}" type="slidenum">
              <a:rPr lang="en-US" smtClean="0"/>
              <a:pPr/>
              <a:t>29</a:t>
            </a:fld>
            <a:endParaRPr lang="en-US"/>
          </a:p>
        </p:txBody>
      </p:sp>
      <p:sp>
        <p:nvSpPr>
          <p:cNvPr id="5" name="TextBox 4">
            <a:extLst>
              <a:ext uri="{FF2B5EF4-FFF2-40B4-BE49-F238E27FC236}">
                <a16:creationId xmlns:a16="http://schemas.microsoft.com/office/drawing/2014/main" id="{BA626CCF-79AA-534B-BE52-1CF8B731239E}"/>
              </a:ext>
            </a:extLst>
          </p:cNvPr>
          <p:cNvSpPr txBox="1"/>
          <p:nvPr/>
        </p:nvSpPr>
        <p:spPr>
          <a:xfrm>
            <a:off x="3108976" y="2240293"/>
            <a:ext cx="5739072" cy="584775"/>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void </a:t>
            </a:r>
            <a:r>
              <a:rPr lang="en-US" b="1" dirty="0" err="1">
                <a:latin typeface="Courier New" panose="02070309020205020404" pitchFamily="49" charset="0"/>
                <a:cs typeface="Courier New" panose="02070309020205020404" pitchFamily="49" charset="0"/>
              </a:rPr>
              <a:t>WriteInt</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value);  // to standard out</a:t>
            </a:r>
          </a:p>
          <a:p>
            <a:r>
              <a:rPr lang="en-US" b="1" dirty="0">
                <a:latin typeface="Courier New" panose="02070309020205020404" pitchFamily="49" charset="0"/>
                <a:cs typeface="Courier New" panose="02070309020205020404" pitchFamily="49" charset="0"/>
              </a:rPr>
              <a:t>void </a:t>
            </a:r>
            <a:r>
              <a:rPr lang="en-US" b="1" dirty="0" err="1">
                <a:latin typeface="Courier New" panose="02070309020205020404" pitchFamily="49" charset="0"/>
                <a:cs typeface="Courier New" panose="02070309020205020404" pitchFamily="49" charset="0"/>
              </a:rPr>
              <a:t>WriteInt</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value, File out);</a:t>
            </a:r>
          </a:p>
        </p:txBody>
      </p:sp>
      <p:sp>
        <p:nvSpPr>
          <p:cNvPr id="6" name="TextBox 5">
            <a:extLst>
              <a:ext uri="{FF2B5EF4-FFF2-40B4-BE49-F238E27FC236}">
                <a16:creationId xmlns:a16="http://schemas.microsoft.com/office/drawing/2014/main" id="{1FA65159-414A-7842-8B37-9703D004B5AC}"/>
              </a:ext>
            </a:extLst>
          </p:cNvPr>
          <p:cNvSpPr txBox="1"/>
          <p:nvPr/>
        </p:nvSpPr>
        <p:spPr>
          <a:xfrm>
            <a:off x="3108976" y="3977634"/>
            <a:ext cx="3517310" cy="584775"/>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void </a:t>
            </a:r>
            <a:r>
              <a:rPr lang="en-US" b="1" dirty="0" err="1">
                <a:latin typeface="Courier New" panose="02070309020205020404" pitchFamily="49" charset="0"/>
                <a:cs typeface="Courier New" panose="02070309020205020404" pitchFamily="49" charset="0"/>
              </a:rPr>
              <a:t>DrawDot</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x, </a:t>
            </a:r>
            <a:r>
              <a:rPr lang="en-US" b="1" dirty="0" err="1">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y);</a:t>
            </a:r>
          </a:p>
          <a:p>
            <a:r>
              <a:rPr lang="en-US" b="1" dirty="0">
                <a:latin typeface="Courier New" panose="02070309020205020404" pitchFamily="49" charset="0"/>
                <a:cs typeface="Courier New" panose="02070309020205020404" pitchFamily="49" charset="0"/>
              </a:rPr>
              <a:t>void </a:t>
            </a:r>
            <a:r>
              <a:rPr lang="en-US" b="1" dirty="0" err="1">
                <a:latin typeface="Courier New" panose="02070309020205020404" pitchFamily="49" charset="0"/>
                <a:cs typeface="Courier New" panose="02070309020205020404" pitchFamily="49" charset="0"/>
              </a:rPr>
              <a:t>DrawDot</a:t>
            </a:r>
            <a:r>
              <a:rPr lang="en-US" b="1" dirty="0">
                <a:latin typeface="Courier New" panose="02070309020205020404" pitchFamily="49" charset="0"/>
                <a:cs typeface="Courier New" panose="02070309020205020404" pitchFamily="49" charset="0"/>
              </a:rPr>
              <a:t>(Point </a:t>
            </a:r>
            <a:r>
              <a:rPr lang="en-US" b="1" dirty="0" err="1">
                <a:latin typeface="Courier New" panose="02070309020205020404" pitchFamily="49" charset="0"/>
                <a:cs typeface="Courier New" panose="02070309020205020404" pitchFamily="49" charset="0"/>
              </a:rPr>
              <a:t>pt</a:t>
            </a:r>
            <a:r>
              <a:rPr lang="en-US" b="1" dirty="0">
                <a:latin typeface="Courier New" panose="02070309020205020404" pitchFamily="49" charset="0"/>
                <a:cs typeface="Courier New" panose="02070309020205020404" pitchFamily="49" charset="0"/>
              </a:rPr>
              <a:t>);</a:t>
            </a:r>
          </a:p>
        </p:txBody>
      </p:sp>
      <p:sp>
        <p:nvSpPr>
          <p:cNvPr id="7" name="TextBox 6">
            <a:extLst>
              <a:ext uri="{FF2B5EF4-FFF2-40B4-BE49-F238E27FC236}">
                <a16:creationId xmlns:a16="http://schemas.microsoft.com/office/drawing/2014/main" id="{9A5DA5AF-8D33-9947-9AB2-7040838BABAB}"/>
              </a:ext>
            </a:extLst>
          </p:cNvPr>
          <p:cNvSpPr txBox="1"/>
          <p:nvPr/>
        </p:nvSpPr>
        <p:spPr>
          <a:xfrm>
            <a:off x="3108976" y="5587395"/>
            <a:ext cx="4011034" cy="584775"/>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void </a:t>
            </a:r>
            <a:r>
              <a:rPr lang="en-US" b="1" dirty="0" err="1">
                <a:latin typeface="Courier New" panose="02070309020205020404" pitchFamily="49" charset="0"/>
                <a:cs typeface="Courier New" panose="02070309020205020404" pitchFamily="49" charset="0"/>
              </a:rPr>
              <a:t>WriteMessage</a:t>
            </a:r>
            <a:r>
              <a:rPr lang="en-US" b="1" dirty="0">
                <a:latin typeface="Courier New" panose="02070309020205020404" pitchFamily="49" charset="0"/>
                <a:cs typeface="Courier New" panose="02070309020205020404" pitchFamily="49" charset="0"/>
              </a:rPr>
              <a:t>(char *text);</a:t>
            </a:r>
          </a:p>
          <a:p>
            <a:r>
              <a:rPr lang="en-US" b="1" dirty="0">
                <a:latin typeface="Courier New" panose="02070309020205020404" pitchFamily="49" charset="0"/>
                <a:cs typeface="Courier New" panose="02070309020205020404" pitchFamily="49" charset="0"/>
              </a:rPr>
              <a:t>void </a:t>
            </a:r>
            <a:r>
              <a:rPr lang="en-US" b="1" dirty="0" err="1">
                <a:latin typeface="Courier New" panose="02070309020205020404" pitchFamily="49" charset="0"/>
                <a:cs typeface="Courier New" panose="02070309020205020404" pitchFamily="49" charset="0"/>
              </a:rPr>
              <a:t>WriteMessage</a:t>
            </a:r>
            <a:r>
              <a:rPr lang="en-US" b="1" dirty="0">
                <a:latin typeface="Courier New" panose="02070309020205020404" pitchFamily="49" charset="0"/>
                <a:cs typeface="Courier New" panose="02070309020205020404" pitchFamily="49" charset="0"/>
              </a:rPr>
              <a:t>(string text);</a:t>
            </a:r>
          </a:p>
        </p:txBody>
      </p:sp>
    </p:spTree>
    <p:extLst>
      <p:ext uri="{BB962C8B-B14F-4D97-AF65-F5344CB8AC3E}">
        <p14:creationId xmlns:p14="http://schemas.microsoft.com/office/powerpoint/2010/main" val="193854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2-2</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3977634"/>
            <a:ext cx="8229600" cy="1371585"/>
          </a:xfrm>
        </p:spPr>
        <p:txBody>
          <a:bodyPr/>
          <a:lstStyle/>
          <a:p>
            <a:r>
              <a:rPr lang="en-US" dirty="0"/>
              <a:t>Write the </a:t>
            </a:r>
            <a:r>
              <a:rPr lang="en-US" dirty="0">
                <a:solidFill>
                  <a:srgbClr val="B23C00"/>
                </a:solidFill>
              </a:rPr>
              <a:t>definition</a:t>
            </a:r>
            <a:r>
              <a:rPr lang="en-US" dirty="0"/>
              <a:t> of the constructor that initializes the real and imaginary parts to the respective values of its two parameters.  </a:t>
            </a:r>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3</a:t>
            </a:fld>
            <a:endParaRPr lang="en-US"/>
          </a:p>
        </p:txBody>
      </p:sp>
      <p:sp>
        <p:nvSpPr>
          <p:cNvPr id="5" name="Text Box 15">
            <a:extLst>
              <a:ext uri="{FF2B5EF4-FFF2-40B4-BE49-F238E27FC236}">
                <a16:creationId xmlns:a16="http://schemas.microsoft.com/office/drawing/2014/main" id="{3960CBED-07B0-C742-AAA2-A223A5759529}"/>
              </a:ext>
            </a:extLst>
          </p:cNvPr>
          <p:cNvSpPr txBox="1"/>
          <p:nvPr/>
        </p:nvSpPr>
        <p:spPr>
          <a:xfrm>
            <a:off x="2419367" y="1287790"/>
            <a:ext cx="4305265" cy="2468853"/>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class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public:</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Complex(double re, double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im</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Complete this class. *****/</a:t>
            </a:r>
            <a:endParaRPr lang="en-US" sz="1400" dirty="0">
              <a:effectLst/>
              <a:ea typeface="Calibri" panose="020F0502020204030204" pitchFamily="34" charset="0"/>
              <a:cs typeface="Times New Roman" panose="02020603050405020304" pitchFamily="18"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private</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double </a:t>
            </a:r>
            <a:r>
              <a:rPr lang="en-US" sz="1400" b="1" u="none" strike="noStrike" dirty="0">
                <a:solidFill>
                  <a:srgbClr val="000000"/>
                </a:solidFill>
                <a:effectLst/>
                <a:latin typeface="Courier New" panose="02070309020205020404" pitchFamily="49" charset="0"/>
                <a:ea typeface="Calibri" panose="020F0502020204030204" pitchFamily="34" charset="0"/>
              </a:rPr>
              <a:t>re</a:t>
            </a:r>
            <a:r>
              <a:rPr lang="en-US" sz="1400" b="1" dirty="0">
                <a:solidFill>
                  <a:srgbClr val="000000"/>
                </a:solidFill>
                <a:effectLst/>
                <a:latin typeface="Courier New" panose="02070309020205020404" pitchFamily="49" charset="0"/>
                <a:ea typeface="Calibri" panose="020F0502020204030204" pitchFamily="34" charset="0"/>
              </a:rPr>
              <a:t>, </a:t>
            </a:r>
            <a:r>
              <a:rPr lang="en-US" sz="1400" b="1" u="none" strike="noStrike" dirty="0" err="1">
                <a:solidFill>
                  <a:srgbClr val="000000"/>
                </a:solidFill>
                <a:effectLst/>
                <a:latin typeface="Courier New" panose="02070309020205020404" pitchFamily="49" charset="0"/>
                <a:ea typeface="Calibri" panose="020F0502020204030204" pitchFamily="34" charset="0"/>
              </a:rPr>
              <a:t>im</a:t>
            </a: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p:txBody>
      </p:sp>
      <p:sp>
        <p:nvSpPr>
          <p:cNvPr id="8" name="Text Box 34">
            <a:extLst>
              <a:ext uri="{FF2B5EF4-FFF2-40B4-BE49-F238E27FC236}">
                <a16:creationId xmlns:a16="http://schemas.microsoft.com/office/drawing/2014/main" id="{707F3B86-8D4C-454D-9720-CF5793CB7E35}"/>
              </a:ext>
            </a:extLst>
          </p:cNvPr>
          <p:cNvSpPr txBox="1"/>
          <p:nvPr/>
        </p:nvSpPr>
        <p:spPr>
          <a:xfrm>
            <a:off x="1484634" y="5432434"/>
            <a:ext cx="6174730" cy="688975"/>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Complex::Complex(double re, double im) : re(re), im(im)</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700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EDFFF-5CA4-D149-BB1F-CAF9DFE7463D}"/>
              </a:ext>
            </a:extLst>
          </p:cNvPr>
          <p:cNvSpPr>
            <a:spLocks noGrp="1"/>
          </p:cNvSpPr>
          <p:nvPr>
            <p:ph type="title"/>
          </p:nvPr>
        </p:nvSpPr>
        <p:spPr/>
        <p:txBody>
          <a:bodyPr/>
          <a:lstStyle/>
          <a:p>
            <a:r>
              <a:rPr lang="en-US" dirty="0"/>
              <a:t>Why Override</a:t>
            </a:r>
          </a:p>
        </p:txBody>
      </p:sp>
      <p:sp>
        <p:nvSpPr>
          <p:cNvPr id="3" name="Content Placeholder 2">
            <a:extLst>
              <a:ext uri="{FF2B5EF4-FFF2-40B4-BE49-F238E27FC236}">
                <a16:creationId xmlns:a16="http://schemas.microsoft.com/office/drawing/2014/main" id="{6487081B-B45B-CC4A-80A8-2B83E8CBC81C}"/>
              </a:ext>
            </a:extLst>
          </p:cNvPr>
          <p:cNvSpPr>
            <a:spLocks noGrp="1"/>
          </p:cNvSpPr>
          <p:nvPr>
            <p:ph idx="1"/>
          </p:nvPr>
        </p:nvSpPr>
        <p:spPr/>
        <p:txBody>
          <a:bodyPr/>
          <a:lstStyle/>
          <a:p>
            <a:r>
              <a:rPr lang="en-US" dirty="0"/>
              <a:t>The subclass’s member function has the </a:t>
            </a:r>
            <a:br>
              <a:rPr lang="en-US" dirty="0"/>
            </a:br>
            <a:r>
              <a:rPr lang="en-US" dirty="0">
                <a:solidFill>
                  <a:srgbClr val="B23C00"/>
                </a:solidFill>
              </a:rPr>
              <a:t>same signature</a:t>
            </a:r>
            <a:r>
              <a:rPr lang="en-US" dirty="0"/>
              <a:t> as the superclass’s member function, but the subclass’s function must execute instead of the superclass’s function.</a:t>
            </a:r>
          </a:p>
        </p:txBody>
      </p:sp>
      <p:sp>
        <p:nvSpPr>
          <p:cNvPr id="4" name="Slide Number Placeholder 3">
            <a:extLst>
              <a:ext uri="{FF2B5EF4-FFF2-40B4-BE49-F238E27FC236}">
                <a16:creationId xmlns:a16="http://schemas.microsoft.com/office/drawing/2014/main" id="{51CA05E8-14F5-D846-9FB3-F06171C478D2}"/>
              </a:ext>
            </a:extLst>
          </p:cNvPr>
          <p:cNvSpPr>
            <a:spLocks noGrp="1"/>
          </p:cNvSpPr>
          <p:nvPr>
            <p:ph type="sldNum" sz="quarter" idx="12"/>
          </p:nvPr>
        </p:nvSpPr>
        <p:spPr/>
        <p:txBody>
          <a:bodyPr/>
          <a:lstStyle/>
          <a:p>
            <a:fld id="{FED62B2D-F854-104A-9535-9A504E5923E0}" type="slidenum">
              <a:rPr lang="en-US" smtClean="0"/>
              <a:pPr/>
              <a:t>30</a:t>
            </a:fld>
            <a:endParaRPr lang="en-US"/>
          </a:p>
        </p:txBody>
      </p:sp>
    </p:spTree>
    <p:extLst>
      <p:ext uri="{BB962C8B-B14F-4D97-AF65-F5344CB8AC3E}">
        <p14:creationId xmlns:p14="http://schemas.microsoft.com/office/powerpoint/2010/main" val="2836000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C4E1F9-786A-7347-99EF-867B5BEFDE24}"/>
              </a:ext>
            </a:extLst>
          </p:cNvPr>
          <p:cNvSpPr txBox="1"/>
          <p:nvPr/>
        </p:nvSpPr>
        <p:spPr>
          <a:xfrm>
            <a:off x="1383552" y="1461146"/>
            <a:ext cx="6479659" cy="4524315"/>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class Employee</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public:</a:t>
            </a:r>
          </a:p>
          <a:p>
            <a:r>
              <a:rPr lang="en-US" b="1" dirty="0">
                <a:solidFill>
                  <a:srgbClr val="B23C00"/>
                </a:solidFill>
                <a:latin typeface="Courier New" panose="02070309020205020404" pitchFamily="49" charset="0"/>
                <a:cs typeface="Courier New" panose="02070309020205020404" pitchFamily="49" charset="0"/>
              </a:rPr>
              <a:t>    double pay() { return rate*hours; }</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private:</a:t>
            </a:r>
          </a:p>
          <a:p>
            <a:r>
              <a:rPr lang="en-US" b="1" dirty="0">
                <a:latin typeface="Courier New" panose="02070309020205020404" pitchFamily="49" charset="0"/>
                <a:cs typeface="Courier New" panose="02070309020205020404" pitchFamily="49" charset="0"/>
              </a:rPr>
              <a:t>    double rate;</a:t>
            </a:r>
          </a:p>
          <a:p>
            <a:r>
              <a:rPr lang="en-US" b="1" dirty="0">
                <a:latin typeface="Courier New" panose="02070309020205020404" pitchFamily="49" charset="0"/>
                <a:cs typeface="Courier New" panose="02070309020205020404" pitchFamily="49" charset="0"/>
              </a:rPr>
              <a:t>    double hours;</a:t>
            </a:r>
          </a:p>
          <a:p>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class Manager : public Employee</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public:</a:t>
            </a:r>
          </a:p>
          <a:p>
            <a:r>
              <a:rPr lang="en-US" b="1" dirty="0">
                <a:solidFill>
                  <a:srgbClr val="B23C00"/>
                </a:solidFill>
                <a:latin typeface="Courier New" panose="02070309020205020404" pitchFamily="49" charset="0"/>
                <a:cs typeface="Courier New" panose="02070309020205020404" pitchFamily="49" charset="0"/>
              </a:rPr>
              <a:t>    double pay() {</a:t>
            </a:r>
            <a:r>
              <a:rPr lang="en-US" altLang="x-none" b="1" dirty="0">
                <a:solidFill>
                  <a:srgbClr val="B23C00"/>
                </a:solidFill>
                <a:latin typeface="Courier New" charset="0"/>
                <a:ea typeface="Courier New" charset="0"/>
                <a:cs typeface="Courier New" charset="0"/>
              </a:rPr>
              <a:t>Employee::</a:t>
            </a:r>
            <a:r>
              <a:rPr lang="en-US" altLang="x-none" b="1" dirty="0" err="1">
                <a:solidFill>
                  <a:srgbClr val="B23C00"/>
                </a:solidFill>
                <a:latin typeface="Courier New" charset="0"/>
                <a:ea typeface="Courier New" charset="0"/>
                <a:cs typeface="Courier New" charset="0"/>
              </a:rPr>
              <a:t>get_salary</a:t>
            </a:r>
            <a:r>
              <a:rPr lang="en-US" altLang="x-none" b="1" dirty="0">
                <a:solidFill>
                  <a:srgbClr val="B23C00"/>
                </a:solidFill>
                <a:latin typeface="Courier New" charset="0"/>
                <a:ea typeface="Courier New" charset="0"/>
                <a:cs typeface="Courier New" charset="0"/>
              </a:rPr>
              <a:t>() + bonus</a:t>
            </a:r>
            <a:r>
              <a:rPr lang="en-US" b="1" dirty="0">
                <a:solidFill>
                  <a:srgbClr val="B23C00"/>
                </a:solidFill>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private:</a:t>
            </a:r>
          </a:p>
          <a:p>
            <a:r>
              <a:rPr lang="en-US" b="1" dirty="0">
                <a:latin typeface="Courier New" panose="02070309020205020404" pitchFamily="49" charset="0"/>
                <a:cs typeface="Courier New" panose="02070309020205020404" pitchFamily="49" charset="0"/>
              </a:rPr>
              <a:t>    double bonus;</a:t>
            </a:r>
          </a:p>
          <a:p>
            <a:r>
              <a:rPr lang="en-US" b="1" dirty="0">
                <a:latin typeface="Courier New" panose="02070309020205020404" pitchFamily="49" charset="0"/>
                <a:cs typeface="Courier New" panose="02070309020205020404" pitchFamily="49" charset="0"/>
              </a:rPr>
              <a:t>};</a:t>
            </a:r>
          </a:p>
        </p:txBody>
      </p:sp>
      <p:sp>
        <p:nvSpPr>
          <p:cNvPr id="2" name="Title 1">
            <a:extLst>
              <a:ext uri="{FF2B5EF4-FFF2-40B4-BE49-F238E27FC236}">
                <a16:creationId xmlns:a16="http://schemas.microsoft.com/office/drawing/2014/main" id="{94755FBA-4366-A041-8010-C6CE85F17A3C}"/>
              </a:ext>
            </a:extLst>
          </p:cNvPr>
          <p:cNvSpPr>
            <a:spLocks noGrp="1"/>
          </p:cNvSpPr>
          <p:nvPr>
            <p:ph type="title"/>
          </p:nvPr>
        </p:nvSpPr>
        <p:spPr/>
        <p:txBody>
          <a:bodyPr/>
          <a:lstStyle/>
          <a:p>
            <a:r>
              <a:rPr lang="en-US" dirty="0"/>
              <a:t>Why Override</a:t>
            </a:r>
            <a:r>
              <a:rPr lang="en-US" i="1" dirty="0"/>
              <a:t>, cont’d</a:t>
            </a:r>
          </a:p>
        </p:txBody>
      </p:sp>
      <p:sp>
        <p:nvSpPr>
          <p:cNvPr id="4" name="Slide Number Placeholder 3">
            <a:extLst>
              <a:ext uri="{FF2B5EF4-FFF2-40B4-BE49-F238E27FC236}">
                <a16:creationId xmlns:a16="http://schemas.microsoft.com/office/drawing/2014/main" id="{1313E619-A19B-1040-8DF0-F18E7EEEC940}"/>
              </a:ext>
            </a:extLst>
          </p:cNvPr>
          <p:cNvSpPr>
            <a:spLocks noGrp="1"/>
          </p:cNvSpPr>
          <p:nvPr>
            <p:ph type="sldNum" sz="quarter" idx="12"/>
          </p:nvPr>
        </p:nvSpPr>
        <p:spPr/>
        <p:txBody>
          <a:bodyPr/>
          <a:lstStyle/>
          <a:p>
            <a:fld id="{FED62B2D-F854-104A-9535-9A504E5923E0}" type="slidenum">
              <a:rPr lang="en-US" smtClean="0"/>
              <a:pPr/>
              <a:t>31</a:t>
            </a:fld>
            <a:endParaRPr lang="en-US"/>
          </a:p>
        </p:txBody>
      </p:sp>
      <p:sp>
        <p:nvSpPr>
          <p:cNvPr id="7" name="TextBox 6">
            <a:extLst>
              <a:ext uri="{FF2B5EF4-FFF2-40B4-BE49-F238E27FC236}">
                <a16:creationId xmlns:a16="http://schemas.microsoft.com/office/drawing/2014/main" id="{F43DF1F8-1D46-3941-95F8-A86EA57AC24E}"/>
              </a:ext>
            </a:extLst>
          </p:cNvPr>
          <p:cNvSpPr txBox="1"/>
          <p:nvPr/>
        </p:nvSpPr>
        <p:spPr>
          <a:xfrm>
            <a:off x="6675097" y="1291869"/>
            <a:ext cx="1359668" cy="338554"/>
          </a:xfrm>
          <a:prstGeom prst="rect">
            <a:avLst/>
          </a:prstGeom>
          <a:solidFill>
            <a:srgbClr val="0033CC"/>
          </a:solidFill>
        </p:spPr>
        <p:txBody>
          <a:bodyPr wrap="none" rtlCol="0">
            <a:spAutoFit/>
          </a:bodyPr>
          <a:lstStyle/>
          <a:p>
            <a:r>
              <a:rPr lang="en-US" dirty="0" err="1">
                <a:solidFill>
                  <a:srgbClr val="FFFF00"/>
                </a:solidFill>
              </a:rPr>
              <a:t>Override.cpp</a:t>
            </a:r>
            <a:endParaRPr lang="en-US" dirty="0">
              <a:solidFill>
                <a:srgbClr val="FFFF00"/>
              </a:solidFill>
            </a:endParaRPr>
          </a:p>
        </p:txBody>
      </p:sp>
    </p:spTree>
    <p:extLst>
      <p:ext uri="{BB962C8B-B14F-4D97-AF65-F5344CB8AC3E}">
        <p14:creationId xmlns:p14="http://schemas.microsoft.com/office/powerpoint/2010/main" val="21033820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Shorthand for Pointer Expressions</a:t>
            </a:r>
          </a:p>
        </p:txBody>
      </p:sp>
      <p:sp>
        <p:nvSpPr>
          <p:cNvPr id="3" name="Content Placeholder 2"/>
          <p:cNvSpPr>
            <a:spLocks noGrp="1"/>
          </p:cNvSpPr>
          <p:nvPr>
            <p:ph idx="1"/>
          </p:nvPr>
        </p:nvSpPr>
        <p:spPr>
          <a:xfrm>
            <a:off x="457200" y="4526268"/>
            <a:ext cx="8229600" cy="1604657"/>
          </a:xfrm>
        </p:spPr>
        <p:txBody>
          <a:bodyPr/>
          <a:lstStyle/>
          <a:p>
            <a:r>
              <a:rPr lang="en-US" dirty="0"/>
              <a:t>The expression </a:t>
            </a:r>
            <a:r>
              <a:rPr lang="en-US" b="1" dirty="0">
                <a:solidFill>
                  <a:srgbClr val="0033CC"/>
                </a:solidFill>
                <a:latin typeface="Courier New" charset="0"/>
                <a:ea typeface="Courier New" charset="0"/>
                <a:cs typeface="Courier New" charset="0"/>
              </a:rPr>
              <a:t>head-&gt;data </a:t>
            </a:r>
            <a:r>
              <a:rPr lang="en-US" dirty="0"/>
              <a:t>is the preferred shorthand for </a:t>
            </a:r>
            <a:r>
              <a:rPr lang="en-US" b="1" dirty="0">
                <a:solidFill>
                  <a:srgbClr val="0033CC"/>
                </a:solidFill>
                <a:latin typeface="Courier New" charset="0"/>
                <a:ea typeface="Courier New" charset="0"/>
                <a:cs typeface="Courier New" charset="0"/>
              </a:rPr>
              <a:t>(*head).data</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32</a:t>
            </a:fld>
            <a:endParaRPr lang="en-US"/>
          </a:p>
        </p:txBody>
      </p:sp>
      <p:sp>
        <p:nvSpPr>
          <p:cNvPr id="5" name="TextBox 4"/>
          <p:cNvSpPr txBox="1"/>
          <p:nvPr/>
        </p:nvSpPr>
        <p:spPr>
          <a:xfrm>
            <a:off x="1601508" y="1325030"/>
            <a:ext cx="3262432" cy="2862322"/>
          </a:xfrm>
          <a:prstGeom prst="rect">
            <a:avLst/>
          </a:prstGeom>
          <a:solidFill>
            <a:schemeClr val="bg1">
              <a:lumMod val="95000"/>
            </a:schemeClr>
          </a:solidFill>
          <a:ln>
            <a:solidFill>
              <a:schemeClr val="bg1">
                <a:lumMod val="75000"/>
              </a:schemeClr>
            </a:solidFill>
          </a:ln>
        </p:spPr>
        <p:txBody>
          <a:bodyPr wrap="none" rtlCol="0">
            <a:spAutoFit/>
          </a:bodyPr>
          <a:lstStyle/>
          <a:p>
            <a:r>
              <a:rPr lang="en-US" sz="2000" b="1" dirty="0">
                <a:latin typeface="Courier New" charset="0"/>
                <a:ea typeface="Courier New" charset="0"/>
                <a:cs typeface="Courier New" charset="0"/>
              </a:rPr>
              <a:t>class Node</a:t>
            </a:r>
          </a:p>
          <a:p>
            <a:r>
              <a:rPr lang="en-US" sz="2000" b="1" dirty="0">
                <a:latin typeface="Courier New" charset="0"/>
                <a:ea typeface="Courier New" charset="0"/>
                <a:cs typeface="Courier New" charset="0"/>
              </a:rPr>
              <a:t>{</a:t>
            </a:r>
          </a:p>
          <a:p>
            <a:r>
              <a:rPr lang="en-US" sz="2000" b="1" dirty="0">
                <a:latin typeface="Courier New" charset="0"/>
                <a:ea typeface="Courier New" charset="0"/>
                <a:cs typeface="Courier New" charset="0"/>
              </a:rPr>
              <a:t>public:</a:t>
            </a:r>
          </a:p>
          <a:p>
            <a:r>
              <a:rPr lang="en-US" sz="2000" b="1" dirty="0">
                <a:latin typeface="Courier New" charset="0"/>
                <a:ea typeface="Courier New" charset="0"/>
                <a:cs typeface="Courier New" charset="0"/>
              </a:rPr>
              <a:t>    Node(</a:t>
            </a:r>
            <a:r>
              <a:rPr lang="en-US" sz="2000" b="1" dirty="0" err="1">
                <a:latin typeface="Courier New" charset="0"/>
                <a:ea typeface="Courier New" charset="0"/>
                <a:cs typeface="Courier New" charset="0"/>
              </a:rPr>
              <a:t>int</a:t>
            </a:r>
            <a:r>
              <a:rPr lang="en-US" sz="2000" b="1" dirty="0">
                <a:latin typeface="Courier New" charset="0"/>
                <a:ea typeface="Courier New" charset="0"/>
                <a:cs typeface="Courier New" charset="0"/>
              </a:rPr>
              <a:t> value);</a:t>
            </a:r>
          </a:p>
          <a:p>
            <a:r>
              <a:rPr lang="mr-IN" sz="2000" b="1" dirty="0">
                <a:latin typeface="Courier New" charset="0"/>
                <a:ea typeface="Courier New" charset="0"/>
                <a:cs typeface="Courier New" charset="0"/>
              </a:rPr>
              <a:t>    ~</a:t>
            </a:r>
            <a:r>
              <a:rPr lang="mr-IN" sz="2000" b="1" dirty="0" err="1">
                <a:latin typeface="Courier New" charset="0"/>
                <a:ea typeface="Courier New" charset="0"/>
                <a:cs typeface="Courier New" charset="0"/>
              </a:rPr>
              <a:t>Node</a:t>
            </a:r>
            <a:r>
              <a:rPr lang="mr-IN" sz="2000" b="1" dirty="0">
                <a:latin typeface="Courier New" charset="0"/>
                <a:ea typeface="Courier New" charset="0"/>
                <a:cs typeface="Courier New" charset="0"/>
              </a:rPr>
              <a:t>();</a:t>
            </a:r>
          </a:p>
          <a:p>
            <a:endParaRPr lang="mr-IN" sz="2000" b="1" dirty="0">
              <a:latin typeface="Courier New" charset="0"/>
              <a:ea typeface="Courier New" charset="0"/>
              <a:cs typeface="Courier New" charset="0"/>
            </a:endParaRPr>
          </a:p>
          <a:p>
            <a:r>
              <a:rPr lang="mr-IN" sz="2000" b="1" dirty="0">
                <a:latin typeface="Courier New" charset="0"/>
                <a:ea typeface="Courier New" charset="0"/>
                <a:cs typeface="Courier New" charset="0"/>
              </a:rPr>
              <a:t>    </a:t>
            </a:r>
            <a:r>
              <a:rPr lang="mr-IN" sz="2000" b="1" dirty="0" err="1">
                <a:latin typeface="Courier New" charset="0"/>
                <a:ea typeface="Courier New" charset="0"/>
                <a:cs typeface="Courier New" charset="0"/>
              </a:rPr>
              <a:t>int</a:t>
            </a:r>
            <a:r>
              <a:rPr lang="mr-IN" sz="2000" b="1" dirty="0">
                <a:latin typeface="Courier New" charset="0"/>
                <a:ea typeface="Courier New" charset="0"/>
                <a:cs typeface="Courier New" charset="0"/>
              </a:rPr>
              <a:t> </a:t>
            </a:r>
            <a:r>
              <a:rPr lang="mr-IN" sz="2000" b="1" dirty="0" err="1">
                <a:latin typeface="Courier New" charset="0"/>
                <a:ea typeface="Courier New" charset="0"/>
                <a:cs typeface="Courier New" charset="0"/>
              </a:rPr>
              <a:t>data</a:t>
            </a:r>
            <a:r>
              <a:rPr lang="mr-IN" sz="2000" b="1" dirty="0">
                <a:latin typeface="Courier New" charset="0"/>
                <a:ea typeface="Courier New" charset="0"/>
                <a:cs typeface="Courier New" charset="0"/>
              </a:rPr>
              <a:t>;</a:t>
            </a:r>
          </a:p>
          <a:p>
            <a:r>
              <a:rPr lang="mr-IN" sz="2000" b="1" dirty="0">
                <a:latin typeface="Courier New" charset="0"/>
                <a:ea typeface="Courier New" charset="0"/>
                <a:cs typeface="Courier New" charset="0"/>
              </a:rPr>
              <a:t>    </a:t>
            </a:r>
            <a:r>
              <a:rPr lang="mr-IN" sz="2000" b="1" dirty="0" err="1">
                <a:latin typeface="Courier New" charset="0"/>
                <a:ea typeface="Courier New" charset="0"/>
                <a:cs typeface="Courier New" charset="0"/>
              </a:rPr>
              <a:t>Node</a:t>
            </a:r>
            <a:r>
              <a:rPr lang="mr-IN" sz="2000" b="1" dirty="0">
                <a:latin typeface="Courier New" charset="0"/>
                <a:ea typeface="Courier New" charset="0"/>
                <a:cs typeface="Courier New" charset="0"/>
              </a:rPr>
              <a:t> *</a:t>
            </a:r>
            <a:r>
              <a:rPr lang="mr-IN" sz="2000" b="1" dirty="0" err="1">
                <a:latin typeface="Courier New" charset="0"/>
                <a:ea typeface="Courier New" charset="0"/>
                <a:cs typeface="Courier New" charset="0"/>
              </a:rPr>
              <a:t>next</a:t>
            </a:r>
            <a:r>
              <a:rPr lang="mr-IN" sz="2000" b="1" dirty="0">
                <a:latin typeface="Courier New" charset="0"/>
                <a:ea typeface="Courier New" charset="0"/>
                <a:cs typeface="Courier New" charset="0"/>
              </a:rPr>
              <a:t>;</a:t>
            </a:r>
          </a:p>
          <a:p>
            <a:r>
              <a:rPr lang="mr-IN" sz="2000" b="1" dirty="0">
                <a:latin typeface="Courier New" charset="0"/>
                <a:ea typeface="Courier New" charset="0"/>
                <a:cs typeface="Courier New" charset="0"/>
              </a:rPr>
              <a:t>};</a:t>
            </a:r>
          </a:p>
        </p:txBody>
      </p:sp>
      <p:sp>
        <p:nvSpPr>
          <p:cNvPr id="6" name="TextBox 5"/>
          <p:cNvSpPr txBox="1"/>
          <p:nvPr/>
        </p:nvSpPr>
        <p:spPr>
          <a:xfrm>
            <a:off x="5212073" y="1325903"/>
            <a:ext cx="1877437" cy="400110"/>
          </a:xfrm>
          <a:prstGeom prst="rect">
            <a:avLst/>
          </a:prstGeom>
          <a:solidFill>
            <a:schemeClr val="bg1">
              <a:lumMod val="95000"/>
            </a:schemeClr>
          </a:solidFill>
          <a:ln>
            <a:solidFill>
              <a:schemeClr val="bg1">
                <a:lumMod val="75000"/>
              </a:schemeClr>
            </a:solidFill>
          </a:ln>
        </p:spPr>
        <p:txBody>
          <a:bodyPr wrap="none" rtlCol="0">
            <a:spAutoFit/>
          </a:bodyPr>
          <a:lstStyle/>
          <a:p>
            <a:r>
              <a:rPr lang="en-US" sz="2000" b="1">
                <a:latin typeface="Courier New" charset="0"/>
                <a:ea typeface="Courier New" charset="0"/>
                <a:cs typeface="Courier New" charset="0"/>
              </a:rPr>
              <a:t>Node *head;</a:t>
            </a:r>
          </a:p>
        </p:txBody>
      </p:sp>
    </p:spTree>
    <p:extLst>
      <p:ext uri="{BB962C8B-B14F-4D97-AF65-F5344CB8AC3E}">
        <p14:creationId xmlns:p14="http://schemas.microsoft.com/office/powerpoint/2010/main" val="2376695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a Sorted Linked List</a:t>
            </a:r>
          </a:p>
        </p:txBody>
      </p:sp>
      <p:sp>
        <p:nvSpPr>
          <p:cNvPr id="3" name="Content Placeholder 2"/>
          <p:cNvSpPr>
            <a:spLocks noGrp="1"/>
          </p:cNvSpPr>
          <p:nvPr>
            <p:ph idx="1"/>
          </p:nvPr>
        </p:nvSpPr>
        <p:spPr>
          <a:xfrm>
            <a:off x="457200" y="3703317"/>
            <a:ext cx="8229600" cy="1828780"/>
          </a:xfrm>
        </p:spPr>
        <p:txBody>
          <a:bodyPr/>
          <a:lstStyle/>
          <a:p>
            <a:r>
              <a:rPr lang="en-US" dirty="0"/>
              <a:t>Search for 20:</a:t>
            </a:r>
          </a:p>
          <a:p>
            <a:endParaRPr lang="en-US" dirty="0"/>
          </a:p>
          <a:p>
            <a:pPr lvl="4"/>
            <a:endParaRPr lang="en-US" dirty="0"/>
          </a:p>
          <a:p>
            <a:r>
              <a:rPr lang="en-US" dirty="0"/>
              <a:t>Search for 25:</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33</a:t>
            </a:fld>
            <a:endParaRPr lang="en-US"/>
          </a:p>
        </p:txBody>
      </p:sp>
      <p:sp>
        <p:nvSpPr>
          <p:cNvPr id="5" name="TextBox 4"/>
          <p:cNvSpPr txBox="1"/>
          <p:nvPr/>
        </p:nvSpPr>
        <p:spPr>
          <a:xfrm>
            <a:off x="182928" y="1234464"/>
            <a:ext cx="8840882" cy="2400657"/>
          </a:xfrm>
          <a:prstGeom prst="rect">
            <a:avLst/>
          </a:prstGeom>
          <a:solidFill>
            <a:schemeClr val="bg1">
              <a:lumMod val="95000"/>
            </a:schemeClr>
          </a:solidFill>
          <a:ln>
            <a:solidFill>
              <a:schemeClr val="bg1">
                <a:lumMod val="75000"/>
              </a:schemeClr>
            </a:solidFill>
          </a:ln>
        </p:spPr>
        <p:txBody>
          <a:bodyPr wrap="none" rtlCol="0">
            <a:spAutoFit/>
          </a:bodyPr>
          <a:lstStyle/>
          <a:p>
            <a:r>
              <a:rPr lang="en-US" sz="1500" b="1" dirty="0">
                <a:latin typeface="Courier New" charset="0"/>
                <a:ea typeface="Courier New" charset="0"/>
                <a:cs typeface="Courier New" charset="0"/>
              </a:rPr>
              <a:t>Node *</a:t>
            </a:r>
            <a:r>
              <a:rPr lang="en-US" sz="1500" b="1" dirty="0" err="1">
                <a:latin typeface="Courier New" charset="0"/>
                <a:ea typeface="Courier New" charset="0"/>
                <a:cs typeface="Courier New" charset="0"/>
              </a:rPr>
              <a:t>SortedLinkedList</a:t>
            </a:r>
            <a:r>
              <a:rPr lang="en-US" sz="1500" b="1" dirty="0">
                <a:latin typeface="Courier New" charset="0"/>
                <a:ea typeface="Courier New" charset="0"/>
                <a:cs typeface="Courier New" charset="0"/>
              </a:rPr>
              <a:t>::find(</a:t>
            </a:r>
            <a:r>
              <a:rPr lang="en-US" sz="1500" b="1" dirty="0" err="1">
                <a:latin typeface="Courier New" charset="0"/>
                <a:ea typeface="Courier New" charset="0"/>
                <a:cs typeface="Courier New" charset="0"/>
              </a:rPr>
              <a:t>int</a:t>
            </a:r>
            <a:r>
              <a:rPr lang="en-US" sz="1500" b="1" dirty="0">
                <a:latin typeface="Courier New" charset="0"/>
                <a:ea typeface="Courier New" charset="0"/>
                <a:cs typeface="Courier New" charset="0"/>
              </a:rPr>
              <a:t> value) </a:t>
            </a:r>
            <a:r>
              <a:rPr lang="en-US" sz="1500" b="1" dirty="0" err="1">
                <a:latin typeface="Courier New" charset="0"/>
                <a:ea typeface="Courier New" charset="0"/>
                <a:cs typeface="Courier New" charset="0"/>
              </a:rPr>
              <a:t>const</a:t>
            </a:r>
            <a:endParaRPr lang="en-US" sz="1500" b="1" dirty="0">
              <a:latin typeface="Courier New" charset="0"/>
              <a:ea typeface="Courier New" charset="0"/>
              <a:cs typeface="Courier New" charset="0"/>
            </a:endParaRPr>
          </a:p>
          <a:p>
            <a:r>
              <a:rPr lang="en-US" sz="1500" b="1" dirty="0">
                <a:latin typeface="Courier New" charset="0"/>
                <a:ea typeface="Courier New" charset="0"/>
                <a:cs typeface="Courier New" charset="0"/>
              </a:rPr>
              <a:t>{</a:t>
            </a:r>
          </a:p>
          <a:p>
            <a:r>
              <a:rPr lang="de-DE" sz="1500" b="1" dirty="0">
                <a:latin typeface="Courier New" charset="0"/>
                <a:ea typeface="Courier New" charset="0"/>
                <a:cs typeface="Courier New" charset="0"/>
              </a:rPr>
              <a:t>    </a:t>
            </a:r>
            <a:r>
              <a:rPr lang="de-DE" sz="1500" b="1" dirty="0" err="1">
                <a:latin typeface="Courier New" charset="0"/>
                <a:ea typeface="Courier New" charset="0"/>
                <a:cs typeface="Courier New" charset="0"/>
              </a:rPr>
              <a:t>Node</a:t>
            </a:r>
            <a:r>
              <a:rPr lang="de-DE" sz="1500" b="1" dirty="0">
                <a:latin typeface="Courier New" charset="0"/>
                <a:ea typeface="Courier New" charset="0"/>
                <a:cs typeface="Courier New" charset="0"/>
              </a:rPr>
              <a:t> *p = </a:t>
            </a:r>
            <a:r>
              <a:rPr lang="de-DE" sz="1500" b="1" dirty="0" err="1">
                <a:latin typeface="Courier New" charset="0"/>
                <a:ea typeface="Courier New" charset="0"/>
                <a:cs typeface="Courier New" charset="0"/>
              </a:rPr>
              <a:t>head</a:t>
            </a:r>
            <a:r>
              <a:rPr lang="de-DE" sz="1500" b="1" dirty="0">
                <a:latin typeface="Courier New" charset="0"/>
                <a:ea typeface="Courier New" charset="0"/>
                <a:cs typeface="Courier New" charset="0"/>
              </a:rPr>
              <a:t>;</a:t>
            </a:r>
          </a:p>
          <a:p>
            <a:endParaRPr lang="de-DE" sz="1500" b="1" dirty="0">
              <a:latin typeface="Courier New" charset="0"/>
              <a:ea typeface="Courier New" charset="0"/>
              <a:cs typeface="Courier New" charset="0"/>
            </a:endParaRPr>
          </a:p>
          <a:p>
            <a:r>
              <a:rPr lang="de-DE" sz="1500" b="1" dirty="0">
                <a:latin typeface="Courier New" charset="0"/>
                <a:ea typeface="Courier New" charset="0"/>
                <a:cs typeface="Courier New" charset="0"/>
              </a:rPr>
              <a:t>    </a:t>
            </a:r>
            <a:r>
              <a:rPr lang="de-DE" sz="1500" b="1" dirty="0">
                <a:solidFill>
                  <a:srgbClr val="B23C00"/>
                </a:solidFill>
                <a:latin typeface="Courier New" charset="0"/>
                <a:ea typeface="Courier New" charset="0"/>
                <a:cs typeface="Courier New" charset="0"/>
              </a:rPr>
              <a:t>// Search </a:t>
            </a:r>
            <a:r>
              <a:rPr lang="de-DE" sz="1500" b="1" dirty="0" err="1">
                <a:solidFill>
                  <a:srgbClr val="B23C00"/>
                </a:solidFill>
                <a:latin typeface="Courier New" charset="0"/>
                <a:ea typeface="Courier New" charset="0"/>
                <a:cs typeface="Courier New" charset="0"/>
              </a:rPr>
              <a:t>the</a:t>
            </a:r>
            <a:r>
              <a:rPr lang="de-DE" sz="1500" b="1" dirty="0">
                <a:solidFill>
                  <a:srgbClr val="B23C00"/>
                </a:solidFill>
                <a:latin typeface="Courier New" charset="0"/>
                <a:ea typeface="Courier New" charset="0"/>
                <a:cs typeface="Courier New" charset="0"/>
              </a:rPr>
              <a:t> </a:t>
            </a:r>
            <a:r>
              <a:rPr lang="de-DE" sz="1500" b="1" dirty="0" err="1">
                <a:solidFill>
                  <a:srgbClr val="B23C00"/>
                </a:solidFill>
                <a:latin typeface="Courier New" charset="0"/>
                <a:ea typeface="Courier New" charset="0"/>
                <a:cs typeface="Courier New" charset="0"/>
              </a:rPr>
              <a:t>sorted</a:t>
            </a:r>
            <a:r>
              <a:rPr lang="de-DE" sz="1500" b="1" dirty="0">
                <a:solidFill>
                  <a:srgbClr val="B23C00"/>
                </a:solidFill>
                <a:latin typeface="Courier New" charset="0"/>
                <a:ea typeface="Courier New" charset="0"/>
                <a:cs typeface="Courier New" charset="0"/>
              </a:rPr>
              <a:t> </a:t>
            </a:r>
            <a:r>
              <a:rPr lang="de-DE" sz="1500" b="1" dirty="0" err="1">
                <a:solidFill>
                  <a:srgbClr val="B23C00"/>
                </a:solidFill>
                <a:latin typeface="Courier New" charset="0"/>
                <a:ea typeface="Courier New" charset="0"/>
                <a:cs typeface="Courier New" charset="0"/>
              </a:rPr>
              <a:t>list</a:t>
            </a:r>
            <a:r>
              <a:rPr lang="de-DE" sz="1500" b="1" dirty="0">
                <a:solidFill>
                  <a:srgbClr val="B23C00"/>
                </a:solidFill>
                <a:latin typeface="Courier New" charset="0"/>
                <a:ea typeface="Courier New" charset="0"/>
                <a:cs typeface="Courier New" charset="0"/>
              </a:rPr>
              <a:t>.</a:t>
            </a:r>
          </a:p>
          <a:p>
            <a:r>
              <a:rPr lang="mr-IN" sz="1500" b="1" dirty="0">
                <a:solidFill>
                  <a:srgbClr val="B23C00"/>
                </a:solidFill>
                <a:latin typeface="Courier New" charset="0"/>
                <a:ea typeface="Courier New" charset="0"/>
                <a:cs typeface="Courier New" charset="0"/>
              </a:rPr>
              <a:t>    </a:t>
            </a:r>
            <a:r>
              <a:rPr lang="mr-IN" sz="1500" b="1" dirty="0" err="1">
                <a:solidFill>
                  <a:srgbClr val="B23C00"/>
                </a:solidFill>
                <a:latin typeface="Courier New" charset="0"/>
                <a:ea typeface="Courier New" charset="0"/>
                <a:cs typeface="Courier New" charset="0"/>
              </a:rPr>
              <a:t>while</a:t>
            </a:r>
            <a:r>
              <a:rPr lang="mr-IN" sz="1500" b="1" dirty="0">
                <a:solidFill>
                  <a:srgbClr val="B23C00"/>
                </a:solidFill>
                <a:latin typeface="Courier New" charset="0"/>
                <a:ea typeface="Courier New" charset="0"/>
                <a:cs typeface="Courier New" charset="0"/>
              </a:rPr>
              <a:t> ((</a:t>
            </a:r>
            <a:r>
              <a:rPr lang="mr-IN" sz="1500" b="1" dirty="0" err="1">
                <a:solidFill>
                  <a:srgbClr val="B23C00"/>
                </a:solidFill>
                <a:latin typeface="Courier New" charset="0"/>
                <a:ea typeface="Courier New" charset="0"/>
                <a:cs typeface="Courier New" charset="0"/>
              </a:rPr>
              <a:t>p</a:t>
            </a:r>
            <a:r>
              <a:rPr lang="mr-IN" sz="1500" b="1" dirty="0">
                <a:solidFill>
                  <a:srgbClr val="B23C00"/>
                </a:solidFill>
                <a:latin typeface="Courier New" charset="0"/>
                <a:ea typeface="Courier New" charset="0"/>
                <a:cs typeface="Courier New" charset="0"/>
              </a:rPr>
              <a:t> != </a:t>
            </a:r>
            <a:r>
              <a:rPr lang="mr-IN" sz="1500" b="1" dirty="0" err="1">
                <a:solidFill>
                  <a:srgbClr val="B23C00"/>
                </a:solidFill>
                <a:latin typeface="Courier New" charset="0"/>
                <a:ea typeface="Courier New" charset="0"/>
                <a:cs typeface="Courier New" charset="0"/>
              </a:rPr>
              <a:t>nullptr</a:t>
            </a:r>
            <a:r>
              <a:rPr lang="mr-IN" sz="1500" b="1" dirty="0">
                <a:solidFill>
                  <a:srgbClr val="B23C00"/>
                </a:solidFill>
                <a:latin typeface="Courier New" charset="0"/>
                <a:ea typeface="Courier New" charset="0"/>
                <a:cs typeface="Courier New" charset="0"/>
              </a:rPr>
              <a:t>) &amp;&amp; (</a:t>
            </a:r>
            <a:r>
              <a:rPr lang="mr-IN" sz="1500" b="1" dirty="0" err="1">
                <a:solidFill>
                  <a:srgbClr val="B23C00"/>
                </a:solidFill>
                <a:latin typeface="Courier New" charset="0"/>
                <a:ea typeface="Courier New" charset="0"/>
                <a:cs typeface="Courier New" charset="0"/>
              </a:rPr>
              <a:t>value</a:t>
            </a:r>
            <a:r>
              <a:rPr lang="mr-IN" sz="1500" b="1" dirty="0">
                <a:solidFill>
                  <a:srgbClr val="B23C00"/>
                </a:solidFill>
                <a:latin typeface="Courier New" charset="0"/>
                <a:ea typeface="Courier New" charset="0"/>
                <a:cs typeface="Courier New" charset="0"/>
              </a:rPr>
              <a:t> &gt; </a:t>
            </a:r>
            <a:r>
              <a:rPr lang="mr-IN" sz="1500" b="1" dirty="0" err="1">
                <a:solidFill>
                  <a:srgbClr val="B23C00"/>
                </a:solidFill>
                <a:latin typeface="Courier New" charset="0"/>
                <a:ea typeface="Courier New" charset="0"/>
                <a:cs typeface="Courier New" charset="0"/>
              </a:rPr>
              <a:t>p</a:t>
            </a:r>
            <a:r>
              <a:rPr lang="mr-IN" sz="1500" b="1" dirty="0">
                <a:solidFill>
                  <a:srgbClr val="B23C00"/>
                </a:solidFill>
                <a:latin typeface="Courier New" charset="0"/>
                <a:ea typeface="Courier New" charset="0"/>
                <a:cs typeface="Courier New" charset="0"/>
              </a:rPr>
              <a:t>-&gt;</a:t>
            </a:r>
            <a:r>
              <a:rPr lang="mr-IN" sz="1500" b="1" dirty="0" err="1">
                <a:solidFill>
                  <a:srgbClr val="B23C00"/>
                </a:solidFill>
                <a:latin typeface="Courier New" charset="0"/>
                <a:ea typeface="Courier New" charset="0"/>
                <a:cs typeface="Courier New" charset="0"/>
              </a:rPr>
              <a:t>data</a:t>
            </a:r>
            <a:r>
              <a:rPr lang="mr-IN" sz="1500" b="1" dirty="0">
                <a:solidFill>
                  <a:srgbClr val="B23C00"/>
                </a:solidFill>
                <a:latin typeface="Courier New" charset="0"/>
                <a:ea typeface="Courier New" charset="0"/>
                <a:cs typeface="Courier New" charset="0"/>
              </a:rPr>
              <a:t>)) </a:t>
            </a:r>
            <a:r>
              <a:rPr lang="mr-IN" sz="1500" b="1" dirty="0" err="1">
                <a:solidFill>
                  <a:srgbClr val="B23C00"/>
                </a:solidFill>
                <a:latin typeface="Courier New" charset="0"/>
                <a:ea typeface="Courier New" charset="0"/>
                <a:cs typeface="Courier New" charset="0"/>
              </a:rPr>
              <a:t>p</a:t>
            </a:r>
            <a:r>
              <a:rPr lang="mr-IN" sz="1500" b="1" dirty="0">
                <a:solidFill>
                  <a:srgbClr val="B23C00"/>
                </a:solidFill>
                <a:latin typeface="Courier New" charset="0"/>
                <a:ea typeface="Courier New" charset="0"/>
                <a:cs typeface="Courier New" charset="0"/>
              </a:rPr>
              <a:t> = </a:t>
            </a:r>
            <a:r>
              <a:rPr lang="mr-IN" sz="1500" b="1" dirty="0" err="1">
                <a:solidFill>
                  <a:srgbClr val="B23C00"/>
                </a:solidFill>
                <a:latin typeface="Courier New" charset="0"/>
                <a:ea typeface="Courier New" charset="0"/>
                <a:cs typeface="Courier New" charset="0"/>
              </a:rPr>
              <a:t>p</a:t>
            </a:r>
            <a:r>
              <a:rPr lang="mr-IN" sz="1500" b="1" dirty="0">
                <a:solidFill>
                  <a:srgbClr val="B23C00"/>
                </a:solidFill>
                <a:latin typeface="Courier New" charset="0"/>
                <a:ea typeface="Courier New" charset="0"/>
                <a:cs typeface="Courier New" charset="0"/>
              </a:rPr>
              <a:t>-&gt;</a:t>
            </a:r>
            <a:r>
              <a:rPr lang="mr-IN" sz="1500" b="1" dirty="0" err="1">
                <a:solidFill>
                  <a:srgbClr val="B23C00"/>
                </a:solidFill>
                <a:latin typeface="Courier New" charset="0"/>
                <a:ea typeface="Courier New" charset="0"/>
                <a:cs typeface="Courier New" charset="0"/>
              </a:rPr>
              <a:t>next</a:t>
            </a:r>
            <a:r>
              <a:rPr lang="mr-IN" sz="1500" b="1" dirty="0">
                <a:solidFill>
                  <a:srgbClr val="B23C00"/>
                </a:solidFill>
                <a:latin typeface="Courier New" charset="0"/>
                <a:ea typeface="Courier New" charset="0"/>
                <a:cs typeface="Courier New" charset="0"/>
              </a:rPr>
              <a:t>;</a:t>
            </a:r>
          </a:p>
          <a:p>
            <a:endParaRPr lang="mr-IN" sz="1500" b="1" dirty="0">
              <a:latin typeface="Courier New" charset="0"/>
              <a:ea typeface="Courier New" charset="0"/>
              <a:cs typeface="Courier New" charset="0"/>
            </a:endParaRPr>
          </a:p>
          <a:p>
            <a:r>
              <a:rPr lang="mr-IN" sz="1500" b="1" dirty="0">
                <a:latin typeface="Courier New" charset="0"/>
                <a:ea typeface="Courier New" charset="0"/>
                <a:cs typeface="Courier New" charset="0"/>
              </a:rPr>
              <a:t>    </a:t>
            </a:r>
            <a:r>
              <a:rPr lang="mr-IN" sz="1500" b="1" dirty="0" err="1">
                <a:latin typeface="Courier New" charset="0"/>
                <a:ea typeface="Courier New" charset="0"/>
                <a:cs typeface="Courier New" charset="0"/>
              </a:rPr>
              <a:t>if</a:t>
            </a:r>
            <a:r>
              <a:rPr lang="mr-IN" sz="1500" b="1" dirty="0">
                <a:latin typeface="Courier New" charset="0"/>
                <a:ea typeface="Courier New" charset="0"/>
                <a:cs typeface="Courier New" charset="0"/>
              </a:rPr>
              <a:t> ((</a:t>
            </a:r>
            <a:r>
              <a:rPr lang="mr-IN" sz="1500" b="1" dirty="0" err="1">
                <a:latin typeface="Courier New" charset="0"/>
                <a:ea typeface="Courier New" charset="0"/>
                <a:cs typeface="Courier New" charset="0"/>
              </a:rPr>
              <a:t>p</a:t>
            </a:r>
            <a:r>
              <a:rPr lang="mr-IN" sz="1500" b="1" dirty="0">
                <a:latin typeface="Courier New" charset="0"/>
                <a:ea typeface="Courier New" charset="0"/>
                <a:cs typeface="Courier New" charset="0"/>
              </a:rPr>
              <a:t> != </a:t>
            </a:r>
            <a:r>
              <a:rPr lang="mr-IN" sz="1500" b="1" dirty="0" err="1">
                <a:latin typeface="Courier New" charset="0"/>
                <a:ea typeface="Courier New" charset="0"/>
                <a:cs typeface="Courier New" charset="0"/>
              </a:rPr>
              <a:t>nullptr</a:t>
            </a:r>
            <a:r>
              <a:rPr lang="mr-IN" sz="1500" b="1" dirty="0">
                <a:latin typeface="Courier New" charset="0"/>
                <a:ea typeface="Courier New" charset="0"/>
                <a:cs typeface="Courier New" charset="0"/>
              </a:rPr>
              <a:t>) &amp;&amp; (</a:t>
            </a:r>
            <a:r>
              <a:rPr lang="mr-IN" sz="1500" b="1" dirty="0" err="1">
                <a:latin typeface="Courier New" charset="0"/>
                <a:ea typeface="Courier New" charset="0"/>
                <a:cs typeface="Courier New" charset="0"/>
              </a:rPr>
              <a:t>value</a:t>
            </a:r>
            <a:r>
              <a:rPr lang="mr-IN" sz="1500" b="1" dirty="0">
                <a:latin typeface="Courier New" charset="0"/>
                <a:ea typeface="Courier New" charset="0"/>
                <a:cs typeface="Courier New" charset="0"/>
              </a:rPr>
              <a:t> == </a:t>
            </a:r>
            <a:r>
              <a:rPr lang="mr-IN" sz="1500" b="1" dirty="0" err="1">
                <a:latin typeface="Courier New" charset="0"/>
                <a:ea typeface="Courier New" charset="0"/>
                <a:cs typeface="Courier New" charset="0"/>
              </a:rPr>
              <a:t>p</a:t>
            </a:r>
            <a:r>
              <a:rPr lang="mr-IN" sz="1500" b="1" dirty="0">
                <a:latin typeface="Courier New" charset="0"/>
                <a:ea typeface="Courier New" charset="0"/>
                <a:cs typeface="Courier New" charset="0"/>
              </a:rPr>
              <a:t>-&gt;</a:t>
            </a:r>
            <a:r>
              <a:rPr lang="mr-IN" sz="1500" b="1" dirty="0" err="1">
                <a:latin typeface="Courier New" charset="0"/>
                <a:ea typeface="Courier New" charset="0"/>
                <a:cs typeface="Courier New" charset="0"/>
              </a:rPr>
              <a:t>data</a:t>
            </a:r>
            <a:r>
              <a:rPr lang="mr-IN" sz="1500" b="1" dirty="0">
                <a:latin typeface="Courier New" charset="0"/>
                <a:ea typeface="Courier New" charset="0"/>
                <a:cs typeface="Courier New" charset="0"/>
              </a:rPr>
              <a:t>)) </a:t>
            </a:r>
            <a:r>
              <a:rPr lang="mr-IN" sz="1500" b="1" dirty="0" err="1">
                <a:latin typeface="Courier New" charset="0"/>
                <a:ea typeface="Courier New" charset="0"/>
                <a:cs typeface="Courier New" charset="0"/>
              </a:rPr>
              <a:t>return</a:t>
            </a:r>
            <a:r>
              <a:rPr lang="mr-IN" sz="1500" b="1" dirty="0">
                <a:latin typeface="Courier New" charset="0"/>
                <a:ea typeface="Courier New" charset="0"/>
                <a:cs typeface="Courier New" charset="0"/>
              </a:rPr>
              <a:t> </a:t>
            </a:r>
            <a:r>
              <a:rPr lang="mr-IN" sz="1500" b="1" dirty="0" err="1">
                <a:latin typeface="Courier New" charset="0"/>
                <a:ea typeface="Courier New" charset="0"/>
                <a:cs typeface="Courier New" charset="0"/>
              </a:rPr>
              <a:t>p</a:t>
            </a:r>
            <a:r>
              <a:rPr lang="mr-IN" sz="1500" b="1" dirty="0">
                <a:latin typeface="Courier New" charset="0"/>
                <a:ea typeface="Courier New" charset="0"/>
                <a:cs typeface="Courier New" charset="0"/>
              </a:rPr>
              <a:t>;        // </a:t>
            </a:r>
            <a:r>
              <a:rPr lang="mr-IN" sz="1500" b="1" dirty="0" err="1">
                <a:latin typeface="Courier New" charset="0"/>
                <a:ea typeface="Courier New" charset="0"/>
                <a:cs typeface="Courier New" charset="0"/>
              </a:rPr>
              <a:t>found</a:t>
            </a:r>
            <a:endParaRPr lang="mr-IN" sz="1500" b="1" dirty="0">
              <a:latin typeface="Courier New" charset="0"/>
              <a:ea typeface="Courier New" charset="0"/>
              <a:cs typeface="Courier New" charset="0"/>
            </a:endParaRPr>
          </a:p>
          <a:p>
            <a:r>
              <a:rPr lang="mr-IN" sz="1500" b="1" dirty="0">
                <a:latin typeface="Courier New" charset="0"/>
                <a:ea typeface="Courier New" charset="0"/>
                <a:cs typeface="Courier New" charset="0"/>
              </a:rPr>
              <a:t>    </a:t>
            </a:r>
            <a:r>
              <a:rPr lang="mr-IN" sz="1500" b="1" dirty="0" err="1">
                <a:latin typeface="Courier New" charset="0"/>
                <a:ea typeface="Courier New" charset="0"/>
                <a:cs typeface="Courier New" charset="0"/>
              </a:rPr>
              <a:t>else</a:t>
            </a:r>
            <a:r>
              <a:rPr lang="mr-IN" sz="1500" b="1" dirty="0">
                <a:latin typeface="Courier New" charset="0"/>
                <a:ea typeface="Courier New" charset="0"/>
                <a:cs typeface="Courier New" charset="0"/>
              </a:rPr>
              <a:t>                                      </a:t>
            </a:r>
            <a:r>
              <a:rPr lang="mr-IN" sz="1500" b="1" dirty="0" err="1">
                <a:latin typeface="Courier New" charset="0"/>
                <a:ea typeface="Courier New" charset="0"/>
                <a:cs typeface="Courier New" charset="0"/>
              </a:rPr>
              <a:t>return</a:t>
            </a:r>
            <a:r>
              <a:rPr lang="mr-IN" sz="1500" b="1" dirty="0">
                <a:latin typeface="Courier New" charset="0"/>
                <a:ea typeface="Courier New" charset="0"/>
                <a:cs typeface="Courier New" charset="0"/>
              </a:rPr>
              <a:t> </a:t>
            </a:r>
            <a:r>
              <a:rPr lang="mr-IN" sz="1500" b="1" dirty="0" err="1">
                <a:latin typeface="Courier New" charset="0"/>
                <a:ea typeface="Courier New" charset="0"/>
                <a:cs typeface="Courier New" charset="0"/>
              </a:rPr>
              <a:t>nullptr</a:t>
            </a:r>
            <a:r>
              <a:rPr lang="mr-IN" sz="1500" b="1" dirty="0">
                <a:latin typeface="Courier New" charset="0"/>
                <a:ea typeface="Courier New" charset="0"/>
                <a:cs typeface="Courier New" charset="0"/>
              </a:rPr>
              <a:t>;  // </a:t>
            </a:r>
            <a:r>
              <a:rPr lang="mr-IN" sz="1500" b="1" dirty="0" err="1">
                <a:latin typeface="Courier New" charset="0"/>
                <a:ea typeface="Courier New" charset="0"/>
                <a:cs typeface="Courier New" charset="0"/>
              </a:rPr>
              <a:t>not</a:t>
            </a:r>
            <a:r>
              <a:rPr lang="mr-IN" sz="1500" b="1" dirty="0">
                <a:latin typeface="Courier New" charset="0"/>
                <a:ea typeface="Courier New" charset="0"/>
                <a:cs typeface="Courier New" charset="0"/>
              </a:rPr>
              <a:t> </a:t>
            </a:r>
            <a:r>
              <a:rPr lang="mr-IN" sz="1500" b="1" dirty="0" err="1">
                <a:latin typeface="Courier New" charset="0"/>
                <a:ea typeface="Courier New" charset="0"/>
                <a:cs typeface="Courier New" charset="0"/>
              </a:rPr>
              <a:t>found</a:t>
            </a:r>
            <a:endParaRPr lang="mr-IN" sz="1500" b="1" dirty="0">
              <a:latin typeface="Courier New" charset="0"/>
              <a:ea typeface="Courier New" charset="0"/>
              <a:cs typeface="Courier New" charset="0"/>
            </a:endParaRPr>
          </a:p>
          <a:p>
            <a:r>
              <a:rPr lang="mr-IN" sz="1500" b="1" dirty="0">
                <a:latin typeface="Courier New" charset="0"/>
                <a:ea typeface="Courier New" charset="0"/>
                <a:cs typeface="Courier New" charset="0"/>
              </a:rPr>
              <a:t>}</a:t>
            </a:r>
          </a:p>
        </p:txBody>
      </p:sp>
      <p:grpSp>
        <p:nvGrpSpPr>
          <p:cNvPr id="43" name="Group 42"/>
          <p:cNvGrpSpPr/>
          <p:nvPr/>
        </p:nvGrpSpPr>
        <p:grpSpPr>
          <a:xfrm>
            <a:off x="1463074" y="4343390"/>
            <a:ext cx="4985140" cy="704310"/>
            <a:chOff x="1872835" y="4434829"/>
            <a:chExt cx="4985140" cy="704310"/>
          </a:xfrm>
        </p:grpSpPr>
        <p:grpSp>
          <p:nvGrpSpPr>
            <p:cNvPr id="6" name="Group 5"/>
            <p:cNvGrpSpPr/>
            <p:nvPr/>
          </p:nvGrpSpPr>
          <p:grpSpPr>
            <a:xfrm>
              <a:off x="2538939" y="4434829"/>
              <a:ext cx="457195" cy="419080"/>
              <a:chOff x="2377464" y="3649993"/>
              <a:chExt cx="457195" cy="419080"/>
            </a:xfrm>
          </p:grpSpPr>
          <p:sp>
            <p:nvSpPr>
              <p:cNvPr id="7" name="Rectangle 6"/>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8" name="Oval 7"/>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9" name="Group 8"/>
            <p:cNvGrpSpPr/>
            <p:nvPr/>
          </p:nvGrpSpPr>
          <p:grpSpPr>
            <a:xfrm>
              <a:off x="3497446" y="4434829"/>
              <a:ext cx="746725" cy="419080"/>
              <a:chOff x="3245354" y="3649993"/>
              <a:chExt cx="746725" cy="419080"/>
            </a:xfrm>
          </p:grpSpPr>
          <p:sp>
            <p:nvSpPr>
              <p:cNvPr id="10" name="Rectangle 9"/>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10</a:t>
                </a:r>
              </a:p>
            </p:txBody>
          </p:sp>
          <p:sp>
            <p:nvSpPr>
              <p:cNvPr id="11" name="Oval 10"/>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2" name="Straight Arrow Connector 11"/>
            <p:cNvCxnSpPr/>
            <p:nvPr/>
          </p:nvCxnSpPr>
          <p:spPr bwMode="auto">
            <a:xfrm>
              <a:off x="2836115" y="4644369"/>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13" name="Group 12"/>
            <p:cNvGrpSpPr/>
            <p:nvPr/>
          </p:nvGrpSpPr>
          <p:grpSpPr>
            <a:xfrm>
              <a:off x="4832636" y="4444870"/>
              <a:ext cx="746725" cy="419080"/>
              <a:chOff x="3245354" y="3649993"/>
              <a:chExt cx="746725" cy="419080"/>
            </a:xfrm>
          </p:grpSpPr>
          <p:sp>
            <p:nvSpPr>
              <p:cNvPr id="14" name="Rectangle 13"/>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20</a:t>
                </a:r>
              </a:p>
            </p:txBody>
          </p:sp>
          <p:sp>
            <p:nvSpPr>
              <p:cNvPr id="15" name="Oval 14"/>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16" name="Group 15"/>
            <p:cNvGrpSpPr/>
            <p:nvPr/>
          </p:nvGrpSpPr>
          <p:grpSpPr>
            <a:xfrm>
              <a:off x="6111250" y="4444870"/>
              <a:ext cx="746725" cy="419080"/>
              <a:chOff x="3245354" y="3649993"/>
              <a:chExt cx="746725" cy="419080"/>
            </a:xfrm>
          </p:grpSpPr>
          <p:sp>
            <p:nvSpPr>
              <p:cNvPr id="17" name="Rectangle 16"/>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30</a:t>
                </a:r>
              </a:p>
            </p:txBody>
          </p:sp>
          <p:sp>
            <p:nvSpPr>
              <p:cNvPr id="18" name="Oval 17"/>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9" name="Straight Arrow Connector 18"/>
            <p:cNvCxnSpPr/>
            <p:nvPr/>
          </p:nvCxnSpPr>
          <p:spPr bwMode="auto">
            <a:xfrm>
              <a:off x="4170646" y="4654410"/>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0" name="Straight Arrow Connector 19"/>
            <p:cNvCxnSpPr/>
            <p:nvPr/>
          </p:nvCxnSpPr>
          <p:spPr bwMode="auto">
            <a:xfrm>
              <a:off x="5469499" y="4644369"/>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21" name="TextBox 20"/>
            <p:cNvSpPr txBox="1"/>
            <p:nvPr/>
          </p:nvSpPr>
          <p:spPr>
            <a:xfrm>
              <a:off x="1872835" y="4441160"/>
              <a:ext cx="639919" cy="338554"/>
            </a:xfrm>
            <a:prstGeom prst="rect">
              <a:avLst/>
            </a:prstGeom>
            <a:noFill/>
          </p:spPr>
          <p:txBody>
            <a:bodyPr wrap="none" rtlCol="0">
              <a:spAutoFit/>
            </a:bodyPr>
            <a:lstStyle/>
            <a:p>
              <a:r>
                <a:rPr lang="en-US" dirty="0"/>
                <a:t>head</a:t>
              </a:r>
            </a:p>
          </p:txBody>
        </p:sp>
        <p:sp>
          <p:nvSpPr>
            <p:cNvPr id="22" name="TextBox 21"/>
            <p:cNvSpPr txBox="1"/>
            <p:nvPr/>
          </p:nvSpPr>
          <p:spPr>
            <a:xfrm>
              <a:off x="5027165" y="4800585"/>
              <a:ext cx="298480" cy="338554"/>
            </a:xfrm>
            <a:prstGeom prst="rect">
              <a:avLst/>
            </a:prstGeom>
            <a:noFill/>
          </p:spPr>
          <p:txBody>
            <a:bodyPr wrap="none" rtlCol="0">
              <a:spAutoFit/>
            </a:bodyPr>
            <a:lstStyle/>
            <a:p>
              <a:r>
                <a:rPr lang="en-US"/>
                <a:t>p</a:t>
              </a:r>
            </a:p>
          </p:txBody>
        </p:sp>
      </p:grpSp>
      <p:grpSp>
        <p:nvGrpSpPr>
          <p:cNvPr id="44" name="Group 43"/>
          <p:cNvGrpSpPr/>
          <p:nvPr/>
        </p:nvGrpSpPr>
        <p:grpSpPr>
          <a:xfrm>
            <a:off x="1486374" y="5477347"/>
            <a:ext cx="4985140" cy="667621"/>
            <a:chOff x="1985677" y="5573631"/>
            <a:chExt cx="4985140" cy="667621"/>
          </a:xfrm>
        </p:grpSpPr>
        <p:grpSp>
          <p:nvGrpSpPr>
            <p:cNvPr id="23" name="Group 22"/>
            <p:cNvGrpSpPr/>
            <p:nvPr/>
          </p:nvGrpSpPr>
          <p:grpSpPr>
            <a:xfrm>
              <a:off x="2651781" y="5573631"/>
              <a:ext cx="457195" cy="419080"/>
              <a:chOff x="2377464" y="3649993"/>
              <a:chExt cx="457195" cy="419080"/>
            </a:xfrm>
          </p:grpSpPr>
          <p:sp>
            <p:nvSpPr>
              <p:cNvPr id="24" name="Rectangle 23"/>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5" name="Oval 24"/>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26" name="Group 25"/>
            <p:cNvGrpSpPr/>
            <p:nvPr/>
          </p:nvGrpSpPr>
          <p:grpSpPr>
            <a:xfrm>
              <a:off x="3610288" y="5573631"/>
              <a:ext cx="746725" cy="419080"/>
              <a:chOff x="3245354" y="3649993"/>
              <a:chExt cx="746725" cy="419080"/>
            </a:xfrm>
          </p:grpSpPr>
          <p:sp>
            <p:nvSpPr>
              <p:cNvPr id="27" name="Rectangle 26"/>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10</a:t>
                </a:r>
              </a:p>
            </p:txBody>
          </p:sp>
          <p:sp>
            <p:nvSpPr>
              <p:cNvPr id="28" name="Oval 27"/>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29" name="Straight Arrow Connector 28"/>
            <p:cNvCxnSpPr/>
            <p:nvPr/>
          </p:nvCxnSpPr>
          <p:spPr bwMode="auto">
            <a:xfrm>
              <a:off x="2948957" y="5783171"/>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30" name="Group 29"/>
            <p:cNvGrpSpPr/>
            <p:nvPr/>
          </p:nvGrpSpPr>
          <p:grpSpPr>
            <a:xfrm>
              <a:off x="4945478" y="5583672"/>
              <a:ext cx="746725" cy="419080"/>
              <a:chOff x="3245354" y="3649993"/>
              <a:chExt cx="746725" cy="419080"/>
            </a:xfrm>
          </p:grpSpPr>
          <p:sp>
            <p:nvSpPr>
              <p:cNvPr id="31" name="Rectangle 30"/>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20</a:t>
                </a:r>
              </a:p>
            </p:txBody>
          </p:sp>
          <p:sp>
            <p:nvSpPr>
              <p:cNvPr id="32" name="Oval 31"/>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33" name="Group 32"/>
            <p:cNvGrpSpPr/>
            <p:nvPr/>
          </p:nvGrpSpPr>
          <p:grpSpPr>
            <a:xfrm>
              <a:off x="6224092" y="5583672"/>
              <a:ext cx="746725" cy="419080"/>
              <a:chOff x="3245354" y="3649993"/>
              <a:chExt cx="746725" cy="419080"/>
            </a:xfrm>
          </p:grpSpPr>
          <p:sp>
            <p:nvSpPr>
              <p:cNvPr id="34" name="Rectangle 33"/>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30</a:t>
                </a:r>
              </a:p>
            </p:txBody>
          </p:sp>
          <p:sp>
            <p:nvSpPr>
              <p:cNvPr id="35" name="Oval 34"/>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36" name="Straight Arrow Connector 35"/>
            <p:cNvCxnSpPr/>
            <p:nvPr/>
          </p:nvCxnSpPr>
          <p:spPr bwMode="auto">
            <a:xfrm>
              <a:off x="4283488" y="5793212"/>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7" name="Straight Arrow Connector 36"/>
            <p:cNvCxnSpPr/>
            <p:nvPr/>
          </p:nvCxnSpPr>
          <p:spPr bwMode="auto">
            <a:xfrm>
              <a:off x="5582341" y="5783171"/>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38" name="TextBox 37"/>
            <p:cNvSpPr txBox="1"/>
            <p:nvPr/>
          </p:nvSpPr>
          <p:spPr>
            <a:xfrm>
              <a:off x="1985677" y="5579962"/>
              <a:ext cx="639919" cy="338554"/>
            </a:xfrm>
            <a:prstGeom prst="rect">
              <a:avLst/>
            </a:prstGeom>
            <a:noFill/>
          </p:spPr>
          <p:txBody>
            <a:bodyPr wrap="none" rtlCol="0">
              <a:spAutoFit/>
            </a:bodyPr>
            <a:lstStyle/>
            <a:p>
              <a:r>
                <a:rPr lang="en-US" dirty="0"/>
                <a:t>head</a:t>
              </a:r>
            </a:p>
          </p:txBody>
        </p:sp>
        <p:sp>
          <p:nvSpPr>
            <p:cNvPr id="39" name="TextBox 38"/>
            <p:cNvSpPr txBox="1"/>
            <p:nvPr/>
          </p:nvSpPr>
          <p:spPr>
            <a:xfrm>
              <a:off x="6468056" y="5902698"/>
              <a:ext cx="298480" cy="338554"/>
            </a:xfrm>
            <a:prstGeom prst="rect">
              <a:avLst/>
            </a:prstGeom>
            <a:noFill/>
          </p:spPr>
          <p:txBody>
            <a:bodyPr wrap="none" rtlCol="0">
              <a:spAutoFit/>
            </a:bodyPr>
            <a:lstStyle/>
            <a:p>
              <a:r>
                <a:rPr lang="en-US"/>
                <a:t>p</a:t>
              </a:r>
            </a:p>
          </p:txBody>
        </p:sp>
      </p:grpSp>
      <p:sp>
        <p:nvSpPr>
          <p:cNvPr id="40" name="TextBox 39"/>
          <p:cNvSpPr txBox="1"/>
          <p:nvPr/>
        </p:nvSpPr>
        <p:spPr>
          <a:xfrm>
            <a:off x="6857975" y="5477347"/>
            <a:ext cx="1366080" cy="400110"/>
          </a:xfrm>
          <a:prstGeom prst="rect">
            <a:avLst/>
          </a:prstGeom>
          <a:solidFill>
            <a:srgbClr val="B23C00"/>
          </a:solidFill>
        </p:spPr>
        <p:txBody>
          <a:bodyPr wrap="none" rtlCol="0">
            <a:spAutoFit/>
          </a:bodyPr>
          <a:lstStyle/>
          <a:p>
            <a:r>
              <a:rPr lang="en-US" sz="2000" dirty="0">
                <a:solidFill>
                  <a:srgbClr val="FFFF00"/>
                </a:solidFill>
              </a:rPr>
              <a:t>Not found!</a:t>
            </a:r>
          </a:p>
        </p:txBody>
      </p:sp>
      <p:sp>
        <p:nvSpPr>
          <p:cNvPr id="41" name="TextBox 40"/>
          <p:cNvSpPr txBox="1"/>
          <p:nvPr/>
        </p:nvSpPr>
        <p:spPr>
          <a:xfrm>
            <a:off x="6857975" y="4417652"/>
            <a:ext cx="982961" cy="400110"/>
          </a:xfrm>
          <a:prstGeom prst="rect">
            <a:avLst/>
          </a:prstGeom>
          <a:solidFill>
            <a:srgbClr val="00B050"/>
          </a:solidFill>
        </p:spPr>
        <p:txBody>
          <a:bodyPr wrap="none" rtlCol="0">
            <a:spAutoFit/>
          </a:bodyPr>
          <a:lstStyle/>
          <a:p>
            <a:r>
              <a:rPr lang="en-US" sz="2000" dirty="0">
                <a:solidFill>
                  <a:srgbClr val="FFFF00"/>
                </a:solidFill>
              </a:rPr>
              <a:t>Found!</a:t>
            </a:r>
          </a:p>
        </p:txBody>
      </p:sp>
    </p:spTree>
    <p:extLst>
      <p:ext uri="{BB962C8B-B14F-4D97-AF65-F5344CB8AC3E}">
        <p14:creationId xmlns:p14="http://schemas.microsoft.com/office/powerpoint/2010/main" val="286868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500"/>
                                        <p:tgtEl>
                                          <p:spTgt spid="4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500"/>
                                        <p:tgtEl>
                                          <p:spTgt spid="4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fade">
                                      <p:cBhvr>
                                        <p:cTn id="21" dur="500"/>
                                        <p:tgtEl>
                                          <p:spTgt spid="4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Inserting into a Sorted Linked List</a:t>
            </a:r>
          </a:p>
        </p:txBody>
      </p:sp>
      <p:sp>
        <p:nvSpPr>
          <p:cNvPr id="3" name="Content Placeholder 2"/>
          <p:cNvSpPr>
            <a:spLocks noGrp="1"/>
          </p:cNvSpPr>
          <p:nvPr>
            <p:ph idx="1"/>
          </p:nvPr>
        </p:nvSpPr>
        <p:spPr>
          <a:xfrm>
            <a:off x="457200" y="1325903"/>
            <a:ext cx="8229600" cy="539214"/>
          </a:xfrm>
        </p:spPr>
        <p:txBody>
          <a:bodyPr/>
          <a:lstStyle/>
          <a:p>
            <a:r>
              <a:rPr lang="en-US" dirty="0"/>
              <a:t>Insert the </a:t>
            </a:r>
            <a:r>
              <a:rPr lang="en-US" dirty="0">
                <a:solidFill>
                  <a:srgbClr val="B23C00"/>
                </a:solidFill>
              </a:rPr>
              <a:t>first element </a:t>
            </a:r>
            <a:r>
              <a:rPr lang="en-US" dirty="0"/>
              <a:t>into a sorted linked list.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34</a:t>
            </a:fld>
            <a:endParaRPr lang="en-US"/>
          </a:p>
        </p:txBody>
      </p:sp>
      <p:grpSp>
        <p:nvGrpSpPr>
          <p:cNvPr id="15" name="Group 14"/>
          <p:cNvGrpSpPr/>
          <p:nvPr/>
        </p:nvGrpSpPr>
        <p:grpSpPr>
          <a:xfrm>
            <a:off x="3819085" y="3741432"/>
            <a:ext cx="457195" cy="419080"/>
            <a:chOff x="2377464" y="3649993"/>
            <a:chExt cx="457195" cy="419080"/>
          </a:xfrm>
        </p:grpSpPr>
        <p:sp>
          <p:nvSpPr>
            <p:cNvPr id="5" name="Rectangle 4"/>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9" name="Oval 8"/>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sp>
        <p:nvSpPr>
          <p:cNvPr id="11" name="TextBox 10"/>
          <p:cNvSpPr txBox="1"/>
          <p:nvPr/>
        </p:nvSpPr>
        <p:spPr>
          <a:xfrm>
            <a:off x="3245355" y="2014122"/>
            <a:ext cx="2653290" cy="1323439"/>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charset="0"/>
                <a:ea typeface="Courier New" charset="0"/>
                <a:cs typeface="Courier New" charset="0"/>
              </a:rPr>
              <a:t>if (head == </a:t>
            </a:r>
            <a:r>
              <a:rPr lang="en-US" b="1" dirty="0" err="1">
                <a:latin typeface="Courier New" charset="0"/>
                <a:ea typeface="Courier New" charset="0"/>
                <a:cs typeface="Courier New" charset="0"/>
              </a:rPr>
              <a:t>nullptr</a:t>
            </a:r>
            <a:r>
              <a:rPr lang="en-US" b="1" dirty="0">
                <a:latin typeface="Courier New" charset="0"/>
                <a:ea typeface="Courier New" charset="0"/>
                <a:cs typeface="Courier New" charset="0"/>
              </a:rPr>
              <a:t>)</a:t>
            </a:r>
          </a:p>
          <a:p>
            <a:r>
              <a:rPr lang="mr-IN" b="1" dirty="0">
                <a:latin typeface="Courier New" charset="0"/>
                <a:ea typeface="Courier New" charset="0"/>
                <a:cs typeface="Courier New" charset="0"/>
              </a:rPr>
              <a:t>{</a:t>
            </a:r>
          </a:p>
          <a:p>
            <a:r>
              <a:rPr lang="en-US" b="1" dirty="0">
                <a:latin typeface="Courier New" charset="0"/>
                <a:ea typeface="Courier New" charset="0"/>
                <a:cs typeface="Courier New" charset="0"/>
              </a:rPr>
              <a:t>    head = </a:t>
            </a:r>
            <a:r>
              <a:rPr lang="en-US" b="1" dirty="0" err="1">
                <a:latin typeface="Courier New" charset="0"/>
                <a:ea typeface="Courier New" charset="0"/>
                <a:cs typeface="Courier New" charset="0"/>
              </a:rPr>
              <a:t>new_node</a:t>
            </a:r>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    return </a:t>
            </a:r>
            <a:r>
              <a:rPr lang="en-US" b="1" dirty="0" err="1">
                <a:latin typeface="Courier New" charset="0"/>
                <a:ea typeface="Courier New" charset="0"/>
                <a:cs typeface="Courier New" charset="0"/>
              </a:rPr>
              <a:t>new_node</a:t>
            </a:r>
            <a:r>
              <a:rPr lang="en-US" b="1" dirty="0">
                <a:latin typeface="Courier New" charset="0"/>
                <a:ea typeface="Courier New" charset="0"/>
                <a:cs typeface="Courier New" charset="0"/>
              </a:rPr>
              <a:t>;</a:t>
            </a:r>
          </a:p>
          <a:p>
            <a:r>
              <a:rPr lang="mr-IN" b="1" dirty="0">
                <a:latin typeface="Courier New" charset="0"/>
                <a:ea typeface="Courier New" charset="0"/>
                <a:cs typeface="Courier New" charset="0"/>
              </a:rPr>
              <a:t>}</a:t>
            </a:r>
            <a:endParaRPr lang="en-US" b="1" dirty="0">
              <a:latin typeface="Courier New" charset="0"/>
              <a:ea typeface="Courier New" charset="0"/>
              <a:cs typeface="Courier New" charset="0"/>
            </a:endParaRPr>
          </a:p>
        </p:txBody>
      </p:sp>
      <p:grpSp>
        <p:nvGrpSpPr>
          <p:cNvPr id="16" name="Group 15"/>
          <p:cNvGrpSpPr/>
          <p:nvPr/>
        </p:nvGrpSpPr>
        <p:grpSpPr>
          <a:xfrm>
            <a:off x="4777592" y="3741432"/>
            <a:ext cx="746725" cy="419080"/>
            <a:chOff x="3245354" y="3649993"/>
            <a:chExt cx="746725" cy="419080"/>
          </a:xfrm>
        </p:grpSpPr>
        <p:sp>
          <p:nvSpPr>
            <p:cNvPr id="8" name="Rectangle 7"/>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10</a:t>
              </a:r>
            </a:p>
          </p:txBody>
        </p:sp>
        <p:sp>
          <p:nvSpPr>
            <p:cNvPr id="14" name="Oval 13"/>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8" name="Straight Arrow Connector 17"/>
          <p:cNvCxnSpPr>
            <a:stCxn id="9" idx="6"/>
            <a:endCxn id="8" idx="1"/>
          </p:cNvCxnSpPr>
          <p:nvPr/>
        </p:nvCxnSpPr>
        <p:spPr bwMode="auto">
          <a:xfrm>
            <a:off x="4116261" y="3950972"/>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9" name="TextBox 18"/>
          <p:cNvSpPr txBox="1"/>
          <p:nvPr/>
        </p:nvSpPr>
        <p:spPr>
          <a:xfrm>
            <a:off x="3165774" y="3741432"/>
            <a:ext cx="639919" cy="338554"/>
          </a:xfrm>
          <a:prstGeom prst="rect">
            <a:avLst/>
          </a:prstGeom>
          <a:noFill/>
        </p:spPr>
        <p:txBody>
          <a:bodyPr wrap="none" rtlCol="0">
            <a:spAutoFit/>
          </a:bodyPr>
          <a:lstStyle/>
          <a:p>
            <a:r>
              <a:rPr lang="en-US" dirty="0"/>
              <a:t>head</a:t>
            </a:r>
          </a:p>
        </p:txBody>
      </p:sp>
      <p:sp>
        <p:nvSpPr>
          <p:cNvPr id="20" name="TextBox 19"/>
          <p:cNvSpPr txBox="1"/>
          <p:nvPr/>
        </p:nvSpPr>
        <p:spPr>
          <a:xfrm>
            <a:off x="4631872" y="4234751"/>
            <a:ext cx="1128835" cy="338554"/>
          </a:xfrm>
          <a:prstGeom prst="rect">
            <a:avLst/>
          </a:prstGeom>
          <a:noFill/>
        </p:spPr>
        <p:txBody>
          <a:bodyPr wrap="none" rtlCol="0">
            <a:spAutoFit/>
          </a:bodyPr>
          <a:lstStyle/>
          <a:p>
            <a:r>
              <a:rPr lang="en-US" dirty="0" err="1"/>
              <a:t>new_node</a:t>
            </a:r>
            <a:endParaRPr lang="en-US" dirty="0"/>
          </a:p>
        </p:txBody>
      </p:sp>
    </p:spTree>
    <p:extLst>
      <p:ext uri="{BB962C8B-B14F-4D97-AF65-F5344CB8AC3E}">
        <p14:creationId xmlns:p14="http://schemas.microsoft.com/office/powerpoint/2010/main" val="132982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Inserting into a Sorted Linked List</a:t>
            </a:r>
            <a:r>
              <a:rPr lang="en-US" i="1" dirty="0"/>
              <a:t>, cont’d</a:t>
            </a:r>
          </a:p>
        </p:txBody>
      </p:sp>
      <p:sp>
        <p:nvSpPr>
          <p:cNvPr id="3" name="Content Placeholder 2"/>
          <p:cNvSpPr>
            <a:spLocks noGrp="1"/>
          </p:cNvSpPr>
          <p:nvPr>
            <p:ph idx="1"/>
          </p:nvPr>
        </p:nvSpPr>
        <p:spPr>
          <a:xfrm>
            <a:off x="457200" y="1295401"/>
            <a:ext cx="8229600" cy="1036332"/>
          </a:xfrm>
        </p:spPr>
        <p:txBody>
          <a:bodyPr/>
          <a:lstStyle/>
          <a:p>
            <a:r>
              <a:rPr lang="en-US" dirty="0"/>
              <a:t>Insert at the </a:t>
            </a:r>
            <a:r>
              <a:rPr lang="en-US" dirty="0">
                <a:solidFill>
                  <a:srgbClr val="B23C00"/>
                </a:solidFill>
              </a:rPr>
              <a:t>beginning</a:t>
            </a:r>
            <a:r>
              <a:rPr lang="en-US" dirty="0"/>
              <a:t> of </a:t>
            </a:r>
            <a:br>
              <a:rPr lang="en-US" dirty="0"/>
            </a:br>
            <a:r>
              <a:rPr lang="en-US" dirty="0"/>
              <a:t>an </a:t>
            </a:r>
            <a:r>
              <a:rPr lang="en-US" dirty="0">
                <a:solidFill>
                  <a:srgbClr val="B23C00"/>
                </a:solidFill>
              </a:rPr>
              <a:t>existing</a:t>
            </a:r>
            <a:r>
              <a:rPr lang="en-US" dirty="0"/>
              <a:t> sorted linked list.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35</a:t>
            </a:fld>
            <a:endParaRPr lang="en-US"/>
          </a:p>
        </p:txBody>
      </p:sp>
      <p:sp>
        <p:nvSpPr>
          <p:cNvPr id="5" name="TextBox 4"/>
          <p:cNvSpPr txBox="1"/>
          <p:nvPr/>
        </p:nvSpPr>
        <p:spPr>
          <a:xfrm>
            <a:off x="2751630" y="2521522"/>
            <a:ext cx="3640740" cy="1569660"/>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charset="0"/>
                <a:ea typeface="Courier New" charset="0"/>
                <a:cs typeface="Courier New" charset="0"/>
              </a:rPr>
              <a:t>else if (value &lt; head-&gt;data)</a:t>
            </a:r>
          </a:p>
          <a:p>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new_node</a:t>
            </a:r>
            <a:r>
              <a:rPr lang="mr-IN" b="1" dirty="0">
                <a:latin typeface="Courier New" charset="0"/>
                <a:ea typeface="Courier New" charset="0"/>
                <a:cs typeface="Courier New" charset="0"/>
              </a:rPr>
              <a:t>-&gt;</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head</a:t>
            </a:r>
            <a:r>
              <a:rPr lang="mr-IN" b="1" dirty="0">
                <a:latin typeface="Courier New" charset="0"/>
                <a:ea typeface="Courier New" charset="0"/>
                <a:cs typeface="Courier New" charset="0"/>
              </a:rPr>
              <a:t>;</a:t>
            </a:r>
          </a:p>
          <a:p>
            <a:r>
              <a:rPr lang="en-US" b="1" dirty="0">
                <a:latin typeface="Courier New" charset="0"/>
                <a:ea typeface="Courier New" charset="0"/>
                <a:cs typeface="Courier New" charset="0"/>
              </a:rPr>
              <a:t>    head = </a:t>
            </a:r>
            <a:r>
              <a:rPr lang="en-US" b="1" dirty="0" err="1">
                <a:latin typeface="Courier New" charset="0"/>
                <a:ea typeface="Courier New" charset="0"/>
                <a:cs typeface="Courier New" charset="0"/>
              </a:rPr>
              <a:t>new_node</a:t>
            </a:r>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    return </a:t>
            </a:r>
            <a:r>
              <a:rPr lang="en-US" b="1" dirty="0" err="1">
                <a:latin typeface="Courier New" charset="0"/>
                <a:ea typeface="Courier New" charset="0"/>
                <a:cs typeface="Courier New" charset="0"/>
              </a:rPr>
              <a:t>new_node</a:t>
            </a:r>
            <a:r>
              <a:rPr lang="en-US" b="1" dirty="0">
                <a:latin typeface="Courier New" charset="0"/>
                <a:ea typeface="Courier New" charset="0"/>
                <a:cs typeface="Courier New" charset="0"/>
              </a:rPr>
              <a:t>;</a:t>
            </a:r>
          </a:p>
          <a:p>
            <a:r>
              <a:rPr lang="mr-IN" b="1" dirty="0">
                <a:latin typeface="Courier New" charset="0"/>
                <a:ea typeface="Courier New" charset="0"/>
                <a:cs typeface="Courier New" charset="0"/>
              </a:rPr>
              <a:t>}</a:t>
            </a:r>
            <a:endParaRPr lang="en-US" b="1" dirty="0">
              <a:latin typeface="Courier New" charset="0"/>
              <a:ea typeface="Courier New" charset="0"/>
              <a:cs typeface="Courier New" charset="0"/>
            </a:endParaRPr>
          </a:p>
        </p:txBody>
      </p:sp>
      <p:grpSp>
        <p:nvGrpSpPr>
          <p:cNvPr id="6" name="Group 5"/>
          <p:cNvGrpSpPr/>
          <p:nvPr/>
        </p:nvGrpSpPr>
        <p:grpSpPr>
          <a:xfrm>
            <a:off x="2263090" y="4389214"/>
            <a:ext cx="457195" cy="419080"/>
            <a:chOff x="2377464" y="3649993"/>
            <a:chExt cx="457195" cy="419080"/>
          </a:xfrm>
        </p:grpSpPr>
        <p:sp>
          <p:nvSpPr>
            <p:cNvPr id="7" name="Rectangle 6"/>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8" name="Oval 7"/>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9" name="Group 8"/>
          <p:cNvGrpSpPr/>
          <p:nvPr/>
        </p:nvGrpSpPr>
        <p:grpSpPr>
          <a:xfrm>
            <a:off x="3221597" y="4389214"/>
            <a:ext cx="746725" cy="419080"/>
            <a:chOff x="3245354" y="3649993"/>
            <a:chExt cx="746725" cy="419080"/>
          </a:xfrm>
        </p:grpSpPr>
        <p:sp>
          <p:nvSpPr>
            <p:cNvPr id="10" name="Rectangle 9"/>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10</a:t>
              </a:r>
            </a:p>
          </p:txBody>
        </p:sp>
        <p:sp>
          <p:nvSpPr>
            <p:cNvPr id="11" name="Oval 10"/>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2" name="Straight Arrow Connector 11"/>
          <p:cNvCxnSpPr>
            <a:endCxn id="12" idx="1"/>
          </p:cNvCxnSpPr>
          <p:nvPr/>
        </p:nvCxnSpPr>
        <p:spPr bwMode="auto">
          <a:xfrm>
            <a:off x="2560266" y="4598754"/>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4" name="TextBox 13"/>
          <p:cNvSpPr txBox="1"/>
          <p:nvPr/>
        </p:nvSpPr>
        <p:spPr>
          <a:xfrm>
            <a:off x="2528775" y="5559299"/>
            <a:ext cx="1128835" cy="338554"/>
          </a:xfrm>
          <a:prstGeom prst="rect">
            <a:avLst/>
          </a:prstGeom>
          <a:noFill/>
        </p:spPr>
        <p:txBody>
          <a:bodyPr wrap="none" rtlCol="0">
            <a:spAutoFit/>
          </a:bodyPr>
          <a:lstStyle/>
          <a:p>
            <a:r>
              <a:rPr lang="en-US" dirty="0" err="1"/>
              <a:t>new_node</a:t>
            </a:r>
            <a:endParaRPr lang="en-US" dirty="0"/>
          </a:p>
        </p:txBody>
      </p:sp>
      <p:grpSp>
        <p:nvGrpSpPr>
          <p:cNvPr id="15" name="Group 14"/>
          <p:cNvGrpSpPr/>
          <p:nvPr/>
        </p:nvGrpSpPr>
        <p:grpSpPr>
          <a:xfrm>
            <a:off x="4556787" y="4399255"/>
            <a:ext cx="746725" cy="419080"/>
            <a:chOff x="3245354" y="3649993"/>
            <a:chExt cx="746725" cy="419080"/>
          </a:xfrm>
        </p:grpSpPr>
        <p:sp>
          <p:nvSpPr>
            <p:cNvPr id="16" name="Rectangle 15"/>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20</a:t>
              </a:r>
            </a:p>
          </p:txBody>
        </p:sp>
        <p:sp>
          <p:nvSpPr>
            <p:cNvPr id="17" name="Oval 16"/>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18" name="Group 17"/>
          <p:cNvGrpSpPr/>
          <p:nvPr/>
        </p:nvGrpSpPr>
        <p:grpSpPr>
          <a:xfrm>
            <a:off x="5835401" y="4399255"/>
            <a:ext cx="746725" cy="419080"/>
            <a:chOff x="3245354" y="3649993"/>
            <a:chExt cx="746725" cy="419080"/>
          </a:xfrm>
        </p:grpSpPr>
        <p:sp>
          <p:nvSpPr>
            <p:cNvPr id="19" name="Rectangle 18"/>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30</a:t>
              </a:r>
            </a:p>
          </p:txBody>
        </p:sp>
        <p:sp>
          <p:nvSpPr>
            <p:cNvPr id="20" name="Oval 19"/>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21" name="Straight Arrow Connector 20"/>
          <p:cNvCxnSpPr>
            <a:endCxn id="21" idx="1"/>
          </p:cNvCxnSpPr>
          <p:nvPr/>
        </p:nvCxnSpPr>
        <p:spPr bwMode="auto">
          <a:xfrm>
            <a:off x="3894797" y="4608795"/>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2" name="Straight Arrow Connector 21"/>
          <p:cNvCxnSpPr>
            <a:endCxn id="22" idx="1"/>
          </p:cNvCxnSpPr>
          <p:nvPr/>
        </p:nvCxnSpPr>
        <p:spPr bwMode="auto">
          <a:xfrm>
            <a:off x="5193650" y="4598754"/>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23" name="Group 22"/>
          <p:cNvGrpSpPr/>
          <p:nvPr/>
        </p:nvGrpSpPr>
        <p:grpSpPr>
          <a:xfrm>
            <a:off x="2719828" y="5138987"/>
            <a:ext cx="746725" cy="419080"/>
            <a:chOff x="3245354" y="3649993"/>
            <a:chExt cx="746725" cy="419080"/>
          </a:xfrm>
        </p:grpSpPr>
        <p:sp>
          <p:nvSpPr>
            <p:cNvPr id="24" name="Rectangle 23"/>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5</a:t>
              </a:r>
            </a:p>
          </p:txBody>
        </p:sp>
        <p:sp>
          <p:nvSpPr>
            <p:cNvPr id="25" name="Oval 24"/>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sp>
        <p:nvSpPr>
          <p:cNvPr id="30" name="TextBox 29"/>
          <p:cNvSpPr txBox="1"/>
          <p:nvPr/>
        </p:nvSpPr>
        <p:spPr>
          <a:xfrm>
            <a:off x="1596986" y="4395545"/>
            <a:ext cx="639919" cy="338554"/>
          </a:xfrm>
          <a:prstGeom prst="rect">
            <a:avLst/>
          </a:prstGeom>
          <a:noFill/>
        </p:spPr>
        <p:txBody>
          <a:bodyPr wrap="none" rtlCol="0">
            <a:spAutoFit/>
          </a:bodyPr>
          <a:lstStyle/>
          <a:p>
            <a:r>
              <a:rPr lang="en-US" dirty="0"/>
              <a:t>head</a:t>
            </a:r>
          </a:p>
        </p:txBody>
      </p:sp>
      <p:cxnSp>
        <p:nvCxnSpPr>
          <p:cNvPr id="32" name="Curved Connector 31"/>
          <p:cNvCxnSpPr>
            <a:stCxn id="8" idx="4"/>
            <a:endCxn id="24" idx="1"/>
          </p:cNvCxnSpPr>
          <p:nvPr/>
        </p:nvCxnSpPr>
        <p:spPr bwMode="auto">
          <a:xfrm rot="16200000" flipH="1">
            <a:off x="2263459" y="4892158"/>
            <a:ext cx="684596" cy="228141"/>
          </a:xfrm>
          <a:prstGeom prst="curvedConnector2">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4" name="Curved Connector 33"/>
          <p:cNvCxnSpPr>
            <a:stCxn id="25" idx="6"/>
          </p:cNvCxnSpPr>
          <p:nvPr/>
        </p:nvCxnSpPr>
        <p:spPr bwMode="auto">
          <a:xfrm flipV="1">
            <a:off x="3393028" y="4808294"/>
            <a:ext cx="364610" cy="540233"/>
          </a:xfrm>
          <a:prstGeom prst="curvedConnector2">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83852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Inserting into a Sorted Linked List</a:t>
            </a:r>
            <a:r>
              <a:rPr lang="en-US" i="1" dirty="0"/>
              <a:t>, cont’d</a:t>
            </a:r>
            <a:endParaRPr lang="en-US" dirty="0"/>
          </a:p>
        </p:txBody>
      </p:sp>
      <p:sp>
        <p:nvSpPr>
          <p:cNvPr id="3" name="Content Placeholder 2"/>
          <p:cNvSpPr>
            <a:spLocks noGrp="1"/>
          </p:cNvSpPr>
          <p:nvPr>
            <p:ph idx="1"/>
          </p:nvPr>
        </p:nvSpPr>
        <p:spPr>
          <a:xfrm>
            <a:off x="457200" y="1295400"/>
            <a:ext cx="8229600" cy="579137"/>
          </a:xfrm>
        </p:spPr>
        <p:txBody>
          <a:bodyPr/>
          <a:lstStyle/>
          <a:p>
            <a:r>
              <a:rPr lang="en-US" dirty="0"/>
              <a:t>Insert into the </a:t>
            </a:r>
            <a:r>
              <a:rPr lang="en-US" dirty="0">
                <a:solidFill>
                  <a:srgbClr val="B23C00"/>
                </a:solidFill>
              </a:rPr>
              <a:t>middle</a:t>
            </a:r>
            <a:r>
              <a:rPr lang="en-US" dirty="0"/>
              <a:t> of a sorted linked list.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36</a:t>
            </a:fld>
            <a:endParaRPr lang="en-US"/>
          </a:p>
        </p:txBody>
      </p:sp>
      <p:sp>
        <p:nvSpPr>
          <p:cNvPr id="5" name="TextBox 4"/>
          <p:cNvSpPr txBox="1"/>
          <p:nvPr/>
        </p:nvSpPr>
        <p:spPr>
          <a:xfrm>
            <a:off x="1764180" y="1888145"/>
            <a:ext cx="5615640" cy="2554545"/>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charset="0"/>
                <a:ea typeface="Courier New" charset="0"/>
                <a:cs typeface="Courier New" charset="0"/>
              </a:rPr>
              <a:t>p = head;</a:t>
            </a:r>
          </a:p>
          <a:p>
            <a:r>
              <a:rPr lang="en-US" b="1" dirty="0">
                <a:latin typeface="Courier New" charset="0"/>
                <a:ea typeface="Courier New" charset="0"/>
                <a:cs typeface="Courier New" charset="0"/>
              </a:rPr>
              <a:t>while ((p != </a:t>
            </a:r>
            <a:r>
              <a:rPr lang="en-US" b="1" dirty="0" err="1">
                <a:latin typeface="Courier New" charset="0"/>
                <a:ea typeface="Courier New" charset="0"/>
                <a:cs typeface="Courier New" charset="0"/>
              </a:rPr>
              <a:t>nullptr</a:t>
            </a:r>
            <a:r>
              <a:rPr lang="en-US" b="1" dirty="0">
                <a:latin typeface="Courier New" charset="0"/>
                <a:ea typeface="Courier New" charset="0"/>
                <a:cs typeface="Courier New" charset="0"/>
              </a:rPr>
              <a:t>) &amp;&amp; (value &gt;= p-&gt;data))</a:t>
            </a:r>
          </a:p>
          <a:p>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prev</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-&gt;</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a:t>
            </a:r>
          </a:p>
          <a:p>
            <a:endParaRPr lang="mr-IN" b="1" dirty="0">
              <a:latin typeface="Courier New" charset="0"/>
              <a:ea typeface="Courier New" charset="0"/>
              <a:cs typeface="Courier New" charset="0"/>
            </a:endParaRPr>
          </a:p>
          <a:p>
            <a:r>
              <a:rPr lang="en-US" b="1" dirty="0" err="1">
                <a:latin typeface="Courier New" charset="0"/>
                <a:ea typeface="Courier New" charset="0"/>
                <a:cs typeface="Courier New" charset="0"/>
              </a:rPr>
              <a:t>prev</a:t>
            </a:r>
            <a:r>
              <a:rPr lang="en-US" b="1" dirty="0">
                <a:latin typeface="Courier New" charset="0"/>
                <a:ea typeface="Courier New" charset="0"/>
                <a:cs typeface="Courier New" charset="0"/>
              </a:rPr>
              <a:t>-&gt;next = </a:t>
            </a:r>
            <a:r>
              <a:rPr lang="en-US" b="1" dirty="0" err="1">
                <a:latin typeface="Courier New" charset="0"/>
                <a:ea typeface="Courier New" charset="0"/>
                <a:cs typeface="Courier New" charset="0"/>
              </a:rPr>
              <a:t>new_node</a:t>
            </a:r>
            <a:r>
              <a:rPr lang="en-US" b="1" dirty="0">
                <a:latin typeface="Courier New" charset="0"/>
                <a:ea typeface="Courier New" charset="0"/>
                <a:cs typeface="Courier New" charset="0"/>
              </a:rPr>
              <a:t>;</a:t>
            </a:r>
          </a:p>
          <a:p>
            <a:r>
              <a:rPr lang="mr-IN" b="1" dirty="0" err="1">
                <a:latin typeface="Courier New" charset="0"/>
                <a:ea typeface="Courier New" charset="0"/>
                <a:cs typeface="Courier New" charset="0"/>
              </a:rPr>
              <a:t>new_node</a:t>
            </a:r>
            <a:r>
              <a:rPr lang="mr-IN" b="1" dirty="0">
                <a:latin typeface="Courier New" charset="0"/>
                <a:ea typeface="Courier New" charset="0"/>
                <a:cs typeface="Courier New" charset="0"/>
              </a:rPr>
              <a:t>-&gt;</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a:t>
            </a:r>
          </a:p>
          <a:p>
            <a:r>
              <a:rPr lang="en-US" b="1" dirty="0">
                <a:latin typeface="Courier New" charset="0"/>
                <a:ea typeface="Courier New" charset="0"/>
                <a:cs typeface="Courier New" charset="0"/>
              </a:rPr>
              <a:t>return </a:t>
            </a:r>
            <a:r>
              <a:rPr lang="en-US" b="1" dirty="0" err="1">
                <a:latin typeface="Courier New" charset="0"/>
                <a:ea typeface="Courier New" charset="0"/>
                <a:cs typeface="Courier New" charset="0"/>
              </a:rPr>
              <a:t>new_node</a:t>
            </a:r>
            <a:r>
              <a:rPr lang="en-US" b="1" dirty="0">
                <a:latin typeface="Courier New" charset="0"/>
                <a:ea typeface="Courier New" charset="0"/>
                <a:cs typeface="Courier New" charset="0"/>
              </a:rPr>
              <a:t>;</a:t>
            </a:r>
          </a:p>
        </p:txBody>
      </p:sp>
      <p:grpSp>
        <p:nvGrpSpPr>
          <p:cNvPr id="6" name="Group 5"/>
          <p:cNvGrpSpPr/>
          <p:nvPr/>
        </p:nvGrpSpPr>
        <p:grpSpPr>
          <a:xfrm>
            <a:off x="2263090" y="4617707"/>
            <a:ext cx="457195" cy="419080"/>
            <a:chOff x="2377464" y="3649993"/>
            <a:chExt cx="457195" cy="419080"/>
          </a:xfrm>
        </p:grpSpPr>
        <p:sp>
          <p:nvSpPr>
            <p:cNvPr id="7" name="Rectangle 6"/>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8" name="Oval 7"/>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9" name="Group 8"/>
          <p:cNvGrpSpPr/>
          <p:nvPr/>
        </p:nvGrpSpPr>
        <p:grpSpPr>
          <a:xfrm>
            <a:off x="3221597" y="4617707"/>
            <a:ext cx="746725" cy="419080"/>
            <a:chOff x="3245354" y="3649993"/>
            <a:chExt cx="746725" cy="419080"/>
          </a:xfrm>
        </p:grpSpPr>
        <p:sp>
          <p:nvSpPr>
            <p:cNvPr id="10" name="Rectangle 9"/>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10</a:t>
              </a:r>
            </a:p>
          </p:txBody>
        </p:sp>
        <p:sp>
          <p:nvSpPr>
            <p:cNvPr id="11" name="Oval 10"/>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2" name="Straight Arrow Connector 11"/>
          <p:cNvCxnSpPr>
            <a:endCxn id="16" idx="1"/>
          </p:cNvCxnSpPr>
          <p:nvPr/>
        </p:nvCxnSpPr>
        <p:spPr bwMode="auto">
          <a:xfrm>
            <a:off x="2560266" y="4827247"/>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3" name="TextBox 12"/>
          <p:cNvSpPr txBox="1"/>
          <p:nvPr/>
        </p:nvSpPr>
        <p:spPr>
          <a:xfrm>
            <a:off x="5271945" y="5882483"/>
            <a:ext cx="1128835" cy="338554"/>
          </a:xfrm>
          <a:prstGeom prst="rect">
            <a:avLst/>
          </a:prstGeom>
          <a:noFill/>
        </p:spPr>
        <p:txBody>
          <a:bodyPr wrap="none" rtlCol="0">
            <a:spAutoFit/>
          </a:bodyPr>
          <a:lstStyle/>
          <a:p>
            <a:r>
              <a:rPr lang="en-US" dirty="0" err="1"/>
              <a:t>new_node</a:t>
            </a:r>
            <a:endParaRPr lang="en-US" dirty="0"/>
          </a:p>
        </p:txBody>
      </p:sp>
      <p:grpSp>
        <p:nvGrpSpPr>
          <p:cNvPr id="14" name="Group 13"/>
          <p:cNvGrpSpPr/>
          <p:nvPr/>
        </p:nvGrpSpPr>
        <p:grpSpPr>
          <a:xfrm>
            <a:off x="4556787" y="4627748"/>
            <a:ext cx="746725" cy="419080"/>
            <a:chOff x="3245354" y="3649993"/>
            <a:chExt cx="746725" cy="419080"/>
          </a:xfrm>
        </p:grpSpPr>
        <p:sp>
          <p:nvSpPr>
            <p:cNvPr id="15" name="Rectangle 14"/>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20</a:t>
              </a:r>
            </a:p>
          </p:txBody>
        </p:sp>
        <p:sp>
          <p:nvSpPr>
            <p:cNvPr id="16" name="Oval 15"/>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17" name="Group 16"/>
          <p:cNvGrpSpPr/>
          <p:nvPr/>
        </p:nvGrpSpPr>
        <p:grpSpPr>
          <a:xfrm>
            <a:off x="5835401" y="4627748"/>
            <a:ext cx="746725" cy="419080"/>
            <a:chOff x="3245354" y="3649993"/>
            <a:chExt cx="746725" cy="419080"/>
          </a:xfrm>
        </p:grpSpPr>
        <p:sp>
          <p:nvSpPr>
            <p:cNvPr id="18" name="Rectangle 17"/>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30</a:t>
              </a:r>
            </a:p>
          </p:txBody>
        </p:sp>
        <p:sp>
          <p:nvSpPr>
            <p:cNvPr id="19" name="Oval 18"/>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20" name="Straight Arrow Connector 19"/>
          <p:cNvCxnSpPr>
            <a:endCxn id="25" idx="1"/>
          </p:cNvCxnSpPr>
          <p:nvPr/>
        </p:nvCxnSpPr>
        <p:spPr bwMode="auto">
          <a:xfrm>
            <a:off x="3894797" y="4837288"/>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1" name="Straight Arrow Connector 20"/>
          <p:cNvCxnSpPr/>
          <p:nvPr/>
        </p:nvCxnSpPr>
        <p:spPr bwMode="auto">
          <a:xfrm>
            <a:off x="5193650" y="4827247"/>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22" name="Group 21"/>
          <p:cNvGrpSpPr/>
          <p:nvPr/>
        </p:nvGrpSpPr>
        <p:grpSpPr>
          <a:xfrm>
            <a:off x="5462998" y="5462171"/>
            <a:ext cx="746725" cy="419080"/>
            <a:chOff x="3245354" y="3649993"/>
            <a:chExt cx="746725" cy="419080"/>
          </a:xfrm>
        </p:grpSpPr>
        <p:sp>
          <p:nvSpPr>
            <p:cNvPr id="23" name="Rectangle 22"/>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25</a:t>
              </a:r>
            </a:p>
          </p:txBody>
        </p:sp>
        <p:sp>
          <p:nvSpPr>
            <p:cNvPr id="24" name="Oval 23"/>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sp>
        <p:nvSpPr>
          <p:cNvPr id="25" name="TextBox 24"/>
          <p:cNvSpPr txBox="1"/>
          <p:nvPr/>
        </p:nvSpPr>
        <p:spPr>
          <a:xfrm>
            <a:off x="1596986" y="4624038"/>
            <a:ext cx="639919" cy="338554"/>
          </a:xfrm>
          <a:prstGeom prst="rect">
            <a:avLst/>
          </a:prstGeom>
          <a:noFill/>
        </p:spPr>
        <p:txBody>
          <a:bodyPr wrap="none" rtlCol="0">
            <a:spAutoFit/>
          </a:bodyPr>
          <a:lstStyle/>
          <a:p>
            <a:r>
              <a:rPr lang="en-US" dirty="0"/>
              <a:t>head</a:t>
            </a:r>
          </a:p>
        </p:txBody>
      </p:sp>
      <p:sp>
        <p:nvSpPr>
          <p:cNvPr id="28" name="TextBox 27"/>
          <p:cNvSpPr txBox="1"/>
          <p:nvPr/>
        </p:nvSpPr>
        <p:spPr>
          <a:xfrm>
            <a:off x="4451359" y="5036787"/>
            <a:ext cx="583814" cy="338554"/>
          </a:xfrm>
          <a:prstGeom prst="rect">
            <a:avLst/>
          </a:prstGeom>
          <a:noFill/>
        </p:spPr>
        <p:txBody>
          <a:bodyPr wrap="none" rtlCol="0">
            <a:spAutoFit/>
          </a:bodyPr>
          <a:lstStyle/>
          <a:p>
            <a:r>
              <a:rPr lang="en-US" dirty="0" err="1"/>
              <a:t>prev</a:t>
            </a:r>
            <a:endParaRPr lang="en-US" dirty="0"/>
          </a:p>
        </p:txBody>
      </p:sp>
      <p:sp>
        <p:nvSpPr>
          <p:cNvPr id="29" name="TextBox 28"/>
          <p:cNvSpPr txBox="1"/>
          <p:nvPr/>
        </p:nvSpPr>
        <p:spPr>
          <a:xfrm>
            <a:off x="5788084" y="5021914"/>
            <a:ext cx="298480" cy="338554"/>
          </a:xfrm>
          <a:prstGeom prst="rect">
            <a:avLst/>
          </a:prstGeom>
          <a:noFill/>
        </p:spPr>
        <p:txBody>
          <a:bodyPr wrap="none" rtlCol="0">
            <a:spAutoFit/>
          </a:bodyPr>
          <a:lstStyle/>
          <a:p>
            <a:r>
              <a:rPr lang="en-US" dirty="0"/>
              <a:t>p</a:t>
            </a:r>
          </a:p>
        </p:txBody>
      </p:sp>
      <p:cxnSp>
        <p:nvCxnSpPr>
          <p:cNvPr id="34" name="Curved Connector 33"/>
          <p:cNvCxnSpPr>
            <a:stCxn id="16" idx="4"/>
            <a:endCxn id="23" idx="1"/>
          </p:cNvCxnSpPr>
          <p:nvPr/>
        </p:nvCxnSpPr>
        <p:spPr bwMode="auto">
          <a:xfrm rot="16200000" flipH="1">
            <a:off x="4927580" y="5136293"/>
            <a:ext cx="769246" cy="301590"/>
          </a:xfrm>
          <a:prstGeom prst="curvedConnector2">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6" name="Curved Connector 35"/>
          <p:cNvCxnSpPr>
            <a:stCxn id="24" idx="6"/>
          </p:cNvCxnSpPr>
          <p:nvPr/>
        </p:nvCxnSpPr>
        <p:spPr bwMode="auto">
          <a:xfrm flipV="1">
            <a:off x="6136198" y="5045459"/>
            <a:ext cx="235244" cy="626252"/>
          </a:xfrm>
          <a:prstGeom prst="curvedConnector2">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00645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500"/>
                                        <p:tgtEl>
                                          <p:spTgt spid="3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fade">
                                      <p:cBhvr>
                                        <p:cTn id="16"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Removing from a Sorted Linked List</a:t>
            </a:r>
          </a:p>
        </p:txBody>
      </p:sp>
      <p:sp>
        <p:nvSpPr>
          <p:cNvPr id="3" name="Content Placeholder 2"/>
          <p:cNvSpPr>
            <a:spLocks noGrp="1"/>
          </p:cNvSpPr>
          <p:nvPr>
            <p:ph idx="1"/>
          </p:nvPr>
        </p:nvSpPr>
        <p:spPr>
          <a:xfrm>
            <a:off x="457200" y="1295400"/>
            <a:ext cx="8229600" cy="579137"/>
          </a:xfrm>
        </p:spPr>
        <p:txBody>
          <a:bodyPr/>
          <a:lstStyle/>
          <a:p>
            <a:r>
              <a:rPr lang="en-US" dirty="0"/>
              <a:t>Remove from the head of a sorted list.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37</a:t>
            </a:fld>
            <a:endParaRPr lang="en-US"/>
          </a:p>
        </p:txBody>
      </p:sp>
      <p:sp>
        <p:nvSpPr>
          <p:cNvPr id="5" name="TextBox 4"/>
          <p:cNvSpPr txBox="1"/>
          <p:nvPr/>
        </p:nvSpPr>
        <p:spPr>
          <a:xfrm>
            <a:off x="2751630" y="1874537"/>
            <a:ext cx="3640740" cy="1815882"/>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charset="0"/>
                <a:ea typeface="Courier New" charset="0"/>
                <a:cs typeface="Courier New" charset="0"/>
              </a:rPr>
              <a:t>if (value == head-&gt;data)</a:t>
            </a:r>
          </a:p>
          <a:p>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Node</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head</a:t>
            </a:r>
            <a:r>
              <a:rPr lang="mr-IN" b="1" dirty="0">
                <a:latin typeface="Courier New" charset="0"/>
                <a:ea typeface="Courier New" charset="0"/>
                <a:cs typeface="Courier New" charset="0"/>
              </a:rPr>
              <a:t>-&gt;</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a:t>
            </a:r>
          </a:p>
          <a:p>
            <a:r>
              <a:rPr lang="en-US" b="1" dirty="0">
                <a:latin typeface="Courier New" charset="0"/>
                <a:ea typeface="Courier New" charset="0"/>
                <a:cs typeface="Courier New" charset="0"/>
              </a:rPr>
              <a:t>    delete head;</a:t>
            </a:r>
          </a:p>
          <a:p>
            <a:r>
              <a:rPr lang="en-US" b="1" dirty="0">
                <a:latin typeface="Courier New" charset="0"/>
                <a:ea typeface="Courier New" charset="0"/>
                <a:cs typeface="Courier New" charset="0"/>
              </a:rPr>
              <a:t>    head = next;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return</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a:t>
            </a:r>
            <a:endParaRPr lang="en-US" b="1" dirty="0">
              <a:latin typeface="Courier New" charset="0"/>
              <a:ea typeface="Courier New" charset="0"/>
              <a:cs typeface="Courier New" charset="0"/>
            </a:endParaRPr>
          </a:p>
        </p:txBody>
      </p:sp>
      <p:grpSp>
        <p:nvGrpSpPr>
          <p:cNvPr id="6" name="Group 5"/>
          <p:cNvGrpSpPr/>
          <p:nvPr/>
        </p:nvGrpSpPr>
        <p:grpSpPr>
          <a:xfrm>
            <a:off x="2263090" y="4147551"/>
            <a:ext cx="457195" cy="419080"/>
            <a:chOff x="2377464" y="3649993"/>
            <a:chExt cx="457195" cy="419080"/>
          </a:xfrm>
        </p:grpSpPr>
        <p:sp>
          <p:nvSpPr>
            <p:cNvPr id="7" name="Rectangle 6"/>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8" name="Oval 7"/>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9" name="Group 8"/>
          <p:cNvGrpSpPr/>
          <p:nvPr/>
        </p:nvGrpSpPr>
        <p:grpSpPr>
          <a:xfrm>
            <a:off x="3221597" y="4147551"/>
            <a:ext cx="746725" cy="419080"/>
            <a:chOff x="3245354" y="3649993"/>
            <a:chExt cx="746725" cy="419080"/>
          </a:xfrm>
        </p:grpSpPr>
        <p:sp>
          <p:nvSpPr>
            <p:cNvPr id="10" name="Rectangle 9"/>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10</a:t>
              </a:r>
            </a:p>
          </p:txBody>
        </p:sp>
        <p:sp>
          <p:nvSpPr>
            <p:cNvPr id="11" name="Oval 10"/>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2" name="Straight Arrow Connector 11"/>
          <p:cNvCxnSpPr>
            <a:endCxn id="16" idx="1"/>
          </p:cNvCxnSpPr>
          <p:nvPr/>
        </p:nvCxnSpPr>
        <p:spPr bwMode="auto">
          <a:xfrm>
            <a:off x="2560266" y="4357091"/>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13" name="Group 12"/>
          <p:cNvGrpSpPr/>
          <p:nvPr/>
        </p:nvGrpSpPr>
        <p:grpSpPr>
          <a:xfrm>
            <a:off x="4556787" y="4157592"/>
            <a:ext cx="746725" cy="419080"/>
            <a:chOff x="3245354" y="3649993"/>
            <a:chExt cx="746725" cy="419080"/>
          </a:xfrm>
        </p:grpSpPr>
        <p:sp>
          <p:nvSpPr>
            <p:cNvPr id="14" name="Rectangle 13"/>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20</a:t>
              </a:r>
            </a:p>
          </p:txBody>
        </p:sp>
        <p:sp>
          <p:nvSpPr>
            <p:cNvPr id="15" name="Oval 14"/>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16" name="Group 15"/>
          <p:cNvGrpSpPr/>
          <p:nvPr/>
        </p:nvGrpSpPr>
        <p:grpSpPr>
          <a:xfrm>
            <a:off x="5835401" y="4157592"/>
            <a:ext cx="746725" cy="419080"/>
            <a:chOff x="3245354" y="3649993"/>
            <a:chExt cx="746725" cy="419080"/>
          </a:xfrm>
        </p:grpSpPr>
        <p:sp>
          <p:nvSpPr>
            <p:cNvPr id="17" name="Rectangle 16"/>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30</a:t>
              </a:r>
            </a:p>
          </p:txBody>
        </p:sp>
        <p:sp>
          <p:nvSpPr>
            <p:cNvPr id="18" name="Oval 17"/>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9" name="Straight Arrow Connector 18"/>
          <p:cNvCxnSpPr/>
          <p:nvPr/>
        </p:nvCxnSpPr>
        <p:spPr bwMode="auto">
          <a:xfrm>
            <a:off x="3894797" y="4367132"/>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0" name="Straight Arrow Connector 19"/>
          <p:cNvCxnSpPr/>
          <p:nvPr/>
        </p:nvCxnSpPr>
        <p:spPr bwMode="auto">
          <a:xfrm>
            <a:off x="5193650" y="4357091"/>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21" name="TextBox 20"/>
          <p:cNvSpPr txBox="1"/>
          <p:nvPr/>
        </p:nvSpPr>
        <p:spPr>
          <a:xfrm>
            <a:off x="1596986" y="4153882"/>
            <a:ext cx="639919" cy="338554"/>
          </a:xfrm>
          <a:prstGeom prst="rect">
            <a:avLst/>
          </a:prstGeom>
          <a:noFill/>
        </p:spPr>
        <p:txBody>
          <a:bodyPr wrap="none" rtlCol="0">
            <a:spAutoFit/>
          </a:bodyPr>
          <a:lstStyle/>
          <a:p>
            <a:r>
              <a:rPr lang="en-US" dirty="0"/>
              <a:t>head</a:t>
            </a:r>
          </a:p>
        </p:txBody>
      </p:sp>
      <p:grpSp>
        <p:nvGrpSpPr>
          <p:cNvPr id="22" name="Group 21"/>
          <p:cNvGrpSpPr/>
          <p:nvPr/>
        </p:nvGrpSpPr>
        <p:grpSpPr>
          <a:xfrm>
            <a:off x="2263090" y="4800585"/>
            <a:ext cx="457195" cy="419080"/>
            <a:chOff x="2377464" y="3649993"/>
            <a:chExt cx="457195" cy="419080"/>
          </a:xfrm>
        </p:grpSpPr>
        <p:sp>
          <p:nvSpPr>
            <p:cNvPr id="23" name="Rectangle 22"/>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4" name="Oval 23"/>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sp>
        <p:nvSpPr>
          <p:cNvPr id="25" name="TextBox 24"/>
          <p:cNvSpPr txBox="1"/>
          <p:nvPr/>
        </p:nvSpPr>
        <p:spPr>
          <a:xfrm>
            <a:off x="1596986" y="4806916"/>
            <a:ext cx="572593" cy="338554"/>
          </a:xfrm>
          <a:prstGeom prst="rect">
            <a:avLst/>
          </a:prstGeom>
          <a:noFill/>
        </p:spPr>
        <p:txBody>
          <a:bodyPr wrap="none" rtlCol="0">
            <a:spAutoFit/>
          </a:bodyPr>
          <a:lstStyle/>
          <a:p>
            <a:r>
              <a:rPr lang="en-US" dirty="0"/>
              <a:t>next</a:t>
            </a:r>
          </a:p>
        </p:txBody>
      </p:sp>
      <p:cxnSp>
        <p:nvCxnSpPr>
          <p:cNvPr id="27" name="Curved Connector 26"/>
          <p:cNvCxnSpPr>
            <a:stCxn id="24" idx="6"/>
            <a:endCxn id="14" idx="2"/>
          </p:cNvCxnSpPr>
          <p:nvPr/>
        </p:nvCxnSpPr>
        <p:spPr bwMode="auto">
          <a:xfrm flipV="1">
            <a:off x="2560266" y="4576672"/>
            <a:ext cx="2369884" cy="433453"/>
          </a:xfrm>
          <a:prstGeom prst="curvedConnector2">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3" name="Straight Arrow Connector 32">
            <a:extLst>
              <a:ext uri="{FF2B5EF4-FFF2-40B4-BE49-F238E27FC236}">
                <a16:creationId xmlns:a16="http://schemas.microsoft.com/office/drawing/2014/main" id="{0449750B-362E-8F4D-84CA-E24DFBBE2A7A}"/>
              </a:ext>
            </a:extLst>
          </p:cNvPr>
          <p:cNvCxnSpPr>
            <a:cxnSpLocks/>
            <a:endCxn id="14" idx="1"/>
          </p:cNvCxnSpPr>
          <p:nvPr/>
        </p:nvCxnSpPr>
        <p:spPr bwMode="auto">
          <a:xfrm>
            <a:off x="2560266" y="4357091"/>
            <a:ext cx="1996521" cy="10041"/>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47565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par>
                                <p:cTn id="13" presetID="10" presetClass="exit" presetSubtype="0" fill="hold" nodeType="withEffect">
                                  <p:stCondLst>
                                    <p:cond delay="0"/>
                                  </p:stCondLst>
                                  <p:childTnLst>
                                    <p:animEffect transition="out" filter="fade">
                                      <p:cBhvr>
                                        <p:cTn id="14" dur="500"/>
                                        <p:tgtEl>
                                          <p:spTgt spid="19"/>
                                        </p:tgtEl>
                                      </p:cBhvr>
                                    </p:animEffect>
                                    <p:set>
                                      <p:cBhvr>
                                        <p:cTn id="15" dur="1" fill="hold">
                                          <p:stCondLst>
                                            <p:cond delay="499"/>
                                          </p:stCondLst>
                                        </p:cTn>
                                        <p:tgtEl>
                                          <p:spTgt spid="19"/>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12"/>
                                        </p:tgtEl>
                                      </p:cBhvr>
                                    </p:animEffect>
                                    <p:set>
                                      <p:cBhvr>
                                        <p:cTn id="20" dur="1" fill="hold">
                                          <p:stCondLst>
                                            <p:cond delay="499"/>
                                          </p:stCondLst>
                                        </p:cTn>
                                        <p:tgtEl>
                                          <p:spTgt spid="12"/>
                                        </p:tgtEl>
                                        <p:attrNameLst>
                                          <p:attrName>style.visibility</p:attrName>
                                        </p:attrNameLst>
                                      </p:cBhvr>
                                      <p:to>
                                        <p:strVal val="hidden"/>
                                      </p:to>
                                    </p:se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fade">
                                      <p:cBhvr>
                                        <p:cTn id="2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Removing from a Sorted Linked List</a:t>
            </a:r>
            <a:r>
              <a:rPr lang="en-US" i="1" dirty="0"/>
              <a:t>, cont’d</a:t>
            </a:r>
          </a:p>
        </p:txBody>
      </p:sp>
      <p:sp>
        <p:nvSpPr>
          <p:cNvPr id="3" name="Content Placeholder 2"/>
          <p:cNvSpPr>
            <a:spLocks noGrp="1"/>
          </p:cNvSpPr>
          <p:nvPr>
            <p:ph idx="1"/>
          </p:nvPr>
        </p:nvSpPr>
        <p:spPr>
          <a:xfrm>
            <a:off x="457200" y="1295400"/>
            <a:ext cx="8229600" cy="579137"/>
          </a:xfrm>
        </p:spPr>
        <p:txBody>
          <a:bodyPr/>
          <a:lstStyle/>
          <a:p>
            <a:r>
              <a:rPr lang="en-US" dirty="0"/>
              <a:t>Remove from </a:t>
            </a:r>
            <a:r>
              <a:rPr lang="en-US"/>
              <a:t>the middle of </a:t>
            </a:r>
            <a:r>
              <a:rPr lang="en-US" dirty="0"/>
              <a:t>a sorted </a:t>
            </a:r>
            <a:r>
              <a:rPr lang="en-US"/>
              <a:t>list.</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38</a:t>
            </a:fld>
            <a:endParaRPr lang="en-US"/>
          </a:p>
        </p:txBody>
      </p:sp>
      <p:sp>
        <p:nvSpPr>
          <p:cNvPr id="5" name="TextBox 4"/>
          <p:cNvSpPr txBox="1"/>
          <p:nvPr/>
        </p:nvSpPr>
        <p:spPr>
          <a:xfrm>
            <a:off x="1825895" y="1874537"/>
            <a:ext cx="5492209" cy="3046988"/>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charset="0"/>
                <a:ea typeface="Courier New" charset="0"/>
                <a:cs typeface="Courier New" charset="0"/>
              </a:rPr>
              <a:t>while ((p != </a:t>
            </a:r>
            <a:r>
              <a:rPr lang="en-US" b="1" dirty="0" err="1">
                <a:latin typeface="Courier New" charset="0"/>
                <a:ea typeface="Courier New" charset="0"/>
                <a:cs typeface="Courier New" charset="0"/>
              </a:rPr>
              <a:t>nullptr</a:t>
            </a:r>
            <a:r>
              <a:rPr lang="en-US" b="1" dirty="0">
                <a:latin typeface="Courier New" charset="0"/>
                <a:ea typeface="Courier New" charset="0"/>
                <a:cs typeface="Courier New" charset="0"/>
              </a:rPr>
              <a:t>) &amp;&amp; (value &gt; p-&gt;data))</a:t>
            </a:r>
          </a:p>
          <a:p>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prev</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-&gt;</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a:t>
            </a:r>
          </a:p>
          <a:p>
            <a:endParaRPr lang="mr-IN" b="1" dirty="0">
              <a:latin typeface="Courier New" charset="0"/>
              <a:ea typeface="Courier New" charset="0"/>
              <a:cs typeface="Courier New" charset="0"/>
            </a:endParaRPr>
          </a:p>
          <a:p>
            <a:r>
              <a:rPr lang="mr-IN" b="1" dirty="0" err="1">
                <a:latin typeface="Courier New" charset="0"/>
                <a:ea typeface="Courier New" charset="0"/>
                <a:cs typeface="Courier New" charset="0"/>
              </a:rPr>
              <a:t>if</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nullptr</a:t>
            </a:r>
            <a:r>
              <a:rPr lang="mr-IN" b="1" dirty="0">
                <a:latin typeface="Courier New" charset="0"/>
                <a:ea typeface="Courier New" charset="0"/>
                <a:cs typeface="Courier New" charset="0"/>
              </a:rPr>
              <a:t>) &amp;&amp; (</a:t>
            </a:r>
            <a:r>
              <a:rPr lang="mr-IN" b="1" dirty="0" err="1">
                <a:latin typeface="Courier New" charset="0"/>
                <a:ea typeface="Courier New" charset="0"/>
                <a:cs typeface="Courier New" charset="0"/>
              </a:rPr>
              <a:t>value</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-&gt;</a:t>
            </a:r>
            <a:r>
              <a:rPr lang="mr-IN" b="1" dirty="0" err="1">
                <a:latin typeface="Courier New" charset="0"/>
                <a:ea typeface="Courier New" charset="0"/>
                <a:cs typeface="Courier New" charset="0"/>
              </a:rPr>
              <a:t>data</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Node</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-&gt;</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delete</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p</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prev</a:t>
            </a:r>
            <a:r>
              <a:rPr lang="mr-IN" b="1" dirty="0">
                <a:latin typeface="Courier New" charset="0"/>
                <a:ea typeface="Courier New" charset="0"/>
                <a:cs typeface="Courier New" charset="0"/>
              </a:rPr>
              <a:t>-&gt;</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a:t>
            </a:r>
            <a:endParaRPr lang="en-US" b="1" dirty="0">
              <a:latin typeface="Courier New" charset="0"/>
              <a:ea typeface="Courier New" charset="0"/>
              <a:cs typeface="Courier New" charset="0"/>
            </a:endParaRPr>
          </a:p>
        </p:txBody>
      </p:sp>
      <p:grpSp>
        <p:nvGrpSpPr>
          <p:cNvPr id="6" name="Group 5"/>
          <p:cNvGrpSpPr/>
          <p:nvPr/>
        </p:nvGrpSpPr>
        <p:grpSpPr>
          <a:xfrm>
            <a:off x="2263090" y="5140219"/>
            <a:ext cx="457195" cy="419080"/>
            <a:chOff x="2377464" y="3649993"/>
            <a:chExt cx="457195" cy="419080"/>
          </a:xfrm>
        </p:grpSpPr>
        <p:sp>
          <p:nvSpPr>
            <p:cNvPr id="7" name="Rectangle 6"/>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8" name="Oval 7"/>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9" name="Group 8"/>
          <p:cNvGrpSpPr/>
          <p:nvPr/>
        </p:nvGrpSpPr>
        <p:grpSpPr>
          <a:xfrm>
            <a:off x="3221597" y="5140219"/>
            <a:ext cx="746725" cy="419080"/>
            <a:chOff x="3245354" y="3649993"/>
            <a:chExt cx="746725" cy="419080"/>
          </a:xfrm>
        </p:grpSpPr>
        <p:sp>
          <p:nvSpPr>
            <p:cNvPr id="10" name="Rectangle 9"/>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10</a:t>
              </a:r>
            </a:p>
          </p:txBody>
        </p:sp>
        <p:sp>
          <p:nvSpPr>
            <p:cNvPr id="11" name="Oval 10"/>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2" name="Straight Arrow Connector 11"/>
          <p:cNvCxnSpPr>
            <a:endCxn id="20" idx="1"/>
          </p:cNvCxnSpPr>
          <p:nvPr/>
        </p:nvCxnSpPr>
        <p:spPr bwMode="auto">
          <a:xfrm>
            <a:off x="2560266" y="5349759"/>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28" name="Group 27"/>
          <p:cNvGrpSpPr/>
          <p:nvPr/>
        </p:nvGrpSpPr>
        <p:grpSpPr>
          <a:xfrm>
            <a:off x="4556787" y="5150260"/>
            <a:ext cx="746725" cy="419080"/>
            <a:chOff x="4556787" y="5150260"/>
            <a:chExt cx="746725" cy="419080"/>
          </a:xfrm>
        </p:grpSpPr>
        <p:sp>
          <p:nvSpPr>
            <p:cNvPr id="14" name="Rectangle 13"/>
            <p:cNvSpPr/>
            <p:nvPr/>
          </p:nvSpPr>
          <p:spPr bwMode="auto">
            <a:xfrm>
              <a:off x="4556787" y="5150260"/>
              <a:ext cx="746725" cy="419080"/>
            </a:xfrm>
            <a:prstGeom prst="rect">
              <a:avLst/>
            </a:prstGeom>
            <a:solidFill>
              <a:schemeClr val="bg1">
                <a:lumMod val="95000"/>
              </a:schemeClr>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20</a:t>
              </a:r>
            </a:p>
          </p:txBody>
        </p:sp>
        <p:sp>
          <p:nvSpPr>
            <p:cNvPr id="15" name="Oval 14"/>
            <p:cNvSpPr/>
            <p:nvPr/>
          </p:nvSpPr>
          <p:spPr bwMode="auto">
            <a:xfrm>
              <a:off x="5092828" y="5294623"/>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16" name="Group 15"/>
          <p:cNvGrpSpPr/>
          <p:nvPr/>
        </p:nvGrpSpPr>
        <p:grpSpPr>
          <a:xfrm>
            <a:off x="5835401" y="5150260"/>
            <a:ext cx="746725" cy="419080"/>
            <a:chOff x="3245354" y="3649993"/>
            <a:chExt cx="746725" cy="419080"/>
          </a:xfrm>
        </p:grpSpPr>
        <p:sp>
          <p:nvSpPr>
            <p:cNvPr id="17" name="Rectangle 16"/>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ＭＳ Ｐゴシック" charset="0"/>
                </a:rPr>
                <a:t>30</a:t>
              </a:r>
            </a:p>
          </p:txBody>
        </p:sp>
        <p:sp>
          <p:nvSpPr>
            <p:cNvPr id="18" name="Oval 17"/>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9" name="Straight Arrow Connector 18"/>
          <p:cNvCxnSpPr/>
          <p:nvPr/>
        </p:nvCxnSpPr>
        <p:spPr bwMode="auto">
          <a:xfrm>
            <a:off x="3894797" y="5359800"/>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0" name="Straight Arrow Connector 19"/>
          <p:cNvCxnSpPr/>
          <p:nvPr/>
        </p:nvCxnSpPr>
        <p:spPr bwMode="auto">
          <a:xfrm>
            <a:off x="5193650" y="5349759"/>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21" name="TextBox 20"/>
          <p:cNvSpPr txBox="1"/>
          <p:nvPr/>
        </p:nvSpPr>
        <p:spPr>
          <a:xfrm>
            <a:off x="1596986" y="5146550"/>
            <a:ext cx="639919" cy="338554"/>
          </a:xfrm>
          <a:prstGeom prst="rect">
            <a:avLst/>
          </a:prstGeom>
          <a:noFill/>
        </p:spPr>
        <p:txBody>
          <a:bodyPr wrap="none" rtlCol="0">
            <a:spAutoFit/>
          </a:bodyPr>
          <a:lstStyle/>
          <a:p>
            <a:r>
              <a:rPr lang="en-US" dirty="0"/>
              <a:t>head</a:t>
            </a:r>
          </a:p>
        </p:txBody>
      </p:sp>
      <p:sp>
        <p:nvSpPr>
          <p:cNvPr id="22" name="TextBox 21"/>
          <p:cNvSpPr txBox="1"/>
          <p:nvPr/>
        </p:nvSpPr>
        <p:spPr>
          <a:xfrm>
            <a:off x="3200415" y="5559299"/>
            <a:ext cx="583814" cy="338554"/>
          </a:xfrm>
          <a:prstGeom prst="rect">
            <a:avLst/>
          </a:prstGeom>
          <a:noFill/>
        </p:spPr>
        <p:txBody>
          <a:bodyPr wrap="none" rtlCol="0">
            <a:spAutoFit/>
          </a:bodyPr>
          <a:lstStyle/>
          <a:p>
            <a:r>
              <a:rPr lang="en-US" dirty="0" err="1"/>
              <a:t>prev</a:t>
            </a:r>
            <a:endParaRPr lang="en-US" dirty="0"/>
          </a:p>
        </p:txBody>
      </p:sp>
      <p:sp>
        <p:nvSpPr>
          <p:cNvPr id="23" name="TextBox 22"/>
          <p:cNvSpPr txBox="1"/>
          <p:nvPr/>
        </p:nvSpPr>
        <p:spPr>
          <a:xfrm>
            <a:off x="4537140" y="5544426"/>
            <a:ext cx="298480" cy="338554"/>
          </a:xfrm>
          <a:prstGeom prst="rect">
            <a:avLst/>
          </a:prstGeom>
          <a:noFill/>
        </p:spPr>
        <p:txBody>
          <a:bodyPr wrap="none" rtlCol="0">
            <a:spAutoFit/>
          </a:bodyPr>
          <a:lstStyle/>
          <a:p>
            <a:r>
              <a:rPr lang="en-US" dirty="0"/>
              <a:t>p</a:t>
            </a:r>
          </a:p>
        </p:txBody>
      </p:sp>
      <p:grpSp>
        <p:nvGrpSpPr>
          <p:cNvPr id="24" name="Group 23"/>
          <p:cNvGrpSpPr/>
          <p:nvPr/>
        </p:nvGrpSpPr>
        <p:grpSpPr>
          <a:xfrm>
            <a:off x="2263090" y="5806414"/>
            <a:ext cx="457195" cy="419080"/>
            <a:chOff x="2377464" y="3649993"/>
            <a:chExt cx="457195" cy="419080"/>
          </a:xfrm>
        </p:grpSpPr>
        <p:sp>
          <p:nvSpPr>
            <p:cNvPr id="25" name="Rectangle 24"/>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6" name="Oval 25"/>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sp>
        <p:nvSpPr>
          <p:cNvPr id="27" name="TextBox 26"/>
          <p:cNvSpPr txBox="1"/>
          <p:nvPr/>
        </p:nvSpPr>
        <p:spPr>
          <a:xfrm>
            <a:off x="1596986" y="5812745"/>
            <a:ext cx="572593" cy="338554"/>
          </a:xfrm>
          <a:prstGeom prst="rect">
            <a:avLst/>
          </a:prstGeom>
          <a:noFill/>
        </p:spPr>
        <p:txBody>
          <a:bodyPr wrap="none" rtlCol="0">
            <a:spAutoFit/>
          </a:bodyPr>
          <a:lstStyle/>
          <a:p>
            <a:r>
              <a:rPr lang="en-US" dirty="0"/>
              <a:t>next</a:t>
            </a:r>
          </a:p>
        </p:txBody>
      </p:sp>
      <p:cxnSp>
        <p:nvCxnSpPr>
          <p:cNvPr id="31" name="Curved Connector 30"/>
          <p:cNvCxnSpPr>
            <a:stCxn id="26" idx="6"/>
            <a:endCxn id="17" idx="2"/>
          </p:cNvCxnSpPr>
          <p:nvPr/>
        </p:nvCxnSpPr>
        <p:spPr bwMode="auto">
          <a:xfrm flipV="1">
            <a:off x="2560266" y="5569340"/>
            <a:ext cx="3648498" cy="446614"/>
          </a:xfrm>
          <a:prstGeom prst="curvedConnector2">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9" name="Straight Arrow Connector 28">
            <a:extLst>
              <a:ext uri="{FF2B5EF4-FFF2-40B4-BE49-F238E27FC236}">
                <a16:creationId xmlns:a16="http://schemas.microsoft.com/office/drawing/2014/main" id="{14067957-9C32-944F-9728-F4DB06A7AED8}"/>
              </a:ext>
            </a:extLst>
          </p:cNvPr>
          <p:cNvCxnSpPr>
            <a:stCxn id="11" idx="6"/>
            <a:endCxn id="17" idx="1"/>
          </p:cNvCxnSpPr>
          <p:nvPr/>
        </p:nvCxnSpPr>
        <p:spPr bwMode="auto">
          <a:xfrm>
            <a:off x="3894797" y="5349759"/>
            <a:ext cx="1940604" cy="10041"/>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22574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28"/>
                                        </p:tgtEl>
                                      </p:cBhvr>
                                    </p:animEffect>
                                    <p:set>
                                      <p:cBhvr>
                                        <p:cTn id="12" dur="1" fill="hold">
                                          <p:stCondLst>
                                            <p:cond delay="499"/>
                                          </p:stCondLst>
                                        </p:cTn>
                                        <p:tgtEl>
                                          <p:spTgt spid="28"/>
                                        </p:tgtEl>
                                        <p:attrNameLst>
                                          <p:attrName>style.visibility</p:attrName>
                                        </p:attrNameLst>
                                      </p:cBhvr>
                                      <p:to>
                                        <p:strVal val="hidden"/>
                                      </p:to>
                                    </p:set>
                                  </p:childTnLst>
                                </p:cTn>
                              </p:par>
                              <p:par>
                                <p:cTn id="13" presetID="10" presetClass="exit" presetSubtype="0" fill="hold" nodeType="withEffect">
                                  <p:stCondLst>
                                    <p:cond delay="0"/>
                                  </p:stCondLst>
                                  <p:childTnLst>
                                    <p:animEffect transition="out" filter="fade">
                                      <p:cBhvr>
                                        <p:cTn id="14" dur="500"/>
                                        <p:tgtEl>
                                          <p:spTgt spid="20"/>
                                        </p:tgtEl>
                                      </p:cBhvr>
                                    </p:animEffect>
                                    <p:set>
                                      <p:cBhvr>
                                        <p:cTn id="15" dur="1" fill="hold">
                                          <p:stCondLst>
                                            <p:cond delay="499"/>
                                          </p:stCondLst>
                                        </p:cTn>
                                        <p:tgtEl>
                                          <p:spTgt spid="2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19"/>
                                        </p:tgtEl>
                                      </p:cBhvr>
                                    </p:animEffect>
                                    <p:set>
                                      <p:cBhvr>
                                        <p:cTn id="20" dur="1" fill="hold">
                                          <p:stCondLst>
                                            <p:cond delay="499"/>
                                          </p:stCondLst>
                                        </p:cTn>
                                        <p:tgtEl>
                                          <p:spTgt spid="19"/>
                                        </p:tgtEl>
                                        <p:attrNameLst>
                                          <p:attrName>style.visibility</p:attrName>
                                        </p:attrNameLst>
                                      </p:cBhvr>
                                      <p:to>
                                        <p:strVal val="hidden"/>
                                      </p:to>
                                    </p:se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fade">
                                      <p:cBhvr>
                                        <p:cTn id="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a:t>
            </a:r>
          </a:p>
        </p:txBody>
      </p:sp>
      <p:sp>
        <p:nvSpPr>
          <p:cNvPr id="3" name="Content Placeholder 2"/>
          <p:cNvSpPr>
            <a:spLocks noGrp="1"/>
          </p:cNvSpPr>
          <p:nvPr>
            <p:ph idx="1"/>
          </p:nvPr>
        </p:nvSpPr>
        <p:spPr/>
        <p:txBody>
          <a:bodyPr/>
          <a:lstStyle/>
          <a:p>
            <a:r>
              <a:rPr lang="en-US" dirty="0"/>
              <a:t>A </a:t>
            </a:r>
            <a:r>
              <a:rPr lang="en-US" dirty="0">
                <a:solidFill>
                  <a:srgbClr val="B23C00"/>
                </a:solidFill>
              </a:rPr>
              <a:t>stack</a:t>
            </a:r>
            <a:r>
              <a:rPr lang="en-US" dirty="0"/>
              <a:t> is a data structure where you can </a:t>
            </a:r>
            <a:br>
              <a:rPr lang="en-US" dirty="0"/>
            </a:br>
            <a:r>
              <a:rPr lang="en-US" dirty="0">
                <a:solidFill>
                  <a:srgbClr val="B23C00"/>
                </a:solidFill>
              </a:rPr>
              <a:t>insert</a:t>
            </a:r>
            <a:r>
              <a:rPr lang="en-US" dirty="0"/>
              <a:t> objects and </a:t>
            </a:r>
            <a:r>
              <a:rPr lang="en-US" dirty="0">
                <a:solidFill>
                  <a:srgbClr val="B23C00"/>
                </a:solidFill>
              </a:rPr>
              <a:t>remove</a:t>
            </a:r>
            <a:r>
              <a:rPr lang="en-US" dirty="0"/>
              <a:t> objects.</a:t>
            </a:r>
          </a:p>
          <a:p>
            <a:pPr lvl="5"/>
            <a:endParaRPr lang="en-US" dirty="0"/>
          </a:p>
          <a:p>
            <a:r>
              <a:rPr lang="en-US" dirty="0"/>
              <a:t>The stack maintains the </a:t>
            </a:r>
            <a:r>
              <a:rPr lang="en-US" dirty="0">
                <a:solidFill>
                  <a:srgbClr val="B23C00"/>
                </a:solidFill>
              </a:rPr>
              <a:t>order</a:t>
            </a:r>
            <a:r>
              <a:rPr lang="en-US" dirty="0"/>
              <a:t> </a:t>
            </a:r>
            <a:br>
              <a:rPr lang="en-US" dirty="0"/>
            </a:br>
            <a:r>
              <a:rPr lang="en-US" dirty="0"/>
              <a:t>that the objects are inserted.</a:t>
            </a:r>
          </a:p>
          <a:p>
            <a:pPr lvl="5"/>
            <a:endParaRPr lang="en-US" dirty="0"/>
          </a:p>
          <a:p>
            <a:r>
              <a:rPr lang="en-US" dirty="0"/>
              <a:t>Objects are removed from the stack </a:t>
            </a:r>
            <a:br>
              <a:rPr lang="en-US" dirty="0"/>
            </a:br>
            <a:r>
              <a:rPr lang="en-US" dirty="0">
                <a:solidFill>
                  <a:srgbClr val="B23C00"/>
                </a:solidFill>
              </a:rPr>
              <a:t>in the reverse order </a:t>
            </a:r>
            <a:r>
              <a:rPr lang="en-US" dirty="0"/>
              <a:t>that they were inserted.</a:t>
            </a:r>
          </a:p>
          <a:p>
            <a:pPr lvl="5"/>
            <a:endParaRPr lang="en-US" dirty="0"/>
          </a:p>
          <a:p>
            <a:r>
              <a:rPr lang="en-US" dirty="0"/>
              <a:t>This is commonly known as </a:t>
            </a:r>
            <a:r>
              <a:rPr lang="en-US" dirty="0">
                <a:solidFill>
                  <a:srgbClr val="B23C00"/>
                </a:solidFill>
              </a:rPr>
              <a:t>last-in first-out </a:t>
            </a:r>
            <a:r>
              <a:rPr lang="en-US" dirty="0"/>
              <a:t>(</a:t>
            </a:r>
            <a:r>
              <a:rPr lang="en-US" dirty="0">
                <a:solidFill>
                  <a:srgbClr val="B23C00"/>
                </a:solidFill>
              </a:rPr>
              <a:t>LIFO</a:t>
            </a:r>
            <a:r>
              <a:rPr lang="en-US" dirty="0"/>
              <a:t>).</a:t>
            </a:r>
          </a:p>
          <a:p>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39</a:t>
            </a:fld>
            <a:endParaRPr lang="en-US"/>
          </a:p>
        </p:txBody>
      </p:sp>
    </p:spTree>
    <p:extLst>
      <p:ext uri="{BB962C8B-B14F-4D97-AF65-F5344CB8AC3E}">
        <p14:creationId xmlns:p14="http://schemas.microsoft.com/office/powerpoint/2010/main" val="2699409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2-3</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3977634"/>
            <a:ext cx="8229600" cy="1828780"/>
          </a:xfrm>
        </p:spPr>
        <p:txBody>
          <a:bodyPr/>
          <a:lstStyle/>
          <a:p>
            <a:r>
              <a:rPr lang="en-US" dirty="0"/>
              <a:t>Write the </a:t>
            </a:r>
            <a:r>
              <a:rPr lang="en-US" dirty="0">
                <a:solidFill>
                  <a:srgbClr val="B23C00"/>
                </a:solidFill>
              </a:rPr>
              <a:t>declaration</a:t>
            </a:r>
            <a:r>
              <a:rPr lang="en-US" dirty="0"/>
              <a:t> of the overloaded </a:t>
            </a:r>
            <a:r>
              <a:rPr lang="en-US" b="1" dirty="0">
                <a:solidFill>
                  <a:srgbClr val="0033CC"/>
                </a:solidFill>
                <a:latin typeface="Courier New" panose="02070309020205020404" pitchFamily="49" charset="0"/>
                <a:cs typeface="Courier New" panose="02070309020205020404" pitchFamily="49" charset="0"/>
              </a:rPr>
              <a:t>+</a:t>
            </a:r>
            <a:r>
              <a:rPr lang="en-US" dirty="0"/>
              <a:t> operator that operates on a complex number by adding another complex number to it and returning a new complex sum. </a:t>
            </a:r>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4</a:t>
            </a:fld>
            <a:endParaRPr lang="en-US"/>
          </a:p>
        </p:txBody>
      </p:sp>
      <p:sp>
        <p:nvSpPr>
          <p:cNvPr id="5" name="Text Box 15">
            <a:extLst>
              <a:ext uri="{FF2B5EF4-FFF2-40B4-BE49-F238E27FC236}">
                <a16:creationId xmlns:a16="http://schemas.microsoft.com/office/drawing/2014/main" id="{3960CBED-07B0-C742-AAA2-A223A5759529}"/>
              </a:ext>
            </a:extLst>
          </p:cNvPr>
          <p:cNvSpPr txBox="1"/>
          <p:nvPr/>
        </p:nvSpPr>
        <p:spPr>
          <a:xfrm>
            <a:off x="2419367" y="1287790"/>
            <a:ext cx="4305265" cy="2468853"/>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class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public:</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Complex(double re, double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im</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Complete this class. *****/</a:t>
            </a:r>
            <a:endParaRPr lang="en-US" sz="1400" dirty="0">
              <a:effectLst/>
              <a:ea typeface="Calibri" panose="020F0502020204030204" pitchFamily="34" charset="0"/>
              <a:cs typeface="Times New Roman" panose="02020603050405020304" pitchFamily="18"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private</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double </a:t>
            </a:r>
            <a:r>
              <a:rPr lang="en-US" sz="1400" b="1" u="none" strike="noStrike" dirty="0">
                <a:solidFill>
                  <a:srgbClr val="000000"/>
                </a:solidFill>
                <a:effectLst/>
                <a:latin typeface="Courier New" panose="02070309020205020404" pitchFamily="49" charset="0"/>
                <a:ea typeface="Calibri" panose="020F0502020204030204" pitchFamily="34" charset="0"/>
              </a:rPr>
              <a:t>re</a:t>
            </a:r>
            <a:r>
              <a:rPr lang="en-US" sz="1400" b="1" dirty="0">
                <a:solidFill>
                  <a:srgbClr val="000000"/>
                </a:solidFill>
                <a:effectLst/>
                <a:latin typeface="Courier New" panose="02070309020205020404" pitchFamily="49" charset="0"/>
                <a:ea typeface="Calibri" panose="020F0502020204030204" pitchFamily="34" charset="0"/>
              </a:rPr>
              <a:t>, </a:t>
            </a:r>
            <a:r>
              <a:rPr lang="en-US" sz="1400" b="1" u="none" strike="noStrike" dirty="0" err="1">
                <a:solidFill>
                  <a:srgbClr val="000000"/>
                </a:solidFill>
                <a:effectLst/>
                <a:latin typeface="Courier New" panose="02070309020205020404" pitchFamily="49" charset="0"/>
                <a:ea typeface="Calibri" panose="020F0502020204030204" pitchFamily="34" charset="0"/>
              </a:rPr>
              <a:t>im</a:t>
            </a: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p:txBody>
      </p:sp>
      <p:sp>
        <p:nvSpPr>
          <p:cNvPr id="7" name="Text Box 35">
            <a:extLst>
              <a:ext uri="{FF2B5EF4-FFF2-40B4-BE49-F238E27FC236}">
                <a16:creationId xmlns:a16="http://schemas.microsoft.com/office/drawing/2014/main" id="{B6CB829B-1720-B14C-9B20-20A0AE7163A8}"/>
              </a:ext>
            </a:extLst>
          </p:cNvPr>
          <p:cNvSpPr txBox="1"/>
          <p:nvPr/>
        </p:nvSpPr>
        <p:spPr>
          <a:xfrm>
            <a:off x="2240304" y="5806414"/>
            <a:ext cx="4663389" cy="307340"/>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Complex operator +(const Complex&amp; other);</a:t>
            </a:r>
            <a:endParaRPr lang="en-US" sz="14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488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a:t>
            </a:r>
            <a:r>
              <a:rPr lang="en-US" i="1" dirty="0"/>
              <a:t>, cont’d</a:t>
            </a:r>
          </a:p>
        </p:txBody>
      </p:sp>
      <p:sp>
        <p:nvSpPr>
          <p:cNvPr id="3" name="Content Placeholder 2"/>
          <p:cNvSpPr>
            <a:spLocks noGrp="1"/>
          </p:cNvSpPr>
          <p:nvPr>
            <p:ph idx="1"/>
          </p:nvPr>
        </p:nvSpPr>
        <p:spPr>
          <a:xfrm>
            <a:off x="457200" y="1295400"/>
            <a:ext cx="8229600" cy="4785331"/>
          </a:xfrm>
        </p:spPr>
        <p:txBody>
          <a:bodyPr/>
          <a:lstStyle/>
          <a:p>
            <a:r>
              <a:rPr lang="en-US" dirty="0"/>
              <a:t>We can use a linked list to implement a stack.</a:t>
            </a:r>
          </a:p>
          <a:p>
            <a:endParaRPr lang="en-US" dirty="0"/>
          </a:p>
          <a:p>
            <a:endParaRPr lang="en-US" dirty="0"/>
          </a:p>
          <a:p>
            <a:endParaRPr lang="en-US" dirty="0"/>
          </a:p>
          <a:p>
            <a:endParaRPr lang="en-US" dirty="0"/>
          </a:p>
          <a:p>
            <a:r>
              <a:rPr lang="en-US" dirty="0">
                <a:solidFill>
                  <a:srgbClr val="B23C00"/>
                </a:solidFill>
              </a:rPr>
              <a:t>Insert</a:t>
            </a:r>
            <a:r>
              <a:rPr lang="en-US" dirty="0"/>
              <a:t> (push) new objects at the </a:t>
            </a:r>
            <a:r>
              <a:rPr lang="en-US" dirty="0">
                <a:solidFill>
                  <a:srgbClr val="B23C00"/>
                </a:solidFill>
              </a:rPr>
              <a:t>head</a:t>
            </a:r>
            <a:r>
              <a:rPr lang="en-US" dirty="0"/>
              <a:t>.</a:t>
            </a:r>
          </a:p>
          <a:p>
            <a:r>
              <a:rPr lang="en-US" dirty="0">
                <a:solidFill>
                  <a:srgbClr val="B23C00"/>
                </a:solidFill>
              </a:rPr>
              <a:t>Remove</a:t>
            </a:r>
            <a:r>
              <a:rPr lang="en-US" dirty="0"/>
              <a:t> (pop) objects at the </a:t>
            </a:r>
            <a:r>
              <a:rPr lang="en-US" dirty="0">
                <a:solidFill>
                  <a:srgbClr val="B23C00"/>
                </a:solidFill>
              </a:rPr>
              <a:t>head</a:t>
            </a:r>
            <a:r>
              <a:rPr lang="en-US" dirty="0"/>
              <a: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40</a:t>
            </a:fld>
            <a:endParaRPr lang="en-US"/>
          </a:p>
        </p:txBody>
      </p:sp>
      <p:grpSp>
        <p:nvGrpSpPr>
          <p:cNvPr id="5" name="Group 4"/>
          <p:cNvGrpSpPr/>
          <p:nvPr/>
        </p:nvGrpSpPr>
        <p:grpSpPr>
          <a:xfrm>
            <a:off x="1596986" y="3041816"/>
            <a:ext cx="4985140" cy="429121"/>
            <a:chOff x="1596986" y="4147551"/>
            <a:chExt cx="4985140" cy="429121"/>
          </a:xfrm>
        </p:grpSpPr>
        <p:grpSp>
          <p:nvGrpSpPr>
            <p:cNvPr id="6" name="Group 5"/>
            <p:cNvGrpSpPr/>
            <p:nvPr/>
          </p:nvGrpSpPr>
          <p:grpSpPr>
            <a:xfrm>
              <a:off x="2263090" y="4147551"/>
              <a:ext cx="457195" cy="419080"/>
              <a:chOff x="2377464" y="3649993"/>
              <a:chExt cx="457195" cy="419080"/>
            </a:xfrm>
          </p:grpSpPr>
          <p:sp>
            <p:nvSpPr>
              <p:cNvPr id="25" name="Rectangle 24"/>
              <p:cNvSpPr/>
              <p:nvPr/>
            </p:nvSpPr>
            <p:spPr bwMode="auto">
              <a:xfrm>
                <a:off x="2377464" y="3649993"/>
                <a:ext cx="457195" cy="419080"/>
              </a:xfrm>
              <a:prstGeom prst="rect">
                <a:avLst/>
              </a:prstGeom>
              <a:solidFill>
                <a:srgbClr val="FFFF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6" name="Oval 25"/>
              <p:cNvSpPr/>
              <p:nvPr/>
            </p:nvSpPr>
            <p:spPr bwMode="auto">
              <a:xfrm>
                <a:off x="2537481"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7" name="Group 6"/>
            <p:cNvGrpSpPr/>
            <p:nvPr/>
          </p:nvGrpSpPr>
          <p:grpSpPr>
            <a:xfrm>
              <a:off x="3221597" y="4147551"/>
              <a:ext cx="746725" cy="419080"/>
              <a:chOff x="3245354" y="3649993"/>
              <a:chExt cx="746725" cy="419080"/>
            </a:xfrm>
          </p:grpSpPr>
          <p:sp>
            <p:nvSpPr>
              <p:cNvPr id="23" name="Rectangle 22"/>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endParaRPr>
              </a:p>
            </p:txBody>
          </p:sp>
          <p:sp>
            <p:nvSpPr>
              <p:cNvPr id="24" name="Oval 23"/>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8" name="Straight Arrow Connector 7"/>
            <p:cNvCxnSpPr>
              <a:cxnSpLocks/>
            </p:cNvCxnSpPr>
            <p:nvPr/>
          </p:nvCxnSpPr>
          <p:spPr bwMode="auto">
            <a:xfrm>
              <a:off x="2560266" y="4357091"/>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9" name="Group 8"/>
            <p:cNvGrpSpPr/>
            <p:nvPr/>
          </p:nvGrpSpPr>
          <p:grpSpPr>
            <a:xfrm>
              <a:off x="4556787" y="4157592"/>
              <a:ext cx="746725" cy="419080"/>
              <a:chOff x="3245354" y="3649993"/>
              <a:chExt cx="746725" cy="419080"/>
            </a:xfrm>
          </p:grpSpPr>
          <p:sp>
            <p:nvSpPr>
              <p:cNvPr id="21" name="Rectangle 20"/>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endParaRPr>
              </a:p>
            </p:txBody>
          </p:sp>
          <p:sp>
            <p:nvSpPr>
              <p:cNvPr id="22" name="Oval 21"/>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grpSp>
          <p:nvGrpSpPr>
            <p:cNvPr id="10" name="Group 9"/>
            <p:cNvGrpSpPr/>
            <p:nvPr/>
          </p:nvGrpSpPr>
          <p:grpSpPr>
            <a:xfrm>
              <a:off x="5835401" y="4157592"/>
              <a:ext cx="746725" cy="419080"/>
              <a:chOff x="3245354" y="3649993"/>
              <a:chExt cx="746725" cy="419080"/>
            </a:xfrm>
          </p:grpSpPr>
          <p:sp>
            <p:nvSpPr>
              <p:cNvPr id="19" name="Rectangle 18"/>
              <p:cNvSpPr/>
              <p:nvPr/>
            </p:nvSpPr>
            <p:spPr bwMode="auto">
              <a:xfrm>
                <a:off x="3245354" y="3649993"/>
                <a:ext cx="746725" cy="419080"/>
              </a:xfrm>
              <a:prstGeom prst="rect">
                <a:avLst/>
              </a:prstGeom>
              <a:solidFill>
                <a:srgbClr val="E1F5FF"/>
              </a:solidFill>
              <a:ln w="9525" cap="flat" cmpd="sng" algn="ctr">
                <a:solidFill>
                  <a:srgbClr val="66CCFF"/>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endParaRPr>
              </a:p>
            </p:txBody>
          </p:sp>
          <p:sp>
            <p:nvSpPr>
              <p:cNvPr id="20" name="Oval 19"/>
              <p:cNvSpPr/>
              <p:nvPr/>
            </p:nvSpPr>
            <p:spPr bwMode="auto">
              <a:xfrm>
                <a:off x="3781395" y="3794356"/>
                <a:ext cx="137159" cy="130354"/>
              </a:xfrm>
              <a:prstGeom prst="ellipse">
                <a:avLst/>
              </a:prstGeom>
              <a:solidFill>
                <a:schemeClr val="tx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grpSp>
        <p:cxnSp>
          <p:nvCxnSpPr>
            <p:cNvPr id="11" name="Straight Arrow Connector 10"/>
            <p:cNvCxnSpPr/>
            <p:nvPr/>
          </p:nvCxnSpPr>
          <p:spPr bwMode="auto">
            <a:xfrm>
              <a:off x="3894797" y="4367132"/>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2" name="Straight Arrow Connector 11"/>
            <p:cNvCxnSpPr/>
            <p:nvPr/>
          </p:nvCxnSpPr>
          <p:spPr bwMode="auto">
            <a:xfrm>
              <a:off x="5193650" y="4357091"/>
              <a:ext cx="661331" cy="0"/>
            </a:xfrm>
            <a:prstGeom prst="straightConnector1">
              <a:avLst/>
            </a:prstGeom>
            <a:solidFill>
              <a:schemeClr val="accent1"/>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3" name="TextBox 12"/>
            <p:cNvSpPr txBox="1"/>
            <p:nvPr/>
          </p:nvSpPr>
          <p:spPr>
            <a:xfrm>
              <a:off x="1596986" y="4153882"/>
              <a:ext cx="639919" cy="338554"/>
            </a:xfrm>
            <a:prstGeom prst="rect">
              <a:avLst/>
            </a:prstGeom>
            <a:noFill/>
          </p:spPr>
          <p:txBody>
            <a:bodyPr wrap="none" rtlCol="0">
              <a:spAutoFit/>
            </a:bodyPr>
            <a:lstStyle/>
            <a:p>
              <a:r>
                <a:rPr lang="en-US" dirty="0"/>
                <a:t>head</a:t>
              </a:r>
            </a:p>
          </p:txBody>
        </p:sp>
      </p:grpSp>
      <p:grpSp>
        <p:nvGrpSpPr>
          <p:cNvPr id="27" name="Group 26"/>
          <p:cNvGrpSpPr/>
          <p:nvPr/>
        </p:nvGrpSpPr>
        <p:grpSpPr>
          <a:xfrm>
            <a:off x="1166032" y="2084330"/>
            <a:ext cx="1795628" cy="1082165"/>
            <a:chOff x="1166032" y="2084330"/>
            <a:chExt cx="1795628" cy="1082165"/>
          </a:xfrm>
        </p:grpSpPr>
        <p:sp>
          <p:nvSpPr>
            <p:cNvPr id="28" name="TextBox 27"/>
            <p:cNvSpPr txBox="1"/>
            <p:nvPr/>
          </p:nvSpPr>
          <p:spPr>
            <a:xfrm>
              <a:off x="1166032" y="2084330"/>
              <a:ext cx="1257075" cy="584775"/>
            </a:xfrm>
            <a:prstGeom prst="rect">
              <a:avLst/>
            </a:prstGeom>
            <a:noFill/>
            <a:ln>
              <a:solidFill>
                <a:srgbClr val="008000"/>
              </a:solidFill>
            </a:ln>
          </p:spPr>
          <p:txBody>
            <a:bodyPr wrap="none" rtlCol="0">
              <a:spAutoFit/>
            </a:bodyPr>
            <a:lstStyle/>
            <a:p>
              <a:pPr algn="ctr"/>
              <a:r>
                <a:rPr lang="en-US" dirty="0">
                  <a:solidFill>
                    <a:srgbClr val="008000"/>
                  </a:solidFill>
                </a:rPr>
                <a:t>Insert an</a:t>
              </a:r>
            </a:p>
            <a:p>
              <a:pPr algn="ctr"/>
              <a:r>
                <a:rPr lang="en-US" dirty="0">
                  <a:solidFill>
                    <a:srgbClr val="008000"/>
                  </a:solidFill>
                </a:rPr>
                <a:t>object here.</a:t>
              </a:r>
            </a:p>
          </p:txBody>
        </p:sp>
        <p:cxnSp>
          <p:nvCxnSpPr>
            <p:cNvPr id="29" name="Curved Connector 28"/>
            <p:cNvCxnSpPr/>
            <p:nvPr/>
          </p:nvCxnSpPr>
          <p:spPr bwMode="auto">
            <a:xfrm>
              <a:off x="2423107" y="2376718"/>
              <a:ext cx="538553" cy="789777"/>
            </a:xfrm>
            <a:prstGeom prst="curvedConnector2">
              <a:avLst/>
            </a:prstGeom>
            <a:solidFill>
              <a:schemeClr val="accent1"/>
            </a:solidFill>
            <a:ln w="9525" cap="flat" cmpd="sng" algn="ctr">
              <a:solidFill>
                <a:srgbClr val="008000"/>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sp>
        <p:nvSpPr>
          <p:cNvPr id="31" name="TextBox 30"/>
          <p:cNvSpPr txBox="1"/>
          <p:nvPr/>
        </p:nvSpPr>
        <p:spPr>
          <a:xfrm>
            <a:off x="3971407" y="2084330"/>
            <a:ext cx="1257075" cy="584775"/>
          </a:xfrm>
          <a:prstGeom prst="rect">
            <a:avLst/>
          </a:prstGeom>
          <a:noFill/>
          <a:ln>
            <a:solidFill>
              <a:srgbClr val="0033CC"/>
            </a:solidFill>
          </a:ln>
        </p:spPr>
        <p:txBody>
          <a:bodyPr wrap="none" rtlCol="0">
            <a:spAutoFit/>
          </a:bodyPr>
          <a:lstStyle/>
          <a:p>
            <a:pPr algn="ctr"/>
            <a:r>
              <a:rPr lang="en-US">
                <a:solidFill>
                  <a:srgbClr val="0033CC"/>
                </a:solidFill>
              </a:rPr>
              <a:t>Remove an</a:t>
            </a:r>
            <a:endParaRPr lang="en-US" dirty="0">
              <a:solidFill>
                <a:srgbClr val="0033CC"/>
              </a:solidFill>
            </a:endParaRPr>
          </a:p>
          <a:p>
            <a:pPr algn="ctr"/>
            <a:r>
              <a:rPr lang="en-US" dirty="0">
                <a:solidFill>
                  <a:srgbClr val="0033CC"/>
                </a:solidFill>
              </a:rPr>
              <a:t>object here.</a:t>
            </a:r>
          </a:p>
        </p:txBody>
      </p:sp>
      <p:cxnSp>
        <p:nvCxnSpPr>
          <p:cNvPr id="35" name="Curved Connector 34"/>
          <p:cNvCxnSpPr>
            <a:stCxn id="31" idx="1"/>
          </p:cNvCxnSpPr>
          <p:nvPr/>
        </p:nvCxnSpPr>
        <p:spPr bwMode="auto">
          <a:xfrm rot="10800000" flipV="1">
            <a:off x="3594959" y="2376718"/>
            <a:ext cx="376448" cy="665098"/>
          </a:xfrm>
          <a:prstGeom prst="curvedConnector2">
            <a:avLst/>
          </a:prstGeom>
          <a:solidFill>
            <a:schemeClr val="accent1"/>
          </a:solidFill>
          <a:ln w="9525" cap="flat" cmpd="sng" algn="ctr">
            <a:solidFill>
              <a:srgbClr val="0033CC"/>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0569389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#7</a:t>
            </a:r>
          </a:p>
        </p:txBody>
      </p:sp>
      <p:sp>
        <p:nvSpPr>
          <p:cNvPr id="3" name="Content Placeholder 2"/>
          <p:cNvSpPr>
            <a:spLocks noGrp="1"/>
          </p:cNvSpPr>
          <p:nvPr>
            <p:ph idx="1"/>
          </p:nvPr>
        </p:nvSpPr>
        <p:spPr>
          <a:xfrm>
            <a:off x="457200" y="1295401"/>
            <a:ext cx="8229600" cy="4785330"/>
          </a:xfrm>
        </p:spPr>
        <p:txBody>
          <a:bodyPr/>
          <a:lstStyle/>
          <a:p>
            <a:r>
              <a:rPr lang="en-US" dirty="0"/>
              <a:t>Practice with linked lists.</a:t>
            </a:r>
          </a:p>
          <a:p>
            <a:pPr lvl="4"/>
            <a:endParaRPr lang="en-US" dirty="0"/>
          </a:p>
          <a:p>
            <a:r>
              <a:rPr lang="en-US" dirty="0"/>
              <a:t>First read an input file </a:t>
            </a:r>
            <a:r>
              <a:rPr lang="en-US" b="1" dirty="0" err="1">
                <a:solidFill>
                  <a:srgbClr val="0033CC"/>
                </a:solidFill>
              </a:rPr>
              <a:t>boundary.csv</a:t>
            </a:r>
            <a:r>
              <a:rPr lang="en-US" dirty="0"/>
              <a:t> that contains the </a:t>
            </a:r>
            <a:r>
              <a:rPr lang="en-US" dirty="0">
                <a:solidFill>
                  <a:srgbClr val="B23C00"/>
                </a:solidFill>
              </a:rPr>
              <a:t>geographic coordinates </a:t>
            </a:r>
            <a:r>
              <a:rPr lang="en-US" dirty="0"/>
              <a:t>of a series of points on the border of the continental U.S.</a:t>
            </a:r>
          </a:p>
          <a:p>
            <a:pPr lvl="5"/>
            <a:endParaRPr lang="en-US" dirty="0"/>
          </a:p>
          <a:p>
            <a:pPr lvl="1"/>
            <a:r>
              <a:rPr lang="en-US" dirty="0"/>
              <a:t>Sample:</a:t>
            </a:r>
          </a:p>
          <a:p>
            <a:pPr lvl="5"/>
            <a:endParaRPr lang="en-US" dirty="0"/>
          </a:p>
          <a:p>
            <a:pPr lvl="1"/>
            <a:r>
              <a:rPr lang="en-US" dirty="0"/>
              <a:t>One point per line</a:t>
            </a:r>
          </a:p>
          <a:p>
            <a:pPr lvl="1"/>
            <a:r>
              <a:rPr lang="en-US" dirty="0"/>
              <a:t>Each point is in the form </a:t>
            </a:r>
            <a:br>
              <a:rPr lang="en-US" dirty="0"/>
            </a:br>
            <a:r>
              <a:rPr lang="en-US" i="1" dirty="0">
                <a:latin typeface="Times New Roman" charset="0"/>
                <a:ea typeface="Times New Roman" charset="0"/>
                <a:cs typeface="Times New Roman" charset="0"/>
              </a:rPr>
              <a:t>latitude</a:t>
            </a:r>
            <a:r>
              <a:rPr lang="en-US" dirty="0"/>
              <a:t>, </a:t>
            </a:r>
            <a:r>
              <a:rPr lang="en-US" i="1" dirty="0">
                <a:latin typeface="Times New Roman" charset="0"/>
                <a:ea typeface="Times New Roman" charset="0"/>
                <a:cs typeface="Times New Roman" charset="0"/>
              </a:rPr>
              <a:t>longitude</a:t>
            </a:r>
          </a:p>
          <a:p>
            <a:pPr lvl="1"/>
            <a:r>
              <a:rPr lang="en-US" dirty="0"/>
              <a:t>Random order</a:t>
            </a:r>
            <a:endParaRPr lang="en-US" i="1" dirty="0">
              <a:latin typeface="Times New Roman" charset="0"/>
              <a:ea typeface="Times New Roman" charset="0"/>
              <a:cs typeface="Times New Roman" charset="0"/>
            </a:endParaRPr>
          </a:p>
        </p:txBody>
      </p:sp>
      <p:sp>
        <p:nvSpPr>
          <p:cNvPr id="4" name="Slide Number Placeholder 3"/>
          <p:cNvSpPr>
            <a:spLocks noGrp="1"/>
          </p:cNvSpPr>
          <p:nvPr>
            <p:ph type="sldNum" sz="quarter" idx="12"/>
          </p:nvPr>
        </p:nvSpPr>
        <p:spPr/>
        <p:txBody>
          <a:bodyPr/>
          <a:lstStyle/>
          <a:p>
            <a:fld id="{5E4F0376-0E54-9843-B673-E00D6670E830}" type="slidenum">
              <a:rPr lang="en-US" smtClean="0"/>
              <a:pPr/>
              <a:t>41</a:t>
            </a:fld>
            <a:endParaRPr lang="en-US"/>
          </a:p>
        </p:txBody>
      </p:sp>
      <p:sp>
        <p:nvSpPr>
          <p:cNvPr id="5" name="TextBox 4"/>
          <p:cNvSpPr txBox="1"/>
          <p:nvPr/>
        </p:nvSpPr>
        <p:spPr>
          <a:xfrm>
            <a:off x="5029195" y="3520439"/>
            <a:ext cx="3079689" cy="2308324"/>
          </a:xfrm>
          <a:prstGeom prst="rect">
            <a:avLst/>
          </a:prstGeom>
          <a:solidFill>
            <a:schemeClr val="bg1">
              <a:lumMod val="95000"/>
            </a:schemeClr>
          </a:solidFill>
          <a:ln>
            <a:solidFill>
              <a:schemeClr val="bg1">
                <a:lumMod val="75000"/>
              </a:schemeClr>
            </a:solidFill>
          </a:ln>
        </p:spPr>
        <p:txBody>
          <a:bodyPr wrap="none" rtlCol="0">
            <a:spAutoFit/>
          </a:bodyPr>
          <a:lstStyle/>
          <a:p>
            <a:r>
              <a:rPr lang="is-IS" sz="1800" b="1" dirty="0">
                <a:latin typeface="Courier New" charset="0"/>
                <a:ea typeface="Courier New" charset="0"/>
                <a:cs typeface="Courier New" charset="0"/>
              </a:rPr>
              <a:t>42.258373,-80.556416</a:t>
            </a:r>
          </a:p>
          <a:p>
            <a:r>
              <a:rPr lang="is-IS" sz="1800" b="1" dirty="0">
                <a:latin typeface="Courier New" charset="0"/>
                <a:ea typeface="Courier New" charset="0"/>
                <a:cs typeface="Courier New" charset="0"/>
              </a:rPr>
              <a:t>41.99385,-124.184283</a:t>
            </a:r>
          </a:p>
          <a:p>
            <a:r>
              <a:rPr lang="is-IS" sz="1800" b="1" dirty="0">
                <a:latin typeface="Courier New" charset="0"/>
                <a:ea typeface="Courier New" charset="0"/>
                <a:cs typeface="Courier New" charset="0"/>
              </a:rPr>
              <a:t>42.023529,-70.649609</a:t>
            </a:r>
          </a:p>
          <a:p>
            <a:r>
              <a:rPr lang="is-IS" sz="1800" b="1" dirty="0">
                <a:latin typeface="Courier New" charset="0"/>
                <a:ea typeface="Courier New" charset="0"/>
                <a:cs typeface="Courier New" charset="0"/>
              </a:rPr>
              <a:t>41.311172,-72.335129</a:t>
            </a:r>
          </a:p>
          <a:p>
            <a:r>
              <a:rPr lang="is-IS" sz="1800" b="1" dirty="0">
                <a:latin typeface="Courier New" charset="0"/>
                <a:ea typeface="Courier New" charset="0"/>
                <a:cs typeface="Courier New" charset="0"/>
              </a:rPr>
              <a:t>40.441448,-124.395634</a:t>
            </a:r>
          </a:p>
          <a:p>
            <a:r>
              <a:rPr lang="is-IS" sz="1800" b="1" dirty="0">
                <a:latin typeface="Courier New" charset="0"/>
                <a:ea typeface="Courier New" charset="0"/>
                <a:cs typeface="Courier New" charset="0"/>
              </a:rPr>
              <a:t>40.280175,-124.282443</a:t>
            </a:r>
          </a:p>
          <a:p>
            <a:r>
              <a:rPr lang="is-IS" sz="1800" b="1" dirty="0">
                <a:latin typeface="Courier New" charset="0"/>
                <a:ea typeface="Courier New" charset="0"/>
                <a:cs typeface="Courier New" charset="0"/>
              </a:rPr>
              <a:t>40.28276,-73.944546</a:t>
            </a:r>
          </a:p>
          <a:p>
            <a:r>
              <a:rPr lang="is-IS" sz="1800" b="1" dirty="0">
                <a:latin typeface="Courier New" charset="0"/>
                <a:ea typeface="Courier New" charset="0"/>
                <a:cs typeface="Courier New" charset="0"/>
              </a:rPr>
              <a:t>39.916698,-123.94305</a:t>
            </a:r>
            <a:endParaRPr lang="en-US" sz="1800" b="1" dirty="0">
              <a:latin typeface="Courier New" charset="0"/>
              <a:ea typeface="Courier New" charset="0"/>
              <a:cs typeface="Courier New" charset="0"/>
            </a:endParaRPr>
          </a:p>
        </p:txBody>
      </p:sp>
    </p:spTree>
    <p:extLst>
      <p:ext uri="{BB962C8B-B14F-4D97-AF65-F5344CB8AC3E}">
        <p14:creationId xmlns:p14="http://schemas.microsoft.com/office/powerpoint/2010/main" val="27989357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#7</a:t>
            </a:r>
            <a:r>
              <a:rPr lang="en-US" i="1" dirty="0"/>
              <a:t>, cont’d</a:t>
            </a:r>
          </a:p>
        </p:txBody>
      </p:sp>
      <p:sp>
        <p:nvSpPr>
          <p:cNvPr id="3" name="Content Placeholder 2"/>
          <p:cNvSpPr>
            <a:spLocks noGrp="1"/>
          </p:cNvSpPr>
          <p:nvPr>
            <p:ph idx="1"/>
          </p:nvPr>
        </p:nvSpPr>
        <p:spPr>
          <a:xfrm>
            <a:off x="457200" y="1295400"/>
            <a:ext cx="8229600" cy="3505185"/>
          </a:xfrm>
        </p:spPr>
        <p:txBody>
          <a:bodyPr/>
          <a:lstStyle/>
          <a:p>
            <a:r>
              <a:rPr lang="en-US" dirty="0"/>
              <a:t>Read these point one at a time and insert them into a </a:t>
            </a:r>
            <a:r>
              <a:rPr lang="en-US" dirty="0">
                <a:solidFill>
                  <a:srgbClr val="B23C00"/>
                </a:solidFill>
              </a:rPr>
              <a:t>linked list</a:t>
            </a:r>
            <a:r>
              <a:rPr lang="en-US" dirty="0"/>
              <a:t> that is </a:t>
            </a:r>
            <a:r>
              <a:rPr lang="en-US" dirty="0">
                <a:solidFill>
                  <a:srgbClr val="B23C00"/>
                </a:solidFill>
              </a:rPr>
              <a:t>sorted first by latitude </a:t>
            </a:r>
            <a:r>
              <a:rPr lang="en-US" dirty="0"/>
              <a:t>and </a:t>
            </a:r>
            <a:r>
              <a:rPr lang="en-US" dirty="0">
                <a:solidFill>
                  <a:srgbClr val="B23C00"/>
                </a:solidFill>
              </a:rPr>
              <a:t>then by longitude</a:t>
            </a:r>
            <a:r>
              <a:rPr lang="en-US" dirty="0"/>
              <a:t>.</a:t>
            </a:r>
          </a:p>
          <a:p>
            <a:pPr lvl="4"/>
            <a:endParaRPr lang="en-US" dirty="0"/>
          </a:p>
          <a:p>
            <a:r>
              <a:rPr lang="en-US" dirty="0"/>
              <a:t>Use the coordinates to print an outline of the continental U.S.</a:t>
            </a:r>
          </a:p>
          <a:p>
            <a:pPr lvl="1"/>
            <a:r>
              <a:rPr lang="en-US" dirty="0"/>
              <a:t>You will need to </a:t>
            </a:r>
            <a:r>
              <a:rPr lang="en-US" dirty="0">
                <a:solidFill>
                  <a:srgbClr val="B23C00"/>
                </a:solidFill>
              </a:rPr>
              <a:t>scale</a:t>
            </a:r>
            <a:r>
              <a:rPr lang="en-US" dirty="0"/>
              <a:t> the geo coordinates </a:t>
            </a:r>
            <a:br>
              <a:rPr lang="en-US" dirty="0"/>
            </a:br>
            <a:r>
              <a:rPr lang="en-US" dirty="0"/>
              <a:t>to fit a page (or screen).</a:t>
            </a:r>
          </a:p>
        </p:txBody>
      </p:sp>
      <p:sp>
        <p:nvSpPr>
          <p:cNvPr id="4" name="Slide Number Placeholder 3"/>
          <p:cNvSpPr>
            <a:spLocks noGrp="1"/>
          </p:cNvSpPr>
          <p:nvPr>
            <p:ph type="sldNum" sz="quarter" idx="12"/>
          </p:nvPr>
        </p:nvSpPr>
        <p:spPr/>
        <p:txBody>
          <a:bodyPr/>
          <a:lstStyle/>
          <a:p>
            <a:fld id="{5E4F0376-0E54-9843-B673-E00D6670E830}" type="slidenum">
              <a:rPr lang="en-US" smtClean="0"/>
              <a:pPr/>
              <a:t>42</a:t>
            </a:fld>
            <a:endParaRPr lang="en-US"/>
          </a:p>
        </p:txBody>
      </p:sp>
      <p:sp>
        <p:nvSpPr>
          <p:cNvPr id="5" name="TextBox 4">
            <a:extLst>
              <a:ext uri="{FF2B5EF4-FFF2-40B4-BE49-F238E27FC236}">
                <a16:creationId xmlns:a16="http://schemas.microsoft.com/office/drawing/2014/main" id="{40B8D5C3-7DC6-2F4A-B167-B55636EE4D99}"/>
              </a:ext>
            </a:extLst>
          </p:cNvPr>
          <p:cNvSpPr txBox="1"/>
          <p:nvPr/>
        </p:nvSpPr>
        <p:spPr>
          <a:xfrm>
            <a:off x="2583314" y="4892024"/>
            <a:ext cx="3977371" cy="523220"/>
          </a:xfrm>
          <a:prstGeom prst="rect">
            <a:avLst/>
          </a:prstGeom>
          <a:solidFill>
            <a:schemeClr val="accent1">
              <a:lumMod val="20000"/>
              <a:lumOff val="80000"/>
            </a:schemeClr>
          </a:solidFill>
          <a:ln>
            <a:solidFill>
              <a:srgbClr val="0033CC"/>
            </a:solidFill>
          </a:ln>
        </p:spPr>
        <p:txBody>
          <a:bodyPr wrap="none" rtlCol="0">
            <a:spAutoFit/>
          </a:bodyPr>
          <a:lstStyle/>
          <a:p>
            <a:r>
              <a:rPr lang="en-US" sz="2800" dirty="0">
                <a:solidFill>
                  <a:srgbClr val="0033CC"/>
                </a:solidFill>
              </a:rPr>
              <a:t>Due Tuesday, March 26</a:t>
            </a:r>
          </a:p>
        </p:txBody>
      </p:sp>
    </p:spTree>
    <p:extLst>
      <p:ext uri="{BB962C8B-B14F-4D97-AF65-F5344CB8AC3E}">
        <p14:creationId xmlns:p14="http://schemas.microsoft.com/office/powerpoint/2010/main" val="19039344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#7</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43</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8757" y="1288501"/>
            <a:ext cx="6857925" cy="5407103"/>
          </a:xfrm>
          <a:prstGeom prst="rect">
            <a:avLst/>
          </a:prstGeom>
        </p:spPr>
      </p:pic>
    </p:spTree>
    <p:extLst>
      <p:ext uri="{BB962C8B-B14F-4D97-AF65-F5344CB8AC3E}">
        <p14:creationId xmlns:p14="http://schemas.microsoft.com/office/powerpoint/2010/main" val="350940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#7</a:t>
            </a:r>
            <a:r>
              <a:rPr lang="en-US" i="1" dirty="0"/>
              <a:t>, cont’d</a:t>
            </a:r>
            <a:endParaRPr lang="en-US" dirty="0"/>
          </a:p>
        </p:txBody>
      </p:sp>
      <p:sp>
        <p:nvSpPr>
          <p:cNvPr id="3" name="Content Placeholder 2"/>
          <p:cNvSpPr>
            <a:spLocks noGrp="1"/>
          </p:cNvSpPr>
          <p:nvPr>
            <p:ph idx="1"/>
          </p:nvPr>
        </p:nvSpPr>
        <p:spPr>
          <a:xfrm>
            <a:off x="457200" y="1295401"/>
            <a:ext cx="8229600" cy="4785330"/>
          </a:xfrm>
        </p:spPr>
        <p:txBody>
          <a:bodyPr/>
          <a:lstStyle/>
          <a:p>
            <a:r>
              <a:rPr lang="en-US" dirty="0"/>
              <a:t>Then read another input file </a:t>
            </a:r>
            <a:r>
              <a:rPr lang="en-US" b="1" dirty="0" err="1">
                <a:solidFill>
                  <a:srgbClr val="0033CC"/>
                </a:solidFill>
              </a:rPr>
              <a:t>cities.csv</a:t>
            </a:r>
            <a:r>
              <a:rPr lang="en-US" b="1" dirty="0">
                <a:solidFill>
                  <a:srgbClr val="0033CC"/>
                </a:solidFill>
              </a:rPr>
              <a:t> </a:t>
            </a:r>
            <a:r>
              <a:rPr lang="en-US" dirty="0"/>
              <a:t>where each line contains the name, state, and geo coordinates </a:t>
            </a:r>
            <a:br>
              <a:rPr lang="en-US" dirty="0"/>
            </a:br>
            <a:r>
              <a:rPr lang="en-US" dirty="0"/>
              <a:t>of a U.S. city.</a:t>
            </a:r>
          </a:p>
          <a:p>
            <a:pPr lvl="4"/>
            <a:endParaRPr lang="en-US" dirty="0"/>
          </a:p>
          <a:p>
            <a:pPr lvl="1"/>
            <a:r>
              <a:rPr lang="en-US" dirty="0"/>
              <a:t>Sample:</a:t>
            </a:r>
          </a:p>
          <a:p>
            <a:pPr lvl="4"/>
            <a:endParaRPr lang="en-US" dirty="0"/>
          </a:p>
          <a:p>
            <a:pPr lvl="1"/>
            <a:r>
              <a:rPr lang="en-US" dirty="0"/>
              <a:t>Alphabetical </a:t>
            </a:r>
            <a:br>
              <a:rPr lang="en-US" dirty="0"/>
            </a:br>
            <a:r>
              <a:rPr lang="en-US" dirty="0"/>
              <a:t>order.</a:t>
            </a:r>
          </a:p>
          <a:p>
            <a:pPr lvl="2"/>
            <a:endParaRPr lang="en-US" u="sng" dirty="0"/>
          </a:p>
          <a:p>
            <a:r>
              <a:rPr lang="en-US" dirty="0">
                <a:solidFill>
                  <a:srgbClr val="B23C00"/>
                </a:solidFill>
              </a:rPr>
              <a:t>Merge</a:t>
            </a:r>
            <a:r>
              <a:rPr lang="en-US" dirty="0"/>
              <a:t> the city data into the border data </a:t>
            </a:r>
            <a:br>
              <a:rPr lang="en-US" dirty="0"/>
            </a:br>
            <a:r>
              <a:rPr lang="en-US" dirty="0"/>
              <a:t>linked list to print a map of the U.S.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44</a:t>
            </a:fld>
            <a:endParaRPr lang="en-US" dirty="0"/>
          </a:p>
        </p:txBody>
      </p:sp>
      <p:sp>
        <p:nvSpPr>
          <p:cNvPr id="5" name="TextBox 4"/>
          <p:cNvSpPr txBox="1"/>
          <p:nvPr/>
        </p:nvSpPr>
        <p:spPr>
          <a:xfrm>
            <a:off x="3383293" y="2331732"/>
            <a:ext cx="5423280" cy="2585323"/>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latin typeface="Courier" pitchFamily="2" charset="0"/>
              </a:rPr>
              <a:t>Henderson,NV,36.0397222,-114.9811111</a:t>
            </a:r>
          </a:p>
          <a:p>
            <a:r>
              <a:rPr lang="en-US" sz="1800" b="1" dirty="0">
                <a:latin typeface="Courier" pitchFamily="2" charset="0"/>
              </a:rPr>
              <a:t>Huntington,WV,38.4191667,-82.4452778</a:t>
            </a:r>
          </a:p>
          <a:p>
            <a:r>
              <a:rPr lang="en-US" sz="1800" b="1" dirty="0">
                <a:latin typeface="Courier" pitchFamily="2" charset="0"/>
              </a:rPr>
              <a:t>Idaho Falls,ID,43.4666667,-112.0333333</a:t>
            </a:r>
          </a:p>
          <a:p>
            <a:r>
              <a:rPr lang="en-US" sz="1800" b="1" dirty="0">
                <a:latin typeface="Courier" pitchFamily="2" charset="0"/>
              </a:rPr>
              <a:t>Indianapolis,IN,39.7683333,-86.1580556</a:t>
            </a:r>
          </a:p>
          <a:p>
            <a:r>
              <a:rPr lang="en-US" sz="1800" b="1" dirty="0">
                <a:latin typeface="Courier" pitchFamily="2" charset="0"/>
              </a:rPr>
              <a:t>Jackson,MS,32.2986111,-90.1847222</a:t>
            </a:r>
          </a:p>
          <a:p>
            <a:r>
              <a:rPr lang="en-US" sz="1800" b="1" dirty="0">
                <a:latin typeface="Courier" pitchFamily="2" charset="0"/>
              </a:rPr>
              <a:t>Jacksonville,FL,30.3319444,-81.6558333</a:t>
            </a:r>
          </a:p>
          <a:p>
            <a:r>
              <a:rPr lang="en-US" sz="1800" b="1" dirty="0">
                <a:latin typeface="Courier" pitchFamily="2" charset="0"/>
              </a:rPr>
              <a:t>Jersey City,NJ,40.7280556,-74.0780556</a:t>
            </a:r>
          </a:p>
          <a:p>
            <a:r>
              <a:rPr lang="en-US" sz="1800" b="1" dirty="0">
                <a:latin typeface="Courier" pitchFamily="2" charset="0"/>
              </a:rPr>
              <a:t>Kansas City,MO,39.0997222,-94.5783333</a:t>
            </a:r>
          </a:p>
          <a:p>
            <a:r>
              <a:rPr lang="en-US" sz="1800" b="1" dirty="0">
                <a:latin typeface="Courier" pitchFamily="2" charset="0"/>
              </a:rPr>
              <a:t>Knoxville,TN,35.9605556,-83.9208333</a:t>
            </a:r>
          </a:p>
        </p:txBody>
      </p:sp>
    </p:spTree>
    <p:extLst>
      <p:ext uri="{BB962C8B-B14F-4D97-AF65-F5344CB8AC3E}">
        <p14:creationId xmlns:p14="http://schemas.microsoft.com/office/powerpoint/2010/main" val="2470468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#7</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45</a:t>
            </a:fld>
            <a:endParaRPr lang="en-US"/>
          </a:p>
        </p:txBody>
      </p:sp>
      <p:sp>
        <p:nvSpPr>
          <p:cNvPr id="3" name="TextBox 2">
            <a:extLst>
              <a:ext uri="{FF2B5EF4-FFF2-40B4-BE49-F238E27FC236}">
                <a16:creationId xmlns:a16="http://schemas.microsoft.com/office/drawing/2014/main" id="{FB5E742C-7E88-E24B-B0D7-4E8B1300495C}"/>
              </a:ext>
            </a:extLst>
          </p:cNvPr>
          <p:cNvSpPr txBox="1"/>
          <p:nvPr/>
        </p:nvSpPr>
        <p:spPr>
          <a:xfrm>
            <a:off x="1188757" y="1234464"/>
            <a:ext cx="6857925" cy="5478423"/>
          </a:xfrm>
          <a:prstGeom prst="rect">
            <a:avLst/>
          </a:prstGeom>
          <a:solidFill>
            <a:schemeClr val="bg1"/>
          </a:solidFill>
        </p:spPr>
        <p:txBody>
          <a:bodyPr wrap="square" rtlCol="0">
            <a:spAutoFit/>
          </a:bodyPr>
          <a:lstStyle/>
          <a:p>
            <a:r>
              <a:rPr lang="en-US" sz="700" b="1" dirty="0">
                <a:latin typeface="Courier" pitchFamily="2" charset="0"/>
              </a:rPr>
              <a:t>                                                           ##</a:t>
            </a:r>
          </a:p>
          <a:p>
            <a:r>
              <a:rPr lang="en-US" sz="700" b="1" dirty="0">
                <a:latin typeface="Courier" pitchFamily="2" charset="0"/>
              </a:rPr>
              <a:t>   #     #    #     #    #     #     #    #     #     #    ##</a:t>
            </a:r>
          </a:p>
          <a:p>
            <a:r>
              <a:rPr lang="en-US" sz="700" b="1" dirty="0">
                <a:latin typeface="Courier" pitchFamily="2" charset="0"/>
              </a:rPr>
              <a:t>#  #                                                             #       #</a:t>
            </a:r>
          </a:p>
          <a:p>
            <a:r>
              <a:rPr lang="en-US" sz="700" b="1" dirty="0">
                <a:latin typeface="Courier" pitchFamily="2" charset="0"/>
              </a:rPr>
              <a:t> #                                                     *Grand Forks ND#    #</a:t>
            </a:r>
          </a:p>
          <a:p>
            <a:r>
              <a:rPr lang="en-US" sz="700" b="1" dirty="0">
                <a:latin typeface="Courier" pitchFamily="2" charset="0"/>
              </a:rPr>
              <a:t>     *Seattle WA           *Great Falls MT                                  #                                  #</a:t>
            </a:r>
          </a:p>
          <a:p>
            <a:r>
              <a:rPr lang="en-US" sz="700" b="1" dirty="0">
                <a:latin typeface="Courier" pitchFamily="2" charset="0"/>
              </a:rPr>
              <a:t> #                    *Missoula MT              *Bismarck ND                    #                                 #</a:t>
            </a:r>
          </a:p>
          <a:p>
            <a:r>
              <a:rPr lang="en-US" sz="700" b="1" dirty="0">
                <a:latin typeface="Courier" pitchFamily="2" charset="0"/>
              </a:rPr>
              <a:t> #                                                                                                           #    #</a:t>
            </a:r>
          </a:p>
          <a:p>
            <a:r>
              <a:rPr lang="en-US" sz="700" b="1" dirty="0">
                <a:latin typeface="Courier" pitchFamily="2" charset="0"/>
              </a:rPr>
              <a:t>    *Vancouver WA                *Billings MT                                     #                               #</a:t>
            </a:r>
          </a:p>
          <a:p>
            <a:r>
              <a:rPr lang="en-US" sz="700" b="1" dirty="0">
                <a:latin typeface="Courier" pitchFamily="2" charset="0"/>
              </a:rPr>
              <a:t>  # *Portland OR                                     *Aberdeen SD                   #                       #      #</a:t>
            </a:r>
          </a:p>
          <a:p>
            <a:r>
              <a:rPr lang="en-US" sz="700" b="1" dirty="0">
                <a:latin typeface="Courier" pitchFamily="2" charset="0"/>
              </a:rPr>
              <a:t>  #*Salem OR                                                   *Saint Paul MN                       #  #   #    *Bangor ME</a:t>
            </a:r>
          </a:p>
          <a:p>
            <a:r>
              <a:rPr lang="en-US" sz="700" b="1" dirty="0">
                <a:latin typeface="Courier" pitchFamily="2" charset="0"/>
              </a:rPr>
              <a:t>                                                                          *Green Bay WI           #    *Colchester VT</a:t>
            </a:r>
          </a:p>
          <a:p>
            <a:r>
              <a:rPr lang="en-US" sz="700" b="1" dirty="0">
                <a:latin typeface="Courier" pitchFamily="2" charset="0"/>
              </a:rPr>
              <a:t> # *Eugene OR                              *Rapid City SD        *Rochester MN                               *Portland ME</a:t>
            </a:r>
          </a:p>
          <a:p>
            <a:r>
              <a:rPr lang="en-US" sz="700" b="1" dirty="0">
                <a:latin typeface="Courier" pitchFamily="2" charset="0"/>
              </a:rPr>
              <a:t>                *Nampa ID*Idaho Falls ID                *Sioux Falls SD              #     ## *Rochester NY #</a:t>
            </a:r>
          </a:p>
          <a:p>
            <a:r>
              <a:rPr lang="en-US" sz="700" b="1" dirty="0">
                <a:latin typeface="Courier" pitchFamily="2" charset="0"/>
              </a:rPr>
              <a:t> #                       *Pocatello ID                                 *Madison WI   #      *Buffalo NY*Bennington VT</a:t>
            </a:r>
          </a:p>
          <a:p>
            <a:r>
              <a:rPr lang="en-US" sz="700" b="1" dirty="0">
                <a:latin typeface="Courier" pitchFamily="2" charset="0"/>
              </a:rPr>
              <a:t>    *Ashland OR                                                        *Rockford IL*Warren MI             *Worcester MA</a:t>
            </a:r>
          </a:p>
          <a:p>
            <a:r>
              <a:rPr lang="en-US" sz="700" b="1" dirty="0">
                <a:latin typeface="Courier" pitchFamily="2" charset="0"/>
              </a:rPr>
              <a:t> #                                                                *Cedar Rapids IA*Toledo OH            *Springfield MA</a:t>
            </a:r>
          </a:p>
          <a:p>
            <a:r>
              <a:rPr lang="en-US" sz="700" b="1" dirty="0">
                <a:latin typeface="Courier" pitchFamily="2" charset="0"/>
              </a:rPr>
              <a:t>                                      *Laramie WY         *Omaha NE *Davenport IA    #*Cleveland OH    *Bridgeport CT</a:t>
            </a:r>
          </a:p>
          <a:p>
            <a:r>
              <a:rPr lang="en-US" sz="700" b="1" dirty="0">
                <a:latin typeface="Courier" pitchFamily="2" charset="0"/>
              </a:rPr>
              <a:t> *Eureka CA               *West Valley City UT          *Lincoln NE                                  *Paterson NJ</a:t>
            </a:r>
          </a:p>
          <a:p>
            <a:r>
              <a:rPr lang="en-US" sz="700" b="1" dirty="0">
                <a:latin typeface="Courier" pitchFamily="2" charset="0"/>
              </a:rPr>
              <a:t> #                        *Provo UT                                                       *Pittsburgh PA</a:t>
            </a:r>
          </a:p>
          <a:p>
            <a:r>
              <a:rPr lang="en-US" sz="700" b="1" dirty="0">
                <a:latin typeface="Courier" pitchFamily="2" charset="0"/>
              </a:rPr>
              <a:t>  #                                     *Denver CO                           *Indianapolis IN     *Wilmington DE</a:t>
            </a:r>
          </a:p>
          <a:p>
            <a:r>
              <a:rPr lang="en-US" sz="700" b="1" dirty="0">
                <a:latin typeface="Courier" pitchFamily="2" charset="0"/>
              </a:rPr>
              <a:t>                                                                                      *Parkersburg WV</a:t>
            </a:r>
          </a:p>
          <a:p>
            <a:r>
              <a:rPr lang="en-US" sz="700" b="1" dirty="0">
                <a:latin typeface="Courier" pitchFamily="2" charset="0"/>
              </a:rPr>
              <a:t>  #                                     *Colorado Springs CO*Overland Park KS                  *Silver Spring MD</a:t>
            </a:r>
          </a:p>
          <a:p>
            <a:r>
              <a:rPr lang="en-US" sz="700" b="1" dirty="0">
                <a:latin typeface="Courier" pitchFamily="2" charset="0"/>
              </a:rPr>
              <a:t>    #  *Sacramento CA                                                         *Louisville KY</a:t>
            </a:r>
          </a:p>
          <a:p>
            <a:r>
              <a:rPr lang="en-US" sz="700" b="1" dirty="0">
                <a:latin typeface="Courier" pitchFamily="2" charset="0"/>
              </a:rPr>
              <a:t>    #*San Francisco CA                                 *Wichita KS        *Evansville IN           #</a:t>
            </a:r>
          </a:p>
          <a:p>
            <a:r>
              <a:rPr lang="en-US" sz="700" b="1" dirty="0">
                <a:latin typeface="Courier" pitchFamily="2" charset="0"/>
              </a:rPr>
              <a:t>     #*San Jose CA                                             *Springfield MO                 *Richmond VA</a:t>
            </a:r>
          </a:p>
          <a:p>
            <a:r>
              <a:rPr lang="en-US" sz="700" b="1" dirty="0">
                <a:latin typeface="Courier" pitchFamily="2" charset="0"/>
              </a:rPr>
              <a:t>                                                                                                 *Norfolk VA</a:t>
            </a:r>
          </a:p>
          <a:p>
            <a:r>
              <a:rPr lang="en-US" sz="700" b="1" dirty="0">
                <a:latin typeface="Courier" pitchFamily="2" charset="0"/>
              </a:rPr>
              <a:t>      #            *Las Vegas NV                          *Tulsa OK         *Nashville TN         #</a:t>
            </a:r>
          </a:p>
          <a:p>
            <a:r>
              <a:rPr lang="en-US" sz="700" b="1" dirty="0">
                <a:latin typeface="Courier" pitchFamily="2" charset="0"/>
              </a:rPr>
              <a:t>       #           *Paradise NV       *Santa Fe NM           *Fayetteville AR     *Knoxville TN</a:t>
            </a:r>
          </a:p>
          <a:p>
            <a:r>
              <a:rPr lang="en-US" sz="700" b="1" dirty="0">
                <a:latin typeface="Courier" pitchFamily="2" charset="0"/>
              </a:rPr>
              <a:t>        #                                              *Oklahoma City OK                *Charlotte NC</a:t>
            </a:r>
          </a:p>
          <a:p>
            <a:r>
              <a:rPr lang="en-US" sz="700" b="1" dirty="0">
                <a:latin typeface="Courier" pitchFamily="2" charset="0"/>
              </a:rPr>
              <a:t>                                    *Albuquerque NM              *Little Rock AR                 #</a:t>
            </a:r>
          </a:p>
          <a:p>
            <a:r>
              <a:rPr lang="en-US" sz="700" b="1" dirty="0">
                <a:latin typeface="Courier" pitchFamily="2" charset="0"/>
              </a:rPr>
              <a:t>         ###</a:t>
            </a:r>
          </a:p>
          <a:p>
            <a:r>
              <a:rPr lang="en-US" sz="700" b="1" dirty="0">
                <a:latin typeface="Courier" pitchFamily="2" charset="0"/>
              </a:rPr>
              <a:t>            #*Los Angeles CA                                                     *Atlanta GA  #</a:t>
            </a:r>
          </a:p>
          <a:p>
            <a:r>
              <a:rPr lang="en-US" sz="700" b="1" dirty="0">
                <a:latin typeface="Courier" pitchFamily="2" charset="0"/>
              </a:rPr>
              <a:t>              #          *Phoenix AZ                                        *Birmingham AL</a:t>
            </a:r>
          </a:p>
          <a:p>
            <a:r>
              <a:rPr lang="en-US" sz="700" b="1" dirty="0">
                <a:latin typeface="Courier" pitchFamily="2" charset="0"/>
              </a:rPr>
              <a:t>               *San Diego CA                            *Dallas TX                        *North Charleston SC</a:t>
            </a:r>
          </a:p>
          <a:p>
            <a:r>
              <a:rPr lang="en-US" sz="700" b="1" dirty="0">
                <a:latin typeface="Courier" pitchFamily="2" charset="0"/>
              </a:rPr>
              <a:t>               #  #  #      *Tucson AZ                        *Shreveport LA *Montgomery AL</a:t>
            </a:r>
          </a:p>
          <a:p>
            <a:r>
              <a:rPr lang="en-US" sz="700" b="1" dirty="0">
                <a:latin typeface="Courier" pitchFamily="2" charset="0"/>
              </a:rPr>
              <a:t>                       ##        #  #                                                  *Savannah GA</a:t>
            </a:r>
          </a:p>
          <a:p>
            <a:r>
              <a:rPr lang="en-US" sz="700" b="1" dirty="0">
                <a:latin typeface="Courier" pitchFamily="2" charset="0"/>
              </a:rPr>
              <a:t>                           #  #       #                                *Hattiesburg MS #</a:t>
            </a:r>
          </a:p>
          <a:p>
            <a:r>
              <a:rPr lang="en-US" sz="700" b="1" dirty="0">
                <a:latin typeface="Courier" pitchFamily="2" charset="0"/>
              </a:rPr>
              <a:t>                                      ##                                 *Mobile AL   #</a:t>
            </a:r>
          </a:p>
          <a:p>
            <a:r>
              <a:rPr lang="en-US" sz="700" b="1" dirty="0">
                <a:latin typeface="Courier" pitchFamily="2" charset="0"/>
              </a:rPr>
              <a:t>                                                      *Austin TX   *Baton Rouge LA    *Jacksonville FL</a:t>
            </a:r>
          </a:p>
          <a:p>
            <a:r>
              <a:rPr lang="en-US" sz="700" b="1" dirty="0">
                <a:latin typeface="Courier" pitchFamily="2" charset="0"/>
              </a:rPr>
              <a:t>                                        #    # #              ###    *New Orleans LA   #</a:t>
            </a:r>
          </a:p>
          <a:p>
            <a:r>
              <a:rPr lang="en-US" sz="700" b="1" dirty="0">
                <a:latin typeface="Courier" pitchFamily="2" charset="0"/>
              </a:rPr>
              <a:t>                                         #  #   #    *San Antonio TX               ##</a:t>
            </a:r>
          </a:p>
          <a:p>
            <a:r>
              <a:rPr lang="en-US" sz="700" b="1" dirty="0">
                <a:latin typeface="Courier" pitchFamily="2" charset="0"/>
              </a:rPr>
              <a:t>                                           #             #           # #            #   #</a:t>
            </a:r>
          </a:p>
          <a:p>
            <a:r>
              <a:rPr lang="en-US" sz="700" b="1" dirty="0">
                <a:latin typeface="Courier" pitchFamily="2" charset="0"/>
              </a:rPr>
              <a:t>                                                 #      #                               #</a:t>
            </a:r>
          </a:p>
          <a:p>
            <a:r>
              <a:rPr lang="en-US" sz="700" b="1" dirty="0">
                <a:latin typeface="Courier" pitchFamily="2" charset="0"/>
              </a:rPr>
              <a:t>                                                 #                                  #*Tampa FL</a:t>
            </a:r>
          </a:p>
          <a:p>
            <a:r>
              <a:rPr lang="en-US" sz="700" b="1" dirty="0">
                <a:latin typeface="Courier" pitchFamily="2" charset="0"/>
              </a:rPr>
              <a:t>                                                   #  #                                  #</a:t>
            </a:r>
          </a:p>
          <a:p>
            <a:r>
              <a:rPr lang="en-US" sz="700" b="1" dirty="0">
                <a:latin typeface="Courier" pitchFamily="2" charset="0"/>
              </a:rPr>
              <a:t>                                                                                     #</a:t>
            </a:r>
          </a:p>
          <a:p>
            <a:r>
              <a:rPr lang="en-US" sz="700" b="1" dirty="0">
                <a:latin typeface="Courier" pitchFamily="2" charset="0"/>
              </a:rPr>
              <a:t>                                                     #                               #   #</a:t>
            </a:r>
          </a:p>
          <a:p>
            <a:r>
              <a:rPr lang="en-US" sz="700" b="1" dirty="0">
                <a:latin typeface="Courier" pitchFamily="2" charset="0"/>
              </a:rPr>
              <a:t>                                                       #                               # *Miami FL</a:t>
            </a:r>
          </a:p>
          <a:p>
            <a:r>
              <a:rPr lang="en-US" sz="700" b="1" dirty="0">
                <a:latin typeface="Courier" pitchFamily="2" charset="0"/>
              </a:rPr>
              <a:t>                                                                                       # #</a:t>
            </a:r>
          </a:p>
          <a:p>
            <a:endParaRPr lang="en-US" sz="700" b="1" dirty="0">
              <a:latin typeface="Courier" pitchFamily="2" charset="0"/>
            </a:endParaRPr>
          </a:p>
        </p:txBody>
      </p:sp>
    </p:spTree>
    <p:extLst>
      <p:ext uri="{BB962C8B-B14F-4D97-AF65-F5344CB8AC3E}">
        <p14:creationId xmlns:p14="http://schemas.microsoft.com/office/powerpoint/2010/main" val="3760709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2-4</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3977634"/>
            <a:ext cx="8229600" cy="1828780"/>
          </a:xfrm>
        </p:spPr>
        <p:txBody>
          <a:bodyPr/>
          <a:lstStyle/>
          <a:p>
            <a:r>
              <a:rPr lang="en-US" dirty="0"/>
              <a:t>Write the </a:t>
            </a:r>
            <a:r>
              <a:rPr lang="en-US" dirty="0">
                <a:solidFill>
                  <a:srgbClr val="B23C00"/>
                </a:solidFill>
              </a:rPr>
              <a:t>declaration</a:t>
            </a:r>
            <a:r>
              <a:rPr lang="en-US" dirty="0"/>
              <a:t> of the overloaded </a:t>
            </a:r>
            <a:r>
              <a:rPr lang="en-US" b="1" dirty="0">
                <a:solidFill>
                  <a:srgbClr val="0033CC"/>
                </a:solidFill>
                <a:latin typeface="Courier New" panose="02070309020205020404" pitchFamily="49" charset="0"/>
                <a:cs typeface="Courier New" panose="02070309020205020404" pitchFamily="49" charset="0"/>
              </a:rPr>
              <a:t>+</a:t>
            </a:r>
            <a:r>
              <a:rPr lang="en-US" dirty="0"/>
              <a:t> operator that operates on a complex number by adding a real number to it and returning a new complex sum. </a:t>
            </a:r>
            <a:br>
              <a:rPr lang="en-US" dirty="0"/>
            </a:br>
            <a:endParaRPr lang="en-US" dirty="0"/>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5</a:t>
            </a:fld>
            <a:endParaRPr lang="en-US"/>
          </a:p>
        </p:txBody>
      </p:sp>
      <p:sp>
        <p:nvSpPr>
          <p:cNvPr id="5" name="Text Box 15">
            <a:extLst>
              <a:ext uri="{FF2B5EF4-FFF2-40B4-BE49-F238E27FC236}">
                <a16:creationId xmlns:a16="http://schemas.microsoft.com/office/drawing/2014/main" id="{3960CBED-07B0-C742-AAA2-A223A5759529}"/>
              </a:ext>
            </a:extLst>
          </p:cNvPr>
          <p:cNvSpPr txBox="1"/>
          <p:nvPr/>
        </p:nvSpPr>
        <p:spPr>
          <a:xfrm>
            <a:off x="2419367" y="1287790"/>
            <a:ext cx="4305265" cy="2468853"/>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class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public:</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Complex(double re, double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im</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Complete this class. *****/</a:t>
            </a:r>
            <a:endParaRPr lang="en-US" sz="1400" dirty="0">
              <a:effectLst/>
              <a:ea typeface="Calibri" panose="020F0502020204030204" pitchFamily="34" charset="0"/>
              <a:cs typeface="Times New Roman" panose="02020603050405020304" pitchFamily="18"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private</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double </a:t>
            </a:r>
            <a:r>
              <a:rPr lang="en-US" sz="1400" b="1" u="none" strike="noStrike" dirty="0">
                <a:solidFill>
                  <a:srgbClr val="000000"/>
                </a:solidFill>
                <a:effectLst/>
                <a:latin typeface="Courier New" panose="02070309020205020404" pitchFamily="49" charset="0"/>
                <a:ea typeface="Calibri" panose="020F0502020204030204" pitchFamily="34" charset="0"/>
              </a:rPr>
              <a:t>re</a:t>
            </a:r>
            <a:r>
              <a:rPr lang="en-US" sz="1400" b="1" dirty="0">
                <a:solidFill>
                  <a:srgbClr val="000000"/>
                </a:solidFill>
                <a:effectLst/>
                <a:latin typeface="Courier New" panose="02070309020205020404" pitchFamily="49" charset="0"/>
                <a:ea typeface="Calibri" panose="020F0502020204030204" pitchFamily="34" charset="0"/>
              </a:rPr>
              <a:t>, </a:t>
            </a:r>
            <a:r>
              <a:rPr lang="en-US" sz="1400" b="1" u="none" strike="noStrike" dirty="0" err="1">
                <a:solidFill>
                  <a:srgbClr val="000000"/>
                </a:solidFill>
                <a:effectLst/>
                <a:latin typeface="Courier New" panose="02070309020205020404" pitchFamily="49" charset="0"/>
                <a:ea typeface="Calibri" panose="020F0502020204030204" pitchFamily="34" charset="0"/>
              </a:rPr>
              <a:t>im</a:t>
            </a: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p:txBody>
      </p:sp>
      <p:sp>
        <p:nvSpPr>
          <p:cNvPr id="9" name="Text Box 36">
            <a:extLst>
              <a:ext uri="{FF2B5EF4-FFF2-40B4-BE49-F238E27FC236}">
                <a16:creationId xmlns:a16="http://schemas.microsoft.com/office/drawing/2014/main" id="{0A14B8B8-AB01-AE43-B11A-6770517AC9BA}"/>
              </a:ext>
            </a:extLst>
          </p:cNvPr>
          <p:cNvSpPr txBox="1"/>
          <p:nvPr/>
        </p:nvSpPr>
        <p:spPr>
          <a:xfrm>
            <a:off x="2743220" y="5806414"/>
            <a:ext cx="3924913" cy="297180"/>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Complex operator +(</a:t>
            </a:r>
            <a:r>
              <a:rPr lang="en-US" sz="1400" b="1" dirty="0" err="1">
                <a:solidFill>
                  <a:srgbClr val="000000"/>
                </a:solidFill>
                <a:effectLst/>
                <a:latin typeface="Courier New" panose="02070309020205020404" pitchFamily="49" charset="0"/>
                <a:ea typeface="Calibri" panose="020F0502020204030204" pitchFamily="34" charset="0"/>
              </a:rPr>
              <a:t>const</a:t>
            </a:r>
            <a:r>
              <a:rPr lang="en-US" sz="1400" b="1" dirty="0">
                <a:solidFill>
                  <a:srgbClr val="000000"/>
                </a:solidFill>
                <a:effectLst/>
                <a:latin typeface="Courier New" panose="02070309020205020404" pitchFamily="49" charset="0"/>
                <a:ea typeface="Calibri" panose="020F0502020204030204" pitchFamily="34" charset="0"/>
              </a:rPr>
              <a:t> double r);</a:t>
            </a:r>
            <a:endParaRPr lang="en-US" sz="9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180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2-5</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3977634"/>
            <a:ext cx="8229600" cy="1828780"/>
          </a:xfrm>
        </p:spPr>
        <p:txBody>
          <a:bodyPr/>
          <a:lstStyle/>
          <a:p>
            <a:r>
              <a:rPr lang="en-US" sz="2400" dirty="0"/>
              <a:t>Write the </a:t>
            </a:r>
            <a:r>
              <a:rPr lang="en-US" sz="2400" dirty="0">
                <a:solidFill>
                  <a:srgbClr val="B23C00"/>
                </a:solidFill>
              </a:rPr>
              <a:t>declaration</a:t>
            </a:r>
            <a:r>
              <a:rPr lang="en-US" sz="2400" dirty="0"/>
              <a:t> of the overloaded </a:t>
            </a:r>
            <a:r>
              <a:rPr lang="en-US" sz="2400" b="1" dirty="0">
                <a:solidFill>
                  <a:srgbClr val="0033CC"/>
                </a:solidFill>
                <a:latin typeface="Courier New" panose="02070309020205020404" pitchFamily="49" charset="0"/>
                <a:cs typeface="Courier New" panose="02070309020205020404" pitchFamily="49" charset="0"/>
              </a:rPr>
              <a:t>+</a:t>
            </a:r>
            <a:r>
              <a:rPr lang="en-US" sz="2400" dirty="0"/>
              <a:t> operator that adds a real number and a complex number and returns a new complex sum. In other words, if </a:t>
            </a:r>
            <a:r>
              <a:rPr lang="en-US" sz="2400" i="1" dirty="0"/>
              <a:t>r</a:t>
            </a:r>
            <a:r>
              <a:rPr lang="en-US" sz="2400" dirty="0"/>
              <a:t> is a real number and</a:t>
            </a:r>
            <a:r>
              <a:rPr lang="en-US" sz="2400" i="1" dirty="0"/>
              <a:t> x</a:t>
            </a:r>
            <a:r>
              <a:rPr lang="en-US" sz="2400" dirty="0"/>
              <a:t> is a complex number, the operator should compute </a:t>
            </a:r>
            <a:r>
              <a:rPr lang="en-US" sz="2400" i="1" dirty="0"/>
              <a:t>r</a:t>
            </a:r>
            <a:r>
              <a:rPr lang="en-US" sz="2400" dirty="0"/>
              <a:t> + </a:t>
            </a:r>
            <a:r>
              <a:rPr lang="en-US" sz="2400" i="1" dirty="0"/>
              <a:t>x</a:t>
            </a:r>
            <a:r>
              <a:rPr lang="en-US" sz="2400" dirty="0"/>
              <a:t>.</a:t>
            </a:r>
            <a:br>
              <a:rPr lang="en-US" sz="2400" dirty="0"/>
            </a:br>
            <a:br>
              <a:rPr lang="en-US" sz="2400" dirty="0"/>
            </a:br>
            <a:endParaRPr lang="en-US" sz="2400" dirty="0"/>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6</a:t>
            </a:fld>
            <a:endParaRPr lang="en-US"/>
          </a:p>
        </p:txBody>
      </p:sp>
      <p:sp>
        <p:nvSpPr>
          <p:cNvPr id="5" name="Text Box 15">
            <a:extLst>
              <a:ext uri="{FF2B5EF4-FFF2-40B4-BE49-F238E27FC236}">
                <a16:creationId xmlns:a16="http://schemas.microsoft.com/office/drawing/2014/main" id="{3960CBED-07B0-C742-AAA2-A223A5759529}"/>
              </a:ext>
            </a:extLst>
          </p:cNvPr>
          <p:cNvSpPr txBox="1"/>
          <p:nvPr/>
        </p:nvSpPr>
        <p:spPr>
          <a:xfrm>
            <a:off x="2419367" y="1287790"/>
            <a:ext cx="4305265" cy="2468853"/>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class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public:</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Complex(double re, double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im</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Complete this class. *****/</a:t>
            </a:r>
            <a:endParaRPr lang="en-US" sz="1400" dirty="0">
              <a:effectLst/>
              <a:ea typeface="Calibri" panose="020F0502020204030204" pitchFamily="34" charset="0"/>
              <a:cs typeface="Times New Roman" panose="02020603050405020304" pitchFamily="18"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private</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double </a:t>
            </a:r>
            <a:r>
              <a:rPr lang="en-US" sz="1400" b="1" u="none" strike="noStrike" dirty="0">
                <a:solidFill>
                  <a:srgbClr val="000000"/>
                </a:solidFill>
                <a:effectLst/>
                <a:latin typeface="Courier New" panose="02070309020205020404" pitchFamily="49" charset="0"/>
                <a:ea typeface="Calibri" panose="020F0502020204030204" pitchFamily="34" charset="0"/>
              </a:rPr>
              <a:t>re</a:t>
            </a:r>
            <a:r>
              <a:rPr lang="en-US" sz="1400" b="1" dirty="0">
                <a:solidFill>
                  <a:srgbClr val="000000"/>
                </a:solidFill>
                <a:effectLst/>
                <a:latin typeface="Courier New" panose="02070309020205020404" pitchFamily="49" charset="0"/>
                <a:ea typeface="Calibri" panose="020F0502020204030204" pitchFamily="34" charset="0"/>
              </a:rPr>
              <a:t>, </a:t>
            </a:r>
            <a:r>
              <a:rPr lang="en-US" sz="1400" b="1" u="none" strike="noStrike" dirty="0" err="1">
                <a:solidFill>
                  <a:srgbClr val="000000"/>
                </a:solidFill>
                <a:effectLst/>
                <a:latin typeface="Courier New" panose="02070309020205020404" pitchFamily="49" charset="0"/>
                <a:ea typeface="Calibri" panose="020F0502020204030204" pitchFamily="34" charset="0"/>
              </a:rPr>
              <a:t>im</a:t>
            </a: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p:txBody>
      </p:sp>
      <p:sp>
        <p:nvSpPr>
          <p:cNvPr id="7" name="Text Box 37">
            <a:extLst>
              <a:ext uri="{FF2B5EF4-FFF2-40B4-BE49-F238E27FC236}">
                <a16:creationId xmlns:a16="http://schemas.microsoft.com/office/drawing/2014/main" id="{550FE256-5A98-674A-A594-8B9F56C12BE3}"/>
              </a:ext>
            </a:extLst>
          </p:cNvPr>
          <p:cNvSpPr txBox="1"/>
          <p:nvPr/>
        </p:nvSpPr>
        <p:spPr>
          <a:xfrm>
            <a:off x="1270495" y="5894044"/>
            <a:ext cx="6603008" cy="308610"/>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B23C00"/>
                </a:solidFill>
                <a:effectLst/>
                <a:latin typeface="Courier New" panose="02070309020205020404" pitchFamily="49" charset="0"/>
                <a:ea typeface="Calibri" panose="020F0502020204030204" pitchFamily="34" charset="0"/>
                <a:cs typeface="Times New Roman" panose="02020603050405020304" pitchFamily="18" charset="0"/>
              </a:rPr>
              <a:t>friend</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 operator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const</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double r,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const</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Complex&amp; c);</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299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2-6</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3977634"/>
            <a:ext cx="8229600" cy="1371585"/>
          </a:xfrm>
        </p:spPr>
        <p:txBody>
          <a:bodyPr/>
          <a:lstStyle/>
          <a:p>
            <a:r>
              <a:rPr lang="en-US" dirty="0"/>
              <a:t>Write the </a:t>
            </a:r>
            <a:r>
              <a:rPr lang="en-US" dirty="0">
                <a:solidFill>
                  <a:srgbClr val="B23C00"/>
                </a:solidFill>
              </a:rPr>
              <a:t>declaration</a:t>
            </a:r>
            <a:r>
              <a:rPr lang="en-US" dirty="0"/>
              <a:t> of the overloaded </a:t>
            </a:r>
            <a:r>
              <a:rPr lang="en-US" b="1" dirty="0">
                <a:solidFill>
                  <a:srgbClr val="0033CC"/>
                </a:solidFill>
                <a:latin typeface="Courier New" panose="02070309020205020404" pitchFamily="49" charset="0"/>
                <a:cs typeface="Courier New" panose="02070309020205020404" pitchFamily="49" charset="0"/>
              </a:rPr>
              <a:t>&lt;&lt;</a:t>
            </a:r>
            <a:r>
              <a:rPr lang="en-US" dirty="0"/>
              <a:t> operator that writes a complex number to an output stream</a:t>
            </a:r>
            <a:r>
              <a:rPr lang="en-US" sz="2400" dirty="0"/>
              <a:t>.</a:t>
            </a:r>
            <a:br>
              <a:rPr lang="en-US" sz="2400" dirty="0"/>
            </a:br>
            <a:br>
              <a:rPr lang="en-US" sz="2400" dirty="0"/>
            </a:br>
            <a:endParaRPr lang="en-US" sz="2400" dirty="0"/>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7</a:t>
            </a:fld>
            <a:endParaRPr lang="en-US"/>
          </a:p>
        </p:txBody>
      </p:sp>
      <p:sp>
        <p:nvSpPr>
          <p:cNvPr id="5" name="Text Box 15">
            <a:extLst>
              <a:ext uri="{FF2B5EF4-FFF2-40B4-BE49-F238E27FC236}">
                <a16:creationId xmlns:a16="http://schemas.microsoft.com/office/drawing/2014/main" id="{3960CBED-07B0-C742-AAA2-A223A5759529}"/>
              </a:ext>
            </a:extLst>
          </p:cNvPr>
          <p:cNvSpPr txBox="1"/>
          <p:nvPr/>
        </p:nvSpPr>
        <p:spPr>
          <a:xfrm>
            <a:off x="2419367" y="1287790"/>
            <a:ext cx="4305265" cy="2468853"/>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class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public:</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Complex(double re, double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im</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Complete this class. *****/</a:t>
            </a:r>
            <a:endParaRPr lang="en-US" sz="1400" dirty="0">
              <a:effectLst/>
              <a:ea typeface="Calibri" panose="020F0502020204030204" pitchFamily="34" charset="0"/>
              <a:cs typeface="Times New Roman" panose="02020603050405020304" pitchFamily="18"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private</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double </a:t>
            </a:r>
            <a:r>
              <a:rPr lang="en-US" sz="1400" b="1" u="none" strike="noStrike" dirty="0">
                <a:solidFill>
                  <a:srgbClr val="000000"/>
                </a:solidFill>
                <a:effectLst/>
                <a:latin typeface="Courier New" panose="02070309020205020404" pitchFamily="49" charset="0"/>
                <a:ea typeface="Calibri" panose="020F0502020204030204" pitchFamily="34" charset="0"/>
              </a:rPr>
              <a:t>re</a:t>
            </a:r>
            <a:r>
              <a:rPr lang="en-US" sz="1400" b="1" dirty="0">
                <a:solidFill>
                  <a:srgbClr val="000000"/>
                </a:solidFill>
                <a:effectLst/>
                <a:latin typeface="Courier New" panose="02070309020205020404" pitchFamily="49" charset="0"/>
                <a:ea typeface="Calibri" panose="020F0502020204030204" pitchFamily="34" charset="0"/>
              </a:rPr>
              <a:t>, </a:t>
            </a:r>
            <a:r>
              <a:rPr lang="en-US" sz="1400" b="1" u="none" strike="noStrike" dirty="0" err="1">
                <a:solidFill>
                  <a:srgbClr val="000000"/>
                </a:solidFill>
                <a:effectLst/>
                <a:latin typeface="Courier New" panose="02070309020205020404" pitchFamily="49" charset="0"/>
                <a:ea typeface="Calibri" panose="020F0502020204030204" pitchFamily="34" charset="0"/>
              </a:rPr>
              <a:t>im</a:t>
            </a: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p:txBody>
      </p:sp>
      <p:sp>
        <p:nvSpPr>
          <p:cNvPr id="8" name="Text Box 38">
            <a:extLst>
              <a:ext uri="{FF2B5EF4-FFF2-40B4-BE49-F238E27FC236}">
                <a16:creationId xmlns:a16="http://schemas.microsoft.com/office/drawing/2014/main" id="{9CC90B65-B2AD-8B4F-A61C-D9450E746991}"/>
              </a:ext>
            </a:extLst>
          </p:cNvPr>
          <p:cNvSpPr txBox="1"/>
          <p:nvPr/>
        </p:nvSpPr>
        <p:spPr>
          <a:xfrm>
            <a:off x="1656731" y="5349219"/>
            <a:ext cx="5830535" cy="321310"/>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friend ostream&amp; operator &lt;&lt;(ostream &amp;outs, const Complex&amp; c);</a:t>
            </a:r>
            <a:endParaRPr lang="en-US" sz="12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412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2-7</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3977635"/>
            <a:ext cx="8229600" cy="914390"/>
          </a:xfrm>
        </p:spPr>
        <p:txBody>
          <a:bodyPr/>
          <a:lstStyle/>
          <a:p>
            <a:r>
              <a:rPr lang="en-US" dirty="0"/>
              <a:t>Write the </a:t>
            </a:r>
            <a:r>
              <a:rPr lang="en-US" dirty="0">
                <a:solidFill>
                  <a:srgbClr val="B23C00"/>
                </a:solidFill>
              </a:rPr>
              <a:t>definition</a:t>
            </a:r>
            <a:r>
              <a:rPr lang="en-US" dirty="0"/>
              <a:t> of the overloaded </a:t>
            </a:r>
            <a:r>
              <a:rPr lang="en-US" b="1" dirty="0">
                <a:solidFill>
                  <a:srgbClr val="0033CC"/>
                </a:solidFill>
                <a:latin typeface="Courier New" panose="02070309020205020404" pitchFamily="49" charset="0"/>
                <a:cs typeface="Courier New" panose="02070309020205020404" pitchFamily="49" charset="0"/>
              </a:rPr>
              <a:t>+</a:t>
            </a:r>
            <a:r>
              <a:rPr lang="en-US" dirty="0"/>
              <a:t> operator of question 2-3.</a:t>
            </a:r>
            <a:br>
              <a:rPr lang="en-US" sz="2400" dirty="0"/>
            </a:br>
            <a:endParaRPr lang="en-US" sz="2400" dirty="0"/>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8</a:t>
            </a:fld>
            <a:endParaRPr lang="en-US"/>
          </a:p>
        </p:txBody>
      </p:sp>
      <p:sp>
        <p:nvSpPr>
          <p:cNvPr id="5" name="Text Box 15">
            <a:extLst>
              <a:ext uri="{FF2B5EF4-FFF2-40B4-BE49-F238E27FC236}">
                <a16:creationId xmlns:a16="http://schemas.microsoft.com/office/drawing/2014/main" id="{3960CBED-07B0-C742-AAA2-A223A5759529}"/>
              </a:ext>
            </a:extLst>
          </p:cNvPr>
          <p:cNvSpPr txBox="1"/>
          <p:nvPr/>
        </p:nvSpPr>
        <p:spPr>
          <a:xfrm>
            <a:off x="2419367" y="1287790"/>
            <a:ext cx="4305265" cy="2468853"/>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class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public:</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Complex(double re, double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im</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Complete this class. *****/</a:t>
            </a:r>
            <a:endParaRPr lang="en-US" sz="1400" dirty="0">
              <a:effectLst/>
              <a:ea typeface="Calibri" panose="020F0502020204030204" pitchFamily="34" charset="0"/>
              <a:cs typeface="Times New Roman" panose="02020603050405020304" pitchFamily="18"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private</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double </a:t>
            </a:r>
            <a:r>
              <a:rPr lang="en-US" sz="1400" b="1" u="none" strike="noStrike" dirty="0">
                <a:solidFill>
                  <a:srgbClr val="000000"/>
                </a:solidFill>
                <a:effectLst/>
                <a:latin typeface="Courier New" panose="02070309020205020404" pitchFamily="49" charset="0"/>
                <a:ea typeface="Calibri" panose="020F0502020204030204" pitchFamily="34" charset="0"/>
              </a:rPr>
              <a:t>re</a:t>
            </a:r>
            <a:r>
              <a:rPr lang="en-US" sz="1400" b="1" dirty="0">
                <a:solidFill>
                  <a:srgbClr val="000000"/>
                </a:solidFill>
                <a:effectLst/>
                <a:latin typeface="Courier New" panose="02070309020205020404" pitchFamily="49" charset="0"/>
                <a:ea typeface="Calibri" panose="020F0502020204030204" pitchFamily="34" charset="0"/>
              </a:rPr>
              <a:t>, </a:t>
            </a:r>
            <a:r>
              <a:rPr lang="en-US" sz="1400" b="1" u="none" strike="noStrike" dirty="0" err="1">
                <a:solidFill>
                  <a:srgbClr val="000000"/>
                </a:solidFill>
                <a:effectLst/>
                <a:latin typeface="Courier New" panose="02070309020205020404" pitchFamily="49" charset="0"/>
                <a:ea typeface="Calibri" panose="020F0502020204030204" pitchFamily="34" charset="0"/>
              </a:rPr>
              <a:t>im</a:t>
            </a: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p:txBody>
      </p:sp>
      <p:sp>
        <p:nvSpPr>
          <p:cNvPr id="7" name="Text Box 39">
            <a:extLst>
              <a:ext uri="{FF2B5EF4-FFF2-40B4-BE49-F238E27FC236}">
                <a16:creationId xmlns:a16="http://schemas.microsoft.com/office/drawing/2014/main" id="{EF9F9F1B-4898-A443-BCBD-C99C482ECA6B}"/>
              </a:ext>
            </a:extLst>
          </p:cNvPr>
          <p:cNvSpPr txBox="1"/>
          <p:nvPr/>
        </p:nvSpPr>
        <p:spPr>
          <a:xfrm>
            <a:off x="1637664" y="4942183"/>
            <a:ext cx="5868670" cy="1138548"/>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Complex Complex::operator +(const Complex&amp; other)</a:t>
            </a:r>
            <a:endParaRPr lang="en-US" sz="1400" b="1">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a:t>
            </a:r>
            <a:endParaRPr lang="en-US" sz="1400" b="1">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    Complex c(re + other.re, im + other.im);</a:t>
            </a:r>
            <a:endParaRPr lang="en-US" sz="1400" b="1">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    return c;</a:t>
            </a:r>
            <a:endParaRPr lang="en-US" sz="1400" b="1">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a:t>
            </a:r>
            <a:endParaRPr lang="en-US" sz="1400" b="1">
              <a:effectLst/>
              <a:latin typeface="Courier New" panose="02070309020205020404" pitchFamily="49" charset="0"/>
              <a:ea typeface="Calibri" panose="020F0502020204030204" pitchFamily="34" charset="0"/>
              <a:cs typeface="Courier New" panose="02070309020205020404" pitchFamily="49" charset="0"/>
            </a:endParaRPr>
          </a:p>
          <a:p>
            <a:pPr marL="11430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 </a:t>
            </a:r>
            <a:endParaRPr lang="en-US" sz="1400" b="1">
              <a:effectLst/>
              <a:latin typeface="Courier New" panose="02070309020205020404" pitchFamily="49" charset="0"/>
              <a:ea typeface="Calibri" panose="020F0502020204030204" pitchFamily="34" charset="0"/>
              <a:cs typeface="Courier New" panose="02070309020205020404" pitchFamily="49" charset="0"/>
            </a:endParaRPr>
          </a:p>
        </p:txBody>
      </p:sp>
    </p:spTree>
    <p:extLst>
      <p:ext uri="{BB962C8B-B14F-4D97-AF65-F5344CB8AC3E}">
        <p14:creationId xmlns:p14="http://schemas.microsoft.com/office/powerpoint/2010/main" val="156305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244F8-DF38-0544-99ED-DC654C90F8B0}"/>
              </a:ext>
            </a:extLst>
          </p:cNvPr>
          <p:cNvSpPr>
            <a:spLocks noGrp="1"/>
          </p:cNvSpPr>
          <p:nvPr>
            <p:ph type="title"/>
          </p:nvPr>
        </p:nvSpPr>
        <p:spPr/>
        <p:txBody>
          <a:bodyPr/>
          <a:lstStyle/>
          <a:p>
            <a:r>
              <a:rPr lang="en-US" dirty="0"/>
              <a:t>Midterm Solutions: Question 2-8</a:t>
            </a:r>
          </a:p>
        </p:txBody>
      </p:sp>
      <p:sp>
        <p:nvSpPr>
          <p:cNvPr id="3" name="Content Placeholder 2">
            <a:extLst>
              <a:ext uri="{FF2B5EF4-FFF2-40B4-BE49-F238E27FC236}">
                <a16:creationId xmlns:a16="http://schemas.microsoft.com/office/drawing/2014/main" id="{CE8489EC-1023-F346-8015-B16D47C6C463}"/>
              </a:ext>
            </a:extLst>
          </p:cNvPr>
          <p:cNvSpPr>
            <a:spLocks noGrp="1"/>
          </p:cNvSpPr>
          <p:nvPr>
            <p:ph idx="1"/>
          </p:nvPr>
        </p:nvSpPr>
        <p:spPr>
          <a:xfrm>
            <a:off x="457200" y="3977635"/>
            <a:ext cx="8229600" cy="914390"/>
          </a:xfrm>
        </p:spPr>
        <p:txBody>
          <a:bodyPr/>
          <a:lstStyle/>
          <a:p>
            <a:r>
              <a:rPr lang="en-US" dirty="0"/>
              <a:t>Write the </a:t>
            </a:r>
            <a:r>
              <a:rPr lang="en-US" dirty="0">
                <a:solidFill>
                  <a:srgbClr val="B23C00"/>
                </a:solidFill>
              </a:rPr>
              <a:t>definition</a:t>
            </a:r>
            <a:r>
              <a:rPr lang="en-US" dirty="0"/>
              <a:t> of the overloaded </a:t>
            </a:r>
            <a:r>
              <a:rPr lang="en-US" b="1" dirty="0">
                <a:solidFill>
                  <a:srgbClr val="0033CC"/>
                </a:solidFill>
                <a:latin typeface="Courier New" panose="02070309020205020404" pitchFamily="49" charset="0"/>
                <a:cs typeface="Courier New" panose="02070309020205020404" pitchFamily="49" charset="0"/>
              </a:rPr>
              <a:t>+</a:t>
            </a:r>
            <a:r>
              <a:rPr lang="en-US" dirty="0"/>
              <a:t> operator of question 2-4.</a:t>
            </a:r>
            <a:br>
              <a:rPr lang="en-US" sz="2400" dirty="0"/>
            </a:br>
            <a:endParaRPr lang="en-US" sz="2400" dirty="0"/>
          </a:p>
        </p:txBody>
      </p:sp>
      <p:sp>
        <p:nvSpPr>
          <p:cNvPr id="4" name="Slide Number Placeholder 3">
            <a:extLst>
              <a:ext uri="{FF2B5EF4-FFF2-40B4-BE49-F238E27FC236}">
                <a16:creationId xmlns:a16="http://schemas.microsoft.com/office/drawing/2014/main" id="{0FB05F79-087F-354F-B632-ABB2EBA68593}"/>
              </a:ext>
            </a:extLst>
          </p:cNvPr>
          <p:cNvSpPr>
            <a:spLocks noGrp="1"/>
          </p:cNvSpPr>
          <p:nvPr>
            <p:ph type="sldNum" sz="quarter" idx="12"/>
          </p:nvPr>
        </p:nvSpPr>
        <p:spPr/>
        <p:txBody>
          <a:bodyPr/>
          <a:lstStyle/>
          <a:p>
            <a:fld id="{5E4F0376-0E54-9843-B673-E00D6670E830}" type="slidenum">
              <a:rPr lang="en-US" smtClean="0"/>
              <a:pPr/>
              <a:t>9</a:t>
            </a:fld>
            <a:endParaRPr lang="en-US"/>
          </a:p>
        </p:txBody>
      </p:sp>
      <p:sp>
        <p:nvSpPr>
          <p:cNvPr id="5" name="Text Box 15">
            <a:extLst>
              <a:ext uri="{FF2B5EF4-FFF2-40B4-BE49-F238E27FC236}">
                <a16:creationId xmlns:a16="http://schemas.microsoft.com/office/drawing/2014/main" id="{3960CBED-07B0-C742-AAA2-A223A5759529}"/>
              </a:ext>
            </a:extLst>
          </p:cNvPr>
          <p:cNvSpPr txBox="1"/>
          <p:nvPr/>
        </p:nvSpPr>
        <p:spPr>
          <a:xfrm>
            <a:off x="2419367" y="1287790"/>
            <a:ext cx="4305265" cy="2468853"/>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class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public:</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Complex(double re, double </a:t>
            </a:r>
            <a:r>
              <a:rPr lang="en-US" sz="14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im</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Complete this class. *****/</a:t>
            </a:r>
            <a:endParaRPr lang="en-US" sz="1400" dirty="0">
              <a:effectLst/>
              <a:ea typeface="Calibri" panose="020F0502020204030204" pitchFamily="34" charset="0"/>
              <a:cs typeface="Times New Roman" panose="02020603050405020304" pitchFamily="18"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a:t>
            </a:r>
            <a:endParaRPr lang="en-US" sz="1400" dirty="0">
              <a:effectLst/>
              <a:latin typeface="Times New Roman" panose="02020603050405020304" pitchFamily="18" charset="0"/>
              <a:ea typeface="Calibri" panose="020F0502020204030204" pitchFamily="34" charset="0"/>
            </a:endParaRPr>
          </a:p>
          <a:p>
            <a:pPr marL="0" marR="0" indent="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private</a:t>
            </a: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    double </a:t>
            </a:r>
            <a:r>
              <a:rPr lang="en-US" sz="1400" b="1" u="none" strike="noStrike" dirty="0">
                <a:solidFill>
                  <a:srgbClr val="000000"/>
                </a:solidFill>
                <a:effectLst/>
                <a:latin typeface="Courier New" panose="02070309020205020404" pitchFamily="49" charset="0"/>
                <a:ea typeface="Calibri" panose="020F0502020204030204" pitchFamily="34" charset="0"/>
              </a:rPr>
              <a:t>re</a:t>
            </a:r>
            <a:r>
              <a:rPr lang="en-US" sz="1400" b="1" dirty="0">
                <a:solidFill>
                  <a:srgbClr val="000000"/>
                </a:solidFill>
                <a:effectLst/>
                <a:latin typeface="Courier New" panose="02070309020205020404" pitchFamily="49" charset="0"/>
                <a:ea typeface="Calibri" panose="020F0502020204030204" pitchFamily="34" charset="0"/>
              </a:rPr>
              <a:t>, </a:t>
            </a:r>
            <a:r>
              <a:rPr lang="en-US" sz="1400" b="1" u="none" strike="noStrike" dirty="0" err="1">
                <a:solidFill>
                  <a:srgbClr val="000000"/>
                </a:solidFill>
                <a:effectLst/>
                <a:latin typeface="Courier New" panose="02070309020205020404" pitchFamily="49" charset="0"/>
                <a:ea typeface="Calibri" panose="020F0502020204030204" pitchFamily="34" charset="0"/>
              </a:rPr>
              <a:t>im</a:t>
            </a: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rPr>
              <a:t>};</a:t>
            </a:r>
            <a:endParaRPr lang="en-US" sz="1400" dirty="0">
              <a:effectLst/>
              <a:latin typeface="Courier New" panose="020703090202050204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p:txBody>
      </p:sp>
      <p:sp>
        <p:nvSpPr>
          <p:cNvPr id="8" name="Text Box 40">
            <a:extLst>
              <a:ext uri="{FF2B5EF4-FFF2-40B4-BE49-F238E27FC236}">
                <a16:creationId xmlns:a16="http://schemas.microsoft.com/office/drawing/2014/main" id="{6E528EE3-3E53-B748-B00E-250A0C2068DA}"/>
              </a:ext>
            </a:extLst>
          </p:cNvPr>
          <p:cNvSpPr txBox="1"/>
          <p:nvPr/>
        </p:nvSpPr>
        <p:spPr>
          <a:xfrm>
            <a:off x="2190441" y="4980298"/>
            <a:ext cx="4763115" cy="1179828"/>
          </a:xfrm>
          <a:prstGeom prst="rect">
            <a:avLst/>
          </a:prstGeom>
          <a:solidFill>
            <a:schemeClr val="bg1">
              <a:lumMod val="95000"/>
            </a:schemeClr>
          </a:solidFill>
          <a:ln>
            <a:solidFill>
              <a:schemeClr val="bg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Complex Complex::operator +(const double r)</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Complex c(re + r, im);</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return c;</a:t>
            </a:r>
            <a:endParaRPr lang="en-US" sz="1400">
              <a:effectLst/>
              <a:ea typeface="Calibri" panose="020F0502020204030204" pitchFamily="34" charset="0"/>
              <a:cs typeface="Times New Roman" panose="02020603050405020304" pitchFamily="18" charset="0"/>
            </a:endParaRPr>
          </a:p>
          <a:p>
            <a:pPr marL="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en-US" sz="1400">
              <a:effectLst/>
              <a:ea typeface="Calibri" panose="020F0502020204030204" pitchFamily="34" charset="0"/>
              <a:cs typeface="Times New Roman" panose="02020603050405020304" pitchFamily="18" charset="0"/>
            </a:endParaRPr>
          </a:p>
          <a:p>
            <a:pPr marL="114300" marR="0">
              <a:spcBef>
                <a:spcPts val="0"/>
              </a:spcBef>
              <a:spcAft>
                <a:spcPts val="0"/>
              </a:spcAft>
            </a:pPr>
            <a:r>
              <a:rPr lang="en-US" sz="1400" b="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US" sz="14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1179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51138</TotalTime>
  <Words>1818</Words>
  <Application>Microsoft Macintosh PowerPoint</Application>
  <PresentationFormat>On-screen Show (4:3)</PresentationFormat>
  <Paragraphs>640</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Courier</vt:lpstr>
      <vt:lpstr>Courier New</vt:lpstr>
      <vt:lpstr>Times New Roman</vt:lpstr>
      <vt:lpstr>Wingdings</vt:lpstr>
      <vt:lpstr>Quadrant</vt:lpstr>
      <vt:lpstr>CS 144 Advanced C++ Programming March 19 Class Meeting</vt:lpstr>
      <vt:lpstr>Midterm Solutions: Question 2-1</vt:lpstr>
      <vt:lpstr>Midterm Solutions: Question 2-2</vt:lpstr>
      <vt:lpstr>Midterm Solutions: Question 2-3</vt:lpstr>
      <vt:lpstr>Midterm Solutions: Question 2-4</vt:lpstr>
      <vt:lpstr>Midterm Solutions: Question 2-5</vt:lpstr>
      <vt:lpstr>Midterm Solutions: Question 2-6</vt:lpstr>
      <vt:lpstr>Midterm Solutions: Question 2-7</vt:lpstr>
      <vt:lpstr>Midterm Solutions: Question 2-8</vt:lpstr>
      <vt:lpstr>Midterm Solutions: Question 2-9</vt:lpstr>
      <vt:lpstr>Midterm Solutions: Question 2-10</vt:lpstr>
      <vt:lpstr>Midterm Solutions: Question 3-1</vt:lpstr>
      <vt:lpstr>Midterm Solutions: Question 3-2</vt:lpstr>
      <vt:lpstr>Midterm Solutions: Question 3-3</vt:lpstr>
      <vt:lpstr>Midterm Solutions: Question 3-4</vt:lpstr>
      <vt:lpstr>Midterm Solutions: Question 3-5</vt:lpstr>
      <vt:lpstr>Midterm Solutions: Question 3-6</vt:lpstr>
      <vt:lpstr>Assignment #6 Sample Solution</vt:lpstr>
      <vt:lpstr>Recall: Overloading Function Names</vt:lpstr>
      <vt:lpstr>Overloading Function Names, cont’d</vt:lpstr>
      <vt:lpstr>Ambiguous Overloading</vt:lpstr>
      <vt:lpstr>Ambiguous Overloading, cont’d</vt:lpstr>
      <vt:lpstr>Ambiguous Overloading, cont’d</vt:lpstr>
      <vt:lpstr>Operator Overloading</vt:lpstr>
      <vt:lpstr>Operator Overloading, cont’d</vt:lpstr>
      <vt:lpstr>Operator Overloading, cont’d</vt:lpstr>
      <vt:lpstr>Operator Overloading, cont’d</vt:lpstr>
      <vt:lpstr>Overloading vs. Overriding</vt:lpstr>
      <vt:lpstr>Why Overload</vt:lpstr>
      <vt:lpstr>Why Override</vt:lpstr>
      <vt:lpstr>Why Override, cont’d</vt:lpstr>
      <vt:lpstr>Shorthand for Pointer Expressions</vt:lpstr>
      <vt:lpstr>Searching a Sorted Linked List</vt:lpstr>
      <vt:lpstr>Inserting into a Sorted Linked List</vt:lpstr>
      <vt:lpstr>Inserting into a Sorted Linked List, cont’d</vt:lpstr>
      <vt:lpstr>Inserting into a Sorted Linked List, cont’d</vt:lpstr>
      <vt:lpstr>Removing from a Sorted Linked List</vt:lpstr>
      <vt:lpstr>Removing from a Sorted Linked List, cont’d</vt:lpstr>
      <vt:lpstr>Stack</vt:lpstr>
      <vt:lpstr>Stack, cont’d</vt:lpstr>
      <vt:lpstr>Assignment #7</vt:lpstr>
      <vt:lpstr>Assignment #7, cont’d</vt:lpstr>
      <vt:lpstr>Assignment #7, cont’d</vt:lpstr>
      <vt:lpstr>Assignment #7, cont’d</vt:lpstr>
      <vt:lpstr>Assignment #7, cont’d</vt:lpstr>
    </vt:vector>
  </TitlesOfParts>
  <Manager/>
  <Company>San Jose State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46B: Introduction to Data Structures</dc:title>
  <dc:subject/>
  <dc:creator>Ronald Mak</dc:creator>
  <cp:keywords/>
  <dc:description/>
  <cp:lastModifiedBy>Ronald Mak</cp:lastModifiedBy>
  <cp:revision>881</cp:revision>
  <cp:lastPrinted>2016-09-16T08:43:07Z</cp:lastPrinted>
  <dcterms:created xsi:type="dcterms:W3CDTF">2008-01-12T03:52:55Z</dcterms:created>
  <dcterms:modified xsi:type="dcterms:W3CDTF">2019-03-21T06:17:17Z</dcterms:modified>
  <cp:category/>
</cp:coreProperties>
</file>