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455" r:id="rId2"/>
    <p:sldId id="298" r:id="rId3"/>
    <p:sldId id="299" r:id="rId4"/>
    <p:sldId id="303" r:id="rId5"/>
    <p:sldId id="300" r:id="rId6"/>
    <p:sldId id="310" r:id="rId7"/>
    <p:sldId id="314" r:id="rId8"/>
    <p:sldId id="265" r:id="rId9"/>
    <p:sldId id="313" r:id="rId10"/>
    <p:sldId id="267" r:id="rId11"/>
    <p:sldId id="260" r:id="rId12"/>
    <p:sldId id="268" r:id="rId13"/>
    <p:sldId id="261" r:id="rId14"/>
    <p:sldId id="269" r:id="rId15"/>
    <p:sldId id="262" r:id="rId16"/>
    <p:sldId id="456" r:id="rId17"/>
    <p:sldId id="457" r:id="rId18"/>
    <p:sldId id="458" r:id="rId19"/>
    <p:sldId id="284" r:id="rId20"/>
    <p:sldId id="273" r:id="rId21"/>
    <p:sldId id="285" r:id="rId22"/>
    <p:sldId id="274" r:id="rId23"/>
    <p:sldId id="286" r:id="rId24"/>
    <p:sldId id="275" r:id="rId25"/>
    <p:sldId id="276" r:id="rId26"/>
    <p:sldId id="277" r:id="rId27"/>
    <p:sldId id="287" r:id="rId28"/>
    <p:sldId id="278" r:id="rId29"/>
    <p:sldId id="288" r:id="rId30"/>
    <p:sldId id="279" r:id="rId31"/>
    <p:sldId id="291" r:id="rId32"/>
    <p:sldId id="289" r:id="rId33"/>
    <p:sldId id="280" r:id="rId34"/>
    <p:sldId id="281" r:id="rId35"/>
    <p:sldId id="290" r:id="rId36"/>
    <p:sldId id="282" r:id="rId37"/>
    <p:sldId id="283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E1F5FF"/>
    <a:srgbClr val="66CCFF"/>
    <a:srgbClr val="A12A03"/>
    <a:srgbClr val="C6DE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71" autoAdjust="0"/>
    <p:restoredTop sz="96763" autoAdjust="0"/>
  </p:normalViewPr>
  <p:slideViewPr>
    <p:cSldViewPr>
      <p:cViewPr varScale="1">
        <p:scale>
          <a:sx n="130" d="100"/>
          <a:sy n="130" d="100"/>
        </p:scale>
        <p:origin x="192" y="448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2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x-none"/>
              <a:t>SJSU Dept. of Computer Science Fall 2013: September 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x-none"/>
              <a:t>CS 151: Object-Oriented Design</a:t>
            </a:r>
            <a:br>
              <a:rPr lang="en-US" altLang="x-none"/>
            </a:br>
            <a:r>
              <a:rPr lang="en-US" altLang="x-none">
                <a:ea typeface="Arial" charset="0"/>
                <a:cs typeface="Arial" charset="0"/>
              </a:rPr>
              <a:t>© </a:t>
            </a:r>
            <a:r>
              <a:rPr lang="en-US" altLang="x-none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1539E7-25EC-2E4C-8DC6-118DB67E63C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8867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March 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aw_of_Demeter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March 7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0A7E-2FF6-DE45-8841-A02E7CE0C5E8}" type="slidenum">
              <a:rPr lang="en-US" altLang="x-none"/>
              <a:pPr/>
              <a:t>10</a:t>
            </a:fld>
            <a:endParaRPr lang="en-US" altLang="x-none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Implementation, Version 2</a:t>
            </a:r>
            <a:endParaRPr lang="en-US" altLang="x-none" i="1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341374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Instead of the private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year</a:t>
            </a:r>
            <a:r>
              <a:rPr lang="en-US" altLang="x-none" dirty="0"/>
              <a:t>,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month</a:t>
            </a:r>
            <a:r>
              <a:rPr lang="en-US" altLang="x-none" dirty="0"/>
              <a:t>, and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date</a:t>
            </a:r>
            <a:r>
              <a:rPr lang="en-US" altLang="x-none" dirty="0"/>
              <a:t> fields, use a </a:t>
            </a:r>
            <a:r>
              <a:rPr lang="en-US" altLang="x-none" dirty="0">
                <a:solidFill>
                  <a:srgbClr val="B23C00"/>
                </a:solidFill>
              </a:rPr>
              <a:t>Julian day number</a:t>
            </a:r>
            <a:r>
              <a:rPr lang="en-US" altLang="x-none" dirty="0"/>
              <a:t>, which is the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number of days</a:t>
            </a:r>
            <a:r>
              <a:rPr lang="en-US" altLang="x-none" dirty="0"/>
              <a:t> from January 1, 4713 BCE.</a:t>
            </a:r>
          </a:p>
          <a:p>
            <a:pPr>
              <a:lnSpc>
                <a:spcPct val="90000"/>
              </a:lnSpc>
            </a:pPr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Now the public date arithmetic member functions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days_from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and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add_days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 </a:t>
            </a:r>
            <a:br>
              <a:rPr lang="en-US" altLang="x-none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altLang="x-none" dirty="0"/>
              <a:t>are trivial.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02449" y="2697488"/>
            <a:ext cx="191270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x-none" b="1" dirty="0">
                <a:latin typeface="Courier New" charset="0"/>
              </a:rPr>
              <a:t>private:</a:t>
            </a:r>
          </a:p>
          <a:p>
            <a:pPr marL="0" lvl="1"/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</a:t>
            </a:r>
            <a:r>
              <a:rPr lang="en-US" altLang="x-none" b="1" dirty="0" err="1">
                <a:latin typeface="Courier New" charset="0"/>
              </a:rPr>
              <a:t>julian</a:t>
            </a:r>
            <a:endParaRPr lang="en-US" altLang="x-none" b="1" dirty="0">
              <a:latin typeface="Courier New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A05DB6-B406-2E40-A9E7-F19766E70D28}"/>
              </a:ext>
            </a:extLst>
          </p:cNvPr>
          <p:cNvSpPr txBox="1"/>
          <p:nvPr/>
        </p:nvSpPr>
        <p:spPr>
          <a:xfrm>
            <a:off x="499817" y="4821516"/>
            <a:ext cx="4011034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Day::Day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add_days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new Day(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julian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B23CF2-68AE-DE41-9C98-0B580CB20763}"/>
              </a:ext>
            </a:extLst>
          </p:cNvPr>
          <p:cNvSpPr txBox="1"/>
          <p:nvPr/>
        </p:nvSpPr>
        <p:spPr>
          <a:xfrm>
            <a:off x="4663439" y="4822457"/>
            <a:ext cx="4257897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days_from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(Day other)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julian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other.julian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6306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0A7E-2FF6-DE45-8841-A02E7CE0C5E8}" type="slidenum">
              <a:rPr lang="en-US" altLang="x-none"/>
              <a:pPr/>
              <a:t>11</a:t>
            </a:fld>
            <a:endParaRPr lang="en-US" altLang="x-none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Implementation, Version 2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New private helper functions do all the dirty work of converting back and forth between Julian numbers and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[year, month, date]</a:t>
            </a:r>
            <a:r>
              <a:rPr lang="en-US" altLang="x-none" dirty="0"/>
              <a:t>.</a:t>
            </a:r>
          </a:p>
          <a:p>
            <a:pPr>
              <a:lnSpc>
                <a:spcPct val="90000"/>
              </a:lnSpc>
            </a:pPr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 lvl="3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Problems?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A conversion is required for </a:t>
            </a:r>
            <a:r>
              <a:rPr lang="en-US" altLang="x-none" dirty="0">
                <a:solidFill>
                  <a:srgbClr val="B23C00"/>
                </a:solidFill>
              </a:rPr>
              <a:t>each access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of a year, month, or date value.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08739" y="2597936"/>
            <a:ext cx="6726521" cy="1871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>
              <a:lnSpc>
                <a:spcPct val="90000"/>
              </a:lnSpc>
            </a:pP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static </a:t>
            </a:r>
            <a:r>
              <a:rPr lang="en-US" altLang="x-non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x-none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x-none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to_julian</a:t>
            </a: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x-non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x-non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 year, </a:t>
            </a:r>
            <a:b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</a:t>
            </a:r>
            <a:r>
              <a:rPr lang="en-US" altLang="x-non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x-non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 month, </a:t>
            </a:r>
            <a:b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</a:t>
            </a:r>
            <a:r>
              <a:rPr lang="en-US" altLang="x-non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x-non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x-none" b="1" dirty="0">
                <a:latin typeface="Courier New" panose="02070309020205020404" pitchFamily="49" charset="0"/>
                <a:cs typeface="Courier New" panose="02070309020205020404" pitchFamily="49" charset="0"/>
              </a:rPr>
              <a:t> date);</a:t>
            </a:r>
          </a:p>
          <a:p>
            <a:pPr lvl="4">
              <a:lnSpc>
                <a:spcPct val="90000"/>
              </a:lnSpc>
            </a:pPr>
            <a:endParaRPr lang="en-US" altLang="x-non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static void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from_julian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year,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month, 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date);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98377-AEC3-D84F-994B-74C6253E6F48}"/>
              </a:ext>
            </a:extLst>
          </p:cNvPr>
          <p:cNvSpPr txBox="1"/>
          <p:nvPr/>
        </p:nvSpPr>
        <p:spPr>
          <a:xfrm>
            <a:off x="8138121" y="4130664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04093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7D71-96E1-C84F-B1AB-7987D1067FCD}" type="slidenum">
              <a:rPr lang="en-US" altLang="x-none"/>
              <a:pPr/>
              <a:t>12</a:t>
            </a:fld>
            <a:endParaRPr lang="en-US" altLang="x-none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Class </a:t>
            </a:r>
            <a:r>
              <a:rPr lang="en-US" altLang="x-none" b="1">
                <a:latin typeface="Courier New" charset="0"/>
              </a:rPr>
              <a:t>Day</a:t>
            </a:r>
            <a:r>
              <a:rPr lang="en-US" altLang="x-none"/>
              <a:t> Implementation, Version 3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Keep 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year</a:t>
            </a:r>
            <a:r>
              <a:rPr lang="en-US" altLang="x-none" dirty="0"/>
              <a:t>,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month</a:t>
            </a:r>
            <a:r>
              <a:rPr lang="en-US" altLang="x-none" dirty="0"/>
              <a:t>,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date</a:t>
            </a:r>
            <a:r>
              <a:rPr lang="en-US" altLang="x-none" dirty="0"/>
              <a:t>, and </a:t>
            </a:r>
            <a:br>
              <a:rPr lang="en-US" altLang="x-none" dirty="0"/>
            </a:b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julian</a:t>
            </a:r>
            <a:r>
              <a:rPr lang="en-US" altLang="x-none" dirty="0"/>
              <a:t> number fields.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Do conversions between [year, month, date] and Julian number only when necessary </a:t>
            </a:r>
            <a:br>
              <a:rPr lang="en-US" altLang="x-none" dirty="0"/>
            </a:br>
            <a:r>
              <a:rPr lang="en-US" altLang="x-none" dirty="0"/>
              <a:t>(</a:t>
            </a:r>
            <a:r>
              <a:rPr lang="en-US" altLang="x-none" dirty="0">
                <a:solidFill>
                  <a:srgbClr val="B23C00"/>
                </a:solidFill>
              </a:rPr>
              <a:t>lazy conversion</a:t>
            </a:r>
            <a:r>
              <a:rPr lang="en-US" altLang="x-none" dirty="0"/>
              <a:t>).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Convert to Julian number </a:t>
            </a:r>
            <a:br>
              <a:rPr lang="en-US" altLang="x-none" dirty="0"/>
            </a:br>
            <a:r>
              <a:rPr lang="en-US" altLang="x-none" dirty="0"/>
              <a:t>only when doing date arithmetic.</a:t>
            </a:r>
          </a:p>
          <a:p>
            <a:pPr lvl="5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Convert to [year, month, date] only during a call to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get_year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,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get_month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, or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get_date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93869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47D71-96E1-C84F-B1AB-7987D1067FCD}" type="slidenum">
              <a:rPr lang="en-US" altLang="x-none"/>
              <a:pPr/>
              <a:t>13</a:t>
            </a:fld>
            <a:endParaRPr lang="en-US" altLang="x-none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Implementation, Version 3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21921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Add two private </a:t>
            </a:r>
            <a:r>
              <a:rPr lang="en-US" altLang="x-none" dirty="0" err="1"/>
              <a:t>boolean</a:t>
            </a:r>
            <a:r>
              <a:rPr lang="en-US" altLang="x-none" dirty="0"/>
              <a:t> fields and two private methods to keep [year, month, date] and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julian</a:t>
            </a:r>
            <a:r>
              <a:rPr lang="en-US" altLang="x-none" dirty="0"/>
              <a:t> member variables </a:t>
            </a:r>
            <a:r>
              <a:rPr lang="en-US" altLang="x-none" dirty="0">
                <a:solidFill>
                  <a:srgbClr val="B23C00"/>
                </a:solidFill>
              </a:rPr>
              <a:t>synchronized</a:t>
            </a:r>
            <a:r>
              <a:rPr lang="en-US" altLang="x-none" dirty="0"/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56063" y="2697488"/>
            <a:ext cx="4031873" cy="17620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x-none" sz="2000" b="1" dirty="0">
                <a:latin typeface="Courier New" charset="0"/>
              </a:rPr>
              <a:t>private:</a:t>
            </a:r>
          </a:p>
          <a:p>
            <a:pPr>
              <a:lnSpc>
                <a:spcPct val="90000"/>
              </a:lnSpc>
            </a:pPr>
            <a:r>
              <a:rPr lang="en-US" altLang="x-none" sz="2000" b="1" dirty="0">
                <a:latin typeface="Courier New" charset="0"/>
              </a:rPr>
              <a:t>    bool </a:t>
            </a:r>
            <a:r>
              <a:rPr lang="en-US" altLang="x-none" sz="2000" b="1" dirty="0" err="1">
                <a:latin typeface="Courier New" charset="0"/>
              </a:rPr>
              <a:t>ymd_valid</a:t>
            </a:r>
            <a:r>
              <a:rPr lang="en-US" altLang="x-none" sz="2000" b="1" dirty="0">
                <a:latin typeface="Courier New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x-none" sz="2000" b="1" dirty="0">
                <a:latin typeface="Courier New" charset="0"/>
              </a:rPr>
              <a:t>    bool </a:t>
            </a:r>
            <a:r>
              <a:rPr lang="en-US" altLang="x-none" sz="2000" b="1" dirty="0" err="1">
                <a:latin typeface="Courier New" charset="0"/>
              </a:rPr>
              <a:t>julian_valid</a:t>
            </a:r>
            <a:r>
              <a:rPr lang="en-US" altLang="x-none" sz="2000" b="1" dirty="0">
                <a:latin typeface="Courier New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en-US" altLang="x-none" sz="2000" b="1" dirty="0"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altLang="x-none" sz="2000" b="1" dirty="0">
                <a:latin typeface="Courier New" charset="0"/>
              </a:rPr>
              <a:t>    void </a:t>
            </a:r>
            <a:r>
              <a:rPr lang="en-US" altLang="x-none" sz="2000" b="1" dirty="0" err="1">
                <a:latin typeface="Courier New" charset="0"/>
              </a:rPr>
              <a:t>ensure_julian</a:t>
            </a:r>
            <a:r>
              <a:rPr lang="en-US" altLang="x-none" sz="2000" b="1" dirty="0">
                <a:latin typeface="Courier New" charset="0"/>
              </a:rPr>
              <a:t>();</a:t>
            </a:r>
          </a:p>
          <a:p>
            <a:pPr>
              <a:lnSpc>
                <a:spcPct val="90000"/>
              </a:lnSpc>
            </a:pPr>
            <a:r>
              <a:rPr lang="en-US" altLang="x-none" sz="2000" b="1" dirty="0">
                <a:latin typeface="Courier New" charset="0"/>
              </a:rPr>
              <a:t>    void </a:t>
            </a:r>
            <a:r>
              <a:rPr lang="en-US" altLang="x-none" sz="2000" b="1" dirty="0" err="1">
                <a:latin typeface="Courier New" charset="0"/>
              </a:rPr>
              <a:t>ensure_ymd</a:t>
            </a:r>
            <a:r>
              <a:rPr lang="en-US" altLang="x-none" sz="2000" b="1" dirty="0">
                <a:latin typeface="Courier New" charset="0"/>
              </a:rPr>
              <a:t>();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022912-C9AF-4449-959B-BDDDF582FEF1}"/>
              </a:ext>
            </a:extLst>
          </p:cNvPr>
          <p:cNvSpPr txBox="1"/>
          <p:nvPr/>
        </p:nvSpPr>
        <p:spPr>
          <a:xfrm>
            <a:off x="6949414" y="5974638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87736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DA69-A3EF-294C-9446-7A1A125EFA80}" type="slidenum">
              <a:rPr lang="en-US" altLang="x-none"/>
              <a:pPr/>
              <a:t>14</a:t>
            </a:fld>
            <a:endParaRPr lang="en-US" altLang="x-none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Importance of Encapsulation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Three different implementations </a:t>
            </a:r>
            <a:br>
              <a:rPr lang="en-US" altLang="x-none" dirty="0"/>
            </a:br>
            <a:r>
              <a:rPr lang="en-US" altLang="x-none" dirty="0"/>
              <a:t>of 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Day</a:t>
            </a:r>
            <a:r>
              <a:rPr lang="en-US" altLang="x-none" dirty="0"/>
              <a:t> class!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Each version presents the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same public interface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Encapsulation hides the implementation details in the private parts.</a:t>
            </a:r>
          </a:p>
        </p:txBody>
      </p:sp>
    </p:spTree>
    <p:extLst>
      <p:ext uri="{BB962C8B-B14F-4D97-AF65-F5344CB8AC3E}">
        <p14:creationId xmlns:p14="http://schemas.microsoft.com/office/powerpoint/2010/main" val="3796305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DA69-A3EF-294C-9446-7A1A125EFA80}" type="slidenum">
              <a:rPr lang="en-US" altLang="x-none"/>
              <a:pPr/>
              <a:t>15</a:t>
            </a:fld>
            <a:endParaRPr lang="en-US" altLang="x-none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Principle of Information Hiding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A class should expose as few public member variables and as few public member functions as possible.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All other fields and functions should be </a:t>
            </a:r>
            <a:r>
              <a:rPr lang="en-US" altLang="x-none" dirty="0">
                <a:solidFill>
                  <a:srgbClr val="B23C00"/>
                </a:solidFill>
              </a:rPr>
              <a:t>hidden</a:t>
            </a:r>
            <a:r>
              <a:rPr lang="en-US" altLang="x-none" dirty="0"/>
              <a:t> from class users by making them </a:t>
            </a:r>
            <a:r>
              <a:rPr lang="en-US" altLang="x-none" dirty="0">
                <a:solidFill>
                  <a:srgbClr val="B23C00"/>
                </a:solidFill>
              </a:rPr>
              <a:t>private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Supports reliability and flexibility.</a:t>
            </a:r>
          </a:p>
          <a:p>
            <a:pPr lvl="5"/>
            <a:endParaRPr lang="en-US" altLang="x-none" dirty="0"/>
          </a:p>
          <a:p>
            <a:r>
              <a:rPr lang="en-US" altLang="x-none" dirty="0"/>
              <a:t>In most cases, the member variables of a class should be made private and users of the class should only use the </a:t>
            </a:r>
            <a:r>
              <a:rPr lang="en-US" altLang="x-none" dirty="0">
                <a:solidFill>
                  <a:srgbClr val="B23C00"/>
                </a:solidFill>
              </a:rPr>
              <a:t>public getters and setters</a:t>
            </a:r>
            <a:r>
              <a:rPr lang="en-US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4254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370E-C217-304C-8D46-C34EAA0C7DA7}" type="slidenum">
              <a:rPr lang="en-US" altLang="x-none"/>
              <a:pPr/>
              <a:t>16</a:t>
            </a:fld>
            <a:endParaRPr lang="en-US" altLang="x-none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	The Law of Demeter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“Principle of Least Knowledge”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More a </a:t>
            </a:r>
            <a:r>
              <a:rPr lang="en-US" altLang="x-none" dirty="0">
                <a:solidFill>
                  <a:srgbClr val="B23C00"/>
                </a:solidFill>
              </a:rPr>
              <a:t>rule of thumb</a:t>
            </a:r>
            <a:r>
              <a:rPr lang="en-US" altLang="x-none" dirty="0"/>
              <a:t> than a hard law.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Summary </a:t>
            </a:r>
            <a:r>
              <a:rPr lang="en-US" altLang="x-none" sz="2000" dirty="0"/>
              <a:t>(</a:t>
            </a:r>
            <a:r>
              <a:rPr lang="en-US" altLang="x-none" sz="2000" dirty="0">
                <a:hlinkClick r:id="rId2"/>
              </a:rPr>
              <a:t>https://en.wikipedia.org/wiki/Law_of_Demeter</a:t>
            </a:r>
            <a:r>
              <a:rPr lang="en-US" altLang="x-none" sz="2000" dirty="0"/>
              <a:t>)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Each unit should have only </a:t>
            </a:r>
            <a:r>
              <a:rPr lang="en-US" dirty="0">
                <a:solidFill>
                  <a:srgbClr val="B23C00"/>
                </a:solidFill>
              </a:rPr>
              <a:t>limited knowledge</a:t>
            </a:r>
            <a:r>
              <a:rPr lang="en-US" u="sng" dirty="0"/>
              <a:t> </a:t>
            </a:r>
            <a:br>
              <a:rPr lang="en-US" dirty="0"/>
            </a:br>
            <a:r>
              <a:rPr lang="en-US" dirty="0"/>
              <a:t>about other units: only units “closely” related </a:t>
            </a:r>
            <a:br>
              <a:rPr lang="en-US" dirty="0"/>
            </a:br>
            <a:r>
              <a:rPr lang="en-US" dirty="0"/>
              <a:t>to the current unit.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Each unit should only talk to its friends.</a:t>
            </a:r>
            <a:br>
              <a:rPr lang="en-US" dirty="0"/>
            </a:br>
            <a:r>
              <a:rPr lang="en-US" dirty="0"/>
              <a:t>Don't talk to strangers.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Only talk to your immediate friends.</a:t>
            </a:r>
          </a:p>
        </p:txBody>
      </p:sp>
    </p:spTree>
    <p:extLst>
      <p:ext uri="{BB962C8B-B14F-4D97-AF65-F5344CB8AC3E}">
        <p14:creationId xmlns:p14="http://schemas.microsoft.com/office/powerpoint/2010/main" val="1418363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370E-C217-304C-8D46-C34EAA0C7DA7}" type="slidenum">
              <a:rPr lang="en-US" altLang="x-none"/>
              <a:pPr/>
              <a:t>17</a:t>
            </a:fld>
            <a:endParaRPr lang="en-US" altLang="x-none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	The Law of Demeter</a:t>
            </a:r>
            <a:r>
              <a:rPr lang="en-US" altLang="x-none" i="1" dirty="0"/>
              <a:t>, cont’d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8767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A member function should </a:t>
            </a:r>
            <a:r>
              <a:rPr lang="en-US" altLang="x-none" dirty="0">
                <a:solidFill>
                  <a:srgbClr val="B23C00"/>
                </a:solidFill>
              </a:rPr>
              <a:t>only</a:t>
            </a:r>
            <a:r>
              <a:rPr lang="en-US" altLang="x-none" dirty="0"/>
              <a:t> use: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Member variables of its class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Parameters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Objects that it constructs with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new</a:t>
            </a:r>
          </a:p>
          <a:p>
            <a:pPr lvl="4">
              <a:lnSpc>
                <a:spcPct val="90000"/>
              </a:lnSpc>
            </a:pPr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altLang="x-none" dirty="0"/>
              <a:t>To obey this law: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A method should never return a reference to an object that is part of its internal representation.</a:t>
            </a:r>
          </a:p>
          <a:p>
            <a:pPr lvl="2">
              <a:lnSpc>
                <a:spcPct val="90000"/>
              </a:lnSpc>
            </a:pPr>
            <a:r>
              <a:rPr lang="en-US" altLang="x-none" dirty="0"/>
              <a:t>Return a copy instead.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A class should have sole responsibility </a:t>
            </a:r>
            <a:br>
              <a:rPr lang="en-US" altLang="x-none" dirty="0"/>
            </a:br>
            <a:r>
              <a:rPr lang="en-US" altLang="x-none" dirty="0"/>
              <a:t>to interact with objects that are part of </a:t>
            </a:r>
            <a:br>
              <a:rPr lang="en-US" altLang="x-none" dirty="0"/>
            </a:br>
            <a:r>
              <a:rPr lang="en-US" altLang="x-none" dirty="0"/>
              <a:t>its internal representation.</a:t>
            </a:r>
          </a:p>
        </p:txBody>
      </p:sp>
    </p:spTree>
    <p:extLst>
      <p:ext uri="{BB962C8B-B14F-4D97-AF65-F5344CB8AC3E}">
        <p14:creationId xmlns:p14="http://schemas.microsoft.com/office/powerpoint/2010/main" val="3208459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370E-C217-304C-8D46-C34EAA0C7DA7}" type="slidenum">
              <a:rPr lang="en-US" altLang="x-none"/>
              <a:pPr/>
              <a:t>18</a:t>
            </a:fld>
            <a:endParaRPr lang="en-US" altLang="x-none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	The Law of Demeter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The law enables you to modify the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internal structure</a:t>
            </a:r>
            <a:r>
              <a:rPr lang="en-US" altLang="x-none" dirty="0"/>
              <a:t> of a class without </a:t>
            </a:r>
            <a:br>
              <a:rPr lang="en-US" altLang="x-none" dirty="0"/>
            </a:br>
            <a:r>
              <a:rPr lang="en-US" altLang="x-none" dirty="0"/>
              <a:t>modifying its </a:t>
            </a:r>
            <a:r>
              <a:rPr lang="en-US" altLang="x-none" dirty="0">
                <a:solidFill>
                  <a:srgbClr val="B23C00"/>
                </a:solidFill>
              </a:rPr>
              <a:t>public interface</a:t>
            </a:r>
            <a:r>
              <a:rPr lang="en-US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9785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58720-445B-6E4A-A56C-43AF6949CD8C}" type="slidenum">
              <a:rPr lang="en-US" altLang="x-none"/>
              <a:pPr/>
              <a:t>19</a:t>
            </a:fld>
            <a:endParaRPr lang="en-US" altLang="x-none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Accessors and Mutators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An object’s field (member variable) values together constitute the </a:t>
            </a:r>
            <a:r>
              <a:rPr lang="en-US" altLang="x-none" dirty="0">
                <a:solidFill>
                  <a:srgbClr val="B23C00"/>
                </a:solidFill>
              </a:rPr>
              <a:t>current state</a:t>
            </a:r>
            <a:r>
              <a:rPr lang="en-US" altLang="x-none" dirty="0"/>
              <a:t> of the object.</a:t>
            </a:r>
          </a:p>
          <a:p>
            <a:pPr lvl="1"/>
            <a:r>
              <a:rPr lang="en-US" altLang="x-none" dirty="0"/>
              <a:t>A getter method reads the object state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without changing</a:t>
            </a:r>
            <a:r>
              <a:rPr lang="en-US" altLang="x-none" dirty="0"/>
              <a:t> it.</a:t>
            </a:r>
          </a:p>
          <a:p>
            <a:pPr lvl="1"/>
            <a:r>
              <a:rPr lang="en-US" altLang="x-none" dirty="0"/>
              <a:t>A setter method </a:t>
            </a:r>
            <a:r>
              <a:rPr lang="en-US" altLang="x-none" dirty="0">
                <a:solidFill>
                  <a:srgbClr val="B23C00"/>
                </a:solidFill>
              </a:rPr>
              <a:t>can change</a:t>
            </a:r>
            <a:r>
              <a:rPr lang="en-US" altLang="x-none" dirty="0"/>
              <a:t> the object state.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Don’t necessarily provide a setter </a:t>
            </a:r>
            <a:br>
              <a:rPr lang="en-US" altLang="x-none" dirty="0"/>
            </a:br>
            <a:r>
              <a:rPr lang="en-US" altLang="x-none" dirty="0"/>
              <a:t>for every field.</a:t>
            </a:r>
          </a:p>
          <a:p>
            <a:pPr lvl="1"/>
            <a:r>
              <a:rPr lang="en-US" altLang="x-none" dirty="0"/>
              <a:t>For some classes, setters can be dangerous!</a:t>
            </a:r>
          </a:p>
        </p:txBody>
      </p:sp>
    </p:spTree>
    <p:extLst>
      <p:ext uri="{BB962C8B-B14F-4D97-AF65-F5344CB8AC3E}">
        <p14:creationId xmlns:p14="http://schemas.microsoft.com/office/powerpoint/2010/main" val="118164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91A3-9993-A543-9A97-4E178C5180AE}" type="slidenum">
              <a:rPr lang="en-US" altLang="x-none"/>
              <a:pPr/>
              <a:t>2</a:t>
            </a:fld>
            <a:endParaRPr lang="en-US" altLang="x-none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Design a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Class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A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Day</a:t>
            </a:r>
            <a:r>
              <a:rPr lang="en-US" altLang="x-none" dirty="0"/>
              <a:t> object represents a </a:t>
            </a:r>
            <a:r>
              <a:rPr lang="en-US" altLang="x-none" dirty="0">
                <a:solidFill>
                  <a:srgbClr val="B23C00"/>
                </a:solidFill>
              </a:rPr>
              <a:t>particular day</a:t>
            </a:r>
            <a:r>
              <a:rPr lang="en-US" altLang="x-none" dirty="0"/>
              <a:t>.</a:t>
            </a:r>
          </a:p>
          <a:p>
            <a:pPr lvl="5"/>
            <a:endParaRPr lang="en-US" altLang="x-none" dirty="0"/>
          </a:p>
          <a:p>
            <a:r>
              <a:rPr lang="en-US" altLang="x-none" dirty="0"/>
              <a:t>Answer questions such as </a:t>
            </a:r>
          </a:p>
          <a:p>
            <a:pPr lvl="1"/>
            <a:r>
              <a:rPr lang="en-US" altLang="x-none" dirty="0"/>
              <a:t>How many days between now </a:t>
            </a:r>
            <a:br>
              <a:rPr lang="en-US" altLang="x-none" dirty="0"/>
            </a:br>
            <a:r>
              <a:rPr lang="en-US" altLang="x-none" dirty="0"/>
              <a:t>and the end of the year? </a:t>
            </a:r>
          </a:p>
          <a:p>
            <a:pPr lvl="1"/>
            <a:r>
              <a:rPr lang="en-US" altLang="x-none" dirty="0"/>
              <a:t>What day is 100 days from now?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Some limitations</a:t>
            </a:r>
          </a:p>
          <a:p>
            <a:pPr lvl="1"/>
            <a:r>
              <a:rPr lang="en-US" altLang="x-none" dirty="0"/>
              <a:t>Uses the Gregorian calendar only</a:t>
            </a:r>
          </a:p>
          <a:p>
            <a:pPr lvl="1"/>
            <a:r>
              <a:rPr lang="en-US" altLang="x-none" dirty="0"/>
              <a:t>No time of day</a:t>
            </a:r>
          </a:p>
          <a:p>
            <a:pPr lvl="1"/>
            <a:r>
              <a:rPr lang="en-US" altLang="x-none" dirty="0"/>
              <a:t>No time zone</a:t>
            </a:r>
          </a:p>
        </p:txBody>
      </p:sp>
    </p:spTree>
    <p:extLst>
      <p:ext uri="{BB962C8B-B14F-4D97-AF65-F5344CB8AC3E}">
        <p14:creationId xmlns:p14="http://schemas.microsoft.com/office/powerpoint/2010/main" val="2988459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24D5-E77C-AE4A-848D-BC73DABEF253}" type="slidenum">
              <a:rPr lang="en-US" altLang="x-none"/>
              <a:pPr/>
              <a:t>20</a:t>
            </a:fld>
            <a:endParaRPr lang="en-US" altLang="x-none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Dangerous Setter Example: The </a:t>
            </a:r>
            <a:r>
              <a:rPr lang="en-US" altLang="x-none" b="1">
                <a:latin typeface="Courier New" charset="0"/>
              </a:rPr>
              <a:t>Day</a:t>
            </a:r>
            <a:r>
              <a:rPr lang="en-US" altLang="x-none"/>
              <a:t> Class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altLang="x-none" dirty="0"/>
              <a:t>Recall that 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Day</a:t>
            </a:r>
            <a:r>
              <a:rPr lang="en-US" altLang="x-none" dirty="0"/>
              <a:t> class has fields </a:t>
            </a:r>
            <a:br>
              <a:rPr lang="en-US" altLang="x-none" dirty="0"/>
            </a:b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year</a:t>
            </a:r>
            <a:r>
              <a:rPr lang="en-US" altLang="x-none" dirty="0"/>
              <a:t>,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month</a:t>
            </a:r>
            <a:r>
              <a:rPr lang="en-US" altLang="x-none" dirty="0"/>
              <a:t>,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day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Should there be public setter methods?</a:t>
            </a:r>
          </a:p>
          <a:p>
            <a:pPr lvl="4"/>
            <a:endParaRPr lang="en-US" altLang="x-none" dirty="0"/>
          </a:p>
        </p:txBody>
      </p:sp>
      <p:sp>
        <p:nvSpPr>
          <p:cNvPr id="2" name="TextBox 1"/>
          <p:cNvSpPr txBox="1"/>
          <p:nvPr/>
        </p:nvSpPr>
        <p:spPr>
          <a:xfrm>
            <a:off x="2108255" y="3118117"/>
            <a:ext cx="492749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altLang="x-none" sz="2000" b="1" dirty="0" err="1">
                <a:latin typeface="Courier New" charset="0"/>
                <a:ea typeface="Courier New" charset="0"/>
                <a:cs typeface="Courier New" charset="0"/>
              </a:rPr>
              <a:t>set_year</a:t>
            </a: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x-none" sz="20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x-none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 year); </a:t>
            </a:r>
            <a:b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altLang="x-none" sz="2000" b="1" dirty="0" err="1">
                <a:latin typeface="Courier New" charset="0"/>
                <a:ea typeface="Courier New" charset="0"/>
                <a:cs typeface="Courier New" charset="0"/>
              </a:rPr>
              <a:t>set_month</a:t>
            </a: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x-none" sz="20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x-none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 month); </a:t>
            </a:r>
            <a:b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altLang="x-none" sz="2000" b="1" dirty="0" err="1">
                <a:latin typeface="Courier New" charset="0"/>
                <a:ea typeface="Courier New" charset="0"/>
                <a:cs typeface="Courier New" charset="0"/>
              </a:rPr>
              <a:t>set_date</a:t>
            </a: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x-none" sz="20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x-none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altLang="x-none" sz="2000" b="1" dirty="0">
                <a:latin typeface="Courier New" charset="0"/>
                <a:ea typeface="Courier New" charset="0"/>
                <a:cs typeface="Courier New" charset="0"/>
              </a:rPr>
              <a:t> date);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512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24D5-E77C-AE4A-848D-BC73DABEF253}" type="slidenum">
              <a:rPr lang="en-US" altLang="x-none"/>
              <a:pPr/>
              <a:t>21</a:t>
            </a:fld>
            <a:endParaRPr lang="en-US" altLang="x-none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Dangerous Setter Example</a:t>
            </a:r>
            <a:r>
              <a:rPr lang="en-US" altLang="x-none" i="1" dirty="0"/>
              <a:t>, cont’d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altLang="x-none" dirty="0"/>
              <a:t>Suppose that January 31 is our deadline:</a:t>
            </a:r>
          </a:p>
          <a:p>
            <a:endParaRPr lang="en-US" altLang="x-none" dirty="0"/>
          </a:p>
          <a:p>
            <a:pPr lvl="4"/>
            <a:endParaRPr lang="en-US" altLang="x-none" dirty="0"/>
          </a:p>
          <a:p>
            <a:r>
              <a:rPr lang="en-US" altLang="x-none" dirty="0"/>
              <a:t>Now we want to move the deadline a month:</a:t>
            </a:r>
          </a:p>
          <a:p>
            <a:endParaRPr lang="en-US" altLang="x-none" dirty="0"/>
          </a:p>
          <a:p>
            <a:pPr lvl="4"/>
            <a:endParaRPr lang="en-US" altLang="x-none" dirty="0"/>
          </a:p>
          <a:p>
            <a:r>
              <a:rPr lang="en-US" altLang="x-none" dirty="0"/>
              <a:t>But since there isn’t a February 31, </a:t>
            </a:r>
            <a:br>
              <a:rPr lang="en-US" altLang="x-none" dirty="0"/>
            </a:br>
            <a:r>
              <a:rPr lang="en-US" altLang="x-none" dirty="0"/>
              <a:t>the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GregorianCalendar</a:t>
            </a:r>
            <a:r>
              <a:rPr lang="en-US" altLang="x-none" dirty="0"/>
              <a:t> class could set </a:t>
            </a:r>
            <a:br>
              <a:rPr lang="en-US" altLang="x-none" dirty="0"/>
            </a:br>
            <a:r>
              <a:rPr lang="en-US" altLang="x-none" dirty="0"/>
              <a:t>the date instead to March 3.</a:t>
            </a:r>
          </a:p>
        </p:txBody>
      </p:sp>
      <p:sp>
        <p:nvSpPr>
          <p:cNvPr id="301060" name="Text Box 4"/>
          <p:cNvSpPr txBox="1">
            <a:spLocks noChangeArrowheads="1"/>
          </p:cNvSpPr>
          <p:nvPr/>
        </p:nvSpPr>
        <p:spPr bwMode="auto">
          <a:xfrm>
            <a:off x="1632734" y="1874537"/>
            <a:ext cx="58785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Day *deadline = new Day(</a:t>
            </a:r>
            <a:r>
              <a:rPr lang="is-IS" altLang="x-none" sz="2000" b="1" dirty="0">
                <a:latin typeface="Courier New" charset="0"/>
              </a:rPr>
              <a:t>2019</a:t>
            </a:r>
            <a:r>
              <a:rPr lang="en-US" altLang="x-none" sz="2000" b="1" dirty="0">
                <a:latin typeface="Courier New" charset="0"/>
              </a:rPr>
              <a:t>, 1, 31);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709952" y="3154683"/>
            <a:ext cx="372409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deadline-&gt;</a:t>
            </a:r>
            <a:r>
              <a:rPr lang="en-US" altLang="x-none" sz="2000" b="1" dirty="0" err="1">
                <a:latin typeface="Courier New" charset="0"/>
              </a:rPr>
              <a:t>set_month</a:t>
            </a:r>
            <a:r>
              <a:rPr lang="en-US" altLang="x-none" sz="2000" b="1" dirty="0">
                <a:latin typeface="Courier New" charset="0"/>
              </a:rPr>
              <a:t>(2);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77829" y="4709146"/>
            <a:ext cx="1005403" cy="338554"/>
          </a:xfrm>
          <a:prstGeom prst="rect">
            <a:avLst/>
          </a:prstGeom>
          <a:solidFill>
            <a:srgbClr val="8F000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Surprise!</a:t>
            </a:r>
          </a:p>
        </p:txBody>
      </p:sp>
    </p:spTree>
    <p:extLst>
      <p:ext uri="{BB962C8B-B14F-4D97-AF65-F5344CB8AC3E}">
        <p14:creationId xmlns:p14="http://schemas.microsoft.com/office/powerpoint/2010/main" val="158896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6298-C7B1-E149-BBC6-C5E4C75A7B5B}" type="slidenum">
              <a:rPr lang="en-US" altLang="x-none"/>
              <a:pPr/>
              <a:t>22</a:t>
            </a:fld>
            <a:endParaRPr lang="en-US" altLang="x-none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Dangerous Setter Example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altLang="x-none" dirty="0"/>
              <a:t>Now suppose we just want to move the deadline one day, from January 31 </a:t>
            </a:r>
            <a:br>
              <a:rPr lang="en-US" altLang="x-none" dirty="0"/>
            </a:br>
            <a:r>
              <a:rPr lang="en-US" altLang="x-none" dirty="0"/>
              <a:t>to February 1:</a:t>
            </a:r>
          </a:p>
          <a:p>
            <a:endParaRPr lang="en-US" altLang="x-none" dirty="0"/>
          </a:p>
          <a:p>
            <a:endParaRPr lang="en-US" altLang="x-none" dirty="0"/>
          </a:p>
          <a:p>
            <a:endParaRPr lang="en-US" altLang="x-none" dirty="0"/>
          </a:p>
          <a:p>
            <a:r>
              <a:rPr lang="en-US" altLang="x-none" dirty="0"/>
              <a:t>The deadline is set instead to March 1.</a:t>
            </a:r>
          </a:p>
          <a:p>
            <a:r>
              <a:rPr lang="en-US" altLang="x-none" dirty="0"/>
              <a:t>How did that happen?</a:t>
            </a:r>
          </a:p>
        </p:txBody>
      </p:sp>
      <p:sp>
        <p:nvSpPr>
          <p:cNvPr id="302084" name="Text Box 4"/>
          <p:cNvSpPr txBox="1">
            <a:spLocks noChangeArrowheads="1"/>
          </p:cNvSpPr>
          <p:nvPr/>
        </p:nvSpPr>
        <p:spPr bwMode="auto">
          <a:xfrm>
            <a:off x="2709952" y="3337561"/>
            <a:ext cx="3724096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deadline-&gt;</a:t>
            </a:r>
            <a:r>
              <a:rPr lang="en-US" altLang="x-none" sz="2000" b="1" dirty="0" err="1">
                <a:latin typeface="Courier New" charset="0"/>
              </a:rPr>
              <a:t>set_month</a:t>
            </a:r>
            <a:r>
              <a:rPr lang="en-US" altLang="x-none" sz="2000" b="1" dirty="0">
                <a:latin typeface="Courier New" charset="0"/>
              </a:rPr>
              <a:t>(2);</a:t>
            </a:r>
          </a:p>
          <a:p>
            <a:r>
              <a:rPr lang="en-US" altLang="x-none" sz="2000" b="1" dirty="0">
                <a:latin typeface="Courier New" charset="0"/>
              </a:rPr>
              <a:t>deadline-&gt;</a:t>
            </a:r>
            <a:r>
              <a:rPr lang="en-US" altLang="x-none" sz="2000" b="1" dirty="0" err="1">
                <a:latin typeface="Courier New" charset="0"/>
              </a:rPr>
              <a:t>set_date</a:t>
            </a:r>
            <a:r>
              <a:rPr lang="en-US" altLang="x-none" sz="2000" b="1" dirty="0">
                <a:latin typeface="Courier New" charset="0"/>
              </a:rPr>
              <a:t>(1);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23731" y="4275302"/>
            <a:ext cx="1005403" cy="338554"/>
          </a:xfrm>
          <a:prstGeom prst="rect">
            <a:avLst/>
          </a:prstGeom>
          <a:solidFill>
            <a:srgbClr val="8F000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Surprise!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632734" y="2754573"/>
            <a:ext cx="58785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Day *deadline = new Day(</a:t>
            </a:r>
            <a:r>
              <a:rPr lang="is-IS" altLang="x-none" sz="2000" b="1" dirty="0">
                <a:latin typeface="Courier New" charset="0"/>
              </a:rPr>
              <a:t>2019</a:t>
            </a:r>
            <a:r>
              <a:rPr lang="en-US" altLang="x-none" sz="2000" b="1" dirty="0">
                <a:latin typeface="Courier New" charset="0"/>
              </a:rPr>
              <a:t>, 1, 31);</a:t>
            </a:r>
          </a:p>
        </p:txBody>
      </p:sp>
    </p:spTree>
    <p:extLst>
      <p:ext uri="{BB962C8B-B14F-4D97-AF65-F5344CB8AC3E}">
        <p14:creationId xmlns:p14="http://schemas.microsoft.com/office/powerpoint/2010/main" val="320978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56298-C7B1-E149-BBC6-C5E4C75A7B5B}" type="slidenum">
              <a:rPr lang="en-US" altLang="x-none"/>
              <a:pPr/>
              <a:t>23</a:t>
            </a:fld>
            <a:endParaRPr lang="en-US" altLang="x-none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Dangerous Setter Example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altLang="x-none" dirty="0"/>
              <a:t>So should we always set the date first?</a:t>
            </a:r>
          </a:p>
          <a:p>
            <a:pPr lvl="1"/>
            <a:endParaRPr lang="en-US" altLang="x-none" dirty="0"/>
          </a:p>
          <a:p>
            <a:pPr lvl="1"/>
            <a:endParaRPr lang="en-US" altLang="x-none" dirty="0"/>
          </a:p>
          <a:p>
            <a:endParaRPr lang="en-US" altLang="x-none" dirty="0"/>
          </a:p>
          <a:p>
            <a:pPr lvl="4"/>
            <a:endParaRPr lang="en-US" altLang="x-none" dirty="0"/>
          </a:p>
          <a:p>
            <a:r>
              <a:rPr lang="en-US" altLang="x-none" dirty="0"/>
              <a:t>The result is not April 30! </a:t>
            </a:r>
          </a:p>
          <a:p>
            <a:r>
              <a:rPr lang="en-US" altLang="x-none" dirty="0"/>
              <a:t>What is it instead?</a:t>
            </a:r>
          </a:p>
          <a:p>
            <a:pPr lvl="1"/>
            <a:r>
              <a:rPr lang="en-US" altLang="x-none" dirty="0"/>
              <a:t>April 2</a:t>
            </a:r>
          </a:p>
        </p:txBody>
      </p:sp>
      <p:sp>
        <p:nvSpPr>
          <p:cNvPr id="302085" name="Text Box 5"/>
          <p:cNvSpPr txBox="1">
            <a:spLocks noChangeArrowheads="1"/>
          </p:cNvSpPr>
          <p:nvPr/>
        </p:nvSpPr>
        <p:spPr bwMode="auto">
          <a:xfrm>
            <a:off x="2709952" y="2395318"/>
            <a:ext cx="3724096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deadline-&gt;</a:t>
            </a:r>
            <a:r>
              <a:rPr lang="en-US" altLang="x-none" sz="2000" b="1" dirty="0" err="1">
                <a:latin typeface="Courier New" charset="0"/>
              </a:rPr>
              <a:t>set_date</a:t>
            </a:r>
            <a:r>
              <a:rPr lang="en-US" altLang="x-none" sz="2000" b="1" dirty="0">
                <a:latin typeface="Courier New" charset="0"/>
              </a:rPr>
              <a:t>(30);</a:t>
            </a:r>
          </a:p>
          <a:p>
            <a:r>
              <a:rPr lang="en-US" altLang="x-none" sz="2000" b="1" dirty="0">
                <a:latin typeface="Courier New" charset="0"/>
              </a:rPr>
              <a:t>deadline-&gt;</a:t>
            </a:r>
            <a:r>
              <a:rPr lang="en-US" altLang="x-none" sz="2000" b="1" dirty="0" err="1">
                <a:latin typeface="Courier New" charset="0"/>
              </a:rPr>
              <a:t>set_month</a:t>
            </a:r>
            <a:r>
              <a:rPr lang="en-US" altLang="x-none" sz="2000" b="1" dirty="0">
                <a:latin typeface="Courier New" charset="0"/>
              </a:rPr>
              <a:t>(4);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8903" y="4514462"/>
            <a:ext cx="1005403" cy="338554"/>
          </a:xfrm>
          <a:prstGeom prst="rect">
            <a:avLst/>
          </a:prstGeom>
          <a:solidFill>
            <a:srgbClr val="8F000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Surprise!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632734" y="1865050"/>
            <a:ext cx="58785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Day *deadline = new Day(2019, 2, 1);</a:t>
            </a:r>
          </a:p>
        </p:txBody>
      </p:sp>
    </p:spTree>
    <p:extLst>
      <p:ext uri="{BB962C8B-B14F-4D97-AF65-F5344CB8AC3E}">
        <p14:creationId xmlns:p14="http://schemas.microsoft.com/office/powerpoint/2010/main" val="8460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70A8-AAA0-A645-BA4C-FB53B4180972}" type="slidenum">
              <a:rPr lang="en-US" altLang="x-none"/>
              <a:pPr/>
              <a:t>24</a:t>
            </a:fld>
            <a:endParaRPr lang="en-US" altLang="x-none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Principle of No Surprises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Good software design has few, </a:t>
            </a:r>
            <a:br>
              <a:rPr lang="en-US" altLang="x-none" dirty="0"/>
            </a:br>
            <a:r>
              <a:rPr lang="en-US" altLang="x-none" dirty="0"/>
              <a:t>if any, surprises.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Surprises can lead to </a:t>
            </a:r>
            <a:br>
              <a:rPr lang="en-US" altLang="x-none" dirty="0"/>
            </a:br>
            <a:r>
              <a:rPr lang="en-US" altLang="x-none" dirty="0"/>
              <a:t>serious programming errors.</a:t>
            </a:r>
          </a:p>
        </p:txBody>
      </p:sp>
    </p:spTree>
    <p:extLst>
      <p:ext uri="{BB962C8B-B14F-4D97-AF65-F5344CB8AC3E}">
        <p14:creationId xmlns:p14="http://schemas.microsoft.com/office/powerpoint/2010/main" val="2341110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6288-5773-9B49-B237-78FF516BA9C7}" type="slidenum">
              <a:rPr lang="en-US" altLang="x-none"/>
              <a:pPr/>
              <a:t>25</a:t>
            </a:fld>
            <a:endParaRPr lang="en-US" altLang="x-none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Immutable Classes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When you create an instance using a constructor, you also set the object’s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initial state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A class is </a:t>
            </a:r>
            <a:r>
              <a:rPr lang="en-US" altLang="x-none" dirty="0">
                <a:solidFill>
                  <a:srgbClr val="B23C00"/>
                </a:solidFill>
              </a:rPr>
              <a:t>immutable</a:t>
            </a:r>
            <a:r>
              <a:rPr lang="en-US" altLang="x-none" dirty="0"/>
              <a:t> if after you create an instance using a constructor, </a:t>
            </a:r>
            <a:r>
              <a:rPr lang="en-US" altLang="x-none" dirty="0">
                <a:solidFill>
                  <a:srgbClr val="B23C00"/>
                </a:solidFill>
              </a:rPr>
              <a:t>you cannot change the state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How can you design an </a:t>
            </a:r>
            <a:r>
              <a:rPr lang="en-US" altLang="x-none" dirty="0">
                <a:solidFill>
                  <a:srgbClr val="B23C00"/>
                </a:solidFill>
              </a:rPr>
              <a:t>immutable</a:t>
            </a:r>
            <a:r>
              <a:rPr lang="en-US" altLang="x-none" dirty="0">
                <a:solidFill>
                  <a:schemeClr val="folHlink"/>
                </a:solidFill>
              </a:rPr>
              <a:t> </a:t>
            </a:r>
            <a:r>
              <a:rPr lang="en-US" altLang="x-none" dirty="0">
                <a:solidFill>
                  <a:srgbClr val="B23C00"/>
                </a:solidFill>
              </a:rPr>
              <a:t>class</a:t>
            </a:r>
            <a:r>
              <a:rPr lang="en-US" altLang="x-none" dirty="0"/>
              <a:t>?</a:t>
            </a:r>
          </a:p>
          <a:p>
            <a:pPr lvl="1"/>
            <a:r>
              <a:rPr lang="en-US" altLang="x-none" dirty="0"/>
              <a:t>Make all the fields private.</a:t>
            </a:r>
          </a:p>
          <a:p>
            <a:pPr lvl="1"/>
            <a:r>
              <a:rPr lang="en-US" altLang="x-none" dirty="0"/>
              <a:t>Provide getters only, no setters.</a:t>
            </a:r>
          </a:p>
        </p:txBody>
      </p:sp>
    </p:spTree>
    <p:extLst>
      <p:ext uri="{BB962C8B-B14F-4D97-AF65-F5344CB8AC3E}">
        <p14:creationId xmlns:p14="http://schemas.microsoft.com/office/powerpoint/2010/main" val="141591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46B3-F14D-4944-A1AC-BE717F61EAAB}" type="slidenum">
              <a:rPr lang="en-US" altLang="x-none"/>
              <a:pPr/>
              <a:t>26</a:t>
            </a:fld>
            <a:endParaRPr lang="en-US" altLang="x-none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Sharing References to Mutable Objects</a:t>
            </a:r>
            <a:endParaRPr lang="en-US" altLang="x-none" i="1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altLang="x-none" dirty="0"/>
              <a:t>You have to be extra careful if your program passes around </a:t>
            </a:r>
            <a:r>
              <a:rPr lang="en-US" altLang="x-none" dirty="0">
                <a:solidFill>
                  <a:srgbClr val="B23C00"/>
                </a:solidFill>
              </a:rPr>
              <a:t>references</a:t>
            </a:r>
            <a:r>
              <a:rPr lang="en-US" altLang="x-none" dirty="0"/>
              <a:t> to mutable objects.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If a class contains a </a:t>
            </a:r>
            <a:r>
              <a:rPr lang="en-US" altLang="x-none" dirty="0">
                <a:solidFill>
                  <a:srgbClr val="B23C00"/>
                </a:solidFill>
              </a:rPr>
              <a:t>mutable field</a:t>
            </a:r>
            <a:r>
              <a:rPr lang="en-US" altLang="x-none" dirty="0"/>
              <a:t>, you might inadvertently change the state of an object that you thought was immutable.</a:t>
            </a:r>
          </a:p>
        </p:txBody>
      </p:sp>
    </p:spTree>
    <p:extLst>
      <p:ext uri="{BB962C8B-B14F-4D97-AF65-F5344CB8AC3E}">
        <p14:creationId xmlns:p14="http://schemas.microsoft.com/office/powerpoint/2010/main" val="3323970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922C-E72D-264B-BDAD-73E057F657D5}" type="slidenum">
              <a:rPr lang="en-US" altLang="x-none"/>
              <a:pPr/>
              <a:t>27</a:t>
            </a:fld>
            <a:endParaRPr lang="en-US" altLang="x-none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44" y="411513"/>
            <a:ext cx="8595311" cy="655637"/>
          </a:xfrm>
        </p:spPr>
        <p:txBody>
          <a:bodyPr/>
          <a:lstStyle/>
          <a:p>
            <a:r>
              <a:rPr lang="en-US" altLang="x-none" dirty="0"/>
              <a:t>Sharing References to Mutable Objects</a:t>
            </a:r>
            <a:r>
              <a:rPr lang="en-US" altLang="x-none" i="1" dirty="0"/>
              <a:t>, cont’d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Example: Consider an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</a:t>
            </a:r>
            <a:r>
              <a:rPr lang="en-US" altLang="x-none" dirty="0"/>
              <a:t> class that contains the employee’s social security number and birthday.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 social security number and birthday</a:t>
            </a:r>
            <a:br>
              <a:rPr lang="en-US" altLang="x-none" dirty="0"/>
            </a:br>
            <a:r>
              <a:rPr lang="en-US" altLang="x-none" dirty="0"/>
              <a:t>of an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</a:t>
            </a:r>
            <a:r>
              <a:rPr lang="en-US" altLang="x-none" dirty="0"/>
              <a:t> object should </a:t>
            </a:r>
            <a:r>
              <a:rPr lang="en-US" altLang="x-none" u="sng" dirty="0"/>
              <a:t>not</a:t>
            </a:r>
            <a:r>
              <a:rPr lang="en-US" altLang="x-none" dirty="0"/>
              <a:t> change </a:t>
            </a:r>
            <a:br>
              <a:rPr lang="en-US" altLang="x-none" dirty="0"/>
            </a:br>
            <a:r>
              <a:rPr lang="en-US" altLang="x-none" dirty="0"/>
              <a:t>after you’ve created and initialized it.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Therefore, you want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</a:t>
            </a:r>
            <a:r>
              <a:rPr lang="en-US" altLang="x-none" dirty="0"/>
              <a:t> objects </a:t>
            </a:r>
            <a:br>
              <a:rPr lang="en-US" altLang="x-none" dirty="0"/>
            </a:br>
            <a:r>
              <a:rPr lang="en-US" altLang="x-none" dirty="0"/>
              <a:t>to be immutable.</a:t>
            </a:r>
          </a:p>
        </p:txBody>
      </p:sp>
    </p:spTree>
    <p:extLst>
      <p:ext uri="{BB962C8B-B14F-4D97-AF65-F5344CB8AC3E}">
        <p14:creationId xmlns:p14="http://schemas.microsoft.com/office/powerpoint/2010/main" val="1004330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5922C-E72D-264B-BDAD-73E057F657D5}" type="slidenum">
              <a:rPr lang="en-US" altLang="x-none"/>
              <a:pPr/>
              <a:t>28</a:t>
            </a:fld>
            <a:endParaRPr lang="en-US" altLang="x-none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44" y="411513"/>
            <a:ext cx="8595311" cy="655637"/>
          </a:xfrm>
        </p:spPr>
        <p:txBody>
          <a:bodyPr/>
          <a:lstStyle/>
          <a:p>
            <a:r>
              <a:rPr lang="en-US" altLang="x-none" dirty="0"/>
              <a:t>Sharing References to Mutable Objects</a:t>
            </a:r>
            <a:r>
              <a:rPr lang="en-US" altLang="x-none" i="1" dirty="0"/>
              <a:t>, cont’d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94C77B16-E61B-C544-AB33-2DB9581F8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298" y="1417342"/>
            <a:ext cx="7837402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Employee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*birthday;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Employee(string s, Birthday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(s), birthday(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get_ssn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get_birthday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birthday;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121161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A8C0-E080-A14F-A22D-CB28EE392C85}" type="slidenum">
              <a:rPr lang="en-US" altLang="x-none"/>
              <a:pPr/>
              <a:t>29</a:t>
            </a:fld>
            <a:endParaRPr lang="en-US" altLang="x-none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Dangerous getter!</a:t>
            </a:r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endParaRPr lang="en-US" altLang="x-none" dirty="0"/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b="1" dirty="0"/>
              <a:t>Solution:</a:t>
            </a:r>
            <a:r>
              <a:rPr lang="en-US" altLang="x-none" dirty="0"/>
              <a:t> Function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get_birthday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should return a reference to a </a:t>
            </a:r>
            <a:r>
              <a:rPr lang="en-US" altLang="x-none" dirty="0">
                <a:solidFill>
                  <a:srgbClr val="B23C00"/>
                </a:solidFill>
              </a:rPr>
              <a:t>clone</a:t>
            </a:r>
            <a:r>
              <a:rPr lang="en-US" altLang="x-none" dirty="0"/>
              <a:t> of the employee birthdate to protect the birthdate object that’s referenced by the employee object.</a:t>
            </a:r>
          </a:p>
        </p:txBody>
      </p:sp>
      <p:sp>
        <p:nvSpPr>
          <p:cNvPr id="288772" name="Text Box 4"/>
          <p:cNvSpPr txBox="1">
            <a:spLocks noChangeArrowheads="1"/>
          </p:cNvSpPr>
          <p:nvPr/>
        </p:nvSpPr>
        <p:spPr bwMode="auto">
          <a:xfrm>
            <a:off x="1653573" y="1874537"/>
            <a:ext cx="569899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800" b="1" dirty="0">
                <a:latin typeface="Courier New" charset="0"/>
              </a:rPr>
              <a:t>Birthday *</a:t>
            </a:r>
            <a:r>
              <a:rPr lang="en-US" altLang="x-none" sz="1800" b="1" dirty="0" err="1">
                <a:latin typeface="Courier New" charset="0"/>
              </a:rPr>
              <a:t>bd</a:t>
            </a:r>
            <a:r>
              <a:rPr lang="en-US" altLang="x-none" sz="1800" b="1" dirty="0">
                <a:latin typeface="Courier New" charset="0"/>
              </a:rPr>
              <a:t> = employee-&gt;</a:t>
            </a:r>
            <a:r>
              <a:rPr lang="en-US" altLang="x-none" sz="1800" b="1" dirty="0" err="1">
                <a:latin typeface="Courier New" charset="0"/>
              </a:rPr>
              <a:t>get_birthday</a:t>
            </a:r>
            <a:r>
              <a:rPr lang="en-US" altLang="x-none" sz="1800" b="1" dirty="0">
                <a:latin typeface="Courier New" charset="0"/>
              </a:rPr>
              <a:t>();</a:t>
            </a:r>
          </a:p>
          <a:p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bd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-&gt;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set_year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(2000);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44" y="411513"/>
            <a:ext cx="8595311" cy="655637"/>
          </a:xfrm>
        </p:spPr>
        <p:txBody>
          <a:bodyPr/>
          <a:lstStyle/>
          <a:p>
            <a:r>
              <a:rPr lang="en-US" altLang="x-none" dirty="0"/>
              <a:t>Sharing References to Mutable Objects</a:t>
            </a:r>
            <a:r>
              <a:rPr lang="en-US" altLang="x-none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25526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63B5-52A8-C548-B640-FD6402E3AB6A}" type="slidenum">
              <a:rPr lang="en-US" altLang="x-none"/>
              <a:pPr/>
              <a:t>3</a:t>
            </a:fld>
            <a:endParaRPr lang="en-US" altLang="x-none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Functions of </a:t>
            </a:r>
            <a:r>
              <a:rPr lang="en-US" altLang="x-none" dirty="0"/>
              <a:t>the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Class</a:t>
            </a:r>
          </a:p>
        </p:txBody>
      </p:sp>
      <p:graphicFrame>
        <p:nvGraphicFramePr>
          <p:cNvPr id="266243" name="Group 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320063" y="1308770"/>
          <a:ext cx="8503873" cy="4755896"/>
        </p:xfrm>
        <a:graphic>
          <a:graphicData uri="http://schemas.openxmlformats.org/drawingml/2006/table">
            <a:tbl>
              <a:tblPr/>
              <a:tblGrid>
                <a:gridCol w="3474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Day(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year,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  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month,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  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date)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Constructor.</a:t>
                      </a:r>
                      <a:endParaRPr kumimoji="0" lang="en-US" altLang="x-none" sz="18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4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days_from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(Day *d)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the number of days between day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the day represented by the object. The return value can be negative if day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comes before, or 0 if it’s the same day. Example:</a:t>
                      </a:r>
                      <a:b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n = today-&gt;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days_from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(birthday);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4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 *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add_days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count)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the day that is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count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days from the day represented by the object. The 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count</a:t>
                      </a: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value can be negative. Example: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Day *later = holiday-&gt;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add_days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(5);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get_year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get_month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int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altLang="x-none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get_date</a:t>
                      </a:r>
                      <a:r>
                        <a:rPr kumimoji="0" lang="en-US" altLang="x-non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</a:rPr>
                        <a:t>()</a:t>
                      </a:r>
                      <a:endParaRPr kumimoji="0" lang="en-US" altLang="x-none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0000"/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5000"/>
                        <a:buFont typeface="Wingdings" charset="2"/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charset="2"/>
                        <a:defRPr sz="9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Getters.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69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A8C0-E080-A14F-A22D-CB28EE392C85}" type="slidenum">
              <a:rPr lang="en-US" altLang="x-none"/>
              <a:pPr/>
              <a:t>30</a:t>
            </a:fld>
            <a:endParaRPr lang="en-US" altLang="x-none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Dangerous constructor!</a:t>
            </a:r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b="1" dirty="0"/>
              <a:t>Solution:</a:t>
            </a:r>
            <a:r>
              <a:rPr lang="en-US" altLang="x-none" dirty="0"/>
              <a:t> The constructor should create a </a:t>
            </a:r>
            <a:r>
              <a:rPr lang="en-US" altLang="x-none" dirty="0">
                <a:solidFill>
                  <a:srgbClr val="B23C00"/>
                </a:solidFill>
              </a:rPr>
              <a:t>clone</a:t>
            </a:r>
            <a:r>
              <a:rPr lang="en-US" altLang="x-none" dirty="0"/>
              <a:t> of 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Calendar</a:t>
            </a:r>
            <a:r>
              <a:rPr lang="en-US" altLang="x-none" dirty="0"/>
              <a:t> value that’s passed in and store the clone into the object. </a:t>
            </a:r>
          </a:p>
        </p:txBody>
      </p:sp>
      <p:sp>
        <p:nvSpPr>
          <p:cNvPr id="288774" name="Text Box 6"/>
          <p:cNvSpPr txBox="1">
            <a:spLocks noChangeArrowheads="1"/>
          </p:cNvSpPr>
          <p:nvPr/>
        </p:nvSpPr>
        <p:spPr bwMode="auto">
          <a:xfrm>
            <a:off x="1033209" y="1874537"/>
            <a:ext cx="6664004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800" b="1" dirty="0">
                <a:latin typeface="Courier New" charset="0"/>
              </a:rPr>
              <a:t>Birthday *</a:t>
            </a:r>
            <a:r>
              <a:rPr lang="en-US" altLang="x-none" sz="1800" b="1" dirty="0" err="1">
                <a:latin typeface="Courier New" charset="0"/>
              </a:rPr>
              <a:t>bd</a:t>
            </a:r>
            <a:r>
              <a:rPr lang="en-US" altLang="x-none" sz="1800" b="1" dirty="0">
                <a:latin typeface="Courier New" charset="0"/>
              </a:rPr>
              <a:t> = new Birthday(1975, 2, 20);</a:t>
            </a:r>
          </a:p>
          <a:p>
            <a:r>
              <a:rPr lang="en-US" altLang="x-none" sz="1800" b="1" dirty="0">
                <a:latin typeface="Courier New" charset="0"/>
              </a:rPr>
              <a:t>Employee *e  = new Employee(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altLang="x-none" sz="1800" b="1" dirty="0">
                <a:latin typeface="Courier New" charset="0"/>
              </a:rPr>
              <a:t>123-45-6789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r>
              <a:rPr lang="en-US" altLang="x-none" sz="1800" b="1" dirty="0">
                <a:latin typeface="Courier New" charset="0"/>
              </a:rPr>
              <a:t>, 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bd</a:t>
            </a:r>
            <a:r>
              <a:rPr lang="en-US" altLang="x-none" sz="1800" b="1" dirty="0">
                <a:latin typeface="Courier New" charset="0"/>
              </a:rPr>
              <a:t>);</a:t>
            </a:r>
          </a:p>
          <a:p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bd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-&gt;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</a:rPr>
              <a:t>set_year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(2000); 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44" y="411513"/>
            <a:ext cx="8595311" cy="655637"/>
          </a:xfrm>
        </p:spPr>
        <p:txBody>
          <a:bodyPr/>
          <a:lstStyle/>
          <a:p>
            <a:r>
              <a:rPr lang="en-US" altLang="x-none" dirty="0"/>
              <a:t>Sharing References to Mutable Objects</a:t>
            </a:r>
            <a:r>
              <a:rPr lang="en-US" altLang="x-none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82385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Immutability is a valuable feature.</a:t>
            </a:r>
          </a:p>
          <a:p>
            <a:pPr lvl="4"/>
            <a:endParaRPr lang="en-US" dirty="0"/>
          </a:p>
          <a:p>
            <a:r>
              <a:rPr lang="en-US" dirty="0"/>
              <a:t>If you can make your class immutable, </a:t>
            </a:r>
            <a:br>
              <a:rPr lang="en-US" dirty="0"/>
            </a:br>
            <a:r>
              <a:rPr lang="en-US" dirty="0"/>
              <a:t>you should.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44" y="411513"/>
            <a:ext cx="8595311" cy="655637"/>
          </a:xfrm>
        </p:spPr>
        <p:txBody>
          <a:bodyPr/>
          <a:lstStyle/>
          <a:p>
            <a:r>
              <a:rPr lang="en-US" altLang="x-none" dirty="0"/>
              <a:t>Sharing References to Mutable Objects</a:t>
            </a:r>
            <a:r>
              <a:rPr lang="en-US" altLang="x-none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698713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7755-766D-824F-83E8-EDD87A0BFF19}" type="slidenum">
              <a:rPr lang="en-US" altLang="x-none"/>
              <a:pPr/>
              <a:t>32</a:t>
            </a:fld>
            <a:endParaRPr lang="en-US" altLang="x-none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dirty="0"/>
              <a:t> Fields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2133600"/>
          </a:xfrm>
        </p:spPr>
        <p:txBody>
          <a:bodyPr/>
          <a:lstStyle/>
          <a:p>
            <a:r>
              <a:rPr lang="en-US" altLang="x-none" b="1" dirty="0"/>
              <a:t>Another solution: </a:t>
            </a:r>
            <a:br>
              <a:rPr lang="en-US" altLang="x-none" b="1" dirty="0"/>
            </a:br>
            <a:r>
              <a:rPr lang="en-US" altLang="x-none" dirty="0"/>
              <a:t>Declare immutable fields of a class to be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const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Their getter functions must also be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x-none" dirty="0"/>
              <a:t> to specify that what they return is immutable.</a:t>
            </a:r>
          </a:p>
          <a:p>
            <a:pPr lvl="1"/>
            <a:r>
              <a:rPr lang="en-US" altLang="x-none" dirty="0"/>
              <a:t>Example: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91583" y="3611878"/>
            <a:ext cx="7960834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</a:rPr>
              <a:t>class Employee</a:t>
            </a:r>
          </a:p>
          <a:p>
            <a:r>
              <a:rPr lang="en-US" altLang="x-none" b="1" dirty="0">
                <a:latin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</a:rPr>
              <a:t>private: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string </a:t>
            </a:r>
            <a:r>
              <a:rPr lang="en-US" altLang="x-none" b="1" dirty="0" err="1">
                <a:latin typeface="Courier New" charset="0"/>
              </a:rPr>
              <a:t>ssn</a:t>
            </a:r>
            <a:r>
              <a:rPr lang="en-US" altLang="x-none" b="1" dirty="0">
                <a:latin typeface="Courier New" charset="0"/>
              </a:rPr>
              <a:t>;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const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altLang="x-none" b="1" dirty="0">
                <a:latin typeface="Courier New" charset="0"/>
              </a:rPr>
              <a:t>Calendar *birthdate;</a:t>
            </a:r>
          </a:p>
          <a:p>
            <a:endParaRPr lang="en-US" altLang="x-none" b="1" dirty="0">
              <a:latin typeface="Courier New" charset="0"/>
            </a:endParaRPr>
          </a:p>
          <a:p>
            <a:r>
              <a:rPr lang="en-US" altLang="x-none" b="1" dirty="0">
                <a:latin typeface="Courier New" charset="0"/>
              </a:rPr>
              <a:t>public: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string    </a:t>
            </a:r>
            <a:r>
              <a:rPr lang="en-US" altLang="x-none" b="1" dirty="0" err="1">
                <a:latin typeface="Courier New" charset="0"/>
              </a:rPr>
              <a:t>get_ssn</a:t>
            </a:r>
            <a:r>
              <a:rPr lang="en-US" altLang="x-none" b="1" dirty="0">
                <a:latin typeface="Courier New" charset="0"/>
              </a:rPr>
              <a:t>()       </a:t>
            </a:r>
            <a:r>
              <a:rPr lang="en-US" altLang="x-none" b="1" dirty="0" err="1"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{ return </a:t>
            </a:r>
            <a:r>
              <a:rPr lang="en-US" altLang="x-none" b="1" dirty="0" err="1">
                <a:latin typeface="Courier New" charset="0"/>
              </a:rPr>
              <a:t>ssn</a:t>
            </a:r>
            <a:r>
              <a:rPr lang="en-US" altLang="x-none" b="1" dirty="0">
                <a:latin typeface="Courier New" charset="0"/>
              </a:rPr>
              <a:t>; }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Calendar *</a:t>
            </a:r>
            <a:r>
              <a:rPr lang="en-US" altLang="x-none" b="1" dirty="0" err="1">
                <a:latin typeface="Courier New" charset="0"/>
              </a:rPr>
              <a:t>get_birthdate</a:t>
            </a:r>
            <a:r>
              <a:rPr lang="en-US" altLang="x-none" b="1" dirty="0">
                <a:latin typeface="Courier New" charset="0"/>
              </a:rPr>
              <a:t>() </a:t>
            </a:r>
            <a:r>
              <a:rPr lang="en-US" altLang="x-none" b="1" dirty="0" err="1"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{ return birthdate; }</a:t>
            </a:r>
          </a:p>
          <a:p>
            <a:r>
              <a:rPr lang="en-US" altLang="x-none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6661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7755-766D-824F-83E8-EDD87A0BFF19}" type="slidenum">
              <a:rPr lang="en-US" altLang="x-none"/>
              <a:pPr/>
              <a:t>33</a:t>
            </a:fld>
            <a:endParaRPr lang="en-US" altLang="x-none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dirty="0"/>
              <a:t> Fields</a:t>
            </a:r>
            <a:r>
              <a:rPr lang="en-US" altLang="x-none" i="1" dirty="0"/>
              <a:t>, cont’d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60512"/>
            <a:ext cx="8229600" cy="2011688"/>
          </a:xfrm>
        </p:spPr>
        <p:txBody>
          <a:bodyPr/>
          <a:lstStyle/>
          <a:p>
            <a:r>
              <a:rPr lang="en-US" altLang="x-none" dirty="0"/>
              <a:t>The value of a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const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altLang="x-none" dirty="0"/>
              <a:t>field </a:t>
            </a:r>
            <a:r>
              <a:rPr lang="en-US" altLang="x-none" dirty="0">
                <a:solidFill>
                  <a:srgbClr val="B23C00"/>
                </a:solidFill>
              </a:rPr>
              <a:t>cannot change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after the object has been constructed and initialized.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C8F393C-0D87-0D4C-85D8-CDD39EBE5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583" y="1335615"/>
            <a:ext cx="7960834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</a:rPr>
              <a:t>class Employee</a:t>
            </a:r>
          </a:p>
          <a:p>
            <a:r>
              <a:rPr lang="en-US" altLang="x-none" b="1" dirty="0">
                <a:latin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</a:rPr>
              <a:t>private: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string </a:t>
            </a:r>
            <a:r>
              <a:rPr lang="en-US" altLang="x-none" b="1" dirty="0" err="1">
                <a:latin typeface="Courier New" charset="0"/>
              </a:rPr>
              <a:t>ssn</a:t>
            </a:r>
            <a:r>
              <a:rPr lang="en-US" altLang="x-none" b="1" dirty="0">
                <a:latin typeface="Courier New" charset="0"/>
              </a:rPr>
              <a:t>;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const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altLang="x-none" b="1" dirty="0">
                <a:latin typeface="Courier New" charset="0"/>
              </a:rPr>
              <a:t>Calendar *birthdate;</a:t>
            </a:r>
          </a:p>
          <a:p>
            <a:endParaRPr lang="en-US" altLang="x-none" b="1" dirty="0">
              <a:latin typeface="Courier New" charset="0"/>
            </a:endParaRPr>
          </a:p>
          <a:p>
            <a:r>
              <a:rPr lang="en-US" altLang="x-none" b="1" dirty="0">
                <a:latin typeface="Courier New" charset="0"/>
              </a:rPr>
              <a:t>public: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string    </a:t>
            </a:r>
            <a:r>
              <a:rPr lang="en-US" altLang="x-none" b="1" dirty="0" err="1">
                <a:latin typeface="Courier New" charset="0"/>
              </a:rPr>
              <a:t>get_ssn</a:t>
            </a:r>
            <a:r>
              <a:rPr lang="en-US" altLang="x-none" b="1" dirty="0">
                <a:latin typeface="Courier New" charset="0"/>
              </a:rPr>
              <a:t>()       </a:t>
            </a:r>
            <a:r>
              <a:rPr lang="en-US" altLang="x-none" b="1" dirty="0" err="1"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{ return </a:t>
            </a:r>
            <a:r>
              <a:rPr lang="en-US" altLang="x-none" b="1" dirty="0" err="1">
                <a:latin typeface="Courier New" charset="0"/>
              </a:rPr>
              <a:t>ssn</a:t>
            </a:r>
            <a:r>
              <a:rPr lang="en-US" altLang="x-none" b="1" dirty="0">
                <a:latin typeface="Courier New" charset="0"/>
              </a:rPr>
              <a:t>; }</a:t>
            </a:r>
          </a:p>
          <a:p>
            <a:r>
              <a:rPr lang="en-US" altLang="x-none" b="1" dirty="0">
                <a:latin typeface="Courier New" charset="0"/>
              </a:rPr>
              <a:t>   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Calendar *</a:t>
            </a:r>
            <a:r>
              <a:rPr lang="en-US" altLang="x-none" b="1" dirty="0" err="1">
                <a:latin typeface="Courier New" charset="0"/>
              </a:rPr>
              <a:t>get_birthdate</a:t>
            </a:r>
            <a:r>
              <a:rPr lang="en-US" altLang="x-none" b="1" dirty="0">
                <a:latin typeface="Courier New" charset="0"/>
              </a:rPr>
              <a:t>() </a:t>
            </a:r>
            <a:r>
              <a:rPr lang="en-US" altLang="x-none" b="1" dirty="0" err="1">
                <a:latin typeface="Courier New" charset="0"/>
              </a:rPr>
              <a:t>const</a:t>
            </a:r>
            <a:r>
              <a:rPr lang="en-US" altLang="x-none" b="1" dirty="0">
                <a:latin typeface="Courier New" charset="0"/>
              </a:rPr>
              <a:t> { return birthdate; }</a:t>
            </a:r>
          </a:p>
          <a:p>
            <a:r>
              <a:rPr lang="en-US" altLang="x-none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0051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4BDFC-0A25-8442-AEE0-1EDAEEE2BA4C}" type="slidenum">
              <a:rPr lang="en-US" altLang="x-none"/>
              <a:pPr/>
              <a:t>34</a:t>
            </a:fld>
            <a:endParaRPr lang="en-US" altLang="x-none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dirty="0"/>
              <a:t> Fields</a:t>
            </a:r>
            <a:r>
              <a:rPr lang="en-US" altLang="x-none" i="1" dirty="0"/>
              <a:t>, cont’d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69073"/>
            <a:ext cx="8229600" cy="2285975"/>
          </a:xfrm>
        </p:spPr>
        <p:txBody>
          <a:bodyPr/>
          <a:lstStyle/>
          <a:p>
            <a:r>
              <a:rPr lang="en-US" altLang="x-none" b="1" dirty="0"/>
              <a:t>Advantage:</a:t>
            </a:r>
            <a:r>
              <a:rPr lang="en-US" altLang="x-none" dirty="0"/>
              <a:t> It’s a compile-time error </a:t>
            </a:r>
            <a:br>
              <a:rPr lang="en-US" altLang="x-none" dirty="0"/>
            </a:br>
            <a:r>
              <a:rPr lang="en-US" altLang="x-none" dirty="0"/>
              <a:t>if you forget to initialize a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dirty="0"/>
              <a:t> field.</a:t>
            </a:r>
          </a:p>
          <a:p>
            <a:r>
              <a:rPr lang="en-US" altLang="x-none" b="1" dirty="0"/>
              <a:t>Disadvantage:</a:t>
            </a:r>
            <a:r>
              <a:rPr lang="en-US" altLang="x-none" dirty="0"/>
              <a:t> You cannot assign the value </a:t>
            </a:r>
            <a:br>
              <a:rPr lang="en-US" altLang="x-none" dirty="0"/>
            </a:br>
            <a:r>
              <a:rPr lang="en-US" altLang="x-none" dirty="0"/>
              <a:t>of a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dirty="0"/>
              <a:t> field to a non-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dirty="0"/>
              <a:t> variable of the same type.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332169" y="1234464"/>
            <a:ext cx="6479659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Birthday(1975, 2, 20);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 *e  = new Employee("123-45-6789",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bd_const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e-&gt;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get_birthday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bd_const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bd_const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set_year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(2000);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46D9CF-23D9-5C4A-B6D8-82F9E41F7728}"/>
              </a:ext>
            </a:extLst>
          </p:cNvPr>
          <p:cNvSpPr txBox="1"/>
          <p:nvPr/>
        </p:nvSpPr>
        <p:spPr>
          <a:xfrm>
            <a:off x="5029195" y="3181885"/>
            <a:ext cx="179408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Invalid statement!</a:t>
            </a:r>
          </a:p>
        </p:txBody>
      </p:sp>
    </p:spTree>
    <p:extLst>
      <p:ext uri="{BB962C8B-B14F-4D97-AF65-F5344CB8AC3E}">
        <p14:creationId xmlns:p14="http://schemas.microsoft.com/office/powerpoint/2010/main" val="25687516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0344-4B09-C94F-98AC-A0507646BA7D}" type="slidenum">
              <a:rPr lang="en-US" altLang="x-none"/>
              <a:pPr/>
              <a:t>35</a:t>
            </a:fld>
            <a:endParaRPr lang="en-US" altLang="x-none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Separate Accessors and Mutators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altLang="x-none" dirty="0"/>
              <a:t>Separate the roles of accessors and </a:t>
            </a:r>
            <a:r>
              <a:rPr lang="en-US" altLang="x-none" dirty="0" err="1"/>
              <a:t>mutators</a:t>
            </a:r>
            <a:r>
              <a:rPr lang="en-US" altLang="x-none" dirty="0"/>
              <a:t>.</a:t>
            </a:r>
          </a:p>
          <a:p>
            <a:pPr lvl="5"/>
            <a:endParaRPr lang="en-US" altLang="x-none" dirty="0"/>
          </a:p>
          <a:p>
            <a:r>
              <a:rPr lang="en-US" altLang="x-none" dirty="0"/>
              <a:t>If we call a function to </a:t>
            </a:r>
            <a:r>
              <a:rPr lang="en-US" altLang="x-none" dirty="0">
                <a:solidFill>
                  <a:srgbClr val="B23C00"/>
                </a:solidFill>
              </a:rPr>
              <a:t>access</a:t>
            </a:r>
            <a:r>
              <a:rPr lang="en-US" altLang="x-none" dirty="0"/>
              <a:t> an object, </a:t>
            </a:r>
            <a:br>
              <a:rPr lang="en-US" altLang="x-none" dirty="0"/>
            </a:br>
            <a:r>
              <a:rPr lang="en-US" altLang="x-none" dirty="0"/>
              <a:t>we don’t expect the object to </a:t>
            </a:r>
            <a:r>
              <a:rPr lang="en-US" altLang="x-none" dirty="0">
                <a:solidFill>
                  <a:srgbClr val="B23C00"/>
                </a:solidFill>
              </a:rPr>
              <a:t>mutate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Example of a </a:t>
            </a:r>
            <a:r>
              <a:rPr lang="en-US" altLang="x-none" dirty="0">
                <a:solidFill>
                  <a:srgbClr val="B23C00"/>
                </a:solidFill>
              </a:rPr>
              <a:t>violation</a:t>
            </a:r>
            <a:r>
              <a:rPr lang="en-US" altLang="x-none" dirty="0"/>
              <a:t>: </a:t>
            </a:r>
            <a:br>
              <a:rPr lang="en-US" altLang="x-none" dirty="0"/>
            </a:br>
            <a:br>
              <a:rPr lang="en-US" altLang="x-none" sz="1200" dirty="0"/>
            </a:br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Method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next()</a:t>
            </a:r>
            <a:r>
              <a:rPr lang="en-US" altLang="x-none" dirty="0"/>
              <a:t> returns the current token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and</a:t>
            </a:r>
            <a:r>
              <a:rPr lang="en-US" altLang="x-none" dirty="0"/>
              <a:t> advances the cursor of the scanner object.</a:t>
            </a:r>
          </a:p>
          <a:p>
            <a:pPr lvl="2"/>
            <a:r>
              <a:rPr lang="en-US" altLang="x-none" dirty="0"/>
              <a:t>It’s </a:t>
            </a:r>
            <a:r>
              <a:rPr lang="en-US" altLang="x-none" dirty="0">
                <a:solidFill>
                  <a:srgbClr val="B23C00"/>
                </a:solidFill>
              </a:rPr>
              <a:t>both</a:t>
            </a:r>
            <a:r>
              <a:rPr lang="en-US" altLang="x-none" dirty="0"/>
              <a:t> an accessor and a mutator. </a:t>
            </a:r>
          </a:p>
          <a:p>
            <a:pPr lvl="1"/>
            <a:r>
              <a:rPr lang="en-US" altLang="x-none" dirty="0"/>
              <a:t>What if you want to read the current token again?</a:t>
            </a:r>
          </a:p>
        </p:txBody>
      </p:sp>
      <p:sp>
        <p:nvSpPr>
          <p:cNvPr id="303108" name="Text Box 4"/>
          <p:cNvSpPr txBox="1">
            <a:spLocks noChangeArrowheads="1"/>
          </p:cNvSpPr>
          <p:nvPr/>
        </p:nvSpPr>
        <p:spPr bwMode="auto">
          <a:xfrm>
            <a:off x="2651781" y="3726943"/>
            <a:ext cx="357020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2000" b="1" dirty="0">
                <a:latin typeface="Courier New" charset="0"/>
              </a:rPr>
              <a:t>Scanner *in = . . .;</a:t>
            </a:r>
            <a:br>
              <a:rPr lang="en-US" altLang="x-none" sz="2000" b="1" dirty="0">
                <a:latin typeface="Courier New" charset="0"/>
              </a:rPr>
            </a:br>
            <a:r>
              <a:rPr lang="en-US" altLang="x-none" sz="2000" b="1" dirty="0">
                <a:latin typeface="Courier New" charset="0"/>
              </a:rPr>
              <a:t>string s = in-&gt;next();</a:t>
            </a:r>
          </a:p>
        </p:txBody>
      </p:sp>
    </p:spTree>
    <p:extLst>
      <p:ext uri="{BB962C8B-B14F-4D97-AF65-F5344CB8AC3E}">
        <p14:creationId xmlns:p14="http://schemas.microsoft.com/office/powerpoint/2010/main" val="200520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0344-4B09-C94F-98AC-A0507646BA7D}" type="slidenum">
              <a:rPr lang="en-US" altLang="x-none"/>
              <a:pPr/>
              <a:t>36</a:t>
            </a:fld>
            <a:endParaRPr lang="en-US" altLang="x-none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Separate Accessors and Mutators</a:t>
            </a:r>
            <a:r>
              <a:rPr lang="en-US" altLang="x-none" i="1" dirty="0"/>
              <a:t>, cont’d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altLang="x-none" b="1" dirty="0"/>
              <a:t>Solution: </a:t>
            </a:r>
            <a:br>
              <a:rPr lang="en-US" altLang="x-none" b="1" dirty="0"/>
            </a:br>
            <a:r>
              <a:rPr lang="en-US" altLang="x-none" dirty="0"/>
              <a:t>Use separate accessor and mutator functions.</a:t>
            </a:r>
          </a:p>
          <a:p>
            <a:pPr lvl="4"/>
            <a:endParaRPr lang="en-US" altLang="x-none" b="1" dirty="0"/>
          </a:p>
          <a:p>
            <a:r>
              <a:rPr lang="en-US" altLang="x-none" b="1" dirty="0"/>
              <a:t>Rule of thumb: </a:t>
            </a:r>
            <a:br>
              <a:rPr lang="en-US" altLang="x-none" dirty="0"/>
            </a:br>
            <a:r>
              <a:rPr lang="en-US" altLang="x-none" dirty="0"/>
              <a:t>Mutator methods should return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en-US" altLang="x-none" dirty="0"/>
              <a:t>.</a:t>
            </a:r>
          </a:p>
        </p:txBody>
      </p:sp>
      <p:sp>
        <p:nvSpPr>
          <p:cNvPr id="303109" name="Text Box 5"/>
          <p:cNvSpPr txBox="1">
            <a:spLocks noChangeArrowheads="1"/>
          </p:cNvSpPr>
          <p:nvPr/>
        </p:nvSpPr>
        <p:spPr bwMode="auto">
          <a:xfrm>
            <a:off x="550707" y="3456671"/>
            <a:ext cx="804258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800" b="1" dirty="0">
                <a:latin typeface="Courier New" charset="0"/>
              </a:rPr>
              <a:t>string </a:t>
            </a:r>
            <a:r>
              <a:rPr lang="en-US" altLang="x-none" sz="1800" b="1" dirty="0" err="1">
                <a:latin typeface="Courier New" charset="0"/>
              </a:rPr>
              <a:t>get_current</a:t>
            </a:r>
            <a:r>
              <a:rPr lang="en-US" altLang="x-none" sz="1800" b="1" dirty="0">
                <a:latin typeface="Courier New" charset="0"/>
              </a:rPr>
              <a:t>() </a:t>
            </a:r>
            <a:r>
              <a:rPr lang="en-US" altLang="x-none" sz="1800" b="1" dirty="0" err="1">
                <a:latin typeface="Courier New" charset="0"/>
              </a:rPr>
              <a:t>const</a:t>
            </a:r>
            <a:r>
              <a:rPr lang="en-US" altLang="x-none" sz="1800" b="1" dirty="0">
                <a:latin typeface="Courier New" charset="0"/>
              </a:rPr>
              <a:t>;  // get the current token</a:t>
            </a:r>
            <a:br>
              <a:rPr lang="en-US" altLang="x-none" sz="1800" b="1" dirty="0">
                <a:latin typeface="Courier New" charset="0"/>
              </a:rPr>
            </a:b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</a:rPr>
              <a:t>void</a:t>
            </a:r>
            <a:r>
              <a:rPr lang="en-US" altLang="x-none" sz="1800" b="1" dirty="0">
                <a:latin typeface="Courier New" charset="0"/>
              </a:rPr>
              <a:t> next();                 // advance to the next token</a:t>
            </a:r>
          </a:p>
        </p:txBody>
      </p:sp>
    </p:spTree>
    <p:extLst>
      <p:ext uri="{BB962C8B-B14F-4D97-AF65-F5344CB8AC3E}">
        <p14:creationId xmlns:p14="http://schemas.microsoft.com/office/powerpoint/2010/main" val="6102514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1ABC-4FD6-5C4B-9851-DFFAB48CC77C}" type="slidenum">
              <a:rPr lang="en-US" altLang="x-none"/>
              <a:pPr/>
              <a:t>37</a:t>
            </a:fld>
            <a:endParaRPr lang="en-US" altLang="x-none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Separate Accessors and Mutators</a:t>
            </a:r>
            <a:r>
              <a:rPr lang="en-US" altLang="x-none" i="1" dirty="0"/>
              <a:t>, cont’d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2332333"/>
          </a:xfrm>
        </p:spPr>
        <p:txBody>
          <a:bodyPr/>
          <a:lstStyle/>
          <a:p>
            <a:r>
              <a:rPr lang="en-US" altLang="x-none" b="1" dirty="0"/>
              <a:t>Refined rule of thumb: </a:t>
            </a:r>
            <a:br>
              <a:rPr lang="en-US" altLang="x-none" b="1" dirty="0"/>
            </a:br>
            <a:r>
              <a:rPr lang="en-US" altLang="x-none" dirty="0"/>
              <a:t>A mutator method can return a value as a convenience, provided there is an accessor method that returns the same value </a:t>
            </a:r>
            <a:r>
              <a:rPr lang="en-US" altLang="x-none" dirty="0">
                <a:solidFill>
                  <a:srgbClr val="B23C00"/>
                </a:solidFill>
              </a:rPr>
              <a:t>without</a:t>
            </a:r>
            <a:r>
              <a:rPr lang="en-US" altLang="x-none" dirty="0"/>
              <a:t> changing the object’s state.</a:t>
            </a:r>
          </a:p>
        </p:txBody>
      </p:sp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1102140" y="3694439"/>
            <a:ext cx="6939720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800" b="1" dirty="0">
                <a:latin typeface="Courier New" charset="0"/>
              </a:rPr>
              <a:t>string </a:t>
            </a:r>
            <a:r>
              <a:rPr lang="en-US" altLang="x-none" sz="1800" b="1" dirty="0" err="1">
                <a:latin typeface="Courier New" charset="0"/>
              </a:rPr>
              <a:t>get_current</a:t>
            </a:r>
            <a:r>
              <a:rPr lang="en-US" altLang="x-none" sz="1800" b="1" dirty="0">
                <a:latin typeface="Courier New" charset="0"/>
              </a:rPr>
              <a:t>() </a:t>
            </a:r>
            <a:r>
              <a:rPr lang="en-US" altLang="x-none" sz="1800" b="1" dirty="0" err="1">
                <a:latin typeface="Courier New" charset="0"/>
              </a:rPr>
              <a:t>const</a:t>
            </a:r>
            <a:r>
              <a:rPr lang="en-US" altLang="x-none" sz="1800" b="1" dirty="0">
                <a:latin typeface="Courier New" charset="0"/>
              </a:rPr>
              <a:t>;</a:t>
            </a:r>
            <a:br>
              <a:rPr lang="en-US" altLang="x-none" sz="1800" b="1" dirty="0">
                <a:latin typeface="Courier New" charset="0"/>
              </a:rPr>
            </a:br>
            <a:r>
              <a:rPr lang="en-US" altLang="x-none" sz="1800" b="1" dirty="0">
                <a:latin typeface="Courier New" charset="0"/>
              </a:rPr>
              <a:t>string next();  // also returns the current token</a:t>
            </a:r>
            <a:br>
              <a:rPr lang="en-US" altLang="x-none" sz="1800" b="1" dirty="0">
                <a:latin typeface="Courier New" charset="0"/>
              </a:rPr>
            </a:br>
            <a:r>
              <a:rPr lang="en-US" altLang="x-none" sz="1800" b="1" dirty="0">
                <a:latin typeface="Courier New" charset="0"/>
              </a:rPr>
              <a:t>                // for your convenience</a:t>
            </a:r>
          </a:p>
        </p:txBody>
      </p:sp>
    </p:spTree>
    <p:extLst>
      <p:ext uri="{BB962C8B-B14F-4D97-AF65-F5344CB8AC3E}">
        <p14:creationId xmlns:p14="http://schemas.microsoft.com/office/powerpoint/2010/main" val="138567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C9D-F810-A744-A3A2-D8ED5BC5D361}" type="slidenum">
              <a:rPr lang="en-US" altLang="x-none"/>
              <a:pPr/>
              <a:t>4</a:t>
            </a:fld>
            <a:endParaRPr lang="en-US" altLang="x-none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Class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599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d-&gt;</a:t>
            </a:r>
            <a:r>
              <a:rPr lang="en-US" altLang="x-none" sz="2400" b="1" dirty="0" err="1">
                <a:solidFill>
                  <a:srgbClr val="0033CC"/>
                </a:solidFill>
                <a:latin typeface="Courier New" charset="0"/>
              </a:rPr>
              <a:t>add_days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(n)-&gt;</a:t>
            </a:r>
            <a:r>
              <a:rPr lang="en-US" altLang="x-none" sz="2400" b="1" dirty="0" err="1">
                <a:solidFill>
                  <a:srgbClr val="0033CC"/>
                </a:solidFill>
                <a:latin typeface="Courier New" charset="0"/>
              </a:rPr>
              <a:t>days_from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(d) </a:t>
            </a:r>
            <a:r>
              <a:rPr lang="en-US" altLang="x-none" sz="2400" dirty="0"/>
              <a:t>equals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 n</a:t>
            </a:r>
          </a:p>
          <a:p>
            <a:pPr lvl="4">
              <a:lnSpc>
                <a:spcPct val="90000"/>
              </a:lnSpc>
            </a:pPr>
            <a:endParaRPr lang="en-US" altLang="x-none" sz="800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altLang="x-none" dirty="0"/>
              <a:t>Add 3 (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altLang="x-none" dirty="0"/>
              <a:t>) days to March 7 (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en-US" altLang="x-none" dirty="0"/>
              <a:t>) to get March 10, which is 3 days from March 7.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(d + n) - d == 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altLang="x-none" b="1" dirty="0">
              <a:solidFill>
                <a:srgbClr val="0033CC"/>
              </a:solidFill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d1-&gt;</a:t>
            </a:r>
            <a:r>
              <a:rPr lang="en-US" altLang="x-none" sz="2400" b="1" dirty="0" err="1">
                <a:solidFill>
                  <a:srgbClr val="0033CC"/>
                </a:solidFill>
                <a:latin typeface="Courier New" charset="0"/>
              </a:rPr>
              <a:t>add_days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(d2-&gt;</a:t>
            </a:r>
            <a:r>
              <a:rPr lang="en-US" altLang="x-none" sz="2400" b="1" dirty="0" err="1">
                <a:solidFill>
                  <a:srgbClr val="0033CC"/>
                </a:solidFill>
                <a:latin typeface="Courier New" charset="0"/>
              </a:rPr>
              <a:t>days_from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(d1)) </a:t>
            </a:r>
            <a:r>
              <a:rPr lang="en-US" altLang="x-none" sz="2400" dirty="0"/>
              <a:t>equals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 d2</a:t>
            </a:r>
          </a:p>
          <a:p>
            <a:pPr lvl="4">
              <a:lnSpc>
                <a:spcPct val="90000"/>
              </a:lnSpc>
            </a:pPr>
            <a:endParaRPr lang="en-US" altLang="x-none" sz="800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altLang="x-none" dirty="0"/>
              <a:t>March 10 (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d2</a:t>
            </a:r>
            <a:r>
              <a:rPr lang="en-US" altLang="x-none" dirty="0"/>
              <a:t>) is 3 days from March 7 (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d1</a:t>
            </a:r>
            <a:r>
              <a:rPr lang="en-US" altLang="x-none" dirty="0"/>
              <a:t>). </a:t>
            </a:r>
            <a:br>
              <a:rPr lang="en-US" altLang="x-none" dirty="0"/>
            </a:br>
            <a:r>
              <a:rPr lang="en-US" altLang="x-none" dirty="0"/>
              <a:t>Add those 3 days to March 7 to get back to </a:t>
            </a:r>
            <a:br>
              <a:rPr lang="en-US" altLang="x-none" dirty="0"/>
            </a:br>
            <a:r>
              <a:rPr lang="en-US" altLang="x-none" dirty="0"/>
              <a:t>March 10.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d1 + (d2 - d1) == d2 </a:t>
            </a:r>
          </a:p>
          <a:p>
            <a:pPr lvl="3">
              <a:lnSpc>
                <a:spcPct val="90000"/>
              </a:lnSpc>
            </a:pP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67074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C9D-F810-A744-A3A2-D8ED5BC5D361}" type="slidenum">
              <a:rPr lang="en-US" altLang="x-none"/>
              <a:pPr/>
              <a:t>5</a:t>
            </a:fld>
            <a:endParaRPr lang="en-US" altLang="x-none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Class</a:t>
            </a:r>
            <a:r>
              <a:rPr lang="en-US" altLang="x-none" i="1" dirty="0"/>
              <a:t>, cont’d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Methods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days_from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and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add_days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are </a:t>
            </a:r>
            <a:r>
              <a:rPr lang="en-US" altLang="x-none" dirty="0">
                <a:solidFill>
                  <a:srgbClr val="B23C00"/>
                </a:solidFill>
              </a:rPr>
              <a:t>not trivial</a:t>
            </a:r>
            <a:r>
              <a:rPr lang="en-US" altLang="x-none" dirty="0"/>
              <a:t>!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April, June, September, November have 30 days.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February has 28 days, except in leap years </a:t>
            </a:r>
            <a:br>
              <a:rPr lang="en-US" altLang="x-none" dirty="0"/>
            </a:br>
            <a:r>
              <a:rPr lang="en-US" altLang="x-none" dirty="0"/>
              <a:t>when it has 29 days.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All other months have 31 days.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Leap years are divisible by 4, except that after 1582, years divisible by 100 but not 400 are not leap years.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There is no year 0; year 1 is preceded by year  -1.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In the switchover to the Gregorian calendar, </a:t>
            </a:r>
            <a:br>
              <a:rPr lang="en-US" altLang="x-none" dirty="0"/>
            </a:br>
            <a:r>
              <a:rPr lang="en-US" altLang="x-none" dirty="0"/>
              <a:t>ten days were dropped: October 15, 1582 is preceded by October 4. </a:t>
            </a:r>
          </a:p>
        </p:txBody>
      </p:sp>
    </p:spTree>
    <p:extLst>
      <p:ext uri="{BB962C8B-B14F-4D97-AF65-F5344CB8AC3E}">
        <p14:creationId xmlns:p14="http://schemas.microsoft.com/office/powerpoint/2010/main" val="443848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FA8F1-B257-1745-ABF8-3C19A2FD7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Implementation, Version 1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5247-51C9-6945-ADB1-C190C9FF3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870940"/>
          </a:xfrm>
        </p:spPr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Represent a given day in the Gregorian calendar.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Constructor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Public getters 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Public </a:t>
            </a:r>
            <a:r>
              <a:rPr lang="en-US" dirty="0">
                <a:solidFill>
                  <a:srgbClr val="B23C00"/>
                </a:solidFill>
              </a:rPr>
              <a:t>arithmetic </a:t>
            </a:r>
            <a:r>
              <a:rPr lang="en-US" dirty="0"/>
              <a:t>member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411C31-C284-0644-88B0-6FA5C1CF8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6A7979-6545-294C-8D19-F4404ECA7CA3}"/>
              </a:ext>
            </a:extLst>
          </p:cNvPr>
          <p:cNvSpPr txBox="1"/>
          <p:nvPr/>
        </p:nvSpPr>
        <p:spPr>
          <a:xfrm>
            <a:off x="3474732" y="2697488"/>
            <a:ext cx="3147015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x-none" b="1" dirty="0">
                <a:latin typeface="Courier New" charset="0"/>
              </a:rPr>
              <a:t>Day(</a:t>
            </a:r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y, </a:t>
            </a:r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m, </a:t>
            </a:r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009980-8B4F-F14F-829B-1421B10434E2}"/>
              </a:ext>
            </a:extLst>
          </p:cNvPr>
          <p:cNvSpPr txBox="1"/>
          <p:nvPr/>
        </p:nvSpPr>
        <p:spPr>
          <a:xfrm>
            <a:off x="3474732" y="5199675"/>
            <a:ext cx="3393878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 </a:t>
            </a:r>
            <a:r>
              <a:rPr lang="en-US" altLang="x-none" b="1" dirty="0" err="1">
                <a:latin typeface="Courier New" charset="0"/>
              </a:rPr>
              <a:t>days_from</a:t>
            </a:r>
            <a:r>
              <a:rPr lang="en-US" altLang="x-none" b="1" dirty="0">
                <a:latin typeface="Courier New" charset="0"/>
              </a:rPr>
              <a:t>(Day *other)</a:t>
            </a:r>
          </a:p>
          <a:p>
            <a:r>
              <a:rPr lang="en-US" altLang="x-none" b="1" dirty="0">
                <a:latin typeface="Courier New" charset="0"/>
              </a:rPr>
              <a:t>Day *</a:t>
            </a:r>
            <a:r>
              <a:rPr lang="en-US" altLang="x-none" b="1" dirty="0" err="1">
                <a:latin typeface="Courier New" charset="0"/>
              </a:rPr>
              <a:t>add_days</a:t>
            </a:r>
            <a:r>
              <a:rPr lang="en-US" altLang="x-none" b="1" dirty="0">
                <a:latin typeface="Courier New" charset="0"/>
              </a:rPr>
              <a:t>(</a:t>
            </a:r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572A8C-8287-9D45-97BE-BE8B9C01A147}"/>
              </a:ext>
            </a:extLst>
          </p:cNvPr>
          <p:cNvSpPr txBox="1"/>
          <p:nvPr/>
        </p:nvSpPr>
        <p:spPr>
          <a:xfrm>
            <a:off x="3510126" y="3520439"/>
            <a:ext cx="2776722" cy="929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</a:t>
            </a:r>
            <a:r>
              <a:rPr lang="en-US" altLang="x-none" b="1" dirty="0" err="1">
                <a:latin typeface="Courier New" charset="0"/>
              </a:rPr>
              <a:t>get_year</a:t>
            </a:r>
            <a:r>
              <a:rPr lang="en-US" altLang="x-none" b="1" dirty="0">
                <a:latin typeface="Courier New" charset="0"/>
              </a:rPr>
              <a:t>()  </a:t>
            </a:r>
            <a:r>
              <a:rPr lang="en-US" altLang="x-none" b="1" dirty="0" err="1">
                <a:latin typeface="Courier New" charset="0"/>
              </a:rPr>
              <a:t>const</a:t>
            </a:r>
            <a:endParaRPr lang="en-US" altLang="x-none" b="1" dirty="0">
              <a:latin typeface="Courier New" charset="0"/>
            </a:endParaRPr>
          </a:p>
          <a:p>
            <a:pPr lvl="0" eaLnBrk="1" hangingPunct="1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</a:t>
            </a:r>
            <a:r>
              <a:rPr lang="en-US" altLang="x-none" b="1" dirty="0" err="1">
                <a:latin typeface="Courier New" charset="0"/>
              </a:rPr>
              <a:t>get_month</a:t>
            </a:r>
            <a:r>
              <a:rPr lang="en-US" altLang="x-none" b="1" dirty="0">
                <a:latin typeface="Courier New" charset="0"/>
              </a:rPr>
              <a:t>() </a:t>
            </a:r>
            <a:r>
              <a:rPr lang="en-US" altLang="x-none" b="1" dirty="0" err="1">
                <a:latin typeface="Courier New" charset="0"/>
              </a:rPr>
              <a:t>const</a:t>
            </a:r>
            <a:endParaRPr lang="en-US" altLang="x-none" b="1" dirty="0">
              <a:latin typeface="Courier New" charset="0"/>
            </a:endParaRPr>
          </a:p>
          <a:p>
            <a:pPr lvl="0" eaLnBrk="1" hangingPunct="1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x-none" b="1" dirty="0" err="1">
                <a:latin typeface="Courier New" charset="0"/>
              </a:rPr>
              <a:t>int</a:t>
            </a:r>
            <a:r>
              <a:rPr lang="en-US" altLang="x-none" b="1" dirty="0">
                <a:latin typeface="Courier New" charset="0"/>
              </a:rPr>
              <a:t> </a:t>
            </a:r>
            <a:r>
              <a:rPr lang="en-US" altLang="x-none" b="1" dirty="0" err="1">
                <a:latin typeface="Courier New" charset="0"/>
              </a:rPr>
              <a:t>get_date</a:t>
            </a:r>
            <a:r>
              <a:rPr lang="en-US" altLang="x-none" b="1" dirty="0">
                <a:latin typeface="Courier New" charset="0"/>
              </a:rPr>
              <a:t>()  </a:t>
            </a:r>
            <a:r>
              <a:rPr lang="en-US" altLang="x-none" b="1" dirty="0" err="1">
                <a:latin typeface="Courier New" charset="0"/>
              </a:rPr>
              <a:t>const</a:t>
            </a:r>
            <a:endParaRPr lang="en-US" altLang="x-none" i="1" dirty="0"/>
          </a:p>
        </p:txBody>
      </p:sp>
    </p:spTree>
    <p:extLst>
      <p:ext uri="{BB962C8B-B14F-4D97-AF65-F5344CB8AC3E}">
        <p14:creationId xmlns:p14="http://schemas.microsoft.com/office/powerpoint/2010/main" val="230402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CD47-4C8D-C74C-8D31-550720558F13}" type="slidenum">
              <a:rPr lang="en-US" altLang="x-none"/>
              <a:pPr/>
              <a:t>7</a:t>
            </a:fld>
            <a:endParaRPr lang="en-US" altLang="x-none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Implementation, Version 1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Private fields</a:t>
            </a:r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Constants</a:t>
            </a:r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 lvl="2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Private helper </a:t>
            </a:r>
            <a:br>
              <a:rPr lang="en-US" altLang="x-none" dirty="0"/>
            </a:br>
            <a:r>
              <a:rPr lang="en-US" altLang="x-none" dirty="0"/>
              <a:t>functions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91447" y="1351510"/>
            <a:ext cx="1151277" cy="6794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x-none" sz="1400" b="1" dirty="0" err="1">
                <a:latin typeface="Courier New" charset="0"/>
              </a:rPr>
              <a:t>int</a:t>
            </a:r>
            <a:r>
              <a:rPr lang="en-US" altLang="x-none" sz="1400" b="1" dirty="0">
                <a:latin typeface="Courier New" charset="0"/>
              </a:rPr>
              <a:t> year</a:t>
            </a:r>
          </a:p>
          <a:p>
            <a:pPr>
              <a:lnSpc>
                <a:spcPct val="90000"/>
              </a:lnSpc>
            </a:pPr>
            <a:r>
              <a:rPr lang="en-US" altLang="x-none" sz="1400" b="1" dirty="0" err="1">
                <a:latin typeface="Courier New" charset="0"/>
              </a:rPr>
              <a:t>int</a:t>
            </a:r>
            <a:r>
              <a:rPr lang="en-US" altLang="x-none" sz="1400" b="1" dirty="0">
                <a:latin typeface="Courier New" charset="0"/>
              </a:rPr>
              <a:t> month</a:t>
            </a:r>
          </a:p>
          <a:p>
            <a:pPr>
              <a:lnSpc>
                <a:spcPct val="90000"/>
              </a:lnSpc>
            </a:pPr>
            <a:r>
              <a:rPr lang="en-US" altLang="x-none" sz="1400" b="1" dirty="0" err="1">
                <a:latin typeface="Courier New" charset="0"/>
              </a:rPr>
              <a:t>int</a:t>
            </a:r>
            <a:r>
              <a:rPr lang="en-US" altLang="x-none" sz="1400" b="1" dirty="0">
                <a:latin typeface="Courier New" charset="0"/>
              </a:rPr>
              <a:t> date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91447" y="4951018"/>
            <a:ext cx="5758308" cy="1288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x-none" sz="1400" b="1" dirty="0">
                <a:latin typeface="Courier New" charset="0"/>
              </a:rPr>
              <a:t>Day *</a:t>
            </a:r>
            <a:r>
              <a:rPr lang="en-US" altLang="x-none" sz="1400" b="1" dirty="0" err="1">
                <a:latin typeface="Courier New" charset="0"/>
              </a:rPr>
              <a:t>next_day</a:t>
            </a:r>
            <a:r>
              <a:rPr lang="en-US" altLang="x-none" sz="1400" b="1" dirty="0">
                <a:latin typeface="Courier New" charset="0"/>
              </a:rPr>
              <a:t>()</a:t>
            </a:r>
          </a:p>
          <a:p>
            <a:pPr>
              <a:lnSpc>
                <a:spcPct val="90000"/>
              </a:lnSpc>
            </a:pPr>
            <a:r>
              <a:rPr lang="en-US" altLang="x-none" sz="1400" b="1" dirty="0">
                <a:latin typeface="Courier New" charset="0"/>
              </a:rPr>
              <a:t>Day *</a:t>
            </a:r>
            <a:r>
              <a:rPr lang="en-US" altLang="x-none" sz="1400" b="1" dirty="0" err="1">
                <a:latin typeface="Courier New" charset="0"/>
              </a:rPr>
              <a:t>previous_day</a:t>
            </a:r>
            <a:r>
              <a:rPr lang="en-US" altLang="x-none" sz="1400" b="1" dirty="0">
                <a:latin typeface="Courier New" charset="0"/>
              </a:rPr>
              <a:t>()</a:t>
            </a:r>
          </a:p>
          <a:p>
            <a:pPr>
              <a:lnSpc>
                <a:spcPct val="90000"/>
              </a:lnSpc>
            </a:pPr>
            <a:r>
              <a:rPr lang="en-US" altLang="x-none" sz="1400" b="1" dirty="0" err="1">
                <a:latin typeface="Courier New" charset="0"/>
              </a:rPr>
              <a:t>int</a:t>
            </a:r>
            <a:r>
              <a:rPr lang="en-US" altLang="x-none" sz="1400" b="1" dirty="0">
                <a:latin typeface="Courier New" charset="0"/>
              </a:rPr>
              <a:t> </a:t>
            </a:r>
            <a:r>
              <a:rPr lang="en-US" altLang="x-none" sz="1400" b="1" dirty="0" err="1">
                <a:latin typeface="Courier New" charset="0"/>
              </a:rPr>
              <a:t>compare_to</a:t>
            </a:r>
            <a:r>
              <a:rPr lang="en-US" altLang="x-none" sz="1400" b="1" dirty="0">
                <a:latin typeface="Courier New" charset="0"/>
              </a:rPr>
              <a:t>(Day *other)</a:t>
            </a:r>
          </a:p>
          <a:p>
            <a:pPr>
              <a:lnSpc>
                <a:spcPct val="90000"/>
              </a:lnSpc>
            </a:pPr>
            <a:endParaRPr lang="en-US" altLang="x-none" sz="1400" b="1" dirty="0">
              <a:latin typeface="Courier New" charset="0"/>
            </a:endParaRPr>
          </a:p>
          <a:p>
            <a:pPr>
              <a:lnSpc>
                <a:spcPct val="90000"/>
              </a:lnSpc>
            </a:pPr>
            <a:r>
              <a:rPr lang="en-US" altLang="x-none" sz="1400" b="1" dirty="0">
                <a:latin typeface="Courier New" charset="0"/>
              </a:rPr>
              <a:t>static </a:t>
            </a:r>
            <a:r>
              <a:rPr lang="en-US" altLang="x-none" sz="1400" b="1" dirty="0" err="1">
                <a:latin typeface="Courier New" charset="0"/>
              </a:rPr>
              <a:t>int</a:t>
            </a:r>
            <a:r>
              <a:rPr lang="en-US" altLang="x-none" sz="1400" b="1" dirty="0">
                <a:latin typeface="Courier New" charset="0"/>
              </a:rPr>
              <a:t> </a:t>
            </a:r>
            <a:r>
              <a:rPr lang="en-US" altLang="x-none" sz="1400" b="1" dirty="0" err="1">
                <a:latin typeface="Courier New" charset="0"/>
              </a:rPr>
              <a:t>days_per_month</a:t>
            </a:r>
            <a:r>
              <a:rPr lang="en-US" altLang="x-none" sz="1400" b="1" dirty="0">
                <a:latin typeface="Courier New" charset="0"/>
              </a:rPr>
              <a:t>(</a:t>
            </a:r>
            <a:r>
              <a:rPr lang="en-US" altLang="x-none" sz="1400" b="1" dirty="0" err="1">
                <a:latin typeface="Courier New" charset="0"/>
              </a:rPr>
              <a:t>const</a:t>
            </a:r>
            <a:r>
              <a:rPr lang="en-US" altLang="x-none" sz="1400" b="1" dirty="0">
                <a:latin typeface="Courier New" charset="0"/>
              </a:rPr>
              <a:t> </a:t>
            </a:r>
            <a:r>
              <a:rPr lang="en-US" altLang="x-none" sz="1400" b="1" dirty="0" err="1">
                <a:latin typeface="Courier New" charset="0"/>
              </a:rPr>
              <a:t>int</a:t>
            </a:r>
            <a:r>
              <a:rPr lang="en-US" altLang="x-none" sz="1400" b="1" dirty="0">
                <a:latin typeface="Courier New" charset="0"/>
              </a:rPr>
              <a:t> y, </a:t>
            </a:r>
            <a:r>
              <a:rPr lang="en-US" altLang="x-none" sz="1400" b="1" dirty="0" err="1">
                <a:latin typeface="Courier New" charset="0"/>
              </a:rPr>
              <a:t>const</a:t>
            </a:r>
            <a:r>
              <a:rPr lang="en-US" altLang="x-none" sz="1400" b="1" dirty="0">
                <a:latin typeface="Courier New" charset="0"/>
              </a:rPr>
              <a:t> </a:t>
            </a:r>
            <a:r>
              <a:rPr lang="en-US" altLang="x-none" sz="1400" b="1" dirty="0" err="1">
                <a:latin typeface="Courier New" charset="0"/>
              </a:rPr>
              <a:t>int</a:t>
            </a:r>
            <a:r>
              <a:rPr lang="en-US" altLang="x-none" sz="1400" b="1" dirty="0">
                <a:latin typeface="Courier New" charset="0"/>
              </a:rPr>
              <a:t> m)</a:t>
            </a:r>
          </a:p>
          <a:p>
            <a:pPr>
              <a:lnSpc>
                <a:spcPct val="90000"/>
              </a:lnSpc>
            </a:pPr>
            <a:r>
              <a:rPr lang="en-US" altLang="x-none" sz="1400" b="1" dirty="0">
                <a:latin typeface="Courier New" charset="0"/>
              </a:rPr>
              <a:t>static bool </a:t>
            </a:r>
            <a:r>
              <a:rPr lang="en-US" altLang="x-none" sz="1400" b="1" dirty="0" err="1">
                <a:latin typeface="Courier New" charset="0"/>
              </a:rPr>
              <a:t>is_leap_year</a:t>
            </a:r>
            <a:r>
              <a:rPr lang="en-US" altLang="x-none" sz="1400" b="1" dirty="0">
                <a:latin typeface="Courier New" charset="0"/>
              </a:rPr>
              <a:t>(</a:t>
            </a:r>
            <a:r>
              <a:rPr lang="en-US" altLang="x-none" sz="1400" b="1" dirty="0" err="1">
                <a:latin typeface="Courier New" charset="0"/>
              </a:rPr>
              <a:t>int</a:t>
            </a:r>
            <a:r>
              <a:rPr lang="en-US" altLang="x-none" sz="1400" b="1" dirty="0">
                <a:latin typeface="Courier New" charset="0"/>
              </a:rPr>
              <a:t> 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8C1E96-E717-494A-A7FA-A412A8D06EDD}"/>
              </a:ext>
            </a:extLst>
          </p:cNvPr>
          <p:cNvSpPr txBox="1"/>
          <p:nvPr/>
        </p:nvSpPr>
        <p:spPr>
          <a:xfrm>
            <a:off x="2743220" y="2240293"/>
            <a:ext cx="6306535" cy="2492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Day::DAYS_PER_MONTH[]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= { 31, 28, 31, 30, 31, 30, 31, 31, 30, 31, 30, 31 };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Day::GREGORIAN_START_YEAR = 1582;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Day::GREGORIAN_START_MONTH = 10;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Day::GREGORIAN_START_DAY = 15;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Day::JULIAN_END_DAY = 4;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Day::JANUARY = 1;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Day::FEBRUARY = 2;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Day::DECEMBER = 12;</a:t>
            </a:r>
          </a:p>
        </p:txBody>
      </p:sp>
    </p:spTree>
    <p:extLst>
      <p:ext uri="{BB962C8B-B14F-4D97-AF65-F5344CB8AC3E}">
        <p14:creationId xmlns:p14="http://schemas.microsoft.com/office/powerpoint/2010/main" val="3504987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CD47-4C8D-C74C-8D31-550720558F13}" type="slidenum">
              <a:rPr lang="en-US" altLang="x-none"/>
              <a:pPr/>
              <a:t>8</a:t>
            </a:fld>
            <a:endParaRPr lang="en-US" altLang="x-none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Implementation, Version 1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Why should the helper functions be private?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Don’t clutter the public interface.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Don’t trust the user to call them in the right order.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Don’t expose a particular implementation.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“Once public, always public.”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DC97A-813F-814B-A4CA-55CC9EC20B0F}"/>
              </a:ext>
            </a:extLst>
          </p:cNvPr>
          <p:cNvSpPr txBox="1"/>
          <p:nvPr/>
        </p:nvSpPr>
        <p:spPr>
          <a:xfrm>
            <a:off x="6803923" y="6066503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70761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CD47-4C8D-C74C-8D31-550720558F13}" type="slidenum">
              <a:rPr lang="en-US" altLang="x-none"/>
              <a:pPr/>
              <a:t>9</a:t>
            </a:fld>
            <a:endParaRPr lang="en-US" altLang="x-none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</a:t>
            </a:r>
            <a:r>
              <a:rPr lang="en-US" altLang="x-none" b="1" dirty="0">
                <a:latin typeface="Courier New" charset="0"/>
              </a:rPr>
              <a:t>Day</a:t>
            </a:r>
            <a:r>
              <a:rPr lang="en-US" altLang="x-none" dirty="0"/>
              <a:t> Implementation, Version 1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Problems?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Inefficient public date arithmetic member functions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days_from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and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add_days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which iterate to add or subtract one day at a time.</a:t>
            </a:r>
          </a:p>
          <a:p>
            <a:pPr lvl="5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Helper functions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next_day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and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previous_day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do all the dirty work.</a:t>
            </a:r>
          </a:p>
          <a:p>
            <a:pPr lvl="5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Extraneous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Day</a:t>
            </a:r>
            <a:r>
              <a:rPr lang="en-US" altLang="x-none" dirty="0"/>
              <a:t> objects are created </a:t>
            </a:r>
            <a:br>
              <a:rPr lang="en-US" altLang="x-none" dirty="0"/>
            </a:br>
            <a:r>
              <a:rPr lang="en-US" altLang="x-none" dirty="0"/>
              <a:t>but never destroyed.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4073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48109</TotalTime>
  <Words>1573</Words>
  <Application>Microsoft Macintosh PowerPoint</Application>
  <PresentationFormat>On-screen Show (4:3)</PresentationFormat>
  <Paragraphs>395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Courier New</vt:lpstr>
      <vt:lpstr>Times New Roman</vt:lpstr>
      <vt:lpstr>Wingdings</vt:lpstr>
      <vt:lpstr>Quadrant</vt:lpstr>
      <vt:lpstr>CS 144 Advanced C++ Programming March 7 Class Meeting</vt:lpstr>
      <vt:lpstr>Design a Day Class</vt:lpstr>
      <vt:lpstr>Functions of the Day Class</vt:lpstr>
      <vt:lpstr>The Day Class</vt:lpstr>
      <vt:lpstr>The Day Class, cont’d</vt:lpstr>
      <vt:lpstr>Class Day Implementation, Version 1</vt:lpstr>
      <vt:lpstr>Class Day Implementation, Version 1, cont’d</vt:lpstr>
      <vt:lpstr>Class Day Implementation, Version 1, cont’d</vt:lpstr>
      <vt:lpstr>Class Day Implementation, Version 1, cont’d</vt:lpstr>
      <vt:lpstr>Class Day Implementation, Version 2</vt:lpstr>
      <vt:lpstr>Class Day Implementation, Version 2, cont’d</vt:lpstr>
      <vt:lpstr>Class Day Implementation, Version 3</vt:lpstr>
      <vt:lpstr>Class Day Implementation, Version 3, cont’d</vt:lpstr>
      <vt:lpstr>Importance of Encapsulation</vt:lpstr>
      <vt:lpstr>Principle of Information Hiding</vt:lpstr>
      <vt:lpstr> The Law of Demeter</vt:lpstr>
      <vt:lpstr> The Law of Demeter, cont’d</vt:lpstr>
      <vt:lpstr> The Law of Demeter, cont’d</vt:lpstr>
      <vt:lpstr>Accessors and Mutators</vt:lpstr>
      <vt:lpstr>Dangerous Setter Example: The Day Class</vt:lpstr>
      <vt:lpstr>Dangerous Setter Example, cont’d</vt:lpstr>
      <vt:lpstr>Dangerous Setter Example, cont’d</vt:lpstr>
      <vt:lpstr>Dangerous Setter Example, cont’d</vt:lpstr>
      <vt:lpstr>Principle of No Surprises</vt:lpstr>
      <vt:lpstr>Immutable Classes</vt:lpstr>
      <vt:lpstr>Sharing References to Mutable Objects</vt:lpstr>
      <vt:lpstr>Sharing References to Mutable Objects, cont’d</vt:lpstr>
      <vt:lpstr>Sharing References to Mutable Objects, cont’d</vt:lpstr>
      <vt:lpstr>Sharing References to Mutable Objects, cont’d</vt:lpstr>
      <vt:lpstr>Sharing References to Mutable Objects, cont’d</vt:lpstr>
      <vt:lpstr>Sharing References to Mutable Objects, cont’d</vt:lpstr>
      <vt:lpstr>const Fields</vt:lpstr>
      <vt:lpstr>const Fields, cont’d</vt:lpstr>
      <vt:lpstr>const Fields, cont’d</vt:lpstr>
      <vt:lpstr>Separate Accessors and Mutators</vt:lpstr>
      <vt:lpstr>Separate Accessors and Mutators, cont’d</vt:lpstr>
      <vt:lpstr>Separate Accessors and Mutators,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837</cp:revision>
  <cp:lastPrinted>2016-09-16T08:43:07Z</cp:lastPrinted>
  <dcterms:created xsi:type="dcterms:W3CDTF">2008-01-12T03:52:55Z</dcterms:created>
  <dcterms:modified xsi:type="dcterms:W3CDTF">2019-03-08T01:39:23Z</dcterms:modified>
  <cp:category/>
</cp:coreProperties>
</file>