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455" r:id="rId2"/>
    <p:sldId id="367" r:id="rId3"/>
    <p:sldId id="368" r:id="rId4"/>
    <p:sldId id="457" r:id="rId5"/>
    <p:sldId id="387" r:id="rId6"/>
    <p:sldId id="458" r:id="rId7"/>
    <p:sldId id="279" r:id="rId8"/>
    <p:sldId id="280" r:id="rId9"/>
    <p:sldId id="388" r:id="rId10"/>
    <p:sldId id="456" r:id="rId11"/>
    <p:sldId id="411" r:id="rId12"/>
    <p:sldId id="412" r:id="rId13"/>
    <p:sldId id="418" r:id="rId14"/>
    <p:sldId id="413" r:id="rId15"/>
    <p:sldId id="419" r:id="rId16"/>
    <p:sldId id="414" r:id="rId17"/>
    <p:sldId id="420" r:id="rId18"/>
    <p:sldId id="415" r:id="rId19"/>
    <p:sldId id="441" r:id="rId20"/>
    <p:sldId id="424" r:id="rId21"/>
    <p:sldId id="425" r:id="rId22"/>
    <p:sldId id="426" r:id="rId23"/>
    <p:sldId id="442" r:id="rId24"/>
    <p:sldId id="428" r:id="rId25"/>
    <p:sldId id="429" r:id="rId26"/>
    <p:sldId id="284" r:id="rId27"/>
    <p:sldId id="278" r:id="rId28"/>
    <p:sldId id="277" r:id="rId29"/>
    <p:sldId id="430" r:id="rId30"/>
    <p:sldId id="443" r:id="rId31"/>
    <p:sldId id="433" r:id="rId32"/>
    <p:sldId id="445" r:id="rId33"/>
    <p:sldId id="446" r:id="rId34"/>
    <p:sldId id="44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66CCFF"/>
    <a:srgbClr val="A12A03"/>
    <a:srgbClr val="C6DE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07" autoAdjust="0"/>
    <p:restoredTop sz="96763" autoAdjust="0"/>
  </p:normalViewPr>
  <p:slideViewPr>
    <p:cSldViewPr>
      <p:cViewPr varScale="1">
        <p:scale>
          <a:sx n="146" d="100"/>
          <a:sy n="146" d="100"/>
        </p:scale>
        <p:origin x="984" y="16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6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4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28</a:t>
            </a:r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439779-DA2A-9940-A927-BDD7BD57449D}"/>
              </a:ext>
            </a:extLst>
          </p:cNvPr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staruml.sourceforge.net/en/" TargetMode="External"/><Relationship Id="rId2" Type="http://schemas.openxmlformats.org/officeDocument/2006/relationships/hyperlink" Target="http://horstmann.com/viol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064E2-68B3-E04F-877B-C63849AB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7E348-9091-1B4E-B914-2A6D42DCA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#4 – 2019 Feb 28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7ED82-9523-9B45-A4ED-435F4A8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7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84543-3E70-A347-AEE7-DBCC6971C1CE}" type="slidenum">
              <a:rPr lang="en-US" altLang="x-none"/>
              <a:pPr/>
              <a:t>11</a:t>
            </a:fld>
            <a:endParaRPr lang="en-US" altLang="x-none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Responsibilities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Each responsibility should be owned by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one and only one class</a:t>
            </a:r>
            <a:r>
              <a:rPr lang="en-US" altLang="x-none" dirty="0"/>
              <a:t>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Common mistakes: </a:t>
            </a:r>
          </a:p>
          <a:p>
            <a:pPr lvl="1"/>
            <a:r>
              <a:rPr lang="en-US" altLang="x-none" dirty="0"/>
              <a:t>Assigning a responsibility to an inappropriate class.</a:t>
            </a:r>
          </a:p>
          <a:p>
            <a:pPr lvl="1"/>
            <a:r>
              <a:rPr lang="en-US" altLang="x-none" dirty="0"/>
              <a:t>Assigning too many responsibilities to a class.</a:t>
            </a:r>
          </a:p>
          <a:p>
            <a:pPr lvl="1"/>
            <a:r>
              <a:rPr lang="en-US" altLang="x-none" dirty="0"/>
              <a:t>Ideally, each class should have a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single primary responsibility</a:t>
            </a:r>
            <a:r>
              <a:rPr lang="en-US" altLang="x-none" dirty="0"/>
              <a:t>.</a:t>
            </a:r>
          </a:p>
          <a:p>
            <a:pPr lvl="1"/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3487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5C7ED-E684-C048-A589-E265FDBBB030}" type="slidenum">
              <a:rPr lang="en-US" altLang="x-none"/>
              <a:pPr/>
              <a:t>12</a:t>
            </a:fld>
            <a:endParaRPr lang="en-US" altLang="x-non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Responsibilities Example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749675" cy="3048000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r>
              <a:rPr lang="en-US" altLang="x-none" sz="2400" dirty="0"/>
              <a:t>class 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Automobile</a:t>
            </a:r>
          </a:p>
          <a:p>
            <a:pPr lvl="1"/>
            <a:r>
              <a:rPr lang="en-US" altLang="x-none" sz="2000" b="1" dirty="0">
                <a:latin typeface="Courier New" charset="0"/>
              </a:rPr>
              <a:t>start()</a:t>
            </a:r>
          </a:p>
          <a:p>
            <a:pPr lvl="1"/>
            <a:r>
              <a:rPr lang="en-US" altLang="x-none" sz="2000" b="1" dirty="0">
                <a:latin typeface="Courier New" charset="0"/>
              </a:rPr>
              <a:t>stop()</a:t>
            </a:r>
          </a:p>
          <a:p>
            <a:pPr lvl="1"/>
            <a:r>
              <a:rPr lang="en-US" altLang="x-none" sz="2000" b="1" dirty="0" err="1">
                <a:latin typeface="Courier New" charset="0"/>
              </a:rPr>
              <a:t>changeTires</a:t>
            </a:r>
            <a:r>
              <a:rPr lang="en-US" altLang="x-none" sz="2000" b="1" dirty="0">
                <a:latin typeface="Courier New" charset="0"/>
              </a:rPr>
              <a:t>()</a:t>
            </a:r>
          </a:p>
          <a:p>
            <a:pPr lvl="1"/>
            <a:r>
              <a:rPr lang="en-US" altLang="x-none" sz="2000" b="1" dirty="0">
                <a:latin typeface="Courier New" charset="0"/>
              </a:rPr>
              <a:t>drive()</a:t>
            </a:r>
          </a:p>
          <a:p>
            <a:pPr lvl="1"/>
            <a:r>
              <a:rPr lang="en-US" altLang="x-none" sz="2000" b="1" dirty="0">
                <a:latin typeface="Courier New" charset="0"/>
              </a:rPr>
              <a:t>wash()</a:t>
            </a:r>
          </a:p>
          <a:p>
            <a:pPr lvl="1"/>
            <a:r>
              <a:rPr lang="en-US" altLang="x-none" sz="2000" b="1" dirty="0" err="1">
                <a:latin typeface="Courier New" charset="0"/>
              </a:rPr>
              <a:t>displayOilLevel</a:t>
            </a:r>
            <a:r>
              <a:rPr lang="en-US" altLang="x-none" sz="2000" b="1" dirty="0">
                <a:latin typeface="Courier New" charset="0"/>
              </a:rPr>
              <a:t>()</a:t>
            </a:r>
          </a:p>
          <a:p>
            <a:pPr lvl="1"/>
            <a:r>
              <a:rPr lang="en-US" altLang="x-none" sz="2000" b="1" dirty="0" err="1">
                <a:latin typeface="Courier New" charset="0"/>
              </a:rPr>
              <a:t>checkOil</a:t>
            </a:r>
            <a:r>
              <a:rPr lang="en-US" altLang="x-none" sz="2000" b="1" dirty="0">
                <a:latin typeface="Courier New" charset="0"/>
              </a:rPr>
              <a:t>()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4572000" y="1295400"/>
            <a:ext cx="4114800" cy="483552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377950" indent="-468313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o"/>
              <a:defRPr>
                <a:solidFill>
                  <a:schemeClr val="tx1"/>
                </a:solidFill>
                <a:latin typeface="Arial" charset="0"/>
              </a:defRPr>
            </a:lvl3pPr>
            <a:lvl4pPr marL="1827213" indent="-4381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297113" indent="-468313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7543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6pPr>
            <a:lvl7pPr marL="32115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6687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8pPr>
            <a:lvl9pPr marL="41259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/>
              <a:t>class </a:t>
            </a:r>
            <a:r>
              <a:rPr lang="en-US" altLang="x-none" b="1">
                <a:solidFill>
                  <a:srgbClr val="0033CC"/>
                </a:solidFill>
                <a:latin typeface="Courier New" charset="0"/>
              </a:rPr>
              <a:t>Automobile</a:t>
            </a:r>
          </a:p>
          <a:p>
            <a:pPr lvl="1" eaLnBrk="1" hangingPunct="1"/>
            <a:r>
              <a:rPr lang="en-US" altLang="x-none" b="1" dirty="0">
                <a:latin typeface="Courier New" charset="0"/>
              </a:rPr>
              <a:t>start()</a:t>
            </a:r>
          </a:p>
          <a:p>
            <a:pPr lvl="1" eaLnBrk="1" hangingPunct="1"/>
            <a:r>
              <a:rPr lang="en-US" altLang="x-none" b="1" dirty="0">
                <a:latin typeface="Courier New" charset="0"/>
              </a:rPr>
              <a:t>stop()</a:t>
            </a:r>
          </a:p>
          <a:p>
            <a:pPr lvl="1" eaLnBrk="1" hangingPunct="1"/>
            <a:r>
              <a:rPr lang="en-US" altLang="x-none" b="1" dirty="0" err="1">
                <a:latin typeface="Courier New" charset="0"/>
              </a:rPr>
              <a:t>displayOilLevel</a:t>
            </a:r>
            <a:r>
              <a:rPr lang="en-US" altLang="x-none" b="1" dirty="0">
                <a:latin typeface="Courier New" charset="0"/>
              </a:rPr>
              <a:t>()</a:t>
            </a:r>
          </a:p>
          <a:p>
            <a:pPr lvl="4" eaLnBrk="1" hangingPunct="1"/>
            <a:endParaRPr lang="en-US" altLang="x-none" b="1" dirty="0">
              <a:latin typeface="Courier New" charset="0"/>
            </a:endParaRPr>
          </a:p>
          <a:p>
            <a:pPr eaLnBrk="1" hangingPunct="1"/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Driver</a:t>
            </a:r>
          </a:p>
          <a:p>
            <a:pPr lvl="1" eaLnBrk="1" hangingPunct="1"/>
            <a:r>
              <a:rPr lang="en-US" altLang="x-none" b="1" dirty="0">
                <a:latin typeface="Courier New" charset="0"/>
              </a:rPr>
              <a:t>drive()</a:t>
            </a:r>
          </a:p>
          <a:p>
            <a:pPr lvl="4" eaLnBrk="1" hangingPunct="1"/>
            <a:endParaRPr lang="en-US" altLang="x-none" b="1" dirty="0">
              <a:latin typeface="Courier New" charset="0"/>
            </a:endParaRPr>
          </a:p>
          <a:p>
            <a:pPr eaLnBrk="1" hangingPunct="1"/>
            <a:r>
              <a:rPr lang="en-US" altLang="x-none" dirty="0"/>
              <a:t>class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CarWash</a:t>
            </a: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 lvl="1" eaLnBrk="1" hangingPunct="1"/>
            <a:r>
              <a:rPr lang="en-US" altLang="x-none" b="1" dirty="0">
                <a:latin typeface="Courier New" charset="0"/>
              </a:rPr>
              <a:t>wash()</a:t>
            </a:r>
          </a:p>
          <a:p>
            <a:pPr lvl="4" eaLnBrk="1" hangingPunct="1"/>
            <a:endParaRPr lang="en-US" altLang="x-none" b="1" dirty="0">
              <a:latin typeface="Courier New" charset="0"/>
            </a:endParaRPr>
          </a:p>
          <a:p>
            <a:pPr eaLnBrk="1" hangingPunct="1"/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Mechanic</a:t>
            </a:r>
          </a:p>
          <a:p>
            <a:pPr lvl="1" eaLnBrk="1" hangingPunct="1"/>
            <a:r>
              <a:rPr lang="en-US" altLang="x-none" b="1" dirty="0" err="1">
                <a:latin typeface="Courier New" charset="0"/>
              </a:rPr>
              <a:t>changeTires</a:t>
            </a:r>
            <a:r>
              <a:rPr lang="en-US" altLang="x-none" b="1" dirty="0">
                <a:latin typeface="Courier New" charset="0"/>
              </a:rPr>
              <a:t>()</a:t>
            </a:r>
          </a:p>
          <a:p>
            <a:pPr lvl="1" eaLnBrk="1" hangingPunct="1"/>
            <a:r>
              <a:rPr lang="en-US" altLang="x-none" b="1" dirty="0" err="1">
                <a:latin typeface="Courier New" charset="0"/>
              </a:rPr>
              <a:t>checkOil</a:t>
            </a:r>
            <a:r>
              <a:rPr lang="en-US" altLang="x-none" b="1" dirty="0">
                <a:latin typeface="Courier New" charset="0"/>
              </a:rPr>
              <a:t>()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801688" y="4486275"/>
            <a:ext cx="3130550" cy="406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x-none" sz="2000">
                <a:solidFill>
                  <a:srgbClr val="B23C00"/>
                </a:solidFill>
              </a:rPr>
              <a:t>Too many responsibilities!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381000" y="5075238"/>
            <a:ext cx="3998913" cy="1016000"/>
          </a:xfrm>
          <a:prstGeom prst="rect">
            <a:avLst/>
          </a:prstGeom>
          <a:solidFill>
            <a:srgbClr val="CCFFCC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x-none" sz="2000" dirty="0"/>
              <a:t>A </a:t>
            </a:r>
            <a:r>
              <a:rPr lang="en-US" altLang="x-none" sz="2000" b="1" dirty="0"/>
              <a:t>cohesive</a:t>
            </a:r>
            <a:r>
              <a:rPr lang="en-US" altLang="x-none" sz="2000" dirty="0"/>
              <a:t> class does </a:t>
            </a:r>
          </a:p>
          <a:p>
            <a:pPr algn="ctr"/>
            <a:r>
              <a:rPr lang="en-US" altLang="x-none" sz="2000" b="1" dirty="0"/>
              <a:t>one thing</a:t>
            </a:r>
            <a:r>
              <a:rPr lang="en-US" altLang="x-none" sz="2000" dirty="0"/>
              <a:t> really well and </a:t>
            </a:r>
            <a:br>
              <a:rPr lang="en-US" altLang="x-none" sz="2000" dirty="0"/>
            </a:br>
            <a:r>
              <a:rPr lang="en-US" altLang="x-none" sz="2000" dirty="0"/>
              <a:t>does not try to be something else.</a:t>
            </a:r>
          </a:p>
        </p:txBody>
      </p:sp>
    </p:spTree>
    <p:extLst>
      <p:ext uri="{BB962C8B-B14F-4D97-AF65-F5344CB8AC3E}">
        <p14:creationId xmlns:p14="http://schemas.microsoft.com/office/powerpoint/2010/main" val="167470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/>
      <p:bldP spid="224261" grpId="0" animBg="1"/>
      <p:bldP spid="2242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0CBA-C409-C444-9A8C-66C96D80A56E}" type="slidenum">
              <a:rPr lang="en-US" altLang="x-none"/>
              <a:pPr/>
              <a:t>13</a:t>
            </a:fld>
            <a:endParaRPr lang="en-US" altLang="x-non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Relationships: Dependency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depends</a:t>
            </a:r>
            <a:r>
              <a:rPr lang="en-US" altLang="x-none" dirty="0"/>
              <a:t> on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Some function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manipulates objects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</a:t>
            </a:r>
          </a:p>
          <a:p>
            <a:pPr lvl="1"/>
            <a:r>
              <a:rPr lang="en-US" altLang="x-none" dirty="0"/>
              <a:t>Example: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altLang="x-none" dirty="0"/>
              <a:t> objects manipulate </a:t>
            </a:r>
            <a:br>
              <a:rPr lang="en-US" altLang="x-none" dirty="0"/>
            </a:b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altLang="x-none" dirty="0"/>
              <a:t> objects.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Dependency is </a:t>
            </a:r>
            <a:r>
              <a:rPr lang="en-US" altLang="x-none" dirty="0">
                <a:solidFill>
                  <a:srgbClr val="B23C00"/>
                </a:solidFill>
              </a:rPr>
              <a:t>asymmetric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altLang="x-none" dirty="0"/>
              <a:t> class is not aware</a:t>
            </a:r>
            <a:r>
              <a:rPr lang="en-US" altLang="x-none" u="sng" dirty="0"/>
              <a:t> </a:t>
            </a:r>
            <a:br>
              <a:rPr lang="en-US" altLang="x-none" dirty="0"/>
            </a:br>
            <a:r>
              <a:rPr lang="en-US" altLang="x-none" dirty="0"/>
              <a:t>of the existence of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altLang="x-none" dirty="0"/>
              <a:t> class.</a:t>
            </a:r>
          </a:p>
          <a:p>
            <a:pPr lvl="5"/>
            <a:endParaRPr lang="en-US" altLang="x-none" dirty="0"/>
          </a:p>
          <a:p>
            <a:pPr lvl="1"/>
            <a:r>
              <a:rPr lang="en-US" altLang="x-none" dirty="0"/>
              <a:t>Therefore,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altLang="x-none" dirty="0"/>
              <a:t> objects </a:t>
            </a:r>
            <a:br>
              <a:rPr lang="en-US" altLang="x-none" dirty="0"/>
            </a:br>
            <a:r>
              <a:rPr lang="en-US" altLang="x-none" dirty="0"/>
              <a:t>do not depend on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altLang="x-none" dirty="0"/>
              <a:t> objects.</a:t>
            </a:r>
          </a:p>
          <a:p>
            <a:pPr lvl="4"/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62464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0CBA-C409-C444-9A8C-66C96D80A56E}" type="slidenum">
              <a:rPr lang="en-US" altLang="x-none"/>
              <a:pPr/>
              <a:t>14</a:t>
            </a:fld>
            <a:endParaRPr lang="en-US" altLang="x-non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Relationships: Dependency</a:t>
            </a:r>
            <a:r>
              <a:rPr lang="en-US" altLang="x-none" i="1" dirty="0"/>
              <a:t>, cont’d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>
                <a:solidFill>
                  <a:srgbClr val="B23C00"/>
                </a:solidFill>
              </a:rPr>
              <a:t>Loose coupling</a:t>
            </a:r>
          </a:p>
          <a:p>
            <a:pPr lvl="4"/>
            <a:endParaRPr lang="en-US" altLang="x-none" dirty="0">
              <a:solidFill>
                <a:schemeClr val="folHlink"/>
              </a:solidFill>
            </a:endParaRPr>
          </a:p>
          <a:p>
            <a:r>
              <a:rPr lang="en-US" altLang="x-none" dirty="0"/>
              <a:t>Minimize the number of </a:t>
            </a:r>
            <a:br>
              <a:rPr lang="en-US" altLang="x-none" dirty="0"/>
            </a:br>
            <a:r>
              <a:rPr lang="en-US" altLang="x-none" dirty="0"/>
              <a:t>dependency relationships.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key way for a design to handle </a:t>
            </a:r>
            <a:r>
              <a:rPr lang="en-US" altLang="x-none" dirty="0">
                <a:solidFill>
                  <a:srgbClr val="B23C00"/>
                </a:solidFill>
              </a:rPr>
              <a:t>change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22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F2375-CB32-8F4A-A1F1-E48E47050222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Relationships: Aggregation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aggregates</a:t>
            </a:r>
            <a:r>
              <a:rPr lang="en-US" altLang="x-none" dirty="0"/>
              <a:t>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A special case of dependency.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Objects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contain</a:t>
            </a:r>
            <a:r>
              <a:rPr lang="en-US" altLang="x-none" dirty="0"/>
              <a:t> objects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over a period of time.</a:t>
            </a:r>
          </a:p>
          <a:p>
            <a:pPr marL="1828800" lvl="4" indent="0">
              <a:buNone/>
            </a:pPr>
            <a:r>
              <a:rPr lang="en-US" altLang="x-none" dirty="0"/>
              <a:t>	</a:t>
            </a:r>
          </a:p>
          <a:p>
            <a:r>
              <a:rPr lang="en-US" altLang="x-none" dirty="0"/>
              <a:t>The “</a:t>
            </a:r>
            <a:r>
              <a:rPr lang="en-US" altLang="x-none" dirty="0">
                <a:solidFill>
                  <a:srgbClr val="B23C00"/>
                </a:solidFill>
              </a:rPr>
              <a:t>has-a</a:t>
            </a:r>
            <a:r>
              <a:rPr lang="en-US" altLang="x-none" dirty="0"/>
              <a:t>” relationship.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Example: An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altLang="x-none" dirty="0"/>
              <a:t> object </a:t>
            </a:r>
            <a:r>
              <a:rPr lang="en-US" altLang="x-none" dirty="0">
                <a:solidFill>
                  <a:srgbClr val="B23C00"/>
                </a:solidFill>
              </a:rPr>
              <a:t>has a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list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Instrument</a:t>
            </a:r>
            <a:r>
              <a:rPr lang="en-US" altLang="x-none" dirty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969649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F2375-CB32-8F4A-A1F1-E48E47050222}" type="slidenum">
              <a:rPr lang="en-US" altLang="x-none"/>
              <a:pPr/>
              <a:t>16</a:t>
            </a:fld>
            <a:endParaRPr lang="en-US" altLang="x-none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Relationships: Aggregation</a:t>
            </a:r>
            <a:r>
              <a:rPr lang="en-US" altLang="x-none" i="1" dirty="0"/>
              <a:t>, cont’d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altLang="x-none" dirty="0"/>
              <a:t>Multiplicity</a:t>
            </a:r>
            <a:endParaRPr lang="en-US" altLang="x-none" dirty="0">
              <a:solidFill>
                <a:schemeClr val="folHlink"/>
              </a:solidFill>
            </a:endParaRPr>
          </a:p>
          <a:p>
            <a:pPr lvl="4"/>
            <a:endParaRPr lang="en-US" altLang="x-none" dirty="0">
              <a:solidFill>
                <a:schemeClr val="folHlink"/>
              </a:solidFill>
            </a:endParaRPr>
          </a:p>
          <a:p>
            <a:pPr lvl="1"/>
            <a:r>
              <a:rPr lang="en-US" altLang="x-none" dirty="0">
                <a:solidFill>
                  <a:srgbClr val="B23C00"/>
                </a:solidFill>
              </a:rPr>
              <a:t>1:1</a:t>
            </a:r>
            <a:r>
              <a:rPr lang="en-US" altLang="x-none" dirty="0"/>
              <a:t> – Example: Each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Person</a:t>
            </a:r>
            <a:r>
              <a:rPr lang="en-US" altLang="x-none" dirty="0"/>
              <a:t> object </a:t>
            </a:r>
            <a:r>
              <a:rPr lang="en-US" altLang="x-none" dirty="0">
                <a:solidFill>
                  <a:srgbClr val="B23C00"/>
                </a:solidFill>
              </a:rPr>
              <a:t>has a </a:t>
            </a:r>
            <a:br>
              <a:rPr lang="en-US" altLang="x-none" dirty="0">
                <a:solidFill>
                  <a:srgbClr val="B23C00"/>
                </a:solidFill>
              </a:rPr>
            </a:br>
            <a:r>
              <a:rPr lang="en-US" altLang="x-none" dirty="0"/>
              <a:t>single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StreetAddress</a:t>
            </a:r>
            <a:r>
              <a:rPr lang="en-US" altLang="x-none" dirty="0"/>
              <a:t> object.</a:t>
            </a:r>
          </a:p>
          <a:p>
            <a:pPr lvl="5"/>
            <a:endParaRPr lang="en-US" altLang="x-none" dirty="0"/>
          </a:p>
          <a:p>
            <a:pPr lvl="1"/>
            <a:r>
              <a:rPr lang="en-US" altLang="x-none" dirty="0">
                <a:solidFill>
                  <a:srgbClr val="B23C00"/>
                </a:solidFill>
              </a:rPr>
              <a:t>1:n</a:t>
            </a:r>
            <a:r>
              <a:rPr lang="en-US" altLang="x-none" dirty="0"/>
              <a:t> – Example: Each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altLang="x-none" dirty="0"/>
              <a:t> object </a:t>
            </a:r>
            <a:r>
              <a:rPr lang="en-US" altLang="x-none" dirty="0">
                <a:solidFill>
                  <a:srgbClr val="B23C00"/>
                </a:solidFill>
              </a:rPr>
              <a:t>has an</a:t>
            </a:r>
            <a:r>
              <a:rPr lang="en-US" altLang="x-none" dirty="0"/>
              <a:t> array of multiple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Instrument</a:t>
            </a:r>
            <a:r>
              <a:rPr lang="en-US" altLang="x-none" dirty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68122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0D7A-D872-F145-9293-626C392D71D6}" type="slidenum">
              <a:rPr lang="en-US" altLang="x-none"/>
              <a:pPr/>
              <a:t>17</a:t>
            </a:fld>
            <a:endParaRPr lang="en-US" altLang="x-none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Relationships: Inheritance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inherits</a:t>
            </a:r>
            <a:r>
              <a:rPr lang="en-US" altLang="x-none" dirty="0"/>
              <a:t> from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“</a:t>
            </a:r>
            <a:r>
              <a:rPr lang="en-US" altLang="x-none" dirty="0">
                <a:solidFill>
                  <a:srgbClr val="B23C00"/>
                </a:solidFill>
              </a:rPr>
              <a:t>is-a</a:t>
            </a:r>
            <a:r>
              <a:rPr lang="en-US" altLang="x-none" dirty="0"/>
              <a:t>” relationship.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All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objects are </a:t>
            </a:r>
            <a:r>
              <a:rPr lang="en-US" altLang="x-none" dirty="0">
                <a:solidFill>
                  <a:srgbClr val="B23C00"/>
                </a:solidFill>
              </a:rPr>
              <a:t>special cases</a:t>
            </a:r>
            <a:r>
              <a:rPr lang="en-US" altLang="x-none" u="sng" dirty="0"/>
              <a:t> </a:t>
            </a:r>
            <a:br>
              <a:rPr lang="en-US" altLang="x-none" dirty="0"/>
            </a:br>
            <a:r>
              <a:rPr lang="en-US" altLang="x-none" dirty="0"/>
              <a:t>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dirty="0"/>
              <a:t> objects.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chemeClr val="folHlink"/>
                </a:solidFill>
              </a:rPr>
              <a:t>superclass</a:t>
            </a:r>
            <a:r>
              <a:rPr lang="en-US" altLang="x-none" dirty="0"/>
              <a:t>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is a </a:t>
            </a:r>
            <a:r>
              <a:rPr lang="en-US" altLang="x-none" dirty="0">
                <a:solidFill>
                  <a:schemeClr val="folHlink"/>
                </a:solidFill>
              </a:rPr>
              <a:t>subclass</a:t>
            </a:r>
            <a:r>
              <a:rPr lang="en-US" altLang="x-none" dirty="0"/>
              <a:t>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An object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</a:t>
            </a:r>
            <a:r>
              <a:rPr lang="en-US" altLang="x-none" dirty="0"/>
              <a:t> is an object 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5962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0D7A-D872-F145-9293-626C392D71D6}" type="slidenum">
              <a:rPr lang="en-US" altLang="x-none"/>
              <a:pPr/>
              <a:t>18</a:t>
            </a:fld>
            <a:endParaRPr lang="en-US" altLang="x-none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Aggregation vs. Inheritance</a:t>
            </a:r>
            <a:endParaRPr lang="en-US" altLang="x-none" i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>
                <a:solidFill>
                  <a:srgbClr val="B23C00"/>
                </a:solidFill>
              </a:rPr>
              <a:t>Aggregation</a:t>
            </a:r>
            <a:r>
              <a:rPr lang="en-US" altLang="x-none" dirty="0"/>
              <a:t>: 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Mailbox</a:t>
            </a:r>
            <a:r>
              <a:rPr lang="en-US" altLang="x-none" dirty="0"/>
              <a:t> object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has a</a:t>
            </a:r>
            <a:r>
              <a:rPr lang="en-US" altLang="x-none" dirty="0"/>
              <a:t>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altLang="x-none" dirty="0"/>
              <a:t> object.</a:t>
            </a:r>
          </a:p>
          <a:p>
            <a:pPr lvl="4"/>
            <a:endParaRPr lang="en-US" altLang="x-none" dirty="0"/>
          </a:p>
          <a:p>
            <a:r>
              <a:rPr lang="en-US" altLang="x-none" dirty="0">
                <a:solidFill>
                  <a:srgbClr val="B23C00"/>
                </a:solidFill>
              </a:rPr>
              <a:t>Inheritance</a:t>
            </a:r>
            <a:r>
              <a:rPr lang="en-US" altLang="x-none" dirty="0"/>
              <a:t>: 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ForwardedMessage</a:t>
            </a:r>
            <a:r>
              <a:rPr lang="en-US" altLang="x-none" dirty="0"/>
              <a:t> object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is a</a:t>
            </a:r>
            <a:r>
              <a:rPr lang="en-US" altLang="x-none" dirty="0"/>
              <a:t>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Message</a:t>
            </a:r>
            <a:r>
              <a:rPr lang="en-US" altLang="x-none" dirty="0"/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2841806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2950-35F8-FC44-ADCF-AB5ED53DA4E7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A picture is worth a thousand words!</a:t>
            </a:r>
          </a:p>
          <a:p>
            <a:pPr marL="2057400" lvl="4" indent="-228600"/>
            <a:endParaRPr lang="en-US" altLang="x-none" dirty="0"/>
          </a:p>
          <a:p>
            <a:pPr marL="457200" indent="-457200"/>
            <a:r>
              <a:rPr lang="en-US" altLang="x-none" dirty="0"/>
              <a:t>It is much easier to extract information </a:t>
            </a:r>
            <a:br>
              <a:rPr lang="en-US" altLang="x-none" dirty="0"/>
            </a:br>
            <a:r>
              <a:rPr lang="en-US" altLang="x-none" dirty="0"/>
              <a:t>from a graphical notation than reading </a:t>
            </a:r>
            <a:br>
              <a:rPr lang="en-US" altLang="x-none" dirty="0"/>
            </a:br>
            <a:r>
              <a:rPr lang="en-US" altLang="x-none" dirty="0"/>
              <a:t>a textual document.</a:t>
            </a:r>
          </a:p>
          <a:p>
            <a:pPr marL="2057400" lvl="4" indent="-228600"/>
            <a:endParaRPr lang="en-US" altLang="x-none" dirty="0"/>
          </a:p>
          <a:p>
            <a:pPr marL="457200" indent="-457200"/>
            <a:r>
              <a:rPr lang="en-US" altLang="x-none" dirty="0"/>
              <a:t>Show your design in graphical </a:t>
            </a:r>
            <a:r>
              <a:rPr lang="en-US" altLang="x-none" dirty="0">
                <a:solidFill>
                  <a:srgbClr val="B23C00"/>
                </a:solidFill>
              </a:rPr>
              <a:t>UML diagrams</a:t>
            </a:r>
            <a:r>
              <a:rPr lang="en-US" altLang="x-none" dirty="0"/>
              <a:t>.</a:t>
            </a:r>
          </a:p>
          <a:p>
            <a:pPr marL="742950" lvl="1" indent="-285750"/>
            <a:r>
              <a:rPr lang="en-US" altLang="x-none" dirty="0">
                <a:solidFill>
                  <a:srgbClr val="B23C00"/>
                </a:solidFill>
              </a:rPr>
              <a:t>UML</a:t>
            </a:r>
            <a:r>
              <a:rPr lang="en-US" altLang="x-none" dirty="0"/>
              <a:t>: Unified Modeling Language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Diagrams</a:t>
            </a:r>
          </a:p>
        </p:txBody>
      </p:sp>
    </p:spTree>
    <p:extLst>
      <p:ext uri="{BB962C8B-B14F-4D97-AF65-F5344CB8AC3E}">
        <p14:creationId xmlns:p14="http://schemas.microsoft.com/office/powerpoint/2010/main" val="13706878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/>
              <a:t>You want to input birthdays in the format</a:t>
            </a:r>
            <a:br>
              <a:rPr lang="en-US" dirty="0"/>
            </a:br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{1993, 9, 2}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Overload the </a:t>
            </a:r>
            <a:r>
              <a:rPr lang="en-US" dirty="0">
                <a:solidFill>
                  <a:srgbClr val="B23C00"/>
                </a:solidFill>
              </a:rPr>
              <a:t>stream extraction operator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1870067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year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month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day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3919" y="3775089"/>
            <a:ext cx="845616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friend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operator &gt;&gt;(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ins, Birthday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uk-UA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9044" y="3605812"/>
            <a:ext cx="15520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Birthday13.cpp</a:t>
            </a:r>
          </a:p>
        </p:txBody>
      </p:sp>
    </p:spTree>
    <p:extLst>
      <p:ext uri="{BB962C8B-B14F-4D97-AF65-F5344CB8AC3E}">
        <p14:creationId xmlns:p14="http://schemas.microsoft.com/office/powerpoint/2010/main" val="326099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2950-35F8-FC44-ADCF-AB5ED53DA4E7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There are several different types </a:t>
            </a:r>
            <a:br>
              <a:rPr lang="en-US" altLang="x-none" dirty="0"/>
            </a:br>
            <a:r>
              <a:rPr lang="en-US" altLang="x-none" dirty="0"/>
              <a:t>of UML diagrams. 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For now, we’ll mainly use:</a:t>
            </a:r>
          </a:p>
          <a:p>
            <a:pPr marL="2284413" lvl="4" indent="-457200"/>
            <a:endParaRPr lang="en-US" altLang="x-none" dirty="0"/>
          </a:p>
          <a:p>
            <a:pPr marL="742950" lvl="1" indent="-285750"/>
            <a:r>
              <a:rPr lang="en-US" altLang="x-none" dirty="0"/>
              <a:t>class diagrams</a:t>
            </a:r>
          </a:p>
          <a:p>
            <a:pPr marL="742950" lvl="1" indent="-285750"/>
            <a:r>
              <a:rPr lang="en-US" altLang="x-none" dirty="0"/>
              <a:t>sequence diagrams</a:t>
            </a:r>
          </a:p>
          <a:p>
            <a:pPr marL="742950" lvl="1" indent="-285750"/>
            <a:r>
              <a:rPr lang="en-US" altLang="x-none"/>
              <a:t>statechart </a:t>
            </a:r>
            <a:r>
              <a:rPr lang="en-US" altLang="x-none" dirty="0"/>
              <a:t>diagrams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Diagrams</a:t>
            </a:r>
          </a:p>
        </p:txBody>
      </p:sp>
    </p:spTree>
    <p:extLst>
      <p:ext uri="{BB962C8B-B14F-4D97-AF65-F5344CB8AC3E}">
        <p14:creationId xmlns:p14="http://schemas.microsoft.com/office/powerpoint/2010/main" val="339622830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FC78-7C87-C44C-ACAE-B4C754257C20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1"/>
            <a:ext cx="8229600" cy="537852"/>
          </a:xfrm>
        </p:spPr>
        <p:txBody>
          <a:bodyPr/>
          <a:lstStyle/>
          <a:p>
            <a:pPr marL="457200" indent="-457200"/>
            <a:r>
              <a:rPr lang="en-US" altLang="x-none" dirty="0"/>
              <a:t>A </a:t>
            </a:r>
            <a:r>
              <a:rPr lang="en-US" altLang="x-none" dirty="0">
                <a:solidFill>
                  <a:srgbClr val="B23C00"/>
                </a:solidFill>
              </a:rPr>
              <a:t>class diagram</a:t>
            </a:r>
            <a:r>
              <a:rPr lang="en-US" altLang="x-none" dirty="0"/>
              <a:t> has three compartments: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Class Diagram</a:t>
            </a:r>
          </a:p>
        </p:txBody>
      </p:sp>
      <p:graphicFrame>
        <p:nvGraphicFramePr>
          <p:cNvPr id="243747" name="Group 35"/>
          <p:cNvGraphicFramePr>
            <a:graphicFrameLocks noGrp="1"/>
          </p:cNvGraphicFramePr>
          <p:nvPr/>
        </p:nvGraphicFramePr>
        <p:xfrm>
          <a:off x="1828800" y="2022475"/>
          <a:ext cx="5486400" cy="2778126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Class Name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Attributes : types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Methods(parms : types) : return type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E57E06B-BF27-1D4D-B7C2-2A26BA441F4D}"/>
              </a:ext>
            </a:extLst>
          </p:cNvPr>
          <p:cNvSpPr txBox="1"/>
          <p:nvPr/>
        </p:nvSpPr>
        <p:spPr>
          <a:xfrm>
            <a:off x="5852146" y="2788927"/>
            <a:ext cx="181492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member variables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07D536-D61D-CD45-89F2-4A35FDF09252}"/>
              </a:ext>
            </a:extLst>
          </p:cNvPr>
          <p:cNvSpPr txBox="1"/>
          <p:nvPr/>
        </p:nvSpPr>
        <p:spPr>
          <a:xfrm>
            <a:off x="5852146" y="4032100"/>
            <a:ext cx="181652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287676165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7746-E68E-5444-932A-F84078C2A9B6}" type="slidenum">
              <a:rPr lang="en-US" altLang="x-none"/>
              <a:pPr/>
              <a:t>22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1"/>
            <a:ext cx="8229600" cy="2865112"/>
          </a:xfrm>
        </p:spPr>
        <p:txBody>
          <a:bodyPr/>
          <a:lstStyle/>
          <a:p>
            <a:pPr marL="457200" indent="-457200"/>
            <a:r>
              <a:rPr lang="en-US" altLang="x-none" dirty="0"/>
              <a:t>Specify the key attributes (member variables) and methods (member functions). </a:t>
            </a:r>
          </a:p>
          <a:p>
            <a:pPr marL="2741613" lvl="5" indent="-457200"/>
            <a:endParaRPr lang="en-US" altLang="x-none" dirty="0">
              <a:cs typeface="+mn-cs"/>
            </a:endParaRPr>
          </a:p>
          <a:p>
            <a:pPr marL="457200" indent="-457200"/>
            <a:r>
              <a:rPr lang="en-US" altLang="x-none" dirty="0"/>
              <a:t>If you have too many attributes in a class, </a:t>
            </a:r>
            <a:br>
              <a:rPr lang="en-US" altLang="x-none" dirty="0"/>
            </a:br>
            <a:r>
              <a:rPr lang="en-US" altLang="x-none" dirty="0"/>
              <a:t>check if you can group them into a new class.</a:t>
            </a:r>
          </a:p>
          <a:p>
            <a:pPr marL="2284413" lvl="4" indent="-457200"/>
            <a:endParaRPr lang="en-US" altLang="x-none" dirty="0">
              <a:cs typeface="+mn-cs"/>
            </a:endParaRPr>
          </a:p>
          <a:p>
            <a:pPr marL="457200" indent="-457200"/>
            <a:r>
              <a:rPr lang="en-US" altLang="x-none" dirty="0"/>
              <a:t>Example:</a:t>
            </a:r>
            <a:endParaRPr lang="en-US" altLang="x-none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Class Diagram: Attributes and Methods</a:t>
            </a:r>
          </a:p>
        </p:txBody>
      </p:sp>
      <p:graphicFrame>
        <p:nvGraphicFramePr>
          <p:cNvPr id="5" name="Group 28">
            <a:extLst>
              <a:ext uri="{FF2B5EF4-FFF2-40B4-BE49-F238E27FC236}">
                <a16:creationId xmlns:a16="http://schemas.microsoft.com/office/drawing/2014/main" id="{85031DD8-C210-8B46-B55B-C3A75B5E5BF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8924" y="3680456"/>
          <a:ext cx="3566151" cy="1524000"/>
        </p:xfrm>
        <a:graphic>
          <a:graphicData uri="http://schemas.openxmlformats.org/drawingml/2006/table">
            <a:tbl>
              <a:tblPr/>
              <a:tblGrid>
                <a:gridCol w="356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Mailbox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new_messages</a:t>
                      </a:r>
                      <a:r>
                        <a:rPr kumimoji="0" lang="en-US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: vector&lt;Message&gt;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saved_messages</a:t>
                      </a:r>
                      <a:r>
                        <a:rPr kumimoji="0" lang="en-US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: vector&lt;Message&gt;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add(</a:t>
                      </a:r>
                      <a:r>
                        <a:rPr kumimoji="0" lang="en-US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msg</a:t>
                      </a:r>
                      <a:r>
                        <a:rPr kumimoji="0" lang="en-US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: Message) : bool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get_current_message</a:t>
                      </a:r>
                      <a:r>
                        <a:rPr kumimoji="0" lang="en-US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() : Message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21331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77746-E68E-5444-932A-F84078C2A9B6}" type="slidenum">
              <a:rPr lang="en-US" altLang="x-none"/>
              <a:pPr/>
              <a:t>23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You have attributes that are specific </a:t>
            </a:r>
            <a:br>
              <a:rPr lang="en-US" altLang="x-none" dirty="0"/>
            </a:br>
            <a:r>
              <a:rPr lang="en-US" altLang="x-none" dirty="0"/>
              <a:t>to your class.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But you also have name, street, city, state, </a:t>
            </a:r>
            <a:br>
              <a:rPr lang="en-US" altLang="x-none" dirty="0"/>
            </a:br>
            <a:r>
              <a:rPr lang="en-US" altLang="x-none" dirty="0"/>
              <a:t>and zip attributes.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Create a new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Address</a:t>
            </a:r>
            <a:r>
              <a:rPr lang="en-US" altLang="x-none" dirty="0"/>
              <a:t> class </a:t>
            </a:r>
            <a:br>
              <a:rPr lang="en-US" altLang="x-none" dirty="0"/>
            </a:br>
            <a:r>
              <a:rPr lang="en-US" altLang="x-none" dirty="0"/>
              <a:t>to contain those attributes.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Then your class </a:t>
            </a:r>
            <a:r>
              <a:rPr lang="en-US" altLang="x-none" dirty="0">
                <a:solidFill>
                  <a:srgbClr val="B23C00"/>
                </a:solidFill>
              </a:rPr>
              <a:t>has an</a:t>
            </a:r>
            <a:r>
              <a:rPr lang="en-US" altLang="x-none" dirty="0"/>
              <a:t> address.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 dirty="0"/>
              <a:t>Example: Attributes and Methods</a:t>
            </a:r>
            <a:endParaRPr lang="en-US" altLang="x-none" i="1" dirty="0"/>
          </a:p>
        </p:txBody>
      </p:sp>
    </p:spTree>
    <p:extLst>
      <p:ext uri="{BB962C8B-B14F-4D97-AF65-F5344CB8AC3E}">
        <p14:creationId xmlns:p14="http://schemas.microsoft.com/office/powerpoint/2010/main" val="173780661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7DFF-B869-CF4C-A03B-8131EAEBD435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Relationships among classes using arrows.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Class Diagram: Relationships</a:t>
            </a:r>
          </a:p>
        </p:txBody>
      </p:sp>
      <p:graphicFrame>
        <p:nvGraphicFramePr>
          <p:cNvPr id="246830" name="Group 46"/>
          <p:cNvGraphicFramePr>
            <a:graphicFrameLocks noGrp="1"/>
          </p:cNvGraphicFramePr>
          <p:nvPr/>
        </p:nvGraphicFramePr>
        <p:xfrm>
          <a:off x="1508125" y="2057400"/>
          <a:ext cx="6172200" cy="335439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Dependency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Aggregation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Inheritance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Composition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Association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Direct association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Interface implementation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6815" name="Straight Arrow Connector 8"/>
          <p:cNvCxnSpPr>
            <a:cxnSpLocks noChangeShapeType="1"/>
          </p:cNvCxnSpPr>
          <p:nvPr/>
        </p:nvCxnSpPr>
        <p:spPr bwMode="auto">
          <a:xfrm>
            <a:off x="1736725" y="2286000"/>
            <a:ext cx="1981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grpSp>
        <p:nvGrpSpPr>
          <p:cNvPr id="246816" name="Group 14"/>
          <p:cNvGrpSpPr>
            <a:grpSpLocks/>
          </p:cNvGrpSpPr>
          <p:nvPr/>
        </p:nvGrpSpPr>
        <p:grpSpPr bwMode="auto">
          <a:xfrm>
            <a:off x="1627188" y="2614613"/>
            <a:ext cx="2014537" cy="190500"/>
            <a:chOff x="2100263" y="3452812"/>
            <a:chExt cx="2014704" cy="190500"/>
          </a:xfrm>
        </p:grpSpPr>
        <p:cxnSp>
          <p:nvCxnSpPr>
            <p:cNvPr id="246817" name="Straight Connector 11"/>
            <p:cNvCxnSpPr>
              <a:cxnSpLocks noChangeShapeType="1"/>
            </p:cNvCxnSpPr>
            <p:nvPr/>
          </p:nvCxnSpPr>
          <p:spPr bwMode="auto">
            <a:xfrm>
              <a:off x="2414588" y="3548230"/>
              <a:ext cx="17003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18" name="Diamond 12"/>
            <p:cNvSpPr>
              <a:spLocks noChangeArrowheads="1"/>
            </p:cNvSpPr>
            <p:nvPr/>
          </p:nvSpPr>
          <p:spPr bwMode="auto">
            <a:xfrm>
              <a:off x="2100263" y="3452812"/>
              <a:ext cx="319087" cy="190500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46819" name="Group 18"/>
          <p:cNvGrpSpPr>
            <a:grpSpLocks/>
          </p:cNvGrpSpPr>
          <p:nvPr/>
        </p:nvGrpSpPr>
        <p:grpSpPr bwMode="auto">
          <a:xfrm>
            <a:off x="1665288" y="3576638"/>
            <a:ext cx="2014537" cy="190500"/>
            <a:chOff x="2138363" y="4414837"/>
            <a:chExt cx="2014704" cy="190500"/>
          </a:xfrm>
        </p:grpSpPr>
        <p:cxnSp>
          <p:nvCxnSpPr>
            <p:cNvPr id="246820" name="Straight Connector 16"/>
            <p:cNvCxnSpPr>
              <a:cxnSpLocks noChangeShapeType="1"/>
            </p:cNvCxnSpPr>
            <p:nvPr/>
          </p:nvCxnSpPr>
          <p:spPr bwMode="auto">
            <a:xfrm>
              <a:off x="2452688" y="4510255"/>
              <a:ext cx="17003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21" name="Diamond 17"/>
            <p:cNvSpPr>
              <a:spLocks noChangeArrowheads="1"/>
            </p:cNvSpPr>
            <p:nvPr/>
          </p:nvSpPr>
          <p:spPr bwMode="auto">
            <a:xfrm>
              <a:off x="2138363" y="4414837"/>
              <a:ext cx="319087" cy="190500"/>
            </a:xfrm>
            <a:prstGeom prst="diamond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246822" name="Straight Arrow Connector 19"/>
          <p:cNvCxnSpPr>
            <a:cxnSpLocks noChangeShapeType="1"/>
          </p:cNvCxnSpPr>
          <p:nvPr/>
        </p:nvCxnSpPr>
        <p:spPr bwMode="auto">
          <a:xfrm>
            <a:off x="1736725" y="4643438"/>
            <a:ext cx="1981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246823" name="Group 27"/>
          <p:cNvGrpSpPr>
            <a:grpSpLocks/>
          </p:cNvGrpSpPr>
          <p:nvPr/>
        </p:nvGrpSpPr>
        <p:grpSpPr bwMode="auto">
          <a:xfrm>
            <a:off x="1684338" y="3092450"/>
            <a:ext cx="1981200" cy="255588"/>
            <a:chOff x="1952626" y="3878747"/>
            <a:chExt cx="1981200" cy="255109"/>
          </a:xfrm>
        </p:grpSpPr>
        <p:cxnSp>
          <p:nvCxnSpPr>
            <p:cNvPr id="246824" name="Straight Connector 24"/>
            <p:cNvCxnSpPr>
              <a:cxnSpLocks noChangeShapeType="1"/>
            </p:cNvCxnSpPr>
            <p:nvPr/>
          </p:nvCxnSpPr>
          <p:spPr bwMode="auto">
            <a:xfrm>
              <a:off x="1952626" y="4010192"/>
              <a:ext cx="1833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25" name="Isosceles Triangle 26"/>
            <p:cNvSpPr>
              <a:spLocks noChangeArrowheads="1"/>
            </p:cNvSpPr>
            <p:nvPr/>
          </p:nvSpPr>
          <p:spPr bwMode="auto">
            <a:xfrm rot="5400000">
              <a:off x="3730183" y="3930214"/>
              <a:ext cx="255109" cy="1521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46826" name="Group 34"/>
          <p:cNvGrpSpPr>
            <a:grpSpLocks/>
          </p:cNvGrpSpPr>
          <p:nvPr/>
        </p:nvGrpSpPr>
        <p:grpSpPr bwMode="auto">
          <a:xfrm>
            <a:off x="1727200" y="4992688"/>
            <a:ext cx="1981200" cy="255587"/>
            <a:chOff x="2200275" y="5831372"/>
            <a:chExt cx="1981200" cy="255109"/>
          </a:xfrm>
        </p:grpSpPr>
        <p:cxnSp>
          <p:nvCxnSpPr>
            <p:cNvPr id="246827" name="Straight Connector 30"/>
            <p:cNvCxnSpPr>
              <a:cxnSpLocks noChangeShapeType="1"/>
            </p:cNvCxnSpPr>
            <p:nvPr/>
          </p:nvCxnSpPr>
          <p:spPr bwMode="auto">
            <a:xfrm>
              <a:off x="2200275" y="5962817"/>
              <a:ext cx="1833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246828" name="Isosceles Triangle 31"/>
            <p:cNvSpPr>
              <a:spLocks noChangeArrowheads="1"/>
            </p:cNvSpPr>
            <p:nvPr/>
          </p:nvSpPr>
          <p:spPr bwMode="auto">
            <a:xfrm rot="5400000">
              <a:off x="3977832" y="5882839"/>
              <a:ext cx="255109" cy="1521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246829" name="Straight Connector 33"/>
          <p:cNvCxnSpPr>
            <a:cxnSpLocks noChangeShapeType="1"/>
          </p:cNvCxnSpPr>
          <p:nvPr/>
        </p:nvCxnSpPr>
        <p:spPr bwMode="auto">
          <a:xfrm>
            <a:off x="1693863" y="4138613"/>
            <a:ext cx="1962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4606859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F7828-F39F-2C43-A9D5-F067BF7B8CCC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Multiplicity in a “has” relationship.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Class Diagram: Multiplicities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948787" y="1965976"/>
          <a:ext cx="3246426" cy="237872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2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686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Sign</a:t>
                      </a:r>
                      <a:endParaRPr lang="en-US" sz="2000" b="1" u="none" kern="12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Purpose</a:t>
                      </a:r>
                      <a:endParaRPr lang="en-US" sz="2000" b="0" u="none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91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*</a:t>
                      </a:r>
                      <a:endParaRPr lang="en-US" sz="2000" dirty="0">
                        <a:solidFill>
                          <a:srgbClr val="0070C0"/>
                        </a:solidFill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Zero or more</a:t>
                      </a:r>
                      <a:endParaRPr lang="en-US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039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1..*</a:t>
                      </a:r>
                      <a:endParaRPr lang="en-US" sz="2000" dirty="0">
                        <a:solidFill>
                          <a:srgbClr val="0070C0"/>
                        </a:solidFill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One</a:t>
                      </a:r>
                      <a:r>
                        <a:rPr lang="en-U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or more</a:t>
                      </a:r>
                      <a:endParaRPr lang="en-US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039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0..1</a:t>
                      </a:r>
                      <a:endParaRPr lang="en-US" sz="2000" dirty="0">
                        <a:solidFill>
                          <a:srgbClr val="0070C0"/>
                        </a:solidFill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Zero</a:t>
                      </a:r>
                      <a:r>
                        <a:rPr lang="en-U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or one</a:t>
                      </a:r>
                      <a:endParaRPr lang="en-US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039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1</a:t>
                      </a:r>
                      <a:endParaRPr lang="en-US" sz="2000" dirty="0">
                        <a:solidFill>
                          <a:srgbClr val="0070C0"/>
                        </a:solidFill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Exactly</a:t>
                      </a:r>
                      <a:r>
                        <a:rPr lang="en-U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one</a:t>
                      </a:r>
                      <a:endParaRPr lang="en-US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63379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1F43-A14B-7547-868A-9BCD87B2BB13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UML Class Diagrams: Dependency</a:t>
            </a:r>
            <a:endParaRPr lang="en-US" altLang="x-none" i="1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5400"/>
            <a:ext cx="8594725" cy="3505185"/>
          </a:xfrm>
        </p:spPr>
        <p:txBody>
          <a:bodyPr/>
          <a:lstStyle/>
          <a:p>
            <a:r>
              <a:rPr lang="en-US" altLang="x-none" dirty="0"/>
              <a:t>A relationship between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and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that lasts as long as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objects and </a:t>
            </a:r>
            <a:br>
              <a:rPr lang="en-US" altLang="x-none" dirty="0"/>
            </a:br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 objects live at runtime.</a:t>
            </a:r>
          </a:p>
          <a:p>
            <a:pPr lvl="3"/>
            <a:endParaRPr lang="en-US" altLang="x-none" dirty="0"/>
          </a:p>
          <a:p>
            <a:r>
              <a:rPr lang="en-US" altLang="x-none" dirty="0"/>
              <a:t>Class </a:t>
            </a:r>
            <a:r>
              <a:rPr lang="en-US" altLang="x-none" sz="28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has a member variable that </a:t>
            </a:r>
            <a:r>
              <a:rPr lang="en-US" altLang="x-none" dirty="0">
                <a:solidFill>
                  <a:srgbClr val="B23C00"/>
                </a:solidFill>
              </a:rPr>
              <a:t>refers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to class </a:t>
            </a:r>
            <a:r>
              <a:rPr lang="en-US" altLang="x-none" sz="2800" b="1" dirty="0">
                <a:solidFill>
                  <a:srgbClr val="0033CC"/>
                </a:solidFill>
                <a:latin typeface="Courier New" charset="0"/>
              </a:rPr>
              <a:t>B.</a:t>
            </a:r>
          </a:p>
          <a:p>
            <a:pPr lvl="1"/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depends</a:t>
            </a:r>
            <a:r>
              <a:rPr lang="en-US" altLang="x-none" dirty="0"/>
              <a:t> on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Example: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Mailbox</a:t>
            </a:r>
            <a:r>
              <a:rPr lang="en-US" altLang="x-none" dirty="0"/>
              <a:t> depends on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altLang="x-none" dirty="0"/>
              <a:t>.</a:t>
            </a:r>
          </a:p>
          <a:p>
            <a:pPr lvl="1"/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</p:txBody>
      </p:sp>
      <p:grpSp>
        <p:nvGrpSpPr>
          <p:cNvPr id="18" name="Group 15"/>
          <p:cNvGrpSpPr>
            <a:grpSpLocks/>
          </p:cNvGrpSpPr>
          <p:nvPr/>
        </p:nvGrpSpPr>
        <p:grpSpPr bwMode="auto">
          <a:xfrm>
            <a:off x="3663949" y="4892024"/>
            <a:ext cx="1816101" cy="914400"/>
            <a:chOff x="576" y="3139"/>
            <a:chExt cx="1144" cy="576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576" y="3139"/>
              <a:ext cx="1094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76" y="3139"/>
              <a:ext cx="1094" cy="24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x-none" sz="1800"/>
                <a:t>Mailbox</a:t>
              </a: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576" y="3427"/>
              <a:ext cx="114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 sz="1200" dirty="0" err="1"/>
                <a:t>msgQueue</a:t>
              </a:r>
              <a:r>
                <a:rPr lang="en-US" altLang="x-none" sz="1200" dirty="0"/>
                <a:t> : Message[ 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8428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1F43-A14B-7547-868A-9BCD87B2BB13}" type="slidenum">
              <a:rPr lang="en-US" altLang="x-none"/>
              <a:pPr/>
              <a:t>27</a:t>
            </a:fld>
            <a:endParaRPr lang="en-US" altLang="x-none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UML Class Diagrams: Association</a:t>
            </a:r>
            <a:r>
              <a:rPr lang="en-US" altLang="x-none" i="1" dirty="0"/>
              <a:t>, cont’d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5400"/>
            <a:ext cx="8594725" cy="3380110"/>
          </a:xfrm>
        </p:spPr>
        <p:txBody>
          <a:bodyPr/>
          <a:lstStyle/>
          <a:p>
            <a:r>
              <a:rPr lang="en-US" altLang="x-none" dirty="0"/>
              <a:t>In UML class diagrams, </a:t>
            </a:r>
            <a:r>
              <a:rPr lang="en-US" altLang="x-none" dirty="0">
                <a:solidFill>
                  <a:srgbClr val="0033CC"/>
                </a:solidFill>
              </a:rPr>
              <a:t>draw a solid line with an open arrowhead</a:t>
            </a:r>
            <a:r>
              <a:rPr lang="en-US" altLang="x-none" dirty="0"/>
              <a:t> from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to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Label the line with the name </a:t>
            </a:r>
            <a:br>
              <a:rPr lang="en-US" altLang="x-none" dirty="0"/>
            </a:br>
            <a:r>
              <a:rPr lang="en-US" altLang="x-none" dirty="0"/>
              <a:t>of the attribute.</a:t>
            </a:r>
          </a:p>
          <a:p>
            <a:pPr lvl="1"/>
            <a:r>
              <a:rPr lang="en-US" altLang="x-none" dirty="0"/>
              <a:t>Don’t repeat the attribute inside the class box.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Optionally indicate multiplicity.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8075" y="4892024"/>
            <a:ext cx="4572000" cy="914400"/>
            <a:chOff x="2286000" y="5165725"/>
            <a:chExt cx="4572000" cy="914400"/>
          </a:xfrm>
        </p:grpSpPr>
        <p:grpSp>
          <p:nvGrpSpPr>
            <p:cNvPr id="236554" name="Group 10"/>
            <p:cNvGrpSpPr>
              <a:grpSpLocks/>
            </p:cNvGrpSpPr>
            <p:nvPr/>
          </p:nvGrpSpPr>
          <p:grpSpPr bwMode="auto">
            <a:xfrm>
              <a:off x="2286000" y="5165725"/>
              <a:ext cx="4572000" cy="914400"/>
              <a:chOff x="1440" y="3139"/>
              <a:chExt cx="2880" cy="576"/>
            </a:xfrm>
          </p:grpSpPr>
          <p:sp>
            <p:nvSpPr>
              <p:cNvPr id="236548" name="Rectangle 4"/>
              <p:cNvSpPr>
                <a:spLocks noChangeArrowheads="1"/>
              </p:cNvSpPr>
              <p:nvPr/>
            </p:nvSpPr>
            <p:spPr bwMode="auto">
              <a:xfrm>
                <a:off x="1440" y="3139"/>
                <a:ext cx="864" cy="5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x-none"/>
                  <a:t>Mailbox</a:t>
                </a:r>
              </a:p>
            </p:txBody>
          </p:sp>
          <p:sp>
            <p:nvSpPr>
              <p:cNvPr id="236549" name="Rectangle 5"/>
              <p:cNvSpPr>
                <a:spLocks noChangeArrowheads="1"/>
              </p:cNvSpPr>
              <p:nvPr/>
            </p:nvSpPr>
            <p:spPr bwMode="auto">
              <a:xfrm>
                <a:off x="3456" y="3139"/>
                <a:ext cx="864" cy="5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x-none"/>
                  <a:t>Message</a:t>
                </a:r>
              </a:p>
            </p:txBody>
          </p:sp>
        </p:grpSp>
        <p:sp>
          <p:nvSpPr>
            <p:cNvPr id="236550" name="Line 6"/>
            <p:cNvSpPr>
              <a:spLocks noChangeShapeType="1"/>
            </p:cNvSpPr>
            <p:nvPr/>
          </p:nvSpPr>
          <p:spPr bwMode="auto">
            <a:xfrm>
              <a:off x="3657600" y="5622925"/>
              <a:ext cx="1828800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1" name="Text Box 7"/>
            <p:cNvSpPr txBox="1">
              <a:spLocks noChangeArrowheads="1"/>
            </p:cNvSpPr>
            <p:nvPr/>
          </p:nvSpPr>
          <p:spPr bwMode="auto">
            <a:xfrm>
              <a:off x="4101459" y="5348288"/>
              <a:ext cx="9271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 sz="1200" dirty="0" err="1">
                  <a:solidFill>
                    <a:srgbClr val="B23C00"/>
                  </a:solidFill>
                </a:rPr>
                <a:t>msgQueue</a:t>
              </a:r>
              <a:endParaRPr lang="en-US" altLang="x-none" sz="1200" dirty="0">
                <a:solidFill>
                  <a:srgbClr val="B23C00"/>
                </a:solidFill>
              </a:endParaRPr>
            </a:p>
          </p:txBody>
        </p:sp>
        <p:grpSp>
          <p:nvGrpSpPr>
            <p:cNvPr id="236555" name="Group 11"/>
            <p:cNvGrpSpPr>
              <a:grpSpLocks/>
            </p:cNvGrpSpPr>
            <p:nvPr/>
          </p:nvGrpSpPr>
          <p:grpSpPr bwMode="auto">
            <a:xfrm>
              <a:off x="3657600" y="5622925"/>
              <a:ext cx="1646238" cy="457200"/>
              <a:chOff x="2304" y="3427"/>
              <a:chExt cx="1037" cy="288"/>
            </a:xfrm>
          </p:grpSpPr>
          <p:sp>
            <p:nvSpPr>
              <p:cNvPr id="236552" name="Text Box 8"/>
              <p:cNvSpPr txBox="1">
                <a:spLocks noChangeArrowheads="1"/>
              </p:cNvSpPr>
              <p:nvPr/>
            </p:nvSpPr>
            <p:spPr bwMode="auto">
              <a:xfrm>
                <a:off x="2304" y="3427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x-none" sz="1200"/>
                  <a:t>1</a:t>
                </a:r>
              </a:p>
            </p:txBody>
          </p:sp>
          <p:sp>
            <p:nvSpPr>
              <p:cNvPr id="236553" name="Text Box 9"/>
              <p:cNvSpPr txBox="1">
                <a:spLocks noChangeArrowheads="1"/>
              </p:cNvSpPr>
              <p:nvPr/>
            </p:nvSpPr>
            <p:spPr bwMode="auto">
              <a:xfrm>
                <a:off x="3150" y="3427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x-none"/>
                  <a:t>*</a:t>
                </a:r>
              </a:p>
            </p:txBody>
          </p:sp>
        </p:grpSp>
      </p:grpSp>
      <p:grpSp>
        <p:nvGrpSpPr>
          <p:cNvPr id="236559" name="Group 15"/>
          <p:cNvGrpSpPr>
            <a:grpSpLocks/>
          </p:cNvGrpSpPr>
          <p:nvPr/>
        </p:nvGrpSpPr>
        <p:grpSpPr bwMode="auto">
          <a:xfrm>
            <a:off x="5823743" y="2336555"/>
            <a:ext cx="1816101" cy="914400"/>
            <a:chOff x="576" y="3139"/>
            <a:chExt cx="1144" cy="576"/>
          </a:xfrm>
        </p:grpSpPr>
        <p:sp>
          <p:nvSpPr>
            <p:cNvPr id="236556" name="Rectangle 12"/>
            <p:cNvSpPr>
              <a:spLocks noChangeArrowheads="1"/>
            </p:cNvSpPr>
            <p:nvPr/>
          </p:nvSpPr>
          <p:spPr bwMode="auto">
            <a:xfrm>
              <a:off x="576" y="3139"/>
              <a:ext cx="1094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7" name="Text Box 13"/>
            <p:cNvSpPr txBox="1">
              <a:spLocks noChangeArrowheads="1"/>
            </p:cNvSpPr>
            <p:nvPr/>
          </p:nvSpPr>
          <p:spPr bwMode="auto">
            <a:xfrm>
              <a:off x="576" y="3139"/>
              <a:ext cx="1094" cy="24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x-none" sz="1800"/>
                <a:t>Mailbox</a:t>
              </a:r>
            </a:p>
          </p:txBody>
        </p:sp>
        <p:sp>
          <p:nvSpPr>
            <p:cNvPr id="236558" name="Text Box 14"/>
            <p:cNvSpPr txBox="1">
              <a:spLocks noChangeArrowheads="1"/>
            </p:cNvSpPr>
            <p:nvPr/>
          </p:nvSpPr>
          <p:spPr bwMode="auto">
            <a:xfrm>
              <a:off x="576" y="3427"/>
              <a:ext cx="114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 sz="1200" dirty="0" err="1"/>
                <a:t>msgQueue</a:t>
              </a:r>
              <a:r>
                <a:rPr lang="en-US" altLang="x-none" sz="1200" dirty="0"/>
                <a:t> : Message[ ]</a:t>
              </a:r>
            </a:p>
          </p:txBody>
        </p:sp>
      </p:grpSp>
      <p:sp>
        <p:nvSpPr>
          <p:cNvPr id="236561" name="Text Box 17"/>
          <p:cNvSpPr txBox="1">
            <a:spLocks noChangeArrowheads="1"/>
          </p:cNvSpPr>
          <p:nvPr/>
        </p:nvSpPr>
        <p:spPr bwMode="auto">
          <a:xfrm>
            <a:off x="232449" y="5087614"/>
            <a:ext cx="183575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x-none" sz="1400" dirty="0">
                <a:solidFill>
                  <a:srgbClr val="0033CC"/>
                </a:solidFill>
              </a:rPr>
              <a:t>Replace the attribute</a:t>
            </a:r>
          </a:p>
          <a:p>
            <a:pPr algn="ctr"/>
            <a:r>
              <a:rPr lang="en-US" altLang="x-none" sz="1400" dirty="0">
                <a:solidFill>
                  <a:srgbClr val="0033CC"/>
                </a:solidFill>
              </a:rPr>
              <a:t>with the association.</a:t>
            </a:r>
          </a:p>
        </p:txBody>
      </p:sp>
    </p:spTree>
    <p:extLst>
      <p:ext uri="{BB962C8B-B14F-4D97-AF65-F5344CB8AC3E}">
        <p14:creationId xmlns:p14="http://schemas.microsoft.com/office/powerpoint/2010/main" val="2798415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7B8F-83DB-524E-A5C9-56D9ACF74EDB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UML Class Diagrams: Dependency</a:t>
            </a:r>
            <a:r>
              <a:rPr lang="en-US" altLang="x-none" i="1" dirty="0"/>
              <a:t>, cont’d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2"/>
            <a:ext cx="8229600" cy="374933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uses</a:t>
            </a:r>
            <a:r>
              <a:rPr lang="en-US" altLang="x-none" dirty="0"/>
              <a:t>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 but does not contain a member variable that refers to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This is generally a </a:t>
            </a:r>
            <a:r>
              <a:rPr lang="en-US" altLang="x-none" dirty="0">
                <a:solidFill>
                  <a:srgbClr val="B23C00"/>
                </a:solidFill>
              </a:rPr>
              <a:t>transient relationship</a:t>
            </a:r>
            <a:r>
              <a:rPr lang="en-US" altLang="x-none" dirty="0"/>
              <a:t>.</a:t>
            </a:r>
            <a:endParaRPr lang="en-US" altLang="x-none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x-none" dirty="0"/>
              <a:t>Example: A method of class 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is </a:t>
            </a:r>
            <a:r>
              <a:rPr lang="en-US" altLang="x-none" dirty="0">
                <a:solidFill>
                  <a:srgbClr val="B23C00"/>
                </a:solidFill>
              </a:rPr>
              <a:t>passed a parameter</a:t>
            </a:r>
            <a:r>
              <a:rPr lang="en-US" altLang="x-none" dirty="0"/>
              <a:t> of class 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Example: A method of class 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returns a value</a:t>
            </a:r>
            <a:r>
              <a:rPr lang="en-US" altLang="x-none" dirty="0"/>
              <a:t> of class 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In UML diagrams, draw a dashed line with an open arrowhead from class </a:t>
            </a:r>
            <a:r>
              <a:rPr lang="en-US" altLang="x-none" sz="28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altLang="x-none" dirty="0"/>
              <a:t> to class </a:t>
            </a:r>
            <a:r>
              <a:rPr lang="en-US" altLang="x-none" sz="28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altLang="x-none" dirty="0"/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743200" y="5349219"/>
            <a:ext cx="3657600" cy="914400"/>
            <a:chOff x="2743200" y="4892014"/>
            <a:chExt cx="3657600" cy="914400"/>
          </a:xfrm>
        </p:grpSpPr>
        <p:grpSp>
          <p:nvGrpSpPr>
            <p:cNvPr id="235529" name="Group 9"/>
            <p:cNvGrpSpPr>
              <a:grpSpLocks/>
            </p:cNvGrpSpPr>
            <p:nvPr/>
          </p:nvGrpSpPr>
          <p:grpSpPr bwMode="auto">
            <a:xfrm>
              <a:off x="2743200" y="4892014"/>
              <a:ext cx="3657600" cy="914400"/>
              <a:chOff x="1728" y="2736"/>
              <a:chExt cx="2304" cy="576"/>
            </a:xfrm>
          </p:grpSpPr>
          <p:sp>
            <p:nvSpPr>
              <p:cNvPr id="235524" name="Rectangle 4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76" cy="5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x-none"/>
                  <a:t>A</a:t>
                </a:r>
              </a:p>
            </p:txBody>
          </p:sp>
          <p:sp>
            <p:nvSpPr>
              <p:cNvPr id="235527" name="Rectangle 7"/>
              <p:cNvSpPr>
                <a:spLocks noChangeArrowheads="1"/>
              </p:cNvSpPr>
              <p:nvPr/>
            </p:nvSpPr>
            <p:spPr bwMode="auto">
              <a:xfrm>
                <a:off x="3456" y="2736"/>
                <a:ext cx="576" cy="5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x-none"/>
                  <a:t>B</a:t>
                </a:r>
              </a:p>
            </p:txBody>
          </p:sp>
        </p:grpSp>
        <p:sp>
          <p:nvSpPr>
            <p:cNvPr id="235528" name="Line 8"/>
            <p:cNvSpPr>
              <a:spLocks noChangeShapeType="1"/>
            </p:cNvSpPr>
            <p:nvPr/>
          </p:nvSpPr>
          <p:spPr bwMode="auto">
            <a:xfrm>
              <a:off x="3657600" y="5349214"/>
              <a:ext cx="1828800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prstDash val="dash"/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95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1C9-B9BC-E14D-BEEF-C68D38637128}" type="slidenum">
              <a:rPr lang="en-US" altLang="x-none"/>
              <a:pPr/>
              <a:t>29</a:t>
            </a:fld>
            <a:endParaRPr lang="en-US" altLang="x-none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UML Class Diagram: Aggregation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99861"/>
          </a:xfrm>
        </p:spPr>
        <p:txBody>
          <a:bodyPr/>
          <a:lstStyle/>
          <a:p>
            <a:r>
              <a:rPr lang="en-US" altLang="x-none" dirty="0"/>
              <a:t>A “</a:t>
            </a:r>
            <a:r>
              <a:rPr lang="en-US" altLang="x-none" dirty="0">
                <a:solidFill>
                  <a:srgbClr val="B23C00"/>
                </a:solidFill>
              </a:rPr>
              <a:t>has a</a:t>
            </a:r>
            <a:r>
              <a:rPr lang="en-US" altLang="x-none" dirty="0"/>
              <a:t>” relationship.</a:t>
            </a:r>
          </a:p>
          <a:p>
            <a:pPr lvl="1"/>
            <a:r>
              <a:rPr lang="en-US" altLang="x-none" dirty="0"/>
              <a:t>A more precise dependency specification.</a:t>
            </a:r>
          </a:p>
          <a:p>
            <a:r>
              <a:rPr lang="en-US" altLang="x-none" dirty="0"/>
              <a:t>The contained object can logically have an existence </a:t>
            </a:r>
            <a:r>
              <a:rPr lang="en-US" altLang="x-none" dirty="0">
                <a:solidFill>
                  <a:srgbClr val="B23C00"/>
                </a:solidFill>
              </a:rPr>
              <a:t>independent</a:t>
            </a:r>
            <a:r>
              <a:rPr lang="en-US" altLang="x-none" dirty="0"/>
              <a:t> of its container.</a:t>
            </a:r>
          </a:p>
          <a:p>
            <a:pPr lvl="3"/>
            <a:endParaRPr lang="en-US" altLang="x-none" dirty="0"/>
          </a:p>
          <a:p>
            <a:r>
              <a:rPr lang="en-US" altLang="x-none" dirty="0"/>
              <a:t>Example</a:t>
            </a:r>
          </a:p>
          <a:p>
            <a:pPr lvl="1"/>
            <a:r>
              <a:rPr lang="en-US" altLang="x-none" dirty="0"/>
              <a:t>A mailbox </a:t>
            </a:r>
            <a:r>
              <a:rPr lang="en-US" altLang="x-none" dirty="0">
                <a:solidFill>
                  <a:srgbClr val="B23C00"/>
                </a:solidFill>
              </a:rPr>
              <a:t>has a</a:t>
            </a:r>
            <a:r>
              <a:rPr lang="en-US" altLang="x-none" dirty="0"/>
              <a:t> set of messages.</a:t>
            </a:r>
          </a:p>
          <a:p>
            <a:pPr lvl="1"/>
            <a:r>
              <a:rPr lang="en-US" altLang="x-none" dirty="0"/>
              <a:t>A message </a:t>
            </a:r>
            <a:r>
              <a:rPr lang="en-US" altLang="x-none" dirty="0">
                <a:solidFill>
                  <a:srgbClr val="B23C00"/>
                </a:solidFill>
              </a:rPr>
              <a:t>can exist</a:t>
            </a:r>
            <a:r>
              <a:rPr lang="en-US" altLang="x-none" dirty="0"/>
              <a:t> without a mailbox.</a:t>
            </a:r>
          </a:p>
          <a:p>
            <a:pPr lvl="1"/>
            <a:r>
              <a:rPr lang="en-US" altLang="x-none" dirty="0"/>
              <a:t>Therefore, a mailbox </a:t>
            </a:r>
            <a:r>
              <a:rPr lang="en-US" altLang="x-none" dirty="0">
                <a:solidFill>
                  <a:srgbClr val="B23C00"/>
                </a:solidFill>
              </a:rPr>
              <a:t>aggregates</a:t>
            </a:r>
            <a:r>
              <a:rPr lang="en-US" altLang="x-none" dirty="0"/>
              <a:t> messages.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0E3C5F6-368B-6C48-BCA8-84E658EF99A0}"/>
              </a:ext>
            </a:extLst>
          </p:cNvPr>
          <p:cNvGrpSpPr/>
          <p:nvPr/>
        </p:nvGrpSpPr>
        <p:grpSpPr>
          <a:xfrm>
            <a:off x="1470674" y="5483409"/>
            <a:ext cx="5976622" cy="597322"/>
            <a:chOff x="1470674" y="5193543"/>
            <a:chExt cx="5976622" cy="597322"/>
          </a:xfrm>
        </p:grpSpPr>
        <p:sp>
          <p:nvSpPr>
            <p:cNvPr id="265234" name="Diamond 12"/>
            <p:cNvSpPr>
              <a:spLocks noChangeArrowheads="1"/>
            </p:cNvSpPr>
            <p:nvPr/>
          </p:nvSpPr>
          <p:spPr bwMode="auto">
            <a:xfrm>
              <a:off x="3017838" y="5408277"/>
              <a:ext cx="457200" cy="274638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  <p:cxnSp>
          <p:nvCxnSpPr>
            <p:cNvPr id="265236" name="AutoShape 20"/>
            <p:cNvCxnSpPr>
              <a:cxnSpLocks noChangeShapeType="1"/>
              <a:stCxn id="265234" idx="3"/>
            </p:cNvCxnSpPr>
            <p:nvPr/>
          </p:nvCxnSpPr>
          <p:spPr bwMode="auto">
            <a:xfrm flipV="1">
              <a:off x="3484563" y="5528927"/>
              <a:ext cx="2436812" cy="174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EF6AFC8D-E10D-8E4A-8884-F5C7B9C54D60}"/>
                </a:ext>
              </a:extLst>
            </p:cNvPr>
            <p:cNvSpPr/>
            <p:nvPr/>
          </p:nvSpPr>
          <p:spPr bwMode="auto">
            <a:xfrm>
              <a:off x="1470674" y="5276515"/>
              <a:ext cx="1525921" cy="514350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Mailbox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C4CC1EB3-F4F1-4245-B5A0-62C3C3FF5D5E}"/>
                </a:ext>
              </a:extLst>
            </p:cNvPr>
            <p:cNvSpPr/>
            <p:nvPr/>
          </p:nvSpPr>
          <p:spPr bwMode="auto">
            <a:xfrm>
              <a:off x="5921375" y="5276515"/>
              <a:ext cx="1525921" cy="514350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Message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70CB051-B0AB-D848-8024-01C9EF7A2E29}"/>
                </a:ext>
              </a:extLst>
            </p:cNvPr>
            <p:cNvSpPr txBox="1"/>
            <p:nvPr/>
          </p:nvSpPr>
          <p:spPr>
            <a:xfrm>
              <a:off x="3512124" y="5193543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087AC8-FAC1-3944-9F47-8DD1DF233688}"/>
                </a:ext>
              </a:extLst>
            </p:cNvPr>
            <p:cNvSpPr txBox="1"/>
            <p:nvPr/>
          </p:nvSpPr>
          <p:spPr>
            <a:xfrm>
              <a:off x="5521793" y="5249870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*</a:t>
              </a:r>
            </a:p>
          </p:txBody>
        </p:sp>
      </p:grpSp>
      <p:sp>
        <p:nvSpPr>
          <p:cNvPr id="12" name="Text Box 7">
            <a:extLst>
              <a:ext uri="{FF2B5EF4-FFF2-40B4-BE49-F238E27FC236}">
                <a16:creationId xmlns:a16="http://schemas.microsoft.com/office/drawing/2014/main" id="{E92BF191-1B7A-A947-85E5-6ADB30BD2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250" y="5514843"/>
            <a:ext cx="927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sz="1200" dirty="0" err="1"/>
              <a:t>msgQueue</a:t>
            </a:r>
            <a:endParaRPr lang="en-US" altLang="x-none" sz="1200" dirty="0"/>
          </a:p>
        </p:txBody>
      </p:sp>
    </p:spTree>
    <p:extLst>
      <p:ext uri="{BB962C8B-B14F-4D97-AF65-F5344CB8AC3E}">
        <p14:creationId xmlns:p14="http://schemas.microsoft.com/office/powerpoint/2010/main" val="161184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Overload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&gt;&gt;</a:t>
            </a:r>
            <a:r>
              <a:rPr lang="en-US" i="1" dirty="0">
                <a:ea typeface="Courier New" charset="0"/>
                <a:cs typeface="Courier New" charset="0"/>
              </a:rPr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2124" y="534495"/>
            <a:ext cx="4644193" cy="618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&gt;&gt;(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ins, Birthday&amp;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m, 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char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ins &gt;&gt;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// read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'{')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ins &gt;&gt; y;   // read year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ins &gt;&gt;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// read 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',')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ins &gt;&gt; m;   // read month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ins &gt;&gt;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// read 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',')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ins &gt;&gt; d;   // read date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ins &gt;&gt;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// read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'}')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y;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bd.month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bd.date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d;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ins;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8563" y="2581393"/>
            <a:ext cx="4373313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Birthday bd1;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Birthday bd2;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Enter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two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birthdays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: ";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   cin &gt;&gt; bd1 &gt;&gt; bd2;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&lt;&lt; bd1 &lt;&lt; ", " &lt;&lt; bd2 &lt;&lt;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1953" y="4844360"/>
            <a:ext cx="5339923" cy="52322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two birthdays: {1953, 9, 2}   {1957, 4, 3}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 entered 9/2/1953 and 4/3/1957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0269" y="5714994"/>
            <a:ext cx="157607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Better input error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handling needed!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63439" y="6277560"/>
            <a:ext cx="15520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Birthday13.cpp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D90BCF-4E07-DA41-8199-A8178E2D1B2B}"/>
              </a:ext>
            </a:extLst>
          </p:cNvPr>
          <p:cNvSpPr txBox="1"/>
          <p:nvPr/>
        </p:nvSpPr>
        <p:spPr>
          <a:xfrm>
            <a:off x="6678722" y="2380529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BirthdayTester13.cpp</a:t>
            </a:r>
          </a:p>
        </p:txBody>
      </p:sp>
    </p:spTree>
    <p:extLst>
      <p:ext uri="{BB962C8B-B14F-4D97-AF65-F5344CB8AC3E}">
        <p14:creationId xmlns:p14="http://schemas.microsoft.com/office/powerpoint/2010/main" val="403390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6F81C-F958-DF49-868D-F92A1B665279}" type="slidenum">
              <a:rPr lang="en-US" altLang="x-none"/>
              <a:pPr/>
              <a:t>30</a:t>
            </a:fld>
            <a:endParaRPr lang="en-US" altLang="x-none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x-none"/>
              <a:t>UML Class Diagram: Composition</a:t>
            </a:r>
          </a:p>
        </p:txBody>
      </p:sp>
      <p:sp>
        <p:nvSpPr>
          <p:cNvPr id="248851" name="Rectangle 19"/>
          <p:cNvSpPr>
            <a:spLocks noChangeArrowheads="1"/>
          </p:cNvSpPr>
          <p:nvPr/>
        </p:nvSpPr>
        <p:spPr bwMode="auto">
          <a:xfrm>
            <a:off x="457200" y="1295400"/>
            <a:ext cx="8229600" cy="400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Char char="o"/>
              <a:defRPr sz="2400"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377950" indent="-468313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o"/>
              <a:defRPr>
                <a:solidFill>
                  <a:schemeClr val="tx1"/>
                </a:solidFill>
                <a:latin typeface="Arial" charset="0"/>
              </a:defRPr>
            </a:lvl3pPr>
            <a:lvl4pPr marL="1827213" indent="-4381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297113" indent="-468313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7543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6pPr>
            <a:lvl7pPr marL="32115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6687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8pPr>
            <a:lvl9pPr marL="4125913" indent="-46831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o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2800" dirty="0"/>
              <a:t>Another “</a:t>
            </a:r>
            <a:r>
              <a:rPr lang="en-US" altLang="x-none" sz="2800" dirty="0">
                <a:solidFill>
                  <a:srgbClr val="B23C00"/>
                </a:solidFill>
              </a:rPr>
              <a:t>has a</a:t>
            </a:r>
            <a:r>
              <a:rPr lang="en-US" altLang="x-none" sz="2800" dirty="0"/>
              <a:t>” relationship.</a:t>
            </a:r>
          </a:p>
          <a:p>
            <a:pPr lvl="1" eaLnBrk="1" hangingPunct="1"/>
            <a:r>
              <a:rPr lang="en-US" altLang="x-none" sz="2400" dirty="0"/>
              <a:t>A more precise aggregation specification.</a:t>
            </a:r>
          </a:p>
          <a:p>
            <a:pPr eaLnBrk="1" hangingPunct="1"/>
            <a:r>
              <a:rPr lang="en-US" altLang="x-none" sz="2800" dirty="0"/>
              <a:t>The contained object cannot logically have </a:t>
            </a:r>
            <a:br>
              <a:rPr lang="en-US" altLang="x-none" sz="2800" dirty="0"/>
            </a:br>
            <a:r>
              <a:rPr lang="en-US" altLang="x-none" sz="2800" dirty="0"/>
              <a:t>an existence independent of its container.</a:t>
            </a:r>
          </a:p>
          <a:p>
            <a:pPr lvl="4" eaLnBrk="1" hangingPunct="1"/>
            <a:endParaRPr lang="en-US" altLang="x-none" sz="1200" dirty="0"/>
          </a:p>
          <a:p>
            <a:pPr eaLnBrk="1" hangingPunct="1"/>
            <a:r>
              <a:rPr lang="en-US" altLang="x-none" sz="2800" dirty="0"/>
              <a:t>Example</a:t>
            </a:r>
          </a:p>
          <a:p>
            <a:pPr lvl="1" eaLnBrk="1" hangingPunct="1"/>
            <a:r>
              <a:rPr lang="en-US" altLang="x-none" sz="2400" dirty="0"/>
              <a:t>A department </a:t>
            </a:r>
            <a:r>
              <a:rPr lang="en-US" altLang="x-none" sz="2400" dirty="0">
                <a:solidFill>
                  <a:srgbClr val="B23C00"/>
                </a:solidFill>
                <a:latin typeface="+mn-lt"/>
                <a:ea typeface="+mn-ea"/>
              </a:rPr>
              <a:t>has </a:t>
            </a:r>
            <a:r>
              <a:rPr lang="en-US" altLang="x-none" sz="2400" dirty="0"/>
              <a:t>courses.</a:t>
            </a:r>
          </a:p>
          <a:p>
            <a:pPr lvl="1" eaLnBrk="1" hangingPunct="1"/>
            <a:r>
              <a:rPr lang="en-US" altLang="x-none" sz="2400" dirty="0"/>
              <a:t>A course </a:t>
            </a:r>
            <a:r>
              <a:rPr lang="en-US" altLang="x-none" sz="2400" dirty="0">
                <a:solidFill>
                  <a:srgbClr val="B23C00"/>
                </a:solidFill>
                <a:latin typeface="+mn-lt"/>
                <a:ea typeface="+mn-ea"/>
              </a:rPr>
              <a:t>cannot exist</a:t>
            </a:r>
            <a:r>
              <a:rPr lang="en-US" altLang="x-none" sz="2400" dirty="0"/>
              <a:t> without a department.</a:t>
            </a:r>
          </a:p>
          <a:p>
            <a:pPr lvl="1" eaLnBrk="1" hangingPunct="1"/>
            <a:r>
              <a:rPr lang="en-US" altLang="x-none" sz="2400" dirty="0"/>
              <a:t>Therefore, a department </a:t>
            </a:r>
            <a:r>
              <a:rPr lang="en-US" altLang="x-none" sz="2400" dirty="0">
                <a:solidFill>
                  <a:srgbClr val="B23C00"/>
                </a:solidFill>
                <a:latin typeface="+mn-lt"/>
                <a:ea typeface="+mn-ea"/>
              </a:rPr>
              <a:t>composes</a:t>
            </a:r>
            <a:r>
              <a:rPr lang="en-US" altLang="x-none" sz="2400" dirty="0"/>
              <a:t>  its courses.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7DC9078-C0B9-D843-A059-96BAE03EC8DC}"/>
              </a:ext>
            </a:extLst>
          </p:cNvPr>
          <p:cNvGrpSpPr/>
          <p:nvPr/>
        </p:nvGrpSpPr>
        <p:grpSpPr>
          <a:xfrm>
            <a:off x="1922131" y="5440658"/>
            <a:ext cx="5299737" cy="560483"/>
            <a:chOff x="1466799" y="5102104"/>
            <a:chExt cx="5299737" cy="560483"/>
          </a:xfrm>
        </p:grpSpPr>
        <p:cxnSp>
          <p:nvCxnSpPr>
            <p:cNvPr id="248844" name="Straight Connector 9"/>
            <p:cNvCxnSpPr>
              <a:cxnSpLocks noChangeShapeType="1"/>
              <a:endCxn id="16" idx="1"/>
            </p:cNvCxnSpPr>
            <p:nvPr/>
          </p:nvCxnSpPr>
          <p:spPr bwMode="auto">
            <a:xfrm flipV="1">
              <a:off x="3492881" y="5405412"/>
              <a:ext cx="1993509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8845" name="Diamond 11"/>
            <p:cNvSpPr>
              <a:spLocks noChangeArrowheads="1"/>
            </p:cNvSpPr>
            <p:nvPr/>
          </p:nvSpPr>
          <p:spPr bwMode="auto">
            <a:xfrm>
              <a:off x="3052763" y="5267300"/>
              <a:ext cx="446785" cy="276225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1800">
                <a:latin typeface="Tahoma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AB36DA60-D7AB-1E4E-9DC4-D0AD69C78FD0}"/>
                </a:ext>
              </a:extLst>
            </p:cNvPr>
            <p:cNvSpPr/>
            <p:nvPr/>
          </p:nvSpPr>
          <p:spPr bwMode="auto">
            <a:xfrm>
              <a:off x="1466799" y="5148237"/>
              <a:ext cx="1574852" cy="514350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Department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1E27B0E7-6D3E-4543-A1BE-B5363CEB4576}"/>
                </a:ext>
              </a:extLst>
            </p:cNvPr>
            <p:cNvSpPr/>
            <p:nvPr/>
          </p:nvSpPr>
          <p:spPr bwMode="auto">
            <a:xfrm>
              <a:off x="5486390" y="5148237"/>
              <a:ext cx="1280146" cy="514350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Course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4FAA15B-3F9F-4843-B969-0F6BB42B2D96}"/>
                </a:ext>
              </a:extLst>
            </p:cNvPr>
            <p:cNvSpPr txBox="1"/>
            <p:nvPr/>
          </p:nvSpPr>
          <p:spPr>
            <a:xfrm>
              <a:off x="3512124" y="510210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B17CD48-86EC-0045-BBFA-FA1287A0AFE9}"/>
                </a:ext>
              </a:extLst>
            </p:cNvPr>
            <p:cNvSpPr txBox="1"/>
            <p:nvPr/>
          </p:nvSpPr>
          <p:spPr>
            <a:xfrm>
              <a:off x="5130135" y="5102104"/>
              <a:ext cx="2648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6F82951-D737-0249-937F-D882D614CBA6}"/>
              </a:ext>
            </a:extLst>
          </p:cNvPr>
          <p:cNvSpPr txBox="1"/>
          <p:nvPr/>
        </p:nvSpPr>
        <p:spPr>
          <a:xfrm>
            <a:off x="4503529" y="5486791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182494087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1D50-3315-DB47-9224-3B904E08B45B}" type="slidenum">
              <a:rPr lang="en-US" altLang="x-none"/>
              <a:pPr/>
              <a:t>31</a:t>
            </a:fld>
            <a:endParaRPr lang="en-US" altLang="x-none"/>
          </a:p>
        </p:txBody>
      </p:sp>
      <p:sp>
        <p:nvSpPr>
          <p:cNvPr id="206850" name="Line 2"/>
          <p:cNvSpPr>
            <a:spLocks noChangeShapeType="1"/>
          </p:cNvSpPr>
          <p:nvPr/>
        </p:nvSpPr>
        <p:spPr bwMode="auto">
          <a:xfrm>
            <a:off x="2468563" y="1704975"/>
            <a:ext cx="0" cy="3748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1" name="Line 3"/>
          <p:cNvSpPr>
            <a:spLocks noChangeShapeType="1"/>
          </p:cNvSpPr>
          <p:nvPr/>
        </p:nvSpPr>
        <p:spPr bwMode="auto">
          <a:xfrm>
            <a:off x="4206875" y="1704975"/>
            <a:ext cx="0" cy="3748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5486400" y="1704975"/>
            <a:ext cx="0" cy="3748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6765925" y="1704975"/>
            <a:ext cx="0" cy="3748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8229600" y="1704975"/>
            <a:ext cx="0" cy="3748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914400" y="2252663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1465263"/>
            <a:ext cx="952500" cy="887412"/>
            <a:chOff x="288" y="1411"/>
            <a:chExt cx="600" cy="703"/>
          </a:xfrm>
        </p:grpSpPr>
        <p:grpSp>
          <p:nvGrpSpPr>
            <p:cNvPr id="250889" name="Group 10"/>
            <p:cNvGrpSpPr>
              <a:grpSpLocks/>
            </p:cNvGrpSpPr>
            <p:nvPr/>
          </p:nvGrpSpPr>
          <p:grpSpPr bwMode="auto">
            <a:xfrm>
              <a:off x="461" y="1411"/>
              <a:ext cx="230" cy="404"/>
              <a:chOff x="634" y="1238"/>
              <a:chExt cx="230" cy="404"/>
            </a:xfrm>
          </p:grpSpPr>
          <p:sp>
            <p:nvSpPr>
              <p:cNvPr id="250890" name="Oval 11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800">
                  <a:ea typeface="Arial" charset="0"/>
                  <a:cs typeface="Arial" charset="0"/>
                </a:endParaRPr>
              </a:p>
            </p:txBody>
          </p:sp>
          <p:sp>
            <p:nvSpPr>
              <p:cNvPr id="250891" name="Line 12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892" name="Line 13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893" name="Line 14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894" name="Line 15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0895" name="Text Box 16"/>
            <p:cNvSpPr txBox="1">
              <a:spLocks noChangeArrowheads="1"/>
            </p:cNvSpPr>
            <p:nvPr/>
          </p:nvSpPr>
          <p:spPr bwMode="auto">
            <a:xfrm>
              <a:off x="288" y="1873"/>
              <a:ext cx="6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ea typeface="Arial" charset="0"/>
                  <a:cs typeface="Arial" charset="0"/>
                </a:rPr>
                <a:t>Customer</a:t>
              </a:r>
            </a:p>
          </p:txBody>
        </p:sp>
      </p:grp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1885632" y="1430338"/>
            <a:ext cx="1181735" cy="276999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1200" u="sng" dirty="0" err="1">
                <a:ea typeface="Arial" charset="0"/>
                <a:cs typeface="Arial" charset="0"/>
              </a:rPr>
              <a:t>WithdrawCash</a:t>
            </a:r>
            <a:endParaRPr lang="en-US" altLang="x-none" sz="1200" u="sng" dirty="0">
              <a:ea typeface="Arial" charset="0"/>
              <a:cs typeface="Arial" charset="0"/>
            </a:endParaRPr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5121275" y="1430338"/>
            <a:ext cx="711200" cy="28733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1200" u="sng">
                <a:ea typeface="Arial" charset="0"/>
                <a:cs typeface="Arial" charset="0"/>
              </a:rPr>
              <a:t>Keypad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6492875" y="1430338"/>
            <a:ext cx="542925" cy="28733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1200" u="sng">
                <a:ea typeface="Arial" charset="0"/>
                <a:cs typeface="Arial" charset="0"/>
              </a:rPr>
              <a:t>Bank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7854950" y="1430338"/>
            <a:ext cx="746125" cy="28733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1200" u="sng">
                <a:ea typeface="Arial" charset="0"/>
                <a:cs typeface="Arial" charset="0"/>
              </a:rPr>
              <a:t>Account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822325" y="2527300"/>
            <a:ext cx="184150" cy="24685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3840163" y="1430338"/>
            <a:ext cx="693737" cy="28733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1200" u="sng">
                <a:ea typeface="Arial" charset="0"/>
                <a:cs typeface="Arial" charset="0"/>
              </a:rPr>
              <a:t>Display</a:t>
            </a: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2378075" y="2527300"/>
            <a:ext cx="184150" cy="3651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4114800" y="2709863"/>
            <a:ext cx="184150" cy="639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3" name="Rectangle 25"/>
          <p:cNvSpPr>
            <a:spLocks noChangeArrowheads="1"/>
          </p:cNvSpPr>
          <p:nvPr/>
        </p:nvSpPr>
        <p:spPr bwMode="auto">
          <a:xfrm>
            <a:off x="5394325" y="3624263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6675438" y="3990975"/>
            <a:ext cx="184150" cy="8223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8137525" y="4173538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>
            <a:off x="1006475" y="25273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>
            <a:off x="2560638" y="2709863"/>
            <a:ext cx="1554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>
            <a:off x="1006475" y="3624263"/>
            <a:ext cx="4387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4114800" y="3990975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 flipH="1">
            <a:off x="4297363" y="3990975"/>
            <a:ext cx="1096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>
            <a:off x="5578475" y="3990975"/>
            <a:ext cx="1096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2" name="Line 34"/>
          <p:cNvSpPr>
            <a:spLocks noChangeShapeType="1"/>
          </p:cNvSpPr>
          <p:nvPr/>
        </p:nvSpPr>
        <p:spPr bwMode="auto">
          <a:xfrm>
            <a:off x="6858000" y="4173538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3" name="Line 35"/>
          <p:cNvSpPr>
            <a:spLocks noChangeShapeType="1"/>
          </p:cNvSpPr>
          <p:nvPr/>
        </p:nvSpPr>
        <p:spPr bwMode="auto">
          <a:xfrm flipH="1">
            <a:off x="6858000" y="4538663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4" name="Line 36"/>
          <p:cNvSpPr>
            <a:spLocks noChangeShapeType="1"/>
          </p:cNvSpPr>
          <p:nvPr/>
        </p:nvSpPr>
        <p:spPr bwMode="auto">
          <a:xfrm flipH="1">
            <a:off x="2560638" y="4722813"/>
            <a:ext cx="4113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5" name="Rectangle 37"/>
          <p:cNvSpPr>
            <a:spLocks noChangeArrowheads="1"/>
          </p:cNvSpPr>
          <p:nvPr/>
        </p:nvSpPr>
        <p:spPr bwMode="auto">
          <a:xfrm>
            <a:off x="2378075" y="4722813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800">
              <a:ea typeface="Arial" charset="0"/>
              <a:cs typeface="Arial" charset="0"/>
            </a:endParaRP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 flipH="1">
            <a:off x="1006475" y="4905375"/>
            <a:ext cx="1370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Text Box 39"/>
          <p:cNvSpPr txBox="1">
            <a:spLocks noChangeArrowheads="1"/>
          </p:cNvSpPr>
          <p:nvPr/>
        </p:nvSpPr>
        <p:spPr bwMode="auto">
          <a:xfrm>
            <a:off x="1371600" y="2252663"/>
            <a:ext cx="5810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select</a:t>
            </a:r>
          </a:p>
        </p:txBody>
      </p:sp>
      <p:sp>
        <p:nvSpPr>
          <p:cNvPr id="206888" name="Text Box 40"/>
          <p:cNvSpPr txBox="1">
            <a:spLocks noChangeArrowheads="1"/>
          </p:cNvSpPr>
          <p:nvPr/>
        </p:nvSpPr>
        <p:spPr bwMode="auto">
          <a:xfrm>
            <a:off x="3017838" y="2435225"/>
            <a:ext cx="5476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notify</a:t>
            </a:r>
          </a:p>
        </p:txBody>
      </p:sp>
      <p:sp>
        <p:nvSpPr>
          <p:cNvPr id="206889" name="Text Box 41"/>
          <p:cNvSpPr txBox="1">
            <a:spLocks noChangeArrowheads="1"/>
          </p:cNvSpPr>
          <p:nvPr/>
        </p:nvSpPr>
        <p:spPr bwMode="auto">
          <a:xfrm>
            <a:off x="1828800" y="2984500"/>
            <a:ext cx="1525588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display confirmation</a:t>
            </a:r>
          </a:p>
        </p:txBody>
      </p:sp>
      <p:sp>
        <p:nvSpPr>
          <p:cNvPr id="206890" name="Text Box 42"/>
          <p:cNvSpPr txBox="1">
            <a:spLocks noChangeArrowheads="1"/>
          </p:cNvSpPr>
          <p:nvPr/>
        </p:nvSpPr>
        <p:spPr bwMode="auto">
          <a:xfrm>
            <a:off x="2578100" y="3349625"/>
            <a:ext cx="1079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enter amount</a:t>
            </a:r>
          </a:p>
        </p:txBody>
      </p:sp>
      <p:sp>
        <p:nvSpPr>
          <p:cNvPr id="206891" name="Text Box 43"/>
          <p:cNvSpPr txBox="1">
            <a:spLocks noChangeArrowheads="1"/>
          </p:cNvSpPr>
          <p:nvPr/>
        </p:nvSpPr>
        <p:spPr bwMode="auto">
          <a:xfrm>
            <a:off x="4572000" y="3716338"/>
            <a:ext cx="5476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notify</a:t>
            </a:r>
          </a:p>
        </p:txBody>
      </p:sp>
      <p:sp>
        <p:nvSpPr>
          <p:cNvPr id="206892" name="Text Box 44"/>
          <p:cNvSpPr txBox="1">
            <a:spLocks noChangeArrowheads="1"/>
          </p:cNvSpPr>
          <p:nvPr/>
        </p:nvSpPr>
        <p:spPr bwMode="auto">
          <a:xfrm>
            <a:off x="7223125" y="3898900"/>
            <a:ext cx="5476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verify</a:t>
            </a:r>
          </a:p>
        </p:txBody>
      </p:sp>
      <p:sp>
        <p:nvSpPr>
          <p:cNvPr id="206893" name="Text Box 45"/>
          <p:cNvSpPr txBox="1">
            <a:spLocks noChangeArrowheads="1"/>
          </p:cNvSpPr>
          <p:nvPr/>
        </p:nvSpPr>
        <p:spPr bwMode="auto">
          <a:xfrm>
            <a:off x="7223125" y="4264025"/>
            <a:ext cx="631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accept</a:t>
            </a:r>
          </a:p>
        </p:txBody>
      </p:sp>
      <p:sp>
        <p:nvSpPr>
          <p:cNvPr id="206894" name="Text Box 46"/>
          <p:cNvSpPr txBox="1">
            <a:spLocks noChangeArrowheads="1"/>
          </p:cNvSpPr>
          <p:nvPr/>
        </p:nvSpPr>
        <p:spPr bwMode="auto">
          <a:xfrm>
            <a:off x="4206875" y="4448175"/>
            <a:ext cx="5476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notify</a:t>
            </a:r>
          </a:p>
        </p:txBody>
      </p:sp>
      <p:sp>
        <p:nvSpPr>
          <p:cNvPr id="206895" name="Text Box 47"/>
          <p:cNvSpPr txBox="1">
            <a:spLocks noChangeArrowheads="1"/>
          </p:cNvSpPr>
          <p:nvPr/>
        </p:nvSpPr>
        <p:spPr bwMode="auto">
          <a:xfrm>
            <a:off x="1885950" y="3898900"/>
            <a:ext cx="13144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display bank ads</a:t>
            </a:r>
          </a:p>
        </p:txBody>
      </p:sp>
      <p:sp>
        <p:nvSpPr>
          <p:cNvPr id="206904" name="Line 56"/>
          <p:cNvSpPr>
            <a:spLocks noChangeShapeType="1"/>
          </p:cNvSpPr>
          <p:nvPr/>
        </p:nvSpPr>
        <p:spPr bwMode="auto">
          <a:xfrm flipH="1">
            <a:off x="1006475" y="3259138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5" name="Line 57"/>
          <p:cNvSpPr>
            <a:spLocks noChangeShapeType="1"/>
          </p:cNvSpPr>
          <p:nvPr/>
        </p:nvSpPr>
        <p:spPr bwMode="auto">
          <a:xfrm flipH="1">
            <a:off x="1006475" y="4173538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6" name="Text Box 58"/>
          <p:cNvSpPr txBox="1">
            <a:spLocks noChangeArrowheads="1"/>
          </p:cNvSpPr>
          <p:nvPr/>
        </p:nvSpPr>
        <p:spPr bwMode="auto">
          <a:xfrm>
            <a:off x="5761038" y="3716338"/>
            <a:ext cx="5476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notify</a:t>
            </a:r>
          </a:p>
        </p:txBody>
      </p:sp>
      <p:sp>
        <p:nvSpPr>
          <p:cNvPr id="206907" name="Text Box 59"/>
          <p:cNvSpPr txBox="1">
            <a:spLocks noChangeArrowheads="1"/>
          </p:cNvSpPr>
          <p:nvPr/>
        </p:nvSpPr>
        <p:spPr bwMode="auto">
          <a:xfrm>
            <a:off x="1189038" y="4630738"/>
            <a:ext cx="11541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0033CC"/>
                </a:solidFill>
                <a:ea typeface="Arial" charset="0"/>
                <a:cs typeface="Arial" charset="0"/>
              </a:rPr>
              <a:t>dispense cash</a:t>
            </a: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77813" y="2859088"/>
            <a:ext cx="311150" cy="1738312"/>
            <a:chOff x="175" y="1908"/>
            <a:chExt cx="196" cy="1095"/>
          </a:xfrm>
        </p:grpSpPr>
        <p:sp>
          <p:nvSpPr>
            <p:cNvPr id="250932" name="Line 61"/>
            <p:cNvSpPr>
              <a:spLocks noChangeShapeType="1"/>
            </p:cNvSpPr>
            <p:nvPr/>
          </p:nvSpPr>
          <p:spPr bwMode="auto">
            <a:xfrm>
              <a:off x="270" y="1908"/>
              <a:ext cx="0" cy="1095"/>
            </a:xfrm>
            <a:prstGeom prst="line">
              <a:avLst/>
            </a:prstGeom>
            <a:noFill/>
            <a:ln w="76200">
              <a:solidFill>
                <a:srgbClr val="CCC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33" name="Text Box 62"/>
            <p:cNvSpPr txBox="1">
              <a:spLocks noChangeArrowheads="1"/>
            </p:cNvSpPr>
            <p:nvPr/>
          </p:nvSpPr>
          <p:spPr bwMode="auto">
            <a:xfrm>
              <a:off x="175" y="2131"/>
              <a:ext cx="196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x-none" sz="1200" b="1">
                  <a:solidFill>
                    <a:srgbClr val="0033CC"/>
                  </a:solidFill>
                  <a:ea typeface="Arial" charset="0"/>
                  <a:cs typeface="Arial" charset="0"/>
                </a:rPr>
                <a:t>T</a:t>
              </a:r>
            </a:p>
            <a:p>
              <a:pPr algn="ctr" eaLnBrk="1" hangingPunct="1"/>
              <a:r>
                <a:rPr lang="en-US" altLang="x-none" sz="1200" b="1">
                  <a:solidFill>
                    <a:srgbClr val="0033CC"/>
                  </a:solidFill>
                  <a:ea typeface="Arial" charset="0"/>
                  <a:cs typeface="Arial" charset="0"/>
                </a:rPr>
                <a:t>I</a:t>
              </a:r>
            </a:p>
            <a:p>
              <a:pPr algn="ctr" eaLnBrk="1" hangingPunct="1"/>
              <a:r>
                <a:rPr lang="en-US" altLang="x-none" sz="1200" b="1">
                  <a:solidFill>
                    <a:srgbClr val="0033CC"/>
                  </a:solidFill>
                  <a:ea typeface="Arial" charset="0"/>
                  <a:cs typeface="Arial" charset="0"/>
                </a:rPr>
                <a:t>M</a:t>
              </a:r>
            </a:p>
            <a:p>
              <a:pPr algn="ctr" eaLnBrk="1" hangingPunct="1"/>
              <a:r>
                <a:rPr lang="en-US" altLang="x-none" sz="1200" b="1">
                  <a:solidFill>
                    <a:srgbClr val="0033CC"/>
                  </a:solidFill>
                  <a:ea typeface="Arial" charset="0"/>
                  <a:cs typeface="Arial" charset="0"/>
                </a:rPr>
                <a:t>E</a:t>
              </a:r>
            </a:p>
          </p:txBody>
        </p:sp>
      </p:grpSp>
      <p:sp>
        <p:nvSpPr>
          <p:cNvPr id="250934" name="Text Box 63"/>
          <p:cNvSpPr txBox="1">
            <a:spLocks noChangeArrowheads="1"/>
          </p:cNvSpPr>
          <p:nvPr/>
        </p:nvSpPr>
        <p:spPr bwMode="auto">
          <a:xfrm>
            <a:off x="2524125" y="5605463"/>
            <a:ext cx="4151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2000">
                <a:ea typeface="Arial" charset="0"/>
                <a:cs typeface="Arial" charset="0"/>
              </a:rPr>
              <a:t>Withdraw Cash Sequence Diagram</a:t>
            </a:r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sz="3200">
                <a:solidFill>
                  <a:schemeClr val="tx2"/>
                </a:solidFill>
                <a:latin typeface="Arial" charset="0"/>
              </a:defRPr>
            </a:lvl1pPr>
            <a:lvl2pPr algn="ctr"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/>
              <a:t>UML Sequence Diagram</a:t>
            </a:r>
          </a:p>
        </p:txBody>
      </p:sp>
    </p:spTree>
    <p:extLst>
      <p:ext uri="{BB962C8B-B14F-4D97-AF65-F5344CB8AC3E}">
        <p14:creationId xmlns:p14="http://schemas.microsoft.com/office/powerpoint/2010/main" val="4189281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 animBg="1"/>
      <p:bldP spid="206851" grpId="0" animBg="1"/>
      <p:bldP spid="206852" grpId="0" animBg="1"/>
      <p:bldP spid="206853" grpId="0" animBg="1"/>
      <p:bldP spid="206854" grpId="0" animBg="1"/>
      <p:bldP spid="206855" grpId="0" animBg="1"/>
      <p:bldP spid="206865" grpId="0" animBg="1"/>
      <p:bldP spid="206866" grpId="0" animBg="1"/>
      <p:bldP spid="206867" grpId="0" animBg="1"/>
      <p:bldP spid="206868" grpId="0" animBg="1"/>
      <p:bldP spid="206869" grpId="0" animBg="1"/>
      <p:bldP spid="206870" grpId="0" animBg="1"/>
      <p:bldP spid="206871" grpId="0" animBg="1"/>
      <p:bldP spid="206872" grpId="0" animBg="1"/>
      <p:bldP spid="206873" grpId="0" animBg="1"/>
      <p:bldP spid="206874" grpId="0" animBg="1"/>
      <p:bldP spid="206875" grpId="0" animBg="1"/>
      <p:bldP spid="206876" grpId="0" animBg="1"/>
      <p:bldP spid="206877" grpId="0" animBg="1"/>
      <p:bldP spid="206878" grpId="0" animBg="1"/>
      <p:bldP spid="206879" grpId="0" animBg="1"/>
      <p:bldP spid="206880" grpId="0" animBg="1"/>
      <p:bldP spid="206881" grpId="0" animBg="1"/>
      <p:bldP spid="206882" grpId="0" animBg="1"/>
      <p:bldP spid="206883" grpId="0" animBg="1"/>
      <p:bldP spid="206884" grpId="0" animBg="1"/>
      <p:bldP spid="206885" grpId="0" animBg="1"/>
      <p:bldP spid="206886" grpId="0" animBg="1"/>
      <p:bldP spid="206887" grpId="0"/>
      <p:bldP spid="206888" grpId="0"/>
      <p:bldP spid="206889" grpId="0" animBg="1"/>
      <p:bldP spid="206890" grpId="0"/>
      <p:bldP spid="206891" grpId="0"/>
      <p:bldP spid="206892" grpId="0"/>
      <p:bldP spid="206893" grpId="0"/>
      <p:bldP spid="206894" grpId="0"/>
      <p:bldP spid="206895" grpId="0" animBg="1"/>
      <p:bldP spid="206904" grpId="0" animBg="1"/>
      <p:bldP spid="206905" grpId="0" animBg="1"/>
      <p:bldP spid="206906" grpId="0"/>
      <p:bldP spid="2069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4C35-9FE0-7747-A985-87D16520C265}" type="slidenum">
              <a:rPr lang="en-US" altLang="x-none"/>
              <a:pPr/>
              <a:t>32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u="sng" dirty="0"/>
              <a:t>Underline</a:t>
            </a:r>
            <a:r>
              <a:rPr lang="en-US" altLang="x-none" dirty="0"/>
              <a:t> </a:t>
            </a:r>
            <a:r>
              <a:rPr lang="en-US" altLang="x-none" dirty="0">
                <a:solidFill>
                  <a:srgbClr val="B23C00"/>
                </a:solidFill>
              </a:rPr>
              <a:t>object names</a:t>
            </a:r>
            <a:r>
              <a:rPr lang="en-US" altLang="x-none" dirty="0"/>
              <a:t> to distinguish them from class names.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The dashed vertical lines are </a:t>
            </a:r>
            <a:r>
              <a:rPr lang="en-US" altLang="x-none" dirty="0">
                <a:solidFill>
                  <a:srgbClr val="B23C00"/>
                </a:solidFill>
              </a:rPr>
              <a:t>lifelines</a:t>
            </a:r>
            <a:r>
              <a:rPr lang="en-US" altLang="x-none" dirty="0"/>
              <a:t>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A rectangle on a lifeline is an </a:t>
            </a:r>
            <a:r>
              <a:rPr lang="en-US" altLang="x-none" dirty="0">
                <a:solidFill>
                  <a:srgbClr val="B23C00"/>
                </a:solidFill>
              </a:rPr>
              <a:t>activation bar</a:t>
            </a:r>
            <a:r>
              <a:rPr lang="en-US" altLang="x-none" dirty="0"/>
              <a:t>. </a:t>
            </a:r>
          </a:p>
          <a:p>
            <a:pPr marL="2284413" lvl="4" indent="-457200"/>
            <a:endParaRPr lang="en-US" altLang="x-none" dirty="0"/>
          </a:p>
          <a:p>
            <a:pPr marL="927100" lvl="2" indent="-457200">
              <a:buSzPct val="70000"/>
            </a:pPr>
            <a:r>
              <a:rPr lang="en-US" altLang="x-none" sz="2400" dirty="0">
                <a:cs typeface="+mn-cs"/>
              </a:rPr>
              <a:t>It shows when a object has control </a:t>
            </a:r>
            <a:br>
              <a:rPr lang="en-US" altLang="x-none" sz="2400" dirty="0">
                <a:cs typeface="+mn-cs"/>
              </a:rPr>
            </a:br>
            <a:r>
              <a:rPr lang="en-US" altLang="x-none" sz="2400" dirty="0">
                <a:cs typeface="+mn-cs"/>
              </a:rPr>
              <a:t>while executing a function.</a:t>
            </a:r>
          </a:p>
          <a:p>
            <a:pPr marL="895350" lvl="1" indent="-457200"/>
            <a:r>
              <a:rPr lang="en-US" altLang="x-none" dirty="0"/>
              <a:t>The activation bar ends when the function returns.</a:t>
            </a:r>
          </a:p>
          <a:p>
            <a:pPr marL="2741613" lvl="5" indent="-457200"/>
            <a:endParaRPr lang="en-US" altLang="x-none" dirty="0"/>
          </a:p>
          <a:p>
            <a:pPr marL="457200" indent="-457200"/>
            <a:r>
              <a:rPr lang="en-US" altLang="x-none" dirty="0"/>
              <a:t>The horizontal arrows are </a:t>
            </a:r>
            <a:r>
              <a:rPr lang="en-US" altLang="x-none" dirty="0">
                <a:solidFill>
                  <a:srgbClr val="B23C00"/>
                </a:solidFill>
              </a:rPr>
              <a:t>call arrows</a:t>
            </a:r>
            <a:r>
              <a:rPr lang="en-US" altLang="x-none" dirty="0"/>
              <a:t>.</a:t>
            </a: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sz="3200">
                <a:solidFill>
                  <a:schemeClr val="tx2"/>
                </a:solidFill>
                <a:latin typeface="Arial" charset="0"/>
              </a:defRPr>
            </a:lvl1pPr>
            <a:lvl2pPr algn="ctr"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/>
              <a:t>UML Sequence Diagram</a:t>
            </a:r>
          </a:p>
        </p:txBody>
      </p:sp>
    </p:spTree>
    <p:extLst>
      <p:ext uri="{BB962C8B-B14F-4D97-AF65-F5344CB8AC3E}">
        <p14:creationId xmlns:p14="http://schemas.microsoft.com/office/powerpoint/2010/main" val="202157994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4C35-9FE0-7747-A985-87D16520C265}" type="slidenum">
              <a:rPr lang="en-US" altLang="x-none"/>
              <a:pPr/>
              <a:t>33</a:t>
            </a:fld>
            <a:endParaRPr lang="en-US" altLang="x-none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Use a sequence diagram to illustrate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complex interactions</a:t>
            </a:r>
            <a:r>
              <a:rPr lang="en-US" altLang="x-none" dirty="0"/>
              <a:t> among a set of objects.</a:t>
            </a:r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/>
              <a:t>Don’t show loops or branches.</a:t>
            </a: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sz="3200">
                <a:solidFill>
                  <a:schemeClr val="tx2"/>
                </a:solidFill>
                <a:latin typeface="Arial" charset="0"/>
              </a:defRPr>
            </a:lvl1pPr>
            <a:lvl2pPr algn="ctr"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dirty="0"/>
              <a:t>UML Sequence Diagram</a:t>
            </a:r>
            <a:r>
              <a:rPr lang="en-US" altLang="x-none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97940132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FEE4-ADAD-5149-A984-E377D26A2BBD}" type="slidenum">
              <a:rPr lang="en-US" altLang="x-none"/>
              <a:pPr/>
              <a:t>34</a:t>
            </a:fld>
            <a:endParaRPr lang="en-US" altLang="x-none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Free UML Design Tools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x-none" dirty="0"/>
              <a:t>Violet: </a:t>
            </a:r>
            <a:r>
              <a:rPr lang="en-US" altLang="x-none" dirty="0">
                <a:hlinkClick r:id="rId2"/>
              </a:rPr>
              <a:t>http://horstmann.com/violet/</a:t>
            </a:r>
            <a:endParaRPr lang="en-US" altLang="x-none" dirty="0"/>
          </a:p>
          <a:p>
            <a:pPr marL="2284413" lvl="4" indent="-457200"/>
            <a:endParaRPr lang="en-US" altLang="x-none" dirty="0"/>
          </a:p>
          <a:p>
            <a:pPr marL="457200" indent="-457200"/>
            <a:r>
              <a:rPr lang="en-US" altLang="x-none" dirty="0" err="1"/>
              <a:t>StarUML</a:t>
            </a:r>
            <a:r>
              <a:rPr lang="en-US" altLang="x-none" dirty="0"/>
              <a:t>: </a:t>
            </a:r>
            <a:r>
              <a:rPr lang="en-US" altLang="x-none" dirty="0">
                <a:hlinkClick r:id="rId3"/>
              </a:rPr>
              <a:t>http://staruml.sourceforge.net/en/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00511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316478"/>
          </a:xfrm>
        </p:spPr>
        <p:txBody>
          <a:bodyPr/>
          <a:lstStyle/>
          <a:p>
            <a:r>
              <a:rPr lang="en-US" dirty="0"/>
              <a:t>If a member function is small, such as a constructor, a getter, or a setter, you can put the function definition </a:t>
            </a:r>
            <a:r>
              <a:rPr lang="en-US" dirty="0">
                <a:solidFill>
                  <a:srgbClr val="B23C00"/>
                </a:solidFill>
              </a:rPr>
              <a:t>inside</a:t>
            </a:r>
            <a:r>
              <a:rPr lang="en-US" dirty="0"/>
              <a:t> the class definition. </a:t>
            </a:r>
          </a:p>
          <a:p>
            <a:pPr lvl="1"/>
            <a:r>
              <a:rPr lang="en-US" dirty="0"/>
              <a:t>You can define the function in the header file.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715" y="3246122"/>
            <a:ext cx="6232796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Inline1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Inline1(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: value(v) {}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value;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value = v;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955243" y="3079853"/>
            <a:ext cx="9589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Inline1.h</a:t>
            </a:r>
          </a:p>
        </p:txBody>
      </p:sp>
    </p:spTree>
    <p:extLst>
      <p:ext uri="{BB962C8B-B14F-4D97-AF65-F5344CB8AC3E}">
        <p14:creationId xmlns:p14="http://schemas.microsoft.com/office/powerpoint/2010/main" val="410153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1D221-4216-F348-A306-941D4EBF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971C9-A876-2A46-933D-CC7506FA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D049F8-691A-2F46-BB15-212BBA0FC89A}"/>
              </a:ext>
            </a:extLst>
          </p:cNvPr>
          <p:cNvSpPr txBox="1"/>
          <p:nvPr/>
        </p:nvSpPr>
        <p:spPr>
          <a:xfrm>
            <a:off x="2319620" y="1508781"/>
            <a:ext cx="4504759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"Inline1.h"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Inline1 it(5);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(7);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F4D52-23A8-1448-AC4E-888AD205B885}"/>
              </a:ext>
            </a:extLst>
          </p:cNvPr>
          <p:cNvSpPr txBox="1"/>
          <p:nvPr/>
        </p:nvSpPr>
        <p:spPr>
          <a:xfrm>
            <a:off x="5705551" y="1293763"/>
            <a:ext cx="13353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InlineTest1.h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52801-9EBE-3F4A-A5DB-D441FFC26884}"/>
              </a:ext>
            </a:extLst>
          </p:cNvPr>
          <p:cNvSpPr txBox="1"/>
          <p:nvPr/>
        </p:nvSpPr>
        <p:spPr>
          <a:xfrm>
            <a:off x="4422759" y="5479029"/>
            <a:ext cx="298480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  <a:p>
            <a:r>
              <a:rPr lang="en-US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198AE2-BCCF-4744-8A48-5EC848464266}"/>
              </a:ext>
            </a:extLst>
          </p:cNvPr>
          <p:cNvSpPr txBox="1"/>
          <p:nvPr/>
        </p:nvSpPr>
        <p:spPr>
          <a:xfrm>
            <a:off x="3474732" y="5397860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392749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Definitions in Header Files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put a member function definition inside the class definition, the compiler can </a:t>
            </a:r>
            <a:r>
              <a:rPr lang="en-US" dirty="0">
                <a:solidFill>
                  <a:srgbClr val="B23C00"/>
                </a:solidFill>
              </a:rPr>
              <a:t>inline</a:t>
            </a:r>
            <a:r>
              <a:rPr lang="en-US" dirty="0"/>
              <a:t> the function code.</a:t>
            </a:r>
          </a:p>
          <a:p>
            <a:pPr lvl="4"/>
            <a:endParaRPr lang="en-US" dirty="0"/>
          </a:p>
          <a:p>
            <a:r>
              <a:rPr lang="en-US" dirty="0"/>
              <a:t>Instead of compiling a member function call </a:t>
            </a:r>
            <a:br>
              <a:rPr lang="en-US" dirty="0"/>
            </a:br>
            <a:r>
              <a:rPr lang="en-US" dirty="0"/>
              <a:t>the usual way, the compiler will instead </a:t>
            </a:r>
            <a:r>
              <a:rPr lang="en-US" dirty="0">
                <a:solidFill>
                  <a:srgbClr val="B23C00"/>
                </a:solidFill>
              </a:rPr>
              <a:t>insert the function body</a:t>
            </a:r>
            <a:r>
              <a:rPr lang="en-US" dirty="0"/>
              <a:t> itself in place of the call.</a:t>
            </a:r>
          </a:p>
          <a:p>
            <a:pPr lvl="4"/>
            <a:endParaRPr lang="en-US" dirty="0"/>
          </a:p>
          <a:p>
            <a:r>
              <a:rPr lang="en-US" dirty="0"/>
              <a:t>This will speed execution (since no calls are executed), but it increases the size of the compiled code.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define a member function </a:t>
            </a:r>
            <a:r>
              <a:rPr lang="en-US" dirty="0">
                <a:solidFill>
                  <a:srgbClr val="B23C00"/>
                </a:solidFill>
              </a:rPr>
              <a:t>outside</a:t>
            </a:r>
            <a:r>
              <a:rPr lang="en-US" dirty="0"/>
              <a:t> of the class declaration, you can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 to ask the compiler to inline the function code.</a:t>
            </a:r>
          </a:p>
          <a:p>
            <a:pPr lvl="1"/>
            <a:r>
              <a:rPr lang="en-US" dirty="0"/>
              <a:t>The compiler </a:t>
            </a:r>
            <a:r>
              <a:rPr lang="en-US" dirty="0">
                <a:solidFill>
                  <a:srgbClr val="B23C00"/>
                </a:solidFill>
              </a:rPr>
              <a:t>may ignore </a:t>
            </a:r>
            <a:r>
              <a:rPr lang="en-US" dirty="0"/>
              <a:t>the keyword.</a:t>
            </a:r>
          </a:p>
          <a:p>
            <a:pPr lvl="1"/>
            <a:r>
              <a:rPr lang="en-US" dirty="0"/>
              <a:t>It’s usually better to let the compiler decide what’s best for code optimization.</a:t>
            </a:r>
          </a:p>
          <a:p>
            <a:pPr lvl="1"/>
            <a:endParaRPr lang="en-US" dirty="0"/>
          </a:p>
          <a:p>
            <a:r>
              <a:rPr lang="en-US" dirty="0"/>
              <a:t>Put the </a:t>
            </a:r>
            <a:r>
              <a:rPr lang="en-US" dirty="0" err="1"/>
              <a:t>inlined</a:t>
            </a:r>
            <a:r>
              <a:rPr lang="en-US" dirty="0"/>
              <a:t> member function definitions </a:t>
            </a:r>
            <a:br>
              <a:rPr lang="en-US" dirty="0"/>
            </a:br>
            <a:r>
              <a:rPr lang="en-US" dirty="0"/>
              <a:t>in the header file.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77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  <a:r>
              <a:rPr lang="en-US" i="1" dirty="0"/>
              <a:t>, cont</a:t>
            </a:r>
            <a:r>
              <a:rPr lang="en-US" dirty="0"/>
              <a:t>’d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5014" y="1403741"/>
            <a:ext cx="771397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Inline2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Inline2(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: value(v)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Inline2::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{ return value;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Inline2::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v) { value = v;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60014" y="1234464"/>
            <a:ext cx="13353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InlineTest2.h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4334388-E6D4-7D4C-9FCC-79F40F068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74902"/>
            <a:ext cx="8229600" cy="1056023"/>
          </a:xfrm>
        </p:spPr>
        <p:txBody>
          <a:bodyPr/>
          <a:lstStyle/>
          <a:p>
            <a:r>
              <a:rPr lang="en-US" dirty="0"/>
              <a:t>This is preferred since it keeps the separation of function declaration and function definition.</a:t>
            </a:r>
          </a:p>
        </p:txBody>
      </p:sp>
    </p:spTree>
    <p:extLst>
      <p:ext uri="{BB962C8B-B14F-4D97-AF65-F5344CB8AC3E}">
        <p14:creationId xmlns:p14="http://schemas.microsoft.com/office/powerpoint/2010/main" val="3096475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795B8-7A7C-D64C-B06C-90D44FC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inline</a:t>
            </a:r>
            <a:r>
              <a:rPr lang="en-US" dirty="0"/>
              <a:t> Keyword</a:t>
            </a:r>
            <a:r>
              <a:rPr lang="en-US" i="1" dirty="0"/>
              <a:t>, cont</a:t>
            </a:r>
            <a:r>
              <a:rPr lang="en-US" dirty="0"/>
              <a:t>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1887-568A-4349-9C2E-A865D66C4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You can also inline regular functions, </a:t>
            </a:r>
            <a:br>
              <a:rPr lang="en-US" dirty="0"/>
            </a:br>
            <a:r>
              <a:rPr lang="en-US" dirty="0"/>
              <a:t>not just member functions: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0CEAE-293C-8840-B81C-6BF5618C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0EFFA4-A6E8-FA48-8C5F-C34F3A211D83}"/>
              </a:ext>
            </a:extLst>
          </p:cNvPr>
          <p:cNvSpPr txBox="1"/>
          <p:nvPr/>
        </p:nvSpPr>
        <p:spPr>
          <a:xfrm>
            <a:off x="1097318" y="2406826"/>
            <a:ext cx="709681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j &lt;&lt; " " &lt;&lt; adder(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 + b;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22D346-4C4F-DD48-9123-BCB08875DFF2}"/>
              </a:ext>
            </a:extLst>
          </p:cNvPr>
          <p:cNvSpPr txBox="1"/>
          <p:nvPr/>
        </p:nvSpPr>
        <p:spPr>
          <a:xfrm>
            <a:off x="6888567" y="2216869"/>
            <a:ext cx="15517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InlineTest3.cpp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FC380-F4FD-3D42-AC14-C059BC321C1D}"/>
              </a:ext>
            </a:extLst>
          </p:cNvPr>
          <p:cNvSpPr txBox="1"/>
          <p:nvPr/>
        </p:nvSpPr>
        <p:spPr>
          <a:xfrm>
            <a:off x="7114469" y="6210293"/>
            <a:ext cx="801823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2 3 5</a:t>
            </a:r>
          </a:p>
        </p:txBody>
      </p:sp>
    </p:spTree>
    <p:extLst>
      <p:ext uri="{BB962C8B-B14F-4D97-AF65-F5344CB8AC3E}">
        <p14:creationId xmlns:p14="http://schemas.microsoft.com/office/powerpoint/2010/main" val="271594529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53808</TotalTime>
  <Words>1069</Words>
  <Application>Microsoft Macintosh PowerPoint</Application>
  <PresentationFormat>On-screen Show (4:3)</PresentationFormat>
  <Paragraphs>436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Courier New</vt:lpstr>
      <vt:lpstr>Tahoma</vt:lpstr>
      <vt:lpstr>Times New Roman</vt:lpstr>
      <vt:lpstr>Verdana</vt:lpstr>
      <vt:lpstr>Wingdings</vt:lpstr>
      <vt:lpstr>Quadrant</vt:lpstr>
      <vt:lpstr>CS 144 Advanced C++ Programming February 28 Class Meeting</vt:lpstr>
      <vt:lpstr>Overload &gt;&gt;</vt:lpstr>
      <vt:lpstr>Overload &gt;&gt;, cont’d</vt:lpstr>
      <vt:lpstr>Function Definitions in Header Files</vt:lpstr>
      <vt:lpstr>Function Definitions in Header Files, cont’d</vt:lpstr>
      <vt:lpstr>Function Definitions in Header Files, cont’d</vt:lpstr>
      <vt:lpstr>The inline Keyword</vt:lpstr>
      <vt:lpstr>The inline Keyword, cont’d</vt:lpstr>
      <vt:lpstr>The inline Keyword, cont’d</vt:lpstr>
      <vt:lpstr>Quiz</vt:lpstr>
      <vt:lpstr>Class Responsibilities</vt:lpstr>
      <vt:lpstr>Class Responsibilities Example</vt:lpstr>
      <vt:lpstr>Class Relationships: Dependency</vt:lpstr>
      <vt:lpstr>Class Relationships: Dependency, cont’d</vt:lpstr>
      <vt:lpstr>Class Relationships: Aggregation</vt:lpstr>
      <vt:lpstr>Class Relationships: Aggregation, cont’d</vt:lpstr>
      <vt:lpstr>Class Relationships: Inheritance</vt:lpstr>
      <vt:lpstr>Aggregation vs. Inheritance</vt:lpstr>
      <vt:lpstr>UML Diagrams</vt:lpstr>
      <vt:lpstr>UML Diagrams</vt:lpstr>
      <vt:lpstr>UML Class Diagram</vt:lpstr>
      <vt:lpstr>UML Class Diagram: Attributes and Methods</vt:lpstr>
      <vt:lpstr>Example: Attributes and Methods</vt:lpstr>
      <vt:lpstr>UML Class Diagram: Relationships</vt:lpstr>
      <vt:lpstr>UML Class Diagram: Multiplicities</vt:lpstr>
      <vt:lpstr>UML Class Diagrams: Dependency</vt:lpstr>
      <vt:lpstr>UML Class Diagrams: Association, cont’d</vt:lpstr>
      <vt:lpstr>UML Class Diagrams: Dependency, cont’d</vt:lpstr>
      <vt:lpstr>UML Class Diagram: Aggregation</vt:lpstr>
      <vt:lpstr>UML Class Diagram: Composition</vt:lpstr>
      <vt:lpstr>PowerPoint Presentation</vt:lpstr>
      <vt:lpstr>PowerPoint Presentation</vt:lpstr>
      <vt:lpstr>PowerPoint Presentation</vt:lpstr>
      <vt:lpstr>Free UML Design Tools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840</cp:revision>
  <cp:lastPrinted>2016-09-16T08:43:07Z</cp:lastPrinted>
  <dcterms:created xsi:type="dcterms:W3CDTF">2008-01-12T03:52:55Z</dcterms:created>
  <dcterms:modified xsi:type="dcterms:W3CDTF">2019-03-05T05:17:24Z</dcterms:modified>
  <cp:category/>
</cp:coreProperties>
</file>