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315" r:id="rId3"/>
    <p:sldId id="311" r:id="rId4"/>
    <p:sldId id="312" r:id="rId5"/>
    <p:sldId id="313" r:id="rId6"/>
    <p:sldId id="314" r:id="rId7"/>
    <p:sldId id="316" r:id="rId8"/>
    <p:sldId id="317" r:id="rId9"/>
    <p:sldId id="318" r:id="rId10"/>
    <p:sldId id="319" r:id="rId11"/>
    <p:sldId id="320" r:id="rId12"/>
    <p:sldId id="321" r:id="rId13"/>
    <p:sldId id="295" r:id="rId14"/>
    <p:sldId id="296" r:id="rId15"/>
    <p:sldId id="304" r:id="rId16"/>
    <p:sldId id="305" r:id="rId17"/>
    <p:sldId id="306" r:id="rId18"/>
    <p:sldId id="300" r:id="rId19"/>
    <p:sldId id="301" r:id="rId20"/>
    <p:sldId id="303" r:id="rId21"/>
    <p:sldId id="307" r:id="rId22"/>
    <p:sldId id="308" r:id="rId23"/>
    <p:sldId id="309" r:id="rId24"/>
    <p:sldId id="310" r:id="rId25"/>
    <p:sldId id="299" r:id="rId26"/>
    <p:sldId id="302" r:id="rId27"/>
    <p:sldId id="341" r:id="rId28"/>
    <p:sldId id="322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9051"/>
    <a:srgbClr val="E1F5FF"/>
    <a:srgbClr val="A12A03"/>
    <a:srgbClr val="C6DEFF"/>
    <a:srgbClr val="66CC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570" autoAdjust="0"/>
    <p:restoredTop sz="98450" autoAdjust="0"/>
  </p:normalViewPr>
  <p:slideViewPr>
    <p:cSldViewPr>
      <p:cViewPr varScale="1">
        <p:scale>
          <a:sx n="142" d="100"/>
          <a:sy n="142" d="100"/>
        </p:scale>
        <p:origin x="592" y="18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19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19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3E95-D0F9-B24D-9A43-63E8B692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00D2B-DB73-4D44-9C7F-C3285D17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ECEF2-7261-2A4A-84DA-D63E335728BE}"/>
              </a:ext>
            </a:extLst>
          </p:cNvPr>
          <p:cNvSpPr txBox="1"/>
          <p:nvPr/>
        </p:nvSpPr>
        <p:spPr>
          <a:xfrm>
            <a:off x="565986" y="1417342"/>
            <a:ext cx="8132354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vector&lt;string&gt;&amp;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vector&lt;string&gt;&amp;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vector&lt;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line;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over each line of the input file.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returns false if past the end of the file.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line))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Loop over each full name to search for it in the line.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full_names.size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full_names.at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index;</a:t>
            </a:r>
          </a:p>
        </p:txBody>
      </p:sp>
    </p:spTree>
    <p:extLst>
      <p:ext uri="{BB962C8B-B14F-4D97-AF65-F5344CB8AC3E}">
        <p14:creationId xmlns:p14="http://schemas.microsoft.com/office/powerpoint/2010/main" val="200709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F7AFA-F14D-3942-97C4-56608E9F4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162AE-31E9-554E-97BE-3960945B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3C6DA6-03AF-644C-A9E9-4A08676B1C12}"/>
              </a:ext>
            </a:extLst>
          </p:cNvPr>
          <p:cNvSpPr txBox="1"/>
          <p:nvPr/>
        </p:nvSpPr>
        <p:spPr>
          <a:xfrm>
            <a:off x="60947" y="1411467"/>
            <a:ext cx="8991564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Was the first name at the end of the previous line?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prev_line_indexes.at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// Is the last name at the beginning of the current line?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last_names.at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index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// If yes, then print the name with the previous line number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// and the starting position of the first name.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if (index ==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print_name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(line_number-1,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prev_line_indexes.at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full_name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prev_line_indexes.at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 -1;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1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1D747-CE2D-C641-869A-FB5C8008B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34B98-D079-B142-A1D7-165BFF53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9A937D-BB07-CF4E-A50C-F0807534698E}"/>
              </a:ext>
            </a:extLst>
          </p:cNvPr>
          <p:cNvSpPr txBox="1"/>
          <p:nvPr/>
        </p:nvSpPr>
        <p:spPr>
          <a:xfrm>
            <a:off x="400105" y="1226992"/>
            <a:ext cx="7738016" cy="5493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Is the entire name in this line? If yes, print it.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index =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full_name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Yes: Print it.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(index &gt;= 0)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print_name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index,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full_name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No: Check if just the first name is at end of this line.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else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first_names.at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index =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// Yes it is. Remember the starting index of the first name.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if (   (index &gt;= 0)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&amp;&amp; (index +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first_name.length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&gt;=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line.length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()))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{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prev_line_indexes.at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index;</a:t>
            </a:r>
          </a:p>
          <a:p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0208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until now, whenever we declared an array, we explicitly gave its size.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But suppose we don’t know until run time </a:t>
            </a:r>
            <a:br>
              <a:rPr lang="en-US" dirty="0"/>
            </a:br>
            <a:r>
              <a:rPr lang="en-US" dirty="0"/>
              <a:t>how many elements we need.</a:t>
            </a:r>
          </a:p>
          <a:p>
            <a:pPr lvl="1"/>
            <a:r>
              <a:rPr lang="en-US" dirty="0"/>
              <a:t>Example: At run time, your program reads in a count of names, and then the names. You want to create an array that can hold exactly that many names.</a:t>
            </a:r>
          </a:p>
          <a:p>
            <a:pPr lvl="5"/>
            <a:endParaRPr lang="en-US" dirty="0"/>
          </a:p>
          <a:p>
            <a:r>
              <a:rPr lang="en-US" dirty="0"/>
              <a:t>You can use a </a:t>
            </a:r>
            <a:r>
              <a:rPr lang="en-US" dirty="0">
                <a:solidFill>
                  <a:srgbClr val="B23C00"/>
                </a:solidFill>
              </a:rPr>
              <a:t>dynamic array </a:t>
            </a:r>
            <a:br>
              <a:rPr lang="en-US" dirty="0"/>
            </a:br>
            <a:r>
              <a:rPr lang="en-US" dirty="0"/>
              <a:t>(instead of a vector).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26098" y="2273012"/>
            <a:ext cx="202811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a[10];</a:t>
            </a:r>
          </a:p>
        </p:txBody>
      </p:sp>
    </p:spTree>
    <p:extLst>
      <p:ext uri="{BB962C8B-B14F-4D97-AF65-F5344CB8AC3E}">
        <p14:creationId xmlns:p14="http://schemas.microsoft.com/office/powerpoint/2010/main" val="1297012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size of the array you want is in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whose value you don’t know until run time,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operator to create an array of size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Use a pointer variable to point to the first element of the dynamic array.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When you’re done with the array, use the special form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dirty="0"/>
              <a:t> operator to remove the array from memory: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71343" y="3886195"/>
            <a:ext cx="48013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string *names = new string[n];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756" y="5532097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names;</a:t>
            </a:r>
          </a:p>
        </p:txBody>
      </p:sp>
    </p:spTree>
    <p:extLst>
      <p:ext uri="{BB962C8B-B14F-4D97-AF65-F5344CB8AC3E}">
        <p14:creationId xmlns:p14="http://schemas.microsoft.com/office/powerpoint/2010/main" val="40234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6583-1EF3-914D-8C01-1830E4C36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A28F3-B055-0640-BBFC-90486D51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CDF564-B7C1-644F-82ED-8D5AC6285357}"/>
              </a:ext>
            </a:extLst>
          </p:cNvPr>
          <p:cNvSpPr txBox="1"/>
          <p:nvPr/>
        </p:nvSpPr>
        <p:spPr>
          <a:xfrm>
            <a:off x="1640749" y="1231642"/>
            <a:ext cx="586250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string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names);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names,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count);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pet_names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033ADD-CA15-7545-851C-884A277B4CEA}"/>
              </a:ext>
            </a:extLst>
          </p:cNvPr>
          <p:cNvSpPr txBox="1"/>
          <p:nvPr/>
        </p:nvSpPr>
        <p:spPr>
          <a:xfrm>
            <a:off x="5801349" y="1325903"/>
            <a:ext cx="19736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DynamicArray1.cpp</a:t>
            </a:r>
          </a:p>
        </p:txBody>
      </p:sp>
    </p:spTree>
    <p:extLst>
      <p:ext uri="{BB962C8B-B14F-4D97-AF65-F5344CB8AC3E}">
        <p14:creationId xmlns:p14="http://schemas.microsoft.com/office/powerpoint/2010/main" val="2380616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15A6A-3B00-6D4D-86DC-9E4B447C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01CA-64D9-4141-A683-47A7A1E2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D83FA3-2B03-C84B-941E-519FDA650F3A}"/>
              </a:ext>
            </a:extLst>
          </p:cNvPr>
          <p:cNvSpPr txBox="1"/>
          <p:nvPr/>
        </p:nvSpPr>
        <p:spPr>
          <a:xfrm>
            <a:off x="838445" y="1395442"/>
            <a:ext cx="7467109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read_names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names)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"How many?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count;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 = new string[count];  // create the dynamic array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to read the names.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count;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"Name #" &lt;&lt; i+1 &lt;&lt; "? 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names[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count;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674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2317-497D-A14E-B239-2194CD79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45B43-43DD-5143-A866-CC37B03E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09B94-EB55-2C4B-9AD3-81F5D0A47377}"/>
              </a:ext>
            </a:extLst>
          </p:cNvPr>
          <p:cNvSpPr txBox="1"/>
          <p:nvPr/>
        </p:nvSpPr>
        <p:spPr>
          <a:xfrm>
            <a:off x="828026" y="1200864"/>
            <a:ext cx="7487947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 = names;  // p also points to the names array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names forwards.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"Names printed forwards:"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(count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count--;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p++;  // point p at the next array element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 now points beyond the end of the array. Do not dereference!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Print the names backwards.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"Names printed backwards:"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p--;  // point p at the previous array element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(p != names);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B03B04-0913-AD4E-8113-3B800762CA90}"/>
              </a:ext>
            </a:extLst>
          </p:cNvPr>
          <p:cNvSpPr txBox="1"/>
          <p:nvPr/>
        </p:nvSpPr>
        <p:spPr>
          <a:xfrm>
            <a:off x="6949414" y="6307723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7584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8CAC-503F-D044-AB6E-61E7F211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7401B-8097-9146-9D7B-B94A03F7D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dirty="0"/>
              <a:t>A two-dimensional dynamic array is a </a:t>
            </a:r>
            <a:br>
              <a:rPr lang="en-US" dirty="0"/>
            </a:br>
            <a:r>
              <a:rPr lang="en-US" dirty="0">
                <a:solidFill>
                  <a:srgbClr val="0033CC"/>
                </a:solidFill>
              </a:rPr>
              <a:t>dynamically allocated one-dimensional array of </a:t>
            </a:r>
            <a:r>
              <a:rPr lang="en-US" u="sng" dirty="0">
                <a:solidFill>
                  <a:srgbClr val="0033CC"/>
                </a:solidFill>
              </a:rPr>
              <a:t>pointers</a:t>
            </a:r>
            <a:r>
              <a:rPr lang="en-US" dirty="0"/>
              <a:t>, each of which points to the first element of a </a:t>
            </a:r>
            <a:r>
              <a:rPr lang="en-US" dirty="0">
                <a:solidFill>
                  <a:srgbClr val="009051"/>
                </a:solidFill>
              </a:rPr>
              <a:t>dynamically allocated </a:t>
            </a:r>
            <a:br>
              <a:rPr lang="en-US" dirty="0">
                <a:solidFill>
                  <a:srgbClr val="009051"/>
                </a:solidFill>
              </a:rPr>
            </a:br>
            <a:r>
              <a:rPr lang="en-US" dirty="0">
                <a:solidFill>
                  <a:srgbClr val="009051"/>
                </a:solidFill>
              </a:rPr>
              <a:t>one-dimensional dynamic array of </a:t>
            </a:r>
            <a:r>
              <a:rPr lang="en-US" u="sng" dirty="0">
                <a:solidFill>
                  <a:srgbClr val="009051"/>
                </a:solidFill>
              </a:rPr>
              <a:t>values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Think of each array of values as a “row” and therefore each element of the array of pointers points to the first element of a row.</a:t>
            </a:r>
          </a:p>
          <a:p>
            <a:pPr lvl="1"/>
            <a:r>
              <a:rPr lang="en-US" dirty="0"/>
              <a:t>The rows can all have the same length, </a:t>
            </a:r>
            <a:br>
              <a:rPr lang="en-US" dirty="0"/>
            </a:br>
            <a:r>
              <a:rPr lang="en-US" dirty="0"/>
              <a:t>or have different lengths.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A233A-06BD-2741-8B47-7354C2ED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50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86E11-99C3-614A-886B-529E06BB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6CC0D-5211-9D46-BF0B-5333D5A6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Example: A 3 x 4 dynamic array: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Variable </a:t>
            </a:r>
            <a:r>
              <a:rPr lang="en-US" dirty="0">
                <a:solidFill>
                  <a:srgbClr val="B23C00"/>
                </a:solidFill>
              </a:rPr>
              <a:t>rows</a:t>
            </a:r>
            <a:r>
              <a:rPr lang="en-US" dirty="0"/>
              <a:t> is a pointer to a </a:t>
            </a:r>
            <a:r>
              <a:rPr lang="en-US" dirty="0">
                <a:solidFill>
                  <a:srgbClr val="0033CC"/>
                </a:solidFill>
              </a:rPr>
              <a:t>one-dimensional array of pointers to integers</a:t>
            </a:r>
            <a:r>
              <a:rPr lang="en-US" dirty="0"/>
              <a:t>, each of which is a pointer to a </a:t>
            </a:r>
            <a:r>
              <a:rPr lang="en-US" dirty="0">
                <a:solidFill>
                  <a:srgbClr val="009051"/>
                </a:solidFill>
              </a:rPr>
              <a:t>one dimensional array of integer values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7F137-C283-7B4E-B46D-28B8F32E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DBBFB42-ADF2-E741-88F4-B52367119D79}"/>
              </a:ext>
            </a:extLst>
          </p:cNvPr>
          <p:cNvGrpSpPr/>
          <p:nvPr/>
        </p:nvGrpSpPr>
        <p:grpSpPr>
          <a:xfrm>
            <a:off x="1492954" y="1959718"/>
            <a:ext cx="6462289" cy="1997949"/>
            <a:chOff x="1188757" y="1593962"/>
            <a:chExt cx="6462289" cy="199794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1BF21A8-DB6E-D543-AA3D-5D2943B7E5BA}"/>
                </a:ext>
              </a:extLst>
            </p:cNvPr>
            <p:cNvSpPr/>
            <p:nvPr/>
          </p:nvSpPr>
          <p:spPr bwMode="auto">
            <a:xfrm>
              <a:off x="1920269" y="2499246"/>
              <a:ext cx="548634" cy="274317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60FEE2E-FC4C-8149-AC0C-ADCEB5269173}"/>
                </a:ext>
              </a:extLst>
            </p:cNvPr>
            <p:cNvSpPr/>
            <p:nvPr/>
          </p:nvSpPr>
          <p:spPr bwMode="auto">
            <a:xfrm>
              <a:off x="3642125" y="2497678"/>
              <a:ext cx="548634" cy="274317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82F377-D552-E141-8E1F-CF4F7D7F7303}"/>
                </a:ext>
              </a:extLst>
            </p:cNvPr>
            <p:cNvSpPr/>
            <p:nvPr/>
          </p:nvSpPr>
          <p:spPr bwMode="auto">
            <a:xfrm>
              <a:off x="3642125" y="2771995"/>
              <a:ext cx="548634" cy="274317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99F5431-31BF-BB45-9580-79FE40F8DD4C}"/>
                </a:ext>
              </a:extLst>
            </p:cNvPr>
            <p:cNvSpPr/>
            <p:nvPr/>
          </p:nvSpPr>
          <p:spPr bwMode="auto">
            <a:xfrm>
              <a:off x="3642125" y="3046312"/>
              <a:ext cx="548634" cy="274317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3FCB3E5-3793-3845-9F47-962A1699C068}"/>
                </a:ext>
              </a:extLst>
            </p:cNvPr>
            <p:cNvSpPr/>
            <p:nvPr/>
          </p:nvSpPr>
          <p:spPr bwMode="auto">
            <a:xfrm>
              <a:off x="5166508" y="2494643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81AC3F8-FA0D-B641-BD34-BE85EC67675D}"/>
                </a:ext>
              </a:extLst>
            </p:cNvPr>
            <p:cNvSpPr/>
            <p:nvPr/>
          </p:nvSpPr>
          <p:spPr bwMode="auto">
            <a:xfrm>
              <a:off x="5711990" y="249463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DEB774F-26DA-5B41-A4D8-B879AB2C7A5F}"/>
                </a:ext>
              </a:extLst>
            </p:cNvPr>
            <p:cNvSpPr/>
            <p:nvPr/>
          </p:nvSpPr>
          <p:spPr bwMode="auto">
            <a:xfrm>
              <a:off x="6798215" y="249463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0AB6BA-5824-EE44-9BE2-89E50D1B1170}"/>
                </a:ext>
              </a:extLst>
            </p:cNvPr>
            <p:cNvSpPr/>
            <p:nvPr/>
          </p:nvSpPr>
          <p:spPr bwMode="auto">
            <a:xfrm>
              <a:off x="6252733" y="249463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0CC2DE3-B747-9147-952C-67C9FAD24D34}"/>
                </a:ext>
              </a:extLst>
            </p:cNvPr>
            <p:cNvSpPr/>
            <p:nvPr/>
          </p:nvSpPr>
          <p:spPr bwMode="auto">
            <a:xfrm>
              <a:off x="5166508" y="2888781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3FBB02-902C-8F46-8127-0EA376FAAF3A}"/>
                </a:ext>
              </a:extLst>
            </p:cNvPr>
            <p:cNvSpPr/>
            <p:nvPr/>
          </p:nvSpPr>
          <p:spPr bwMode="auto">
            <a:xfrm>
              <a:off x="5711990" y="2888769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1776F9-E1DC-C941-90F4-FD52DBA09471}"/>
                </a:ext>
              </a:extLst>
            </p:cNvPr>
            <p:cNvSpPr/>
            <p:nvPr/>
          </p:nvSpPr>
          <p:spPr bwMode="auto">
            <a:xfrm>
              <a:off x="6798215" y="2888769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8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EB0264-19A7-8F4E-A277-46F82A7C43F9}"/>
                </a:ext>
              </a:extLst>
            </p:cNvPr>
            <p:cNvSpPr/>
            <p:nvPr/>
          </p:nvSpPr>
          <p:spPr bwMode="auto">
            <a:xfrm>
              <a:off x="6252733" y="2888769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6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9B741C-14B1-DD46-B441-2704BD70680E}"/>
                </a:ext>
              </a:extLst>
            </p:cNvPr>
            <p:cNvSpPr/>
            <p:nvPr/>
          </p:nvSpPr>
          <p:spPr bwMode="auto">
            <a:xfrm>
              <a:off x="5166508" y="3317594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BF15BD3-6E9E-8841-95FE-0449D05D0DA3}"/>
                </a:ext>
              </a:extLst>
            </p:cNvPr>
            <p:cNvSpPr/>
            <p:nvPr/>
          </p:nvSpPr>
          <p:spPr bwMode="auto">
            <a:xfrm>
              <a:off x="5711990" y="3317582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6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43F969F-CC52-9A41-BCB6-D3DBD6D965C2}"/>
                </a:ext>
              </a:extLst>
            </p:cNvPr>
            <p:cNvSpPr/>
            <p:nvPr/>
          </p:nvSpPr>
          <p:spPr bwMode="auto">
            <a:xfrm>
              <a:off x="6798215" y="3317582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1F1E670-5ADF-EA43-8C7F-9005AF250508}"/>
                </a:ext>
              </a:extLst>
            </p:cNvPr>
            <p:cNvSpPr/>
            <p:nvPr/>
          </p:nvSpPr>
          <p:spPr bwMode="auto">
            <a:xfrm>
              <a:off x="6252733" y="3317582"/>
              <a:ext cx="548634" cy="274317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943AE2B-05F7-8B44-B921-00365FD7A3F8}"/>
                </a:ext>
              </a:extLst>
            </p:cNvPr>
            <p:cNvSpPr txBox="1"/>
            <p:nvPr/>
          </p:nvSpPr>
          <p:spPr>
            <a:xfrm>
              <a:off x="1271784" y="2186854"/>
              <a:ext cx="12586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**rows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21E1E69-310B-8948-8FB4-72F65317673A}"/>
                </a:ext>
              </a:extLst>
            </p:cNvPr>
            <p:cNvSpPr/>
            <p:nvPr/>
          </p:nvSpPr>
          <p:spPr bwMode="auto">
            <a:xfrm>
              <a:off x="2136402" y="2554671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1B97D6F-63A9-5343-A44D-75513A5419D5}"/>
                </a:ext>
              </a:extLst>
            </p:cNvPr>
            <p:cNvCxnSpPr>
              <a:stCxn id="22" idx="6"/>
              <a:endCxn id="6" idx="1"/>
            </p:cNvCxnSpPr>
            <p:nvPr/>
          </p:nvCxnSpPr>
          <p:spPr bwMode="auto">
            <a:xfrm>
              <a:off x="2252770" y="2631789"/>
              <a:ext cx="1389355" cy="304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28CA0AC-9A8C-2B4E-967D-3E5C72D48F9C}"/>
                </a:ext>
              </a:extLst>
            </p:cNvPr>
            <p:cNvSpPr/>
            <p:nvPr/>
          </p:nvSpPr>
          <p:spPr bwMode="auto">
            <a:xfrm>
              <a:off x="3836067" y="2556195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FB5B5CC-C8B1-A541-A4DD-49F5154F24F8}"/>
                </a:ext>
              </a:extLst>
            </p:cNvPr>
            <p:cNvSpPr/>
            <p:nvPr/>
          </p:nvSpPr>
          <p:spPr bwMode="auto">
            <a:xfrm>
              <a:off x="3836067" y="2858002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255A7AD-642D-6644-912F-E1C33F5428CB}"/>
                </a:ext>
              </a:extLst>
            </p:cNvPr>
            <p:cNvSpPr/>
            <p:nvPr/>
          </p:nvSpPr>
          <p:spPr bwMode="auto">
            <a:xfrm>
              <a:off x="3845692" y="3114460"/>
              <a:ext cx="116368" cy="15423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3C4BC4E-9321-1348-9C3E-93BEDD52FB94}"/>
                </a:ext>
              </a:extLst>
            </p:cNvPr>
            <p:cNvCxnSpPr>
              <a:cxnSpLocks/>
              <a:stCxn id="26" idx="2"/>
              <a:endCxn id="9" idx="1"/>
            </p:cNvCxnSpPr>
            <p:nvPr/>
          </p:nvCxnSpPr>
          <p:spPr bwMode="auto">
            <a:xfrm flipV="1">
              <a:off x="3836067" y="2631802"/>
              <a:ext cx="1330441" cy="151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Curved Connector 35">
              <a:extLst>
                <a:ext uri="{FF2B5EF4-FFF2-40B4-BE49-F238E27FC236}">
                  <a16:creationId xmlns:a16="http://schemas.microsoft.com/office/drawing/2014/main" id="{0B932100-A09F-494D-8F6D-D8E404EF0D2B}"/>
                </a:ext>
              </a:extLst>
            </p:cNvPr>
            <p:cNvCxnSpPr>
              <a:cxnSpLocks/>
              <a:stCxn id="27" idx="6"/>
              <a:endCxn id="13" idx="1"/>
            </p:cNvCxnSpPr>
            <p:nvPr/>
          </p:nvCxnSpPr>
          <p:spPr bwMode="auto">
            <a:xfrm>
              <a:off x="3952435" y="2935120"/>
              <a:ext cx="1214073" cy="90820"/>
            </a:xfrm>
            <a:prstGeom prst="curvedConnector3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B3C128E9-3D31-F34A-A7EB-DAC396674E79}"/>
                </a:ext>
              </a:extLst>
            </p:cNvPr>
            <p:cNvCxnSpPr>
              <a:cxnSpLocks/>
              <a:stCxn id="28" idx="6"/>
              <a:endCxn id="17" idx="1"/>
            </p:cNvCxnSpPr>
            <p:nvPr/>
          </p:nvCxnSpPr>
          <p:spPr bwMode="auto">
            <a:xfrm>
              <a:off x="3962060" y="3191578"/>
              <a:ext cx="1204448" cy="263175"/>
            </a:xfrm>
            <a:prstGeom prst="curvedConnector3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A7652B5-4D5D-4340-B946-AF27A3BAA113}"/>
                </a:ext>
              </a:extLst>
            </p:cNvPr>
            <p:cNvSpPr txBox="1"/>
            <p:nvPr/>
          </p:nvSpPr>
          <p:spPr>
            <a:xfrm>
              <a:off x="3566171" y="2186854"/>
              <a:ext cx="721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A592BCD-189C-514A-AE99-13F5334B49A1}"/>
                </a:ext>
              </a:extLst>
            </p:cNvPr>
            <p:cNvSpPr txBox="1"/>
            <p:nvPr/>
          </p:nvSpPr>
          <p:spPr>
            <a:xfrm>
              <a:off x="5186737" y="2186854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lang="en-US" sz="14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13287E5-5F82-A144-8BAE-A2E9783C4B5E}"/>
                </a:ext>
              </a:extLst>
            </p:cNvPr>
            <p:cNvSpPr txBox="1"/>
            <p:nvPr/>
          </p:nvSpPr>
          <p:spPr>
            <a:xfrm>
              <a:off x="3200415" y="1593962"/>
              <a:ext cx="16658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Dynamically allocated</a:t>
              </a:r>
            </a:p>
            <a:p>
              <a:r>
                <a:rPr lang="en-US" sz="1200" dirty="0"/>
                <a:t>array of </a:t>
              </a:r>
              <a:r>
                <a:rPr lang="en-US" sz="1200" dirty="0">
                  <a:solidFill>
                    <a:srgbClr val="0033CC"/>
                  </a:solidFill>
                </a:rPr>
                <a:t>pointers to</a:t>
              </a:r>
              <a:br>
                <a:rPr lang="en-US" sz="1200" dirty="0">
                  <a:solidFill>
                    <a:srgbClr val="0033CC"/>
                  </a:solidFill>
                </a:rPr>
              </a:br>
              <a:r>
                <a:rPr lang="en-US" sz="1200" dirty="0">
                  <a:solidFill>
                    <a:srgbClr val="0033CC"/>
                  </a:solidFill>
                </a:rPr>
                <a:t>integers</a:t>
              </a:r>
              <a:endParaRPr lang="en-US" sz="12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7AC399-3DD8-E740-B87F-30ED775084C0}"/>
                </a:ext>
              </a:extLst>
            </p:cNvPr>
            <p:cNvSpPr txBox="1"/>
            <p:nvPr/>
          </p:nvSpPr>
          <p:spPr>
            <a:xfrm>
              <a:off x="5062978" y="1600220"/>
              <a:ext cx="25880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Dynamically allocated </a:t>
              </a:r>
              <a:r>
                <a:rPr lang="en-US" sz="1200" dirty="0">
                  <a:solidFill>
                    <a:srgbClr val="009051"/>
                  </a:solidFill>
                </a:rPr>
                <a:t>rows of</a:t>
              </a:r>
              <a:br>
                <a:rPr lang="en-US" sz="1200" dirty="0">
                  <a:solidFill>
                    <a:srgbClr val="009051"/>
                  </a:solidFill>
                </a:rPr>
              </a:br>
              <a:r>
                <a:rPr lang="en-US" sz="1200" dirty="0">
                  <a:solidFill>
                    <a:srgbClr val="009051"/>
                  </a:solidFill>
                </a:rPr>
                <a:t>integers</a:t>
              </a:r>
              <a:r>
                <a:rPr lang="en-US" sz="1200" dirty="0"/>
                <a:t> (could be different lengths)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39A96FB-159C-9E46-ACA5-1C1221A226BA}"/>
                </a:ext>
              </a:extLst>
            </p:cNvPr>
            <p:cNvSpPr txBox="1"/>
            <p:nvPr/>
          </p:nvSpPr>
          <p:spPr>
            <a:xfrm>
              <a:off x="1188757" y="1600220"/>
              <a:ext cx="15488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B23C00"/>
                  </a:solidFill>
                </a:rPr>
                <a:t>Pointer</a:t>
              </a:r>
              <a:r>
                <a:rPr lang="en-US" sz="1200" dirty="0"/>
                <a:t> to a </a:t>
              </a:r>
              <a:br>
                <a:rPr lang="en-US" sz="1200" dirty="0"/>
              </a:br>
              <a:r>
                <a:rPr lang="en-US" sz="1200" dirty="0">
                  <a:solidFill>
                    <a:srgbClr val="0033CC"/>
                  </a:solidFill>
                </a:rPr>
                <a:t>pointer to an integer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535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E248-D664-F747-94C3-C06FBBF5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93AC-2F7D-6C49-AC0E-40603FDB5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the program in two stages:</a:t>
            </a:r>
          </a:p>
          <a:p>
            <a:pPr lvl="4"/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Search only for whole names contained </a:t>
            </a:r>
            <a:br>
              <a:rPr lang="en-US" dirty="0"/>
            </a:br>
            <a:r>
              <a:rPr lang="en-US" dirty="0"/>
              <a:t>within a line.</a:t>
            </a:r>
          </a:p>
          <a:p>
            <a:pPr marL="2774950" lvl="5" indent="-457200">
              <a:buFont typeface="+mj-lt"/>
              <a:buAutoNum type="arabicPeriod"/>
            </a:pPr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Also search for names split across </a:t>
            </a:r>
            <a:br>
              <a:rPr lang="en-US" dirty="0"/>
            </a:br>
            <a:r>
              <a:rPr lang="en-US" dirty="0"/>
              <a:t>two consecutive lines.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6591C-469D-164F-A2DB-6955AC87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62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831E8-DE53-5F4C-8163-637153866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950F9-5096-3F4F-8CAE-78729F147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E27DE0-6267-424A-8E81-F1396CA048A2}"/>
              </a:ext>
            </a:extLst>
          </p:cNvPr>
          <p:cNvSpPr txBox="1"/>
          <p:nvPr/>
        </p:nvSpPr>
        <p:spPr>
          <a:xfrm>
            <a:off x="780931" y="1532764"/>
            <a:ext cx="759053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**table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4);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(table, 3, 4);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(table, 3, 4);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38655-E789-C34B-B547-692FB185DD17}"/>
              </a:ext>
            </a:extLst>
          </p:cNvPr>
          <p:cNvSpPr txBox="1"/>
          <p:nvPr/>
        </p:nvSpPr>
        <p:spPr>
          <a:xfrm>
            <a:off x="6583658" y="1363487"/>
            <a:ext cx="19736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DynamicArray2.cpp</a:t>
            </a:r>
          </a:p>
        </p:txBody>
      </p:sp>
    </p:spTree>
    <p:extLst>
      <p:ext uri="{BB962C8B-B14F-4D97-AF65-F5344CB8AC3E}">
        <p14:creationId xmlns:p14="http://schemas.microsoft.com/office/powerpoint/2010/main" val="4181999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D896-9AAF-884E-BFD9-48F63333E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EDCD7-BE3F-6F48-9CE9-BCC57EE0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A16524-C4A2-484A-944F-A50139E564CE}"/>
              </a:ext>
            </a:extLst>
          </p:cNvPr>
          <p:cNvSpPr txBox="1"/>
          <p:nvPr/>
        </p:nvSpPr>
        <p:spPr>
          <a:xfrm>
            <a:off x="774325" y="1279413"/>
            <a:ext cx="6950942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Dynamically allocate an array of pointers to integers.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**rows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*[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For each pointer to integer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 = 0; r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r++)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... dynamically allocate a row of integers.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rows[r]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For each element of a row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 = 0; c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... calculate its value.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rows[r][c] = (r+1)*(c+1);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Return the pointer to a pointer to an integer.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rows;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346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FFE25-341F-E345-890D-8C254CB8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BB36C-E2BB-954F-A6FF-65CA4E81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54E407-196B-6F46-9CCE-4EAE010F2D23}"/>
              </a:ext>
            </a:extLst>
          </p:cNvPr>
          <p:cNvSpPr txBox="1"/>
          <p:nvPr/>
        </p:nvSpPr>
        <p:spPr>
          <a:xfrm>
            <a:off x="159574" y="1325903"/>
            <a:ext cx="882485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For each row of the table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 = 0; r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r++)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... get the pointer to the row of integers.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*row = rows[r];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For each element of a row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 = 0; c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... print it.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row[c]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9075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F972B-564F-6F45-B229-EECB4C3E1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Dynamic Array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BD8E0-0742-674D-BF78-6A672386E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1F600F-146B-BF47-A9FF-422BB0446C59}"/>
              </a:ext>
            </a:extLst>
          </p:cNvPr>
          <p:cNvSpPr txBox="1"/>
          <p:nvPr/>
        </p:nvSpPr>
        <p:spPr>
          <a:xfrm>
            <a:off x="97858" y="1417342"/>
            <a:ext cx="8948283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**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For each row of the table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 = 0; r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r++)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... delete the row pointed to by the row pointer.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 rows[r];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 rows;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15BFA0-86D1-D047-AB00-4DA5BE68C64F}"/>
              </a:ext>
            </a:extLst>
          </p:cNvPr>
          <p:cNvSpPr txBox="1"/>
          <p:nvPr/>
        </p:nvSpPr>
        <p:spPr>
          <a:xfrm>
            <a:off x="6857975" y="59098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8986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BA4E0-8FA6-FD43-9441-6E5FBAF01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/>
              <a:t>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DCFC4-0FCF-CD4B-B5D7-4C6B08379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9F6686-CEA3-CB42-B1EB-B04360B811FE}"/>
              </a:ext>
            </a:extLst>
          </p:cNvPr>
          <p:cNvSpPr txBox="1"/>
          <p:nvPr/>
        </p:nvSpPr>
        <p:spPr>
          <a:xfrm>
            <a:off x="398421" y="2018974"/>
            <a:ext cx="8347157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TableRow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TableRow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00905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table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(3, 4);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make_mult_table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Dynamically allocate an array of pointers to integers.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TableRow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4A687E-AA02-A147-B318-C9042F44C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55637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/>
              <a:t>s to make your code clearer.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6EE3CD-B77F-884D-B43B-3E2D9D7AC707}"/>
              </a:ext>
            </a:extLst>
          </p:cNvPr>
          <p:cNvSpPr txBox="1"/>
          <p:nvPr/>
        </p:nvSpPr>
        <p:spPr>
          <a:xfrm>
            <a:off x="6583658" y="1821157"/>
            <a:ext cx="19736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DynamicArray3.cpp</a:t>
            </a:r>
          </a:p>
        </p:txBody>
      </p:sp>
    </p:spTree>
    <p:extLst>
      <p:ext uri="{BB962C8B-B14F-4D97-AF65-F5344CB8AC3E}">
        <p14:creationId xmlns:p14="http://schemas.microsoft.com/office/powerpoint/2010/main" val="2812578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char*</a:t>
            </a:r>
            <a:r>
              <a:rPr lang="en-US" dirty="0"/>
              <a:t> and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char**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C programs didn’t have C++ style strings, but instead had arrays of characters.</a:t>
            </a:r>
          </a:p>
          <a:p>
            <a:pPr lvl="5"/>
            <a:endParaRPr lang="en-US" dirty="0"/>
          </a:p>
          <a:p>
            <a:r>
              <a:rPr lang="en-US" dirty="0"/>
              <a:t>The declaration</a:t>
            </a:r>
            <a:br>
              <a:rPr lang="en-US" dirty="0"/>
            </a:br>
            <a:r>
              <a:rPr lang="en-US" dirty="0"/>
              <a:t>is for a </a:t>
            </a:r>
            <a:r>
              <a:rPr lang="en-US" dirty="0">
                <a:solidFill>
                  <a:srgbClr val="B23C00"/>
                </a:solidFill>
              </a:rPr>
              <a:t>dynamic character array</a:t>
            </a:r>
            <a:r>
              <a:rPr lang="en-US" dirty="0"/>
              <a:t>, a C-string.</a:t>
            </a:r>
          </a:p>
          <a:p>
            <a:pPr lvl="4"/>
            <a:endParaRPr lang="en-US" dirty="0"/>
          </a:p>
          <a:p>
            <a:r>
              <a:rPr lang="en-US" dirty="0"/>
              <a:t>If you have a </a:t>
            </a:r>
            <a:r>
              <a:rPr lang="en-US" dirty="0">
                <a:solidFill>
                  <a:srgbClr val="B23C00"/>
                </a:solidFill>
              </a:rPr>
              <a:t>dynamic array of C-strings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need a pointer to a pointer of characters:</a:t>
            </a:r>
          </a:p>
          <a:p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What is a dynamic two-dimensional array </a:t>
            </a:r>
            <a:br>
              <a:rPr lang="en-US" dirty="0"/>
            </a:br>
            <a:r>
              <a:rPr lang="en-US" dirty="0"/>
              <a:t>of C-strings?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0559" y="4617707"/>
            <a:ext cx="350288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char **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cstr_array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049" y="2514610"/>
            <a:ext cx="2212465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char *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cstr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4584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539E-13FE-2A4F-A20D-7FEF7B27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Strings and Vectors are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B6FF2-5881-0144-8E33-2893FE359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C-strings, use C++ strings.</a:t>
            </a:r>
          </a:p>
          <a:p>
            <a:pPr lvl="4"/>
            <a:endParaRPr lang="en-US" dirty="0"/>
          </a:p>
          <a:p>
            <a:r>
              <a:rPr lang="en-US" dirty="0"/>
              <a:t>Instead of dynamic arrays, use C++ vectors.</a:t>
            </a:r>
          </a:p>
          <a:p>
            <a:pPr lvl="1"/>
            <a:r>
              <a:rPr lang="en-US" dirty="0"/>
              <a:t>A vector has a dynamic array hidden inside of it.</a:t>
            </a:r>
          </a:p>
          <a:p>
            <a:pPr lvl="1"/>
            <a:r>
              <a:rPr lang="en-US" dirty="0"/>
              <a:t>The vector manages the dynamic array for you.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50119-5E7C-0048-B27B-87E4A24D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48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277C7-06EE-2847-BE86-B7E51FB3E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Student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894DD-DE0C-8A49-A676-4FC46C08F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Practice creating dynamic arrays.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D8E9D-7C75-DF4C-8993-7456CC24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BDEDE8-323F-5240-8D88-BD2CA63EC286}"/>
              </a:ext>
            </a:extLst>
          </p:cNvPr>
          <p:cNvGrpSpPr/>
          <p:nvPr/>
        </p:nvGrpSpPr>
        <p:grpSpPr>
          <a:xfrm>
            <a:off x="2414906" y="2284745"/>
            <a:ext cx="4314188" cy="1723391"/>
            <a:chOff x="-4233" y="-14232"/>
            <a:chExt cx="4314628" cy="1723466"/>
          </a:xfrm>
        </p:grpSpPr>
        <p:sp>
          <p:nvSpPr>
            <p:cNvPr id="7" name="Text Box 30">
              <a:extLst>
                <a:ext uri="{FF2B5EF4-FFF2-40B4-BE49-F238E27FC236}">
                  <a16:creationId xmlns:a16="http://schemas.microsoft.com/office/drawing/2014/main" id="{69E2A393-7A78-9843-B301-B32A74F5952E}"/>
                </a:ext>
              </a:extLst>
            </p:cNvPr>
            <p:cNvSpPr txBox="1"/>
            <p:nvPr/>
          </p:nvSpPr>
          <p:spPr>
            <a:xfrm>
              <a:off x="-4233" y="678066"/>
              <a:ext cx="1463675" cy="292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"John Wayne"  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31">
              <a:extLst>
                <a:ext uri="{FF2B5EF4-FFF2-40B4-BE49-F238E27FC236}">
                  <a16:creationId xmlns:a16="http://schemas.microsoft.com/office/drawing/2014/main" id="{547FF3D0-5AD9-F043-925F-4A43D5A89AC6}"/>
                </a:ext>
              </a:extLst>
            </p:cNvPr>
            <p:cNvSpPr txBox="1"/>
            <p:nvPr/>
          </p:nvSpPr>
          <p:spPr>
            <a:xfrm>
              <a:off x="-4233" y="970007"/>
              <a:ext cx="1677035" cy="292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"Frank Snooze"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32">
              <a:extLst>
                <a:ext uri="{FF2B5EF4-FFF2-40B4-BE49-F238E27FC236}">
                  <a16:creationId xmlns:a16="http://schemas.microsoft.com/office/drawing/2014/main" id="{FB872D01-B48B-DE44-B7D6-A148BCD14AB3}"/>
                </a:ext>
              </a:extLst>
            </p:cNvPr>
            <p:cNvSpPr txBox="1"/>
            <p:nvPr/>
          </p:nvSpPr>
          <p:spPr>
            <a:xfrm>
              <a:off x="-4233" y="1267391"/>
              <a:ext cx="1677035" cy="2927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"Mary Poppins"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E5182E-AD47-2044-AE70-91591C6B3DC0}"/>
                </a:ext>
              </a:extLst>
            </p:cNvPr>
            <p:cNvSpPr/>
            <p:nvPr/>
          </p:nvSpPr>
          <p:spPr bwMode="auto">
            <a:xfrm>
              <a:off x="2265693" y="692511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A0E0C9B-08F3-1241-AFE6-1AA1D68C3549}"/>
                </a:ext>
              </a:extLst>
            </p:cNvPr>
            <p:cNvSpPr/>
            <p:nvPr/>
          </p:nvSpPr>
          <p:spPr bwMode="auto">
            <a:xfrm>
              <a:off x="2402851" y="816069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E9A2CD2-9221-8748-B5E9-20A1426B28A3}"/>
                </a:ext>
              </a:extLst>
            </p:cNvPr>
            <p:cNvSpPr/>
            <p:nvPr/>
          </p:nvSpPr>
          <p:spPr bwMode="auto">
            <a:xfrm>
              <a:off x="2265693" y="1031065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2800E53-04E3-9948-932C-481E4ABD760F}"/>
                </a:ext>
              </a:extLst>
            </p:cNvPr>
            <p:cNvSpPr/>
            <p:nvPr/>
          </p:nvSpPr>
          <p:spPr bwMode="auto">
            <a:xfrm>
              <a:off x="2402851" y="1154623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8CCD40B-B9B2-2744-8632-10F1E9E9C560}"/>
                </a:ext>
              </a:extLst>
            </p:cNvPr>
            <p:cNvSpPr/>
            <p:nvPr/>
          </p:nvSpPr>
          <p:spPr bwMode="auto">
            <a:xfrm>
              <a:off x="2265693" y="1368138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7135B41-3222-9C40-BE31-4C393EF645D3}"/>
                </a:ext>
              </a:extLst>
            </p:cNvPr>
            <p:cNvSpPr/>
            <p:nvPr/>
          </p:nvSpPr>
          <p:spPr bwMode="auto">
            <a:xfrm>
              <a:off x="2402851" y="1491696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A5DF379-64AF-664A-A55B-3973CA34159C}"/>
                </a:ext>
              </a:extLst>
            </p:cNvPr>
            <p:cNvSpPr/>
            <p:nvPr/>
          </p:nvSpPr>
          <p:spPr bwMode="auto">
            <a:xfrm>
              <a:off x="3025141" y="692511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90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6FE44A0-5C31-084F-8ECB-A2E6FE0AD21C}"/>
                </a:ext>
              </a:extLst>
            </p:cNvPr>
            <p:cNvSpPr/>
            <p:nvPr/>
          </p:nvSpPr>
          <p:spPr bwMode="auto">
            <a:xfrm>
              <a:off x="3881977" y="692511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85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210402C-9D87-C24B-B5B2-388BB25A1F7A}"/>
                </a:ext>
              </a:extLst>
            </p:cNvPr>
            <p:cNvSpPr/>
            <p:nvPr/>
          </p:nvSpPr>
          <p:spPr bwMode="auto">
            <a:xfrm>
              <a:off x="3453559" y="692511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100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07675A4-CDA5-9342-8CBC-B27EEA9F0A2F}"/>
                </a:ext>
              </a:extLst>
            </p:cNvPr>
            <p:cNvSpPr/>
            <p:nvPr/>
          </p:nvSpPr>
          <p:spPr bwMode="auto">
            <a:xfrm>
              <a:off x="3042504" y="1370680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100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613EE9A-6812-F84D-B296-D4A414293225}"/>
                </a:ext>
              </a:extLst>
            </p:cNvPr>
            <p:cNvSpPr/>
            <p:nvPr/>
          </p:nvSpPr>
          <p:spPr bwMode="auto">
            <a:xfrm>
              <a:off x="3470922" y="1368138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99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F9EB0125-F992-364B-B67D-C5818AEE43A7}"/>
                </a:ext>
              </a:extLst>
            </p:cNvPr>
            <p:cNvCxnSpPr/>
            <p:nvPr/>
          </p:nvCxnSpPr>
          <p:spPr bwMode="auto">
            <a:xfrm flipV="1">
              <a:off x="2494291" y="861788"/>
              <a:ext cx="53085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094B25A4-45F6-D948-BC0A-0A276AC85E24}"/>
                </a:ext>
              </a:extLst>
            </p:cNvPr>
            <p:cNvCxnSpPr/>
            <p:nvPr/>
          </p:nvCxnSpPr>
          <p:spPr bwMode="auto">
            <a:xfrm>
              <a:off x="2494291" y="1537416"/>
              <a:ext cx="548213" cy="254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1AB0449-EE67-BA45-9A19-DF092F5BE53C}"/>
                </a:ext>
              </a:extLst>
            </p:cNvPr>
            <p:cNvSpPr/>
            <p:nvPr/>
          </p:nvSpPr>
          <p:spPr bwMode="auto">
            <a:xfrm>
              <a:off x="789996" y="11800"/>
              <a:ext cx="365756" cy="3299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0036DEE-6B9B-A14E-B4DF-366C904F3850}"/>
                </a:ext>
              </a:extLst>
            </p:cNvPr>
            <p:cNvSpPr/>
            <p:nvPr/>
          </p:nvSpPr>
          <p:spPr bwMode="auto">
            <a:xfrm>
              <a:off x="927154" y="129079"/>
              <a:ext cx="91440" cy="891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B8224E3-B902-AC40-9C02-803DCDF77311}"/>
                </a:ext>
              </a:extLst>
            </p:cNvPr>
            <p:cNvSpPr/>
            <p:nvPr/>
          </p:nvSpPr>
          <p:spPr bwMode="auto">
            <a:xfrm>
              <a:off x="2265693" y="24005"/>
              <a:ext cx="365756" cy="3299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76FA54-0F28-FA47-9F0E-E308902D8976}"/>
                </a:ext>
              </a:extLst>
            </p:cNvPr>
            <p:cNvSpPr/>
            <p:nvPr/>
          </p:nvSpPr>
          <p:spPr bwMode="auto">
            <a:xfrm>
              <a:off x="2402851" y="141284"/>
              <a:ext cx="91440" cy="891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5CDAE92-1FF3-444D-BE80-00CCE7E50F17}"/>
                </a:ext>
              </a:extLst>
            </p:cNvPr>
            <p:cNvCxnSpPr/>
            <p:nvPr/>
          </p:nvCxnSpPr>
          <p:spPr bwMode="auto">
            <a:xfrm>
              <a:off x="2448571" y="230400"/>
              <a:ext cx="0" cy="4621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66B48BB-BED1-CF42-8A1C-E55DEADCA5EA}"/>
                </a:ext>
              </a:extLst>
            </p:cNvPr>
            <p:cNvCxnSpPr/>
            <p:nvPr/>
          </p:nvCxnSpPr>
          <p:spPr bwMode="auto">
            <a:xfrm>
              <a:off x="972874" y="218195"/>
              <a:ext cx="0" cy="4746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="" xmlns:lc="http://schemas.openxmlformats.org/drawingml/2006/lockedCanvas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Text Box 52">
              <a:extLst>
                <a:ext uri="{FF2B5EF4-FFF2-40B4-BE49-F238E27FC236}">
                  <a16:creationId xmlns:a16="http://schemas.microsoft.com/office/drawing/2014/main" id="{4241FCB3-CF42-CF4E-ACD0-71775B64475E}"/>
                </a:ext>
              </a:extLst>
            </p:cNvPr>
            <p:cNvSpPr txBox="1"/>
            <p:nvPr/>
          </p:nvSpPr>
          <p:spPr>
            <a:xfrm>
              <a:off x="18497" y="-14232"/>
              <a:ext cx="716915" cy="292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names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53">
              <a:extLst>
                <a:ext uri="{FF2B5EF4-FFF2-40B4-BE49-F238E27FC236}">
                  <a16:creationId xmlns:a16="http://schemas.microsoft.com/office/drawing/2014/main" id="{AC2D94C4-3516-1240-AEED-ED714EA963BF}"/>
                </a:ext>
              </a:extLst>
            </p:cNvPr>
            <p:cNvSpPr txBox="1"/>
            <p:nvPr/>
          </p:nvSpPr>
          <p:spPr>
            <a:xfrm>
              <a:off x="1641496" y="-14232"/>
              <a:ext cx="610235" cy="292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Courier New" panose="02070309020205020404" pitchFamily="49" charset="0"/>
                  <a:ea typeface="Courier New" panose="02070309020205020404" pitchFamily="49" charset="0"/>
                  <a:cs typeface="Times New Roman" panose="02020603050405020304" pitchFamily="18" charset="0"/>
                </a:rPr>
                <a:t>rows</a:t>
              </a:r>
              <a:endParaRPr lang="en-US" sz="1000">
                <a:effectLst/>
                <a:latin typeface="Times" pitchFamily="2" charset="0"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6627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88577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structure</a:t>
            </a:r>
            <a:r>
              <a:rPr lang="en-US" dirty="0"/>
              <a:t> represents a collection of values that can be of different types.</a:t>
            </a:r>
          </a:p>
          <a:p>
            <a:pPr lvl="4"/>
            <a:endParaRPr lang="en-US" dirty="0"/>
          </a:p>
          <a:p>
            <a:r>
              <a:rPr lang="en-US" dirty="0"/>
              <a:t>We want to treat the collection as a single item.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86896" y="3429000"/>
            <a:ext cx="3570208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Employee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id;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first_name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last_name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double salary;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08196" y="3145423"/>
            <a:ext cx="132760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structure tag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309341" y="4160512"/>
            <a:ext cx="1448781" cy="1097268"/>
            <a:chOff x="6309341" y="4160512"/>
            <a:chExt cx="1448781" cy="1097268"/>
          </a:xfrm>
        </p:grpSpPr>
        <p:sp>
          <p:nvSpPr>
            <p:cNvPr id="7" name="TextBox 6"/>
            <p:cNvSpPr txBox="1"/>
            <p:nvPr/>
          </p:nvSpPr>
          <p:spPr>
            <a:xfrm>
              <a:off x="6717452" y="4539869"/>
              <a:ext cx="1040670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0033CC"/>
                  </a:solidFill>
                </a:rPr>
                <a:t>members</a:t>
              </a:r>
              <a:endParaRPr lang="en-US" dirty="0">
                <a:solidFill>
                  <a:srgbClr val="0033CC"/>
                </a:solidFill>
              </a:endParaRPr>
            </a:p>
          </p:txBody>
        </p:sp>
        <p:sp>
          <p:nvSpPr>
            <p:cNvPr id="8" name="Right Brace 7"/>
            <p:cNvSpPr/>
            <p:nvPr/>
          </p:nvSpPr>
          <p:spPr bwMode="auto">
            <a:xfrm>
              <a:off x="6309341" y="4160512"/>
              <a:ext cx="365756" cy="1097268"/>
            </a:xfrm>
            <a:prstGeom prst="rightBrace">
              <a:avLst/>
            </a:prstGeom>
            <a:noFill/>
            <a:ln w="2857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" name="Oval 9"/>
          <p:cNvSpPr/>
          <p:nvPr/>
        </p:nvSpPr>
        <p:spPr bwMode="auto">
          <a:xfrm>
            <a:off x="3017537" y="5257780"/>
            <a:ext cx="182878" cy="417989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 are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8999"/>
            <a:ext cx="3931922" cy="548635"/>
          </a:xfrm>
        </p:spPr>
        <p:txBody>
          <a:bodyPr/>
          <a:lstStyle/>
          <a:p>
            <a:r>
              <a:rPr lang="en-US" dirty="0"/>
              <a:t>A structure is a type: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40" y="1344403"/>
            <a:ext cx="2900153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first_name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last_name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double salary;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40" y="4017457"/>
            <a:ext cx="4011034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john;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mary.id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12345;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mary.first_name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"Mary";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mary.last_name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= "Poppins";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mary.salary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150000.25;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mary.salary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1.10*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mary.salary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793861" y="1872929"/>
            <a:ext cx="2285975" cy="1830388"/>
            <a:chOff x="5669268" y="3701709"/>
            <a:chExt cx="2285975" cy="1830388"/>
          </a:xfrm>
        </p:grpSpPr>
        <p:sp>
          <p:nvSpPr>
            <p:cNvPr id="9" name="Rectangle 8"/>
            <p:cNvSpPr/>
            <p:nvPr/>
          </p:nvSpPr>
          <p:spPr bwMode="auto">
            <a:xfrm>
              <a:off x="6781800" y="4069073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12345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781800" y="4434829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“Mary”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4800585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“Poppins”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781800" y="5166341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150000.25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69166" y="4082674"/>
              <a:ext cx="3433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id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69268" y="4434829"/>
              <a:ext cx="1143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first_name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82092" y="4800585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last_name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81240" y="5166341"/>
              <a:ext cx="7312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salary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944896" y="3701709"/>
              <a:ext cx="641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mary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806685" y="3988015"/>
            <a:ext cx="2285975" cy="1845687"/>
            <a:chOff x="6294077" y="1308996"/>
            <a:chExt cx="2285975" cy="184568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406609" y="1691659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98765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406609" y="2057415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“John”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406609" y="2423171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“Johnson”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406609" y="2788927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75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000.00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093975" y="1705260"/>
              <a:ext cx="3433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94077" y="2057415"/>
              <a:ext cx="1143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first_name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06901" y="2423171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last_name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06049" y="2788927"/>
              <a:ext cx="7312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salary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07835" y="1308996"/>
              <a:ext cx="5709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174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B717C-DA46-224D-A06F-88CA97C82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E1104-70C7-744A-A2E8-A9FEE4A9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AB52EF-FC56-4B44-B4CC-859287B82B28}"/>
              </a:ext>
            </a:extLst>
          </p:cNvPr>
          <p:cNvSpPr txBox="1"/>
          <p:nvPr/>
        </p:nvSpPr>
        <p:spPr>
          <a:xfrm>
            <a:off x="136220" y="1528320"/>
            <a:ext cx="882485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Names to search for.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ALEXEEVICH  = "Makar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Alexeevich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BAZDEEV     = "Joseph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Bazdeev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DRUBETSKOY  = "Boris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Drubetskoy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The full names are listed in alphabetical order.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 FULL_NAMES = { ALEXEEVICH, BAZDEEV, DRUBETSKOY 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INPUT_FILE_NAME =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WarAndPeace.txt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16C775-938F-264E-9707-4174B56213FC}"/>
              </a:ext>
            </a:extLst>
          </p:cNvPr>
          <p:cNvSpPr txBox="1"/>
          <p:nvPr/>
        </p:nvSpPr>
        <p:spPr>
          <a:xfrm>
            <a:off x="6583658" y="1325908"/>
            <a:ext cx="217117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WarAndPeace-v1.cpp</a:t>
            </a:r>
          </a:p>
        </p:txBody>
      </p:sp>
    </p:spTree>
    <p:extLst>
      <p:ext uri="{BB962C8B-B14F-4D97-AF65-F5344CB8AC3E}">
        <p14:creationId xmlns:p14="http://schemas.microsoft.com/office/powerpoint/2010/main" val="1343101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Structure Member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different </a:t>
            </a:r>
            <a:br>
              <a:rPr lang="en-US" dirty="0"/>
            </a:br>
            <a:r>
              <a:rPr lang="en-US" dirty="0"/>
              <a:t>structure types </a:t>
            </a:r>
            <a:br>
              <a:rPr lang="en-US" dirty="0"/>
            </a:br>
            <a:r>
              <a:rPr lang="en-US" dirty="0"/>
              <a:t>can contain</a:t>
            </a:r>
            <a:br>
              <a:rPr lang="en-US" dirty="0"/>
            </a:br>
            <a:r>
              <a:rPr lang="en-US" dirty="0"/>
              <a:t>members with </a:t>
            </a:r>
            <a:br>
              <a:rPr lang="en-US" dirty="0"/>
            </a:br>
            <a:r>
              <a:rPr lang="en-US" dirty="0"/>
              <a:t>the same name.</a:t>
            </a:r>
          </a:p>
          <a:p>
            <a:endParaRPr lang="en-US" dirty="0"/>
          </a:p>
          <a:p>
            <a:r>
              <a:rPr lang="en-US" dirty="0"/>
              <a:t>To access the value of one </a:t>
            </a:r>
            <a:br>
              <a:rPr lang="en-US" dirty="0"/>
            </a:br>
            <a:r>
              <a:rPr lang="en-US" dirty="0"/>
              <a:t>of the structure’s members, </a:t>
            </a:r>
            <a:br>
              <a:rPr lang="en-US" dirty="0"/>
            </a:br>
            <a:r>
              <a:rPr lang="en-US" dirty="0"/>
              <a:t>use a </a:t>
            </a:r>
            <a:r>
              <a:rPr lang="en-US" dirty="0">
                <a:solidFill>
                  <a:srgbClr val="B23C00"/>
                </a:solidFill>
              </a:rPr>
              <a:t>member variable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such as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mary.salary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5" y="1432555"/>
            <a:ext cx="2036135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Employee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2381" y="1432556"/>
            <a:ext cx="191270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Student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id;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55EB8F0-2EAA-C442-BEEB-5D471F7DC92F}"/>
              </a:ext>
            </a:extLst>
          </p:cNvPr>
          <p:cNvGrpSpPr/>
          <p:nvPr/>
        </p:nvGrpSpPr>
        <p:grpSpPr>
          <a:xfrm>
            <a:off x="5577829" y="3886195"/>
            <a:ext cx="2285975" cy="1830388"/>
            <a:chOff x="5669268" y="3701709"/>
            <a:chExt cx="2285975" cy="18303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937DA12-764F-244E-8588-F1049CD07AB7}"/>
                </a:ext>
              </a:extLst>
            </p:cNvPr>
            <p:cNvSpPr/>
            <p:nvPr/>
          </p:nvSpPr>
          <p:spPr bwMode="auto">
            <a:xfrm>
              <a:off x="6781800" y="4069073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12345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8E87C9E-9290-7E45-BA4E-881FF0CAFC2D}"/>
                </a:ext>
              </a:extLst>
            </p:cNvPr>
            <p:cNvSpPr/>
            <p:nvPr/>
          </p:nvSpPr>
          <p:spPr bwMode="auto">
            <a:xfrm>
              <a:off x="6781800" y="4434829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“Mary”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24638BB-6FA8-714C-90C1-937E6AD08F23}"/>
                </a:ext>
              </a:extLst>
            </p:cNvPr>
            <p:cNvSpPr/>
            <p:nvPr/>
          </p:nvSpPr>
          <p:spPr bwMode="auto">
            <a:xfrm>
              <a:off x="6781800" y="4800585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“Poppins”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C8A9169-7837-204B-AEF3-4BB90DEA2996}"/>
                </a:ext>
              </a:extLst>
            </p:cNvPr>
            <p:cNvSpPr/>
            <p:nvPr/>
          </p:nvSpPr>
          <p:spPr bwMode="auto">
            <a:xfrm>
              <a:off x="6781800" y="5166341"/>
              <a:ext cx="1173443" cy="3657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150000.25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ECDDCCA-2183-8E41-A3F6-DC71FA93F40A}"/>
                </a:ext>
              </a:extLst>
            </p:cNvPr>
            <p:cNvSpPr txBox="1"/>
            <p:nvPr/>
          </p:nvSpPr>
          <p:spPr>
            <a:xfrm>
              <a:off x="6469166" y="4082674"/>
              <a:ext cx="3433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822650C-AECF-354D-B949-EA9396E0DA4E}"/>
                </a:ext>
              </a:extLst>
            </p:cNvPr>
            <p:cNvSpPr txBox="1"/>
            <p:nvPr/>
          </p:nvSpPr>
          <p:spPr>
            <a:xfrm>
              <a:off x="5669268" y="4434829"/>
              <a:ext cx="1143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first_name</a:t>
              </a:r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1FBDF7-6895-084E-9E78-09A945F72A02}"/>
                </a:ext>
              </a:extLst>
            </p:cNvPr>
            <p:cNvSpPr txBox="1"/>
            <p:nvPr/>
          </p:nvSpPr>
          <p:spPr>
            <a:xfrm>
              <a:off x="5682092" y="4800585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last_name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0F0A21E-54D5-2345-8B35-7957FF99E758}"/>
                </a:ext>
              </a:extLst>
            </p:cNvPr>
            <p:cNvSpPr txBox="1"/>
            <p:nvPr/>
          </p:nvSpPr>
          <p:spPr>
            <a:xfrm>
              <a:off x="6081240" y="5166341"/>
              <a:ext cx="7312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salary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57F29F-AB72-A043-9677-1768CA4F8181}"/>
                </a:ext>
              </a:extLst>
            </p:cNvPr>
            <p:cNvSpPr txBox="1"/>
            <p:nvPr/>
          </p:nvSpPr>
          <p:spPr>
            <a:xfrm>
              <a:off x="6944896" y="3701709"/>
              <a:ext cx="641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mary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889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42161"/>
          </a:xfrm>
        </p:spPr>
        <p:txBody>
          <a:bodyPr/>
          <a:lstStyle/>
          <a:p>
            <a:r>
              <a:rPr lang="en-US" dirty="0"/>
              <a:t>If you have two variables of the same structure type, you can assign one to the other:</a:t>
            </a:r>
          </a:p>
          <a:p>
            <a:endParaRPr lang="en-US" dirty="0"/>
          </a:p>
          <a:p>
            <a:r>
              <a:rPr lang="en-US" dirty="0"/>
              <a:t>This is equivalent to: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56337" y="2316480"/>
            <a:ext cx="203132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john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mary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63566" y="3429000"/>
            <a:ext cx="541686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john.id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   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mary.id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john.first_name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mary.first_name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john.last_name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mary.last_name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john.salary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=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mary.salary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33188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Variables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An array of employees: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Pass a structure variable to a function: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Return a structure value: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48287" y="1874537"/>
            <a:ext cx="464742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Employee team[10];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team[4].id = 39710;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team[4].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first_name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"Sally";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1899" y="4136182"/>
            <a:ext cx="634019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foo(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 emp1, Employee&amp; emp2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4397" y="5454450"/>
            <a:ext cx="495520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find_employee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id);</a:t>
            </a:r>
          </a:p>
        </p:txBody>
      </p:sp>
    </p:spTree>
    <p:extLst>
      <p:ext uri="{BB962C8B-B14F-4D97-AF65-F5344CB8AC3E}">
        <p14:creationId xmlns:p14="http://schemas.microsoft.com/office/powerpoint/2010/main" val="364536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Variables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407916"/>
          </a:xfrm>
        </p:spPr>
        <p:txBody>
          <a:bodyPr/>
          <a:lstStyle/>
          <a:p>
            <a:r>
              <a:rPr lang="en-US" dirty="0"/>
              <a:t>Pointer to a structure: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Nested structures: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1417342"/>
            <a:ext cx="4339650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Employee *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emp_ptr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emp_ptr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new Employee;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(*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emp_ptr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).id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= 192837;</a:t>
            </a:r>
          </a:p>
          <a:p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emp_ptr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-&gt;salary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= 95000.00;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40" y="3866528"/>
            <a:ext cx="321754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Employee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id;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first_name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last_name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double salary;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bday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610" y="3866528"/>
            <a:ext cx="363112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month, day, year;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5610" y="5528521"/>
            <a:ext cx="307968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Employee tom;</a:t>
            </a:r>
          </a:p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tom.bday.year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= 1992;</a:t>
            </a:r>
          </a:p>
        </p:txBody>
      </p:sp>
    </p:spTree>
    <p:extLst>
      <p:ext uri="{BB962C8B-B14F-4D97-AF65-F5344CB8AC3E}">
        <p14:creationId xmlns:p14="http://schemas.microsoft.com/office/powerpoint/2010/main" val="12742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Object-oriented programming </a:t>
            </a:r>
            <a:r>
              <a:rPr lang="en-US" dirty="0"/>
              <a:t>(OOP) is about</a:t>
            </a:r>
          </a:p>
          <a:p>
            <a:pPr lvl="1"/>
            <a:r>
              <a:rPr lang="en-US" dirty="0"/>
              <a:t>encapsulation</a:t>
            </a:r>
          </a:p>
          <a:p>
            <a:pPr lvl="1"/>
            <a:r>
              <a:rPr lang="en-US" dirty="0"/>
              <a:t>inheritance</a:t>
            </a:r>
          </a:p>
          <a:p>
            <a:pPr lvl="1"/>
            <a:r>
              <a:rPr lang="en-US" dirty="0"/>
              <a:t>polymorphism</a:t>
            </a:r>
          </a:p>
          <a:p>
            <a:pPr lvl="4"/>
            <a:endParaRPr lang="en-US" dirty="0"/>
          </a:p>
          <a:p>
            <a:r>
              <a:rPr lang="en-US" dirty="0"/>
              <a:t>Work with values called </a:t>
            </a:r>
            <a:r>
              <a:rPr lang="en-US" dirty="0">
                <a:solidFill>
                  <a:srgbClr val="B23C00"/>
                </a:solidFill>
              </a:rPr>
              <a:t>objects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Objects have </a:t>
            </a:r>
            <a:r>
              <a:rPr lang="en-US" dirty="0">
                <a:solidFill>
                  <a:srgbClr val="B23C00"/>
                </a:solidFill>
              </a:rPr>
              <a:t>methods</a:t>
            </a:r>
            <a:r>
              <a:rPr lang="en-US" dirty="0"/>
              <a:t> (member functions) </a:t>
            </a:r>
            <a:br>
              <a:rPr lang="en-US" dirty="0"/>
            </a:br>
            <a:r>
              <a:rPr lang="en-US" dirty="0"/>
              <a:t>that operate on the objects.</a:t>
            </a:r>
          </a:p>
          <a:p>
            <a:pPr lvl="1"/>
            <a:r>
              <a:rPr lang="en-US" dirty="0"/>
              <a:t>Example: A string is an object. Strings have a length method, so that if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a string variable, then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str.length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dirty="0"/>
              <a:t>is the length of its string value.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4732" y="1874537"/>
            <a:ext cx="54809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Combine variables and functions into a </a:t>
            </a:r>
            <a:r>
              <a:rPr lang="en-US" sz="1800">
                <a:solidFill>
                  <a:srgbClr val="0033CC"/>
                </a:solidFill>
              </a:rPr>
              <a:t>single class.</a:t>
            </a:r>
          </a:p>
        </p:txBody>
      </p:sp>
    </p:spTree>
    <p:extLst>
      <p:ext uri="{BB962C8B-B14F-4D97-AF65-F5344CB8AC3E}">
        <p14:creationId xmlns:p14="http://schemas.microsoft.com/office/powerpoint/2010/main" val="28680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class</a:t>
            </a:r>
            <a:r>
              <a:rPr lang="en-US" dirty="0"/>
              <a:t> is a data type whose values are </a:t>
            </a:r>
            <a:r>
              <a:rPr lang="en-US" dirty="0">
                <a:solidFill>
                  <a:srgbClr val="B23C00"/>
                </a:solidFill>
              </a:rPr>
              <a:t>objects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Like structure types, you can </a:t>
            </a:r>
            <a:br>
              <a:rPr lang="en-US" dirty="0"/>
            </a:br>
            <a:r>
              <a:rPr lang="en-US" dirty="0"/>
              <a:t>define your own class types.</a:t>
            </a:r>
          </a:p>
          <a:p>
            <a:pPr lvl="5"/>
            <a:endParaRPr lang="en-US" dirty="0"/>
          </a:p>
          <a:p>
            <a:r>
              <a:rPr lang="en-US" dirty="0"/>
              <a:t>A class type definition includes both </a:t>
            </a:r>
            <a:br>
              <a:rPr lang="en-US" dirty="0"/>
            </a:br>
            <a:r>
              <a:rPr lang="en-US" dirty="0"/>
              <a:t>member variables and declarations of </a:t>
            </a:r>
            <a:br>
              <a:rPr lang="en-US" dirty="0"/>
            </a:br>
            <a:r>
              <a:rPr lang="en-US" dirty="0"/>
              <a:t>member functions.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17537" y="4326405"/>
            <a:ext cx="3631122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month, day, year;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void print();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3236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Member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Define member functions outside of </a:t>
            </a:r>
            <a:br>
              <a:rPr lang="en-US" dirty="0"/>
            </a:br>
            <a:r>
              <a:rPr lang="en-US" dirty="0"/>
              <a:t>the class definition: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Scope resolution operator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8565" y="2331732"/>
            <a:ext cx="776687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month, day, year;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Birthday::print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month &lt;&lt; "/" &lt;&lt; day &lt;&lt; "/" &lt;&lt; year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56289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and Private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 of a class are either public or private.</a:t>
            </a:r>
          </a:p>
          <a:p>
            <a:pPr lvl="4"/>
            <a:endParaRPr lang="en-US" dirty="0"/>
          </a:p>
          <a:p>
            <a:r>
              <a:rPr lang="en-US" dirty="0"/>
              <a:t>Private members of a class can be accessed only by member functions of the same class.</a:t>
            </a:r>
          </a:p>
          <a:p>
            <a:pPr lvl="4"/>
            <a:endParaRPr lang="en-US" dirty="0"/>
          </a:p>
          <a:p>
            <a:r>
              <a:rPr lang="en-US" dirty="0"/>
              <a:t>You can provide public getters and setters </a:t>
            </a:r>
            <a:br>
              <a:rPr lang="en-US" dirty="0"/>
            </a:br>
            <a:r>
              <a:rPr lang="en-US" dirty="0"/>
              <a:t>for any private member variables.</a:t>
            </a:r>
          </a:p>
          <a:p>
            <a:pPr lvl="1"/>
            <a:r>
              <a:rPr lang="en-US" dirty="0"/>
              <a:t>AKA accessors and </a:t>
            </a:r>
            <a:r>
              <a:rPr lang="en-US" dirty="0" err="1"/>
              <a:t>mutators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448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and Private Members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33820"/>
            <a:ext cx="5943535" cy="53717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get_year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get_month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get_day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de-DE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set_year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set_month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m);</a:t>
            </a:r>
          </a:p>
          <a:p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set_day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sz="1400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  <a:p>
            <a:endParaRPr lang="de-DE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void print();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year, month, day;</a:t>
            </a:r>
          </a:p>
          <a:p>
            <a:r>
              <a:rPr lang="uk-UA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uk-UA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Birthday::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get_year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 { return year; }</a:t>
            </a: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Birthday::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get_month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{ return month; }</a:t>
            </a: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Birthday::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get_day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  { return day; }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void Birthday::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set_year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y)  { year = y; }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void Birthday::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set_month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m) { month = m; }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void Birthday::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set_day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d)   { day = d;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0780" y="1333820"/>
            <a:ext cx="2547492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Birthday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bd.set_year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(1990);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bd.set_month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(9);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    bd.set_day(2);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bd.print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ro-RO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ro-RO" sz="14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ro-RO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4341" y="3693720"/>
            <a:ext cx="880369" cy="30777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bg-BG" sz="1400"/>
              <a:t>9/2/1990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0865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can define special member functions called </a:t>
            </a:r>
            <a:r>
              <a:rPr lang="en-US" dirty="0">
                <a:solidFill>
                  <a:srgbClr val="B23C00"/>
                </a:solidFill>
              </a:rPr>
              <a:t>constructors</a:t>
            </a:r>
            <a:r>
              <a:rPr lang="en-US" dirty="0"/>
              <a:t> that initialize the values </a:t>
            </a:r>
            <a:br>
              <a:rPr lang="en-US" dirty="0"/>
            </a:br>
            <a:r>
              <a:rPr lang="en-US" dirty="0"/>
              <a:t>of member variables.</a:t>
            </a:r>
          </a:p>
          <a:p>
            <a:pPr lvl="4"/>
            <a:endParaRPr lang="en-US" dirty="0"/>
          </a:p>
          <a:p>
            <a:r>
              <a:rPr lang="en-US" dirty="0"/>
              <a:t>A constructor has the same name </a:t>
            </a:r>
            <a:br>
              <a:rPr lang="en-US" dirty="0"/>
            </a:br>
            <a:r>
              <a:rPr lang="en-US" dirty="0"/>
              <a:t>as the class itself.</a:t>
            </a:r>
          </a:p>
          <a:p>
            <a:pPr lvl="1"/>
            <a:r>
              <a:rPr lang="en-US" dirty="0"/>
              <a:t>It has no return type, not even void.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default constructor </a:t>
            </a:r>
            <a:r>
              <a:rPr lang="en-US" dirty="0"/>
              <a:t>has no parameters.</a:t>
            </a:r>
          </a:p>
          <a:p>
            <a:pPr lvl="4"/>
            <a:endParaRPr lang="en-US" dirty="0"/>
          </a:p>
          <a:p>
            <a:r>
              <a:rPr lang="en-US" dirty="0"/>
              <a:t>A constructor is </a:t>
            </a:r>
            <a:r>
              <a:rPr lang="en-US" dirty="0">
                <a:solidFill>
                  <a:srgbClr val="B23C00"/>
                </a:solidFill>
              </a:rPr>
              <a:t>called automatically </a:t>
            </a:r>
            <a:br>
              <a:rPr lang="en-US" dirty="0"/>
            </a:br>
            <a:r>
              <a:rPr lang="en-US" dirty="0"/>
              <a:t>whenever an object of the class is created.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4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1822-AEFB-C846-B765-7CA2890D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3BACB6-D62D-784F-818B-8A441198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39ED0D-7CF2-AE46-98E9-8BE49EE3C449}"/>
              </a:ext>
            </a:extLst>
          </p:cNvPr>
          <p:cNvSpPr txBox="1"/>
          <p:nvPr/>
        </p:nvSpPr>
        <p:spPr>
          <a:xfrm>
            <a:off x="237319" y="1200864"/>
            <a:ext cx="8669361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Search the input file for the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names);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Search each line of the input file for the names. A name can be split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across two lines. Print the line number and position of each found name.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If there are multiple names in a line, print them in alphabetical order.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names);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Print a name with the line number and position.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line number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 the position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 the name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position,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name);</a:t>
            </a:r>
          </a:p>
        </p:txBody>
      </p:sp>
    </p:spTree>
    <p:extLst>
      <p:ext uri="{BB962C8B-B14F-4D97-AF65-F5344CB8AC3E}">
        <p14:creationId xmlns:p14="http://schemas.microsoft.com/office/powerpoint/2010/main" val="21886536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25903"/>
            <a:ext cx="8454559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// Constructors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Birthday::Birthday() : year(0), month(0), day(0)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// Default constructor with an empty body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Birthday::Birthday(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 : year(y), month(m), day(d)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// Empty body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58247" y="1224501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758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9127" y="1325903"/>
            <a:ext cx="818044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Birthday bd1;              // call default constructor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Birthday bd2(1990, 9, 2);  // call constructor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    bd1.print();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    bd2.print();</a:t>
            </a:r>
          </a:p>
          <a:p>
            <a:r>
              <a:rPr lang="ro-RO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9127" y="3796766"/>
            <a:ext cx="1287532" cy="646331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bg-BG" sz="1800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bg-BG" sz="1800" b="1" dirty="0">
                <a:latin typeface="Courier New" charset="0"/>
                <a:ea typeface="Courier New" charset="0"/>
                <a:cs typeface="Courier New" charset="0"/>
              </a:rPr>
              <a:t>9/2/1990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605636"/>
            <a:ext cx="8229600" cy="1525289"/>
          </a:xfrm>
        </p:spPr>
        <p:txBody>
          <a:bodyPr/>
          <a:lstStyle/>
          <a:p>
            <a:r>
              <a:rPr lang="en-US" dirty="0"/>
              <a:t>Do not write:</a:t>
            </a:r>
          </a:p>
          <a:p>
            <a:pPr lvl="1"/>
            <a:r>
              <a:rPr lang="en-US" dirty="0"/>
              <a:t>That is a declaration of a function named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bd1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returns a value of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0415" y="4674792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Birthday bd1();</a:t>
            </a:r>
          </a:p>
        </p:txBody>
      </p:sp>
    </p:spTree>
    <p:extLst>
      <p:ext uri="{BB962C8B-B14F-4D97-AF65-F5344CB8AC3E}">
        <p14:creationId xmlns:p14="http://schemas.microsoft.com/office/powerpoint/2010/main" val="5329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provided </a:t>
            </a:r>
            <a:r>
              <a:rPr lang="en-US" u="sng" dirty="0"/>
              <a:t>no</a:t>
            </a:r>
            <a:r>
              <a:rPr lang="en-US" dirty="0"/>
              <a:t> constructors for a class, </a:t>
            </a:r>
            <a:br>
              <a:rPr lang="en-US" dirty="0"/>
            </a:br>
            <a:r>
              <a:rPr lang="en-US" dirty="0"/>
              <a:t>the C++ compiler will generate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default constructor</a:t>
            </a:r>
            <a:r>
              <a:rPr lang="en-US" dirty="0"/>
              <a:t> that does nothing.</a:t>
            </a:r>
          </a:p>
          <a:p>
            <a:pPr lvl="4"/>
            <a:endParaRPr lang="en-US" dirty="0"/>
          </a:p>
          <a:p>
            <a:r>
              <a:rPr lang="en-US" dirty="0"/>
              <a:t>However, if you provided </a:t>
            </a:r>
            <a:r>
              <a:rPr lang="en-US" u="sng" dirty="0"/>
              <a:t>at least one </a:t>
            </a:r>
            <a:r>
              <a:rPr lang="en-US" dirty="0"/>
              <a:t>constructor for the class, the compiler </a:t>
            </a:r>
            <a:br>
              <a:rPr lang="en-US" dirty="0"/>
            </a:br>
            <a:r>
              <a:rPr lang="en-US" dirty="0"/>
              <a:t>will not generate a default constructor.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7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 provided this constructor only:</a:t>
            </a:r>
          </a:p>
          <a:p>
            <a:endParaRPr lang="en-US" dirty="0"/>
          </a:p>
          <a:p>
            <a:r>
              <a:rPr lang="en-US" dirty="0"/>
              <a:t>Then the following object declaration is illegal: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71343" y="1783098"/>
            <a:ext cx="48013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Birthday(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9393" y="2971805"/>
            <a:ext cx="21852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Birthday bd1;</a:t>
            </a:r>
          </a:p>
        </p:txBody>
      </p:sp>
    </p:spTree>
    <p:extLst>
      <p:ext uri="{BB962C8B-B14F-4D97-AF65-F5344CB8AC3E}">
        <p14:creationId xmlns:p14="http://schemas.microsoft.com/office/powerpoint/2010/main" val="27362474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dirty="0"/>
              <a:t>A data type specifies:</a:t>
            </a:r>
          </a:p>
          <a:p>
            <a:pPr lvl="1"/>
            <a:r>
              <a:rPr lang="en-US" dirty="0"/>
              <a:t>what values are allowed</a:t>
            </a:r>
          </a:p>
          <a:p>
            <a:pPr lvl="1"/>
            <a:r>
              <a:rPr lang="en-US" dirty="0"/>
              <a:t>what operations are allowed</a:t>
            </a:r>
          </a:p>
          <a:p>
            <a:pPr lvl="5"/>
            <a:endParaRPr lang="en-US" dirty="0"/>
          </a:p>
          <a:p>
            <a:r>
              <a:rPr lang="en-US" dirty="0"/>
              <a:t>An abstract data type (ADT):</a:t>
            </a:r>
          </a:p>
          <a:p>
            <a:pPr lvl="1"/>
            <a:r>
              <a:rPr lang="en-US" dirty="0"/>
              <a:t>allows its values and operations to be used</a:t>
            </a:r>
          </a:p>
          <a:p>
            <a:pPr lvl="1"/>
            <a:r>
              <a:rPr lang="en-US" dirty="0"/>
              <a:t>hides how the values and operations are implemented</a:t>
            </a:r>
          </a:p>
          <a:p>
            <a:pPr lvl="5"/>
            <a:endParaRPr lang="en-US" dirty="0"/>
          </a:p>
          <a:p>
            <a:r>
              <a:rPr lang="en-US" dirty="0"/>
              <a:t>Example: The predefined type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an ADT.</a:t>
            </a:r>
          </a:p>
          <a:p>
            <a:pPr lvl="1"/>
            <a:r>
              <a:rPr lang="en-US" dirty="0"/>
              <a:t>You can use integers and the operators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 - * / %</a:t>
            </a:r>
          </a:p>
          <a:p>
            <a:pPr lvl="1"/>
            <a:r>
              <a:rPr lang="en-US" dirty="0"/>
              <a:t>But you don’t know how they’re implemented.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2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Data Types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236697"/>
          </a:xfrm>
        </p:spPr>
        <p:txBody>
          <a:bodyPr/>
          <a:lstStyle/>
          <a:p>
            <a:r>
              <a:rPr lang="en-US" dirty="0"/>
              <a:t>To make your class an ADT, you must separate:</a:t>
            </a:r>
          </a:p>
          <a:p>
            <a:pPr lvl="1"/>
            <a:r>
              <a:rPr lang="en-US" dirty="0"/>
              <a:t>The specification of how a type is used.</a:t>
            </a:r>
          </a:p>
          <a:p>
            <a:pPr lvl="1"/>
            <a:r>
              <a:rPr lang="en-US" dirty="0"/>
              <a:t>The details of how the type is implemented.</a:t>
            </a:r>
          </a:p>
          <a:p>
            <a:pPr lvl="5"/>
            <a:endParaRPr lang="en-US" dirty="0"/>
          </a:p>
          <a:p>
            <a:r>
              <a:rPr lang="en-US" dirty="0"/>
              <a:t>To ensure this separation:</a:t>
            </a:r>
          </a:p>
          <a:p>
            <a:pPr lvl="1"/>
            <a:r>
              <a:rPr lang="en-US" dirty="0"/>
              <a:t>Make all member variables private.</a:t>
            </a:r>
          </a:p>
          <a:p>
            <a:pPr lvl="1"/>
            <a:r>
              <a:rPr lang="en-US" dirty="0"/>
              <a:t>Make public all the member functions that a programmer needs to use, and fully specify </a:t>
            </a:r>
            <a:br>
              <a:rPr lang="en-US" dirty="0"/>
            </a:br>
            <a:r>
              <a:rPr lang="en-US" dirty="0"/>
              <a:t>how to use each one.</a:t>
            </a:r>
          </a:p>
          <a:p>
            <a:pPr lvl="1"/>
            <a:r>
              <a:rPr lang="en-US" dirty="0"/>
              <a:t>Make private all helper member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99383" y="5560642"/>
            <a:ext cx="383662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0033CC"/>
                </a:solidFill>
              </a:rPr>
              <a:t>Is the </a:t>
            </a:r>
            <a:r>
              <a:rPr lang="en-US" sz="2000" b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sz="2000">
                <a:solidFill>
                  <a:srgbClr val="0033CC"/>
                </a:solidFill>
              </a:rPr>
              <a:t> </a:t>
            </a:r>
            <a:r>
              <a:rPr lang="en-US" sz="2000" dirty="0">
                <a:solidFill>
                  <a:srgbClr val="0033CC"/>
                </a:solidFill>
              </a:rPr>
              <a:t>class an ADT?</a:t>
            </a:r>
          </a:p>
        </p:txBody>
      </p:sp>
    </p:spTree>
    <p:extLst>
      <p:ext uri="{BB962C8B-B14F-4D97-AF65-F5344CB8AC3E}">
        <p14:creationId xmlns:p14="http://schemas.microsoft.com/office/powerpoint/2010/main" val="378162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72FA4-D39D-A340-B501-075EF3AB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F80C5-85B3-F94A-A3C1-A77DBDD0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CAF0A-43CA-994E-9D95-CE758569D207}"/>
              </a:ext>
            </a:extLst>
          </p:cNvPr>
          <p:cNvSpPr txBox="1"/>
          <p:nvPr/>
        </p:nvSpPr>
        <p:spPr>
          <a:xfrm>
            <a:off x="914440" y="1200864"/>
            <a:ext cx="7595349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input.open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(INPUT_FILE_NAME);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input.fail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"Failed to open " &lt;&lt; INPUT_FILE_NAME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-1;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Pass the FULL_NAMES array even though it's a global constant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to make it easier to change it to a non-global constant later.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FULL_NAMES);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names)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LINE  POSITION  NAME"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names);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797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575B-6668-6445-9344-E32F71A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v.1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94298-C6C9-064A-8079-E0EB2CDED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758077-B226-2F4B-B4BC-3FDACF9D48C7}"/>
              </a:ext>
            </a:extLst>
          </p:cNvPr>
          <p:cNvSpPr txBox="1"/>
          <p:nvPr/>
        </p:nvSpPr>
        <p:spPr>
          <a:xfrm>
            <a:off x="1186795" y="1227177"/>
            <a:ext cx="7165744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names)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line;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line))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string name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names.at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Is the entire name in this line? If yes, print it.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index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line.find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Yes: Print it.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(index &gt;=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print_name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index, 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line_number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883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F709-6E10-B046-9EAF-0532C729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v.2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8124F-219D-424F-BF3A-DF4AB8A0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4B305-844A-6447-B872-C7B2D6AF8790}"/>
              </a:ext>
            </a:extLst>
          </p:cNvPr>
          <p:cNvSpPr txBox="1"/>
          <p:nvPr/>
        </p:nvSpPr>
        <p:spPr>
          <a:xfrm>
            <a:off x="398421" y="1498300"/>
            <a:ext cx="8347157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Search each line of the input file for the names. A name can be split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across two lines. Print the line number and position of each found name.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If there are multiple names in a line, print them in alphabetical order.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first and last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first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last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indexes of the first names on the previous line.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vector&lt;string&gt;&amp;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vector&lt;string&gt;&amp;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vector&lt;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Split a full name into its first and last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 the full name.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first and last names in a vector.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vector&lt;string&gt;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split_name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name);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4E0A13-BC68-6C49-A2BA-9963C5FCC291}"/>
              </a:ext>
            </a:extLst>
          </p:cNvPr>
          <p:cNvSpPr txBox="1"/>
          <p:nvPr/>
        </p:nvSpPr>
        <p:spPr>
          <a:xfrm>
            <a:off x="6400780" y="1325908"/>
            <a:ext cx="217117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WarAndPeace-v2.cpp</a:t>
            </a:r>
          </a:p>
        </p:txBody>
      </p:sp>
    </p:spTree>
    <p:extLst>
      <p:ext uri="{BB962C8B-B14F-4D97-AF65-F5344CB8AC3E}">
        <p14:creationId xmlns:p14="http://schemas.microsoft.com/office/powerpoint/2010/main" val="277308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1AE8-02C8-DD4E-9DB7-6397942A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v.2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69C09-493D-3D44-AE9E-9409C362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1738E8-4060-9646-942B-1D9998662DF3}"/>
              </a:ext>
            </a:extLst>
          </p:cNvPr>
          <p:cNvSpPr txBox="1"/>
          <p:nvPr/>
        </p:nvSpPr>
        <p:spPr>
          <a:xfrm>
            <a:off x="182928" y="1262265"/>
            <a:ext cx="8239756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search_file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vector&lt;string&gt;&amp; names)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To store first and last names split from the full names.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vector&lt;string&gt;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first_names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last_names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To store the index of a first name on the previous line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if it was at the end of the line.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over each name.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(string name : names)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Split each name into its first name and last name.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vector&lt;string&gt; parts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split_name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first_names.push_back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parts.at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last_names.push_back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parts.at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Initialize each corresponding previous line index to -1.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LINE  POSITION  NAME"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search_lines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(input, names,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first_names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last_names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prev_line_indexes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78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4E65-4667-134F-B4BE-92D9E0A2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 Solution v.2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22C18-0C25-D14A-832B-A1532B65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7B80F8-2FBA-A54E-A316-0C26346E0AB7}"/>
              </a:ext>
            </a:extLst>
          </p:cNvPr>
          <p:cNvSpPr txBox="1"/>
          <p:nvPr/>
        </p:nvSpPr>
        <p:spPr>
          <a:xfrm>
            <a:off x="398421" y="1410830"/>
            <a:ext cx="8347157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vector&lt;string&gt;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split_name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string&amp; name)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vector&lt;string&gt; parts;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space_pos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name.find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 ');  // position of the space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name.substr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space_pos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                // first name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name.substr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(space_pos+1,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()));  // last name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parts;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713268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42357</TotalTime>
  <Words>1972</Words>
  <Application>Microsoft Macintosh PowerPoint</Application>
  <PresentationFormat>On-screen Show (4:3)</PresentationFormat>
  <Paragraphs>760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Courier New</vt:lpstr>
      <vt:lpstr>Times</vt:lpstr>
      <vt:lpstr>Times New Roman</vt:lpstr>
      <vt:lpstr>Wingdings</vt:lpstr>
      <vt:lpstr>Quadrant</vt:lpstr>
      <vt:lpstr>CS 144 Advanced C++ Programming February 19 Class Meeting</vt:lpstr>
      <vt:lpstr>Assignment #3 Solution</vt:lpstr>
      <vt:lpstr>Assignment #3 Solution v.1</vt:lpstr>
      <vt:lpstr>Assignment #3 Solution v.1, cont’d</vt:lpstr>
      <vt:lpstr>Assignment #3 Solution v.1, cont’d</vt:lpstr>
      <vt:lpstr>Assignment #3 Solution v.1, cont’d</vt:lpstr>
      <vt:lpstr>Assignment #3 Solution v.2</vt:lpstr>
      <vt:lpstr>Assignment #3 Solution v.2, cont’d</vt:lpstr>
      <vt:lpstr>Assignment #3 Solution v.2, cont’d</vt:lpstr>
      <vt:lpstr>Assignment #3 Solution v.2, cont’d</vt:lpstr>
      <vt:lpstr>Assignment #3 Solution v.2, cont’d</vt:lpstr>
      <vt:lpstr>Assignment #3 Solution v.2, cont’d</vt:lpstr>
      <vt:lpstr>Dynamic Arrays</vt:lpstr>
      <vt:lpstr>Dynamic Arrays, cont’d</vt:lpstr>
      <vt:lpstr>Dynamic Arrays, cont’d</vt:lpstr>
      <vt:lpstr>Dynamic Arrays, cont’d</vt:lpstr>
      <vt:lpstr>Dynamic Arrays, cont’d</vt:lpstr>
      <vt:lpstr>Two-Dimensional Dynamic Array</vt:lpstr>
      <vt:lpstr>Two-Dimensional Dynamic Array, cont’d</vt:lpstr>
      <vt:lpstr>Two-Dimensional Dynamic Array, cont’d</vt:lpstr>
      <vt:lpstr>Two-Dimensional Dynamic Array, cont’d</vt:lpstr>
      <vt:lpstr>Two-Dimensional Dynamic Array, cont’d</vt:lpstr>
      <vt:lpstr>Two-Dimensional Dynamic Array, cont’d</vt:lpstr>
      <vt:lpstr>Use typedefs</vt:lpstr>
      <vt:lpstr>char* and char**</vt:lpstr>
      <vt:lpstr>C++ Strings and Vectors are Better</vt:lpstr>
      <vt:lpstr>Assignment #4. Student Scores</vt:lpstr>
      <vt:lpstr>Structures</vt:lpstr>
      <vt:lpstr>Structures are Types</vt:lpstr>
      <vt:lpstr>Scope of Structure Member Names</vt:lpstr>
      <vt:lpstr>Structure Variables</vt:lpstr>
      <vt:lpstr>Structure Variables, cont’d</vt:lpstr>
      <vt:lpstr>Structure Variables, cont’d</vt:lpstr>
      <vt:lpstr>Object-Oriented Programming</vt:lpstr>
      <vt:lpstr>Classes</vt:lpstr>
      <vt:lpstr>Defining Member Functions</vt:lpstr>
      <vt:lpstr>Public and Private Members</vt:lpstr>
      <vt:lpstr>Public and Private Members, cont’d</vt:lpstr>
      <vt:lpstr>Constructors</vt:lpstr>
      <vt:lpstr>Constructors, cont’d</vt:lpstr>
      <vt:lpstr>Constructors, cont’d</vt:lpstr>
      <vt:lpstr>Constructors, cont’d</vt:lpstr>
      <vt:lpstr>Constructors, cont’d</vt:lpstr>
      <vt:lpstr>Abstract Data Types</vt:lpstr>
      <vt:lpstr>Abstract Data Types,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638</cp:revision>
  <dcterms:created xsi:type="dcterms:W3CDTF">2008-01-12T03:52:55Z</dcterms:created>
  <dcterms:modified xsi:type="dcterms:W3CDTF">2019-02-19T16:46:46Z</dcterms:modified>
  <cp:category/>
</cp:coreProperties>
</file>