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310" r:id="rId10"/>
    <p:sldId id="292" r:id="rId11"/>
    <p:sldId id="293" r:id="rId12"/>
    <p:sldId id="294" r:id="rId13"/>
    <p:sldId id="295" r:id="rId14"/>
    <p:sldId id="296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3C00"/>
    <a:srgbClr val="0033CC"/>
    <a:srgbClr val="009051"/>
    <a:srgbClr val="E1F5FF"/>
    <a:srgbClr val="A12A03"/>
    <a:srgbClr val="C6DEFF"/>
    <a:srgbClr val="66CCFF"/>
    <a:srgbClr val="A40000"/>
    <a:srgbClr val="CC99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13" autoAdjust="0"/>
    <p:restoredTop sz="98450" autoAdjust="0"/>
  </p:normalViewPr>
  <p:slideViewPr>
    <p:cSldViewPr>
      <p:cViewPr varScale="1">
        <p:scale>
          <a:sx n="146" d="100"/>
          <a:sy n="146" d="100"/>
        </p:scale>
        <p:origin x="1016" y="160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2/13/19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sp>
        <p:nvSpPr>
          <p:cNvPr id="2" name="TextBox 1"/>
          <p:cNvSpPr txBox="1"/>
          <p:nvPr userDrawn="1"/>
        </p:nvSpPr>
        <p:spPr>
          <a:xfrm>
            <a:off x="1097318" y="6263609"/>
            <a:ext cx="16289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Science Dept.</a:t>
            </a:r>
          </a:p>
          <a:p>
            <a:r>
              <a:rPr lang="en-US" sz="1000" baseline="0" dirty="0"/>
              <a:t>Spring 2019: February 14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932393" y="6263609"/>
            <a:ext cx="23278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CS 144: </a:t>
            </a:r>
            <a:r>
              <a:rPr lang="en-US" sz="1000" baseline="0" dirty="0"/>
              <a:t>Advanced C++ Programming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  <p:pic>
        <p:nvPicPr>
          <p:cNvPr id="14" name="Picture 13" descr="SJSU-logo">
            <a:extLst>
              <a:ext uri="{FF2B5EF4-FFF2-40B4-BE49-F238E27FC236}">
                <a16:creationId xmlns:a16="http://schemas.microsoft.com/office/drawing/2014/main" id="{4830A4C5-590F-294F-A0E1-5C8F93ACD50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CS 144</a:t>
            </a:r>
            <a:br>
              <a:rPr lang="en-US" sz="3200" dirty="0"/>
            </a:br>
            <a:r>
              <a:rPr lang="en-US" dirty="0"/>
              <a:t>Advanced C++ Programming</a:t>
            </a:r>
            <a:br>
              <a:rPr lang="en-US" sz="3600" dirty="0"/>
            </a:br>
            <a:r>
              <a:rPr lang="en-US" sz="2400" dirty="0"/>
              <a:t>February 12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2019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7" name="Picture 5" descr="sjsu_logo2">
            <a:extLst>
              <a:ext uri="{FF2B5EF4-FFF2-40B4-BE49-F238E27FC236}">
                <a16:creationId xmlns:a16="http://schemas.microsoft.com/office/drawing/2014/main" id="{6B006EFA-784A-554F-8F3C-4F6C2F67C8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F1033746-0B2A-204D-B17D-6FFAFA11DB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and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3017487"/>
          </a:xfrm>
        </p:spPr>
        <p:txBody>
          <a:bodyPr/>
          <a:lstStyle/>
          <a:p>
            <a:r>
              <a:rPr lang="en-US" dirty="0"/>
              <a:t>An array variable is actually a pointer variable.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array/pointer variable points to the </a:t>
            </a:r>
            <a:r>
              <a:rPr lang="en-US" dirty="0">
                <a:solidFill>
                  <a:srgbClr val="B23C00"/>
                </a:solidFill>
              </a:rPr>
              <a:t>first element</a:t>
            </a:r>
            <a:r>
              <a:rPr lang="en-US" dirty="0"/>
              <a:t> of the array.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0113" y="1874537"/>
            <a:ext cx="1843774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a[3];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2060683" y="2651773"/>
            <a:ext cx="5022633" cy="502910"/>
            <a:chOff x="2560342" y="2971805"/>
            <a:chExt cx="5022633" cy="502910"/>
          </a:xfrm>
        </p:grpSpPr>
        <p:sp>
          <p:nvSpPr>
            <p:cNvPr id="7" name="Oval 6"/>
            <p:cNvSpPr/>
            <p:nvPr/>
          </p:nvSpPr>
          <p:spPr bwMode="auto">
            <a:xfrm>
              <a:off x="3291854" y="3131821"/>
              <a:ext cx="182878" cy="18287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4843061" y="2971805"/>
              <a:ext cx="914390" cy="50291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2926098" y="2971805"/>
              <a:ext cx="914390" cy="50291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560342" y="3013050"/>
              <a:ext cx="36901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latin typeface="Courier New" charset="0"/>
                  <a:ea typeface="Courier New" charset="0"/>
                  <a:cs typeface="Courier New" charset="0"/>
                </a:rPr>
                <a:t>a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5754195" y="2971805"/>
              <a:ext cx="914390" cy="50291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6668585" y="2971805"/>
              <a:ext cx="914390" cy="50291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16" name="Straight Arrow Connector 15"/>
            <p:cNvCxnSpPr>
              <a:stCxn id="7" idx="6"/>
              <a:endCxn id="8" idx="1"/>
            </p:cNvCxnSpPr>
            <p:nvPr/>
          </p:nvCxnSpPr>
          <p:spPr bwMode="auto">
            <a:xfrm>
              <a:off x="3474732" y="3223260"/>
              <a:ext cx="1368329" cy="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34" name="Group 33"/>
          <p:cNvGrpSpPr/>
          <p:nvPr/>
        </p:nvGrpSpPr>
        <p:grpSpPr>
          <a:xfrm>
            <a:off x="2060683" y="3927891"/>
            <a:ext cx="5022633" cy="1969962"/>
            <a:chOff x="2060683" y="3927891"/>
            <a:chExt cx="5022633" cy="1969962"/>
          </a:xfrm>
        </p:grpSpPr>
        <p:sp>
          <p:nvSpPr>
            <p:cNvPr id="18" name="TextBox 17"/>
            <p:cNvSpPr txBox="1"/>
            <p:nvPr/>
          </p:nvSpPr>
          <p:spPr>
            <a:xfrm>
              <a:off x="4547319" y="3927891"/>
              <a:ext cx="1843774" cy="120032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 err="1">
                  <a:latin typeface="Courier New" charset="0"/>
                  <a:ea typeface="Courier New" charset="0"/>
                  <a:cs typeface="Courier New" charset="0"/>
                </a:rPr>
                <a:t>int</a:t>
              </a:r>
              <a:r>
                <a:rPr lang="en-US" sz="2400" b="1" dirty="0">
                  <a:latin typeface="Courier New" charset="0"/>
                  <a:ea typeface="Courier New" charset="0"/>
                  <a:cs typeface="Courier New" charset="0"/>
                </a:rPr>
                <a:t> a[3];</a:t>
              </a:r>
            </a:p>
            <a:p>
              <a:r>
                <a:rPr lang="en-US" sz="2400" b="1" dirty="0" err="1">
                  <a:latin typeface="Courier New" charset="0"/>
                  <a:ea typeface="Courier New" charset="0"/>
                  <a:cs typeface="Courier New" charset="0"/>
                </a:rPr>
                <a:t>int</a:t>
              </a:r>
              <a:r>
                <a:rPr lang="en-US" sz="2400" b="1" dirty="0">
                  <a:latin typeface="Courier New" charset="0"/>
                  <a:ea typeface="Courier New" charset="0"/>
                  <a:cs typeface="Courier New" charset="0"/>
                </a:rPr>
                <a:t> *p;</a:t>
              </a:r>
            </a:p>
            <a:p>
              <a:r>
                <a:rPr lang="en-US" sz="2400" b="1" dirty="0">
                  <a:latin typeface="Courier New" charset="0"/>
                  <a:ea typeface="Courier New" charset="0"/>
                  <a:cs typeface="Courier New" charset="0"/>
                </a:rPr>
                <a:t>p = a;</a:t>
              </a:r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2060683" y="4564392"/>
              <a:ext cx="5022633" cy="1333461"/>
              <a:chOff x="2060683" y="4564392"/>
              <a:chExt cx="5022633" cy="1333461"/>
            </a:xfrm>
          </p:grpSpPr>
          <p:grpSp>
            <p:nvGrpSpPr>
              <p:cNvPr id="19" name="Group 18"/>
              <p:cNvGrpSpPr/>
              <p:nvPr/>
            </p:nvGrpSpPr>
            <p:grpSpPr>
              <a:xfrm>
                <a:off x="2060683" y="4564392"/>
                <a:ext cx="5022633" cy="1333461"/>
                <a:chOff x="2560342" y="2141254"/>
                <a:chExt cx="5022633" cy="1333461"/>
              </a:xfrm>
            </p:grpSpPr>
            <p:sp>
              <p:nvSpPr>
                <p:cNvPr id="20" name="Oval 19"/>
                <p:cNvSpPr/>
                <p:nvPr/>
              </p:nvSpPr>
              <p:spPr bwMode="auto">
                <a:xfrm>
                  <a:off x="3291854" y="3131821"/>
                  <a:ext cx="182878" cy="182878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21" name="Rectangle 20"/>
                <p:cNvSpPr/>
                <p:nvPr/>
              </p:nvSpPr>
              <p:spPr bwMode="auto">
                <a:xfrm>
                  <a:off x="4843061" y="2971805"/>
                  <a:ext cx="914390" cy="502910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22" name="Rectangle 21"/>
                <p:cNvSpPr/>
                <p:nvPr/>
              </p:nvSpPr>
              <p:spPr bwMode="auto">
                <a:xfrm>
                  <a:off x="2926098" y="2971805"/>
                  <a:ext cx="914390" cy="502910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23" name="TextBox 22"/>
                <p:cNvSpPr txBox="1"/>
                <p:nvPr/>
              </p:nvSpPr>
              <p:spPr>
                <a:xfrm>
                  <a:off x="2560342" y="3013050"/>
                  <a:ext cx="369012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dirty="0">
                      <a:latin typeface="Courier New" charset="0"/>
                      <a:ea typeface="Courier New" charset="0"/>
                      <a:cs typeface="Courier New" charset="0"/>
                    </a:rPr>
                    <a:t>a</a:t>
                  </a:r>
                </a:p>
              </p:txBody>
            </p:sp>
            <p:sp>
              <p:nvSpPr>
                <p:cNvPr id="24" name="Rectangle 23"/>
                <p:cNvSpPr/>
                <p:nvPr/>
              </p:nvSpPr>
              <p:spPr bwMode="auto">
                <a:xfrm>
                  <a:off x="5754195" y="2971805"/>
                  <a:ext cx="914390" cy="502910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25" name="Rectangle 24"/>
                <p:cNvSpPr/>
                <p:nvPr/>
              </p:nvSpPr>
              <p:spPr bwMode="auto">
                <a:xfrm>
                  <a:off x="6668585" y="2971805"/>
                  <a:ext cx="914390" cy="502910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endParaRPr>
                </a:p>
              </p:txBody>
            </p:sp>
            <p:cxnSp>
              <p:nvCxnSpPr>
                <p:cNvPr id="26" name="Straight Arrow Connector 25"/>
                <p:cNvCxnSpPr>
                  <a:stCxn id="20" idx="6"/>
                  <a:endCxn id="21" idx="1"/>
                </p:cNvCxnSpPr>
                <p:nvPr/>
              </p:nvCxnSpPr>
              <p:spPr bwMode="auto">
                <a:xfrm>
                  <a:off x="3474732" y="3223260"/>
                  <a:ext cx="1368329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27" name="Rectangle 26"/>
                <p:cNvSpPr/>
                <p:nvPr/>
              </p:nvSpPr>
              <p:spPr bwMode="auto">
                <a:xfrm>
                  <a:off x="2926098" y="2141254"/>
                  <a:ext cx="914390" cy="502910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28" name="TextBox 27"/>
                <p:cNvSpPr txBox="1"/>
                <p:nvPr/>
              </p:nvSpPr>
              <p:spPr>
                <a:xfrm>
                  <a:off x="2560342" y="2184168"/>
                  <a:ext cx="369012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dirty="0">
                      <a:latin typeface="Courier New" charset="0"/>
                      <a:ea typeface="Courier New" charset="0"/>
                      <a:cs typeface="Courier New" charset="0"/>
                    </a:rPr>
                    <a:t>p</a:t>
                  </a:r>
                </a:p>
              </p:txBody>
            </p:sp>
            <p:sp>
              <p:nvSpPr>
                <p:cNvPr id="30" name="Oval 29"/>
                <p:cNvSpPr/>
                <p:nvPr/>
              </p:nvSpPr>
              <p:spPr bwMode="auto">
                <a:xfrm>
                  <a:off x="3291854" y="2301270"/>
                  <a:ext cx="182878" cy="182878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endParaRPr>
                </a:p>
              </p:txBody>
            </p:sp>
          </p:grpSp>
          <p:cxnSp>
            <p:nvCxnSpPr>
              <p:cNvPr id="32" name="Curved Connector 31"/>
              <p:cNvCxnSpPr>
                <a:stCxn id="30" idx="6"/>
              </p:cNvCxnSpPr>
              <p:nvPr/>
            </p:nvCxnSpPr>
            <p:spPr bwMode="auto">
              <a:xfrm>
                <a:off x="2975073" y="4815847"/>
                <a:ext cx="1368329" cy="620341"/>
              </a:xfrm>
              <a:prstGeom prst="curvedConnector3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</p:grpSp>
    </p:spTree>
    <p:extLst>
      <p:ext uri="{BB962C8B-B14F-4D97-AF65-F5344CB8AC3E}">
        <p14:creationId xmlns:p14="http://schemas.microsoft.com/office/powerpoint/2010/main" val="2211509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Arithmetic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464751"/>
            <a:ext cx="8229600" cy="970078"/>
          </a:xfrm>
        </p:spPr>
        <p:txBody>
          <a:bodyPr/>
          <a:lstStyle/>
          <a:p>
            <a:r>
              <a:rPr lang="en-US" dirty="0"/>
              <a:t>The following expressions all access </a:t>
            </a:r>
            <a:br>
              <a:rPr lang="en-US" dirty="0"/>
            </a:br>
            <a:r>
              <a:rPr lang="en-US" dirty="0"/>
              <a:t>the third array element: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2060683" y="1325903"/>
            <a:ext cx="5022633" cy="1969962"/>
            <a:chOff x="2060683" y="3927891"/>
            <a:chExt cx="5022633" cy="1969962"/>
          </a:xfrm>
        </p:grpSpPr>
        <p:sp>
          <p:nvSpPr>
            <p:cNvPr id="18" name="TextBox 17"/>
            <p:cNvSpPr txBox="1"/>
            <p:nvPr/>
          </p:nvSpPr>
          <p:spPr>
            <a:xfrm>
              <a:off x="4547319" y="3927891"/>
              <a:ext cx="1843774" cy="120032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 err="1">
                  <a:latin typeface="Courier New" charset="0"/>
                  <a:ea typeface="Courier New" charset="0"/>
                  <a:cs typeface="Courier New" charset="0"/>
                </a:rPr>
                <a:t>int</a:t>
              </a:r>
              <a:r>
                <a:rPr lang="en-US" sz="2400" b="1" dirty="0">
                  <a:latin typeface="Courier New" charset="0"/>
                  <a:ea typeface="Courier New" charset="0"/>
                  <a:cs typeface="Courier New" charset="0"/>
                </a:rPr>
                <a:t> a[3];</a:t>
              </a:r>
            </a:p>
            <a:p>
              <a:r>
                <a:rPr lang="en-US" sz="2400" b="1" dirty="0" err="1">
                  <a:latin typeface="Courier New" charset="0"/>
                  <a:ea typeface="Courier New" charset="0"/>
                  <a:cs typeface="Courier New" charset="0"/>
                </a:rPr>
                <a:t>int</a:t>
              </a:r>
              <a:r>
                <a:rPr lang="en-US" sz="2400" b="1" dirty="0">
                  <a:latin typeface="Courier New" charset="0"/>
                  <a:ea typeface="Courier New" charset="0"/>
                  <a:cs typeface="Courier New" charset="0"/>
                </a:rPr>
                <a:t> *p;</a:t>
              </a:r>
            </a:p>
            <a:p>
              <a:r>
                <a:rPr lang="en-US" sz="2400" b="1" dirty="0">
                  <a:latin typeface="Courier New" charset="0"/>
                  <a:ea typeface="Courier New" charset="0"/>
                  <a:cs typeface="Courier New" charset="0"/>
                </a:rPr>
                <a:t>p = a;</a:t>
              </a: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2060683" y="4564392"/>
              <a:ext cx="5022633" cy="1333461"/>
              <a:chOff x="2060683" y="4564392"/>
              <a:chExt cx="5022633" cy="1333461"/>
            </a:xfrm>
          </p:grpSpPr>
          <p:grpSp>
            <p:nvGrpSpPr>
              <p:cNvPr id="20" name="Group 19"/>
              <p:cNvGrpSpPr/>
              <p:nvPr/>
            </p:nvGrpSpPr>
            <p:grpSpPr>
              <a:xfrm>
                <a:off x="2060683" y="4564392"/>
                <a:ext cx="5022633" cy="1333461"/>
                <a:chOff x="2560342" y="2141254"/>
                <a:chExt cx="5022633" cy="1333461"/>
              </a:xfrm>
            </p:grpSpPr>
            <p:sp>
              <p:nvSpPr>
                <p:cNvPr id="22" name="Oval 21"/>
                <p:cNvSpPr/>
                <p:nvPr/>
              </p:nvSpPr>
              <p:spPr bwMode="auto">
                <a:xfrm>
                  <a:off x="3291854" y="3131821"/>
                  <a:ext cx="182878" cy="182878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23" name="Rectangle 22"/>
                <p:cNvSpPr/>
                <p:nvPr/>
              </p:nvSpPr>
              <p:spPr bwMode="auto">
                <a:xfrm>
                  <a:off x="4843061" y="2971805"/>
                  <a:ext cx="914390" cy="502910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24" name="Rectangle 23"/>
                <p:cNvSpPr/>
                <p:nvPr/>
              </p:nvSpPr>
              <p:spPr bwMode="auto">
                <a:xfrm>
                  <a:off x="2926098" y="2971805"/>
                  <a:ext cx="914390" cy="502910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25" name="TextBox 24"/>
                <p:cNvSpPr txBox="1"/>
                <p:nvPr/>
              </p:nvSpPr>
              <p:spPr>
                <a:xfrm>
                  <a:off x="2560342" y="3013050"/>
                  <a:ext cx="369012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dirty="0">
                      <a:latin typeface="Courier New" charset="0"/>
                      <a:ea typeface="Courier New" charset="0"/>
                      <a:cs typeface="Courier New" charset="0"/>
                    </a:rPr>
                    <a:t>a</a:t>
                  </a:r>
                </a:p>
              </p:txBody>
            </p:sp>
            <p:sp>
              <p:nvSpPr>
                <p:cNvPr id="26" name="Rectangle 25"/>
                <p:cNvSpPr/>
                <p:nvPr/>
              </p:nvSpPr>
              <p:spPr bwMode="auto">
                <a:xfrm>
                  <a:off x="5754195" y="2971805"/>
                  <a:ext cx="914390" cy="502910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27" name="Rectangle 26"/>
                <p:cNvSpPr/>
                <p:nvPr/>
              </p:nvSpPr>
              <p:spPr bwMode="auto">
                <a:xfrm>
                  <a:off x="6668585" y="2971805"/>
                  <a:ext cx="914390" cy="502910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endParaRPr>
                </a:p>
              </p:txBody>
            </p:sp>
            <p:cxnSp>
              <p:nvCxnSpPr>
                <p:cNvPr id="28" name="Straight Arrow Connector 27"/>
                <p:cNvCxnSpPr/>
                <p:nvPr/>
              </p:nvCxnSpPr>
              <p:spPr bwMode="auto">
                <a:xfrm>
                  <a:off x="3474732" y="3223260"/>
                  <a:ext cx="1368329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29" name="Rectangle 28"/>
                <p:cNvSpPr/>
                <p:nvPr/>
              </p:nvSpPr>
              <p:spPr bwMode="auto">
                <a:xfrm>
                  <a:off x="2926098" y="2141254"/>
                  <a:ext cx="914390" cy="502910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30" name="TextBox 29"/>
                <p:cNvSpPr txBox="1"/>
                <p:nvPr/>
              </p:nvSpPr>
              <p:spPr>
                <a:xfrm>
                  <a:off x="2560342" y="2184168"/>
                  <a:ext cx="369012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dirty="0">
                      <a:latin typeface="Courier New" charset="0"/>
                      <a:ea typeface="Courier New" charset="0"/>
                      <a:cs typeface="Courier New" charset="0"/>
                    </a:rPr>
                    <a:t>p</a:t>
                  </a:r>
                </a:p>
              </p:txBody>
            </p:sp>
            <p:sp>
              <p:nvSpPr>
                <p:cNvPr id="31" name="Oval 30"/>
                <p:cNvSpPr/>
                <p:nvPr/>
              </p:nvSpPr>
              <p:spPr bwMode="auto">
                <a:xfrm>
                  <a:off x="3291854" y="2301270"/>
                  <a:ext cx="182878" cy="182878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endParaRPr>
                </a:p>
              </p:txBody>
            </p:sp>
          </p:grpSp>
          <p:cxnSp>
            <p:nvCxnSpPr>
              <p:cNvPr id="21" name="Curved Connector 20"/>
              <p:cNvCxnSpPr/>
              <p:nvPr/>
            </p:nvCxnSpPr>
            <p:spPr bwMode="auto">
              <a:xfrm>
                <a:off x="2975073" y="4815847"/>
                <a:ext cx="1368329" cy="620341"/>
              </a:xfrm>
              <a:prstGeom prst="curvedConnector3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</p:grpSp>
      <p:sp>
        <p:nvSpPr>
          <p:cNvPr id="32" name="TextBox 31"/>
          <p:cNvSpPr txBox="1"/>
          <p:nvPr/>
        </p:nvSpPr>
        <p:spPr>
          <a:xfrm>
            <a:off x="4937756" y="4070339"/>
            <a:ext cx="1290738" cy="15696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a[2]</a:t>
            </a:r>
          </a:p>
          <a:p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p[2]</a:t>
            </a:r>
          </a:p>
          <a:p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*(p+2)</a:t>
            </a:r>
          </a:p>
          <a:p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*(a+2)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500996" y="5080958"/>
            <a:ext cx="2302233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What is </a:t>
            </a:r>
            <a:r>
              <a:rPr lang="en-US" sz="24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*p+2</a:t>
            </a:r>
            <a:r>
              <a:rPr lang="en-US" sz="2400" dirty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372452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Arithmetic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12373"/>
            <a:ext cx="8229600" cy="2518551"/>
          </a:xfrm>
        </p:spPr>
        <p:txBody>
          <a:bodyPr/>
          <a:lstStyle/>
          <a:p>
            <a:r>
              <a:rPr lang="en-US" dirty="0"/>
              <a:t>Use a pointer to iterate through an array.</a:t>
            </a:r>
          </a:p>
          <a:p>
            <a:pPr lvl="1"/>
            <a:r>
              <a:rPr lang="en-US" dirty="0"/>
              <a:t>In the above example,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</a:t>
            </a:r>
            <a:r>
              <a:rPr lang="en-US" dirty="0"/>
              <a:t> initially points to </a:t>
            </a:r>
            <a:br>
              <a:rPr lang="en-US" dirty="0"/>
            </a:br>
            <a:r>
              <a:rPr lang="en-US" dirty="0"/>
              <a:t>the first element of the array.</a:t>
            </a:r>
          </a:p>
          <a:p>
            <a:pPr lvl="1"/>
            <a:r>
              <a:rPr lang="en-US" dirty="0"/>
              <a:t>Then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 p++ </a:t>
            </a:r>
            <a:r>
              <a:rPr lang="en-US" dirty="0"/>
              <a:t>points to the second element.</a:t>
            </a:r>
          </a:p>
          <a:p>
            <a:pPr lvl="1"/>
            <a:r>
              <a:rPr lang="en-US" dirty="0"/>
              <a:t>And next,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 p++ </a:t>
            </a:r>
            <a:r>
              <a:rPr lang="en-US" dirty="0"/>
              <a:t>points to the third element.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060683" y="1325903"/>
            <a:ext cx="5022633" cy="1969962"/>
            <a:chOff x="2060683" y="3927891"/>
            <a:chExt cx="5022633" cy="1969962"/>
          </a:xfrm>
        </p:grpSpPr>
        <p:sp>
          <p:nvSpPr>
            <p:cNvPr id="6" name="TextBox 5"/>
            <p:cNvSpPr txBox="1"/>
            <p:nvPr/>
          </p:nvSpPr>
          <p:spPr>
            <a:xfrm>
              <a:off x="4547319" y="3927891"/>
              <a:ext cx="1843774" cy="120032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b="1" dirty="0" err="1">
                  <a:latin typeface="Courier New" charset="0"/>
                  <a:ea typeface="Courier New" charset="0"/>
                  <a:cs typeface="Courier New" charset="0"/>
                </a:rPr>
                <a:t>int</a:t>
              </a:r>
              <a:r>
                <a:rPr lang="en-US" sz="2400" b="1" dirty="0">
                  <a:latin typeface="Courier New" charset="0"/>
                  <a:ea typeface="Courier New" charset="0"/>
                  <a:cs typeface="Courier New" charset="0"/>
                </a:rPr>
                <a:t> a[3];</a:t>
              </a:r>
            </a:p>
            <a:p>
              <a:r>
                <a:rPr lang="en-US" sz="2400" b="1" dirty="0" err="1">
                  <a:latin typeface="Courier New" charset="0"/>
                  <a:ea typeface="Courier New" charset="0"/>
                  <a:cs typeface="Courier New" charset="0"/>
                </a:rPr>
                <a:t>int</a:t>
              </a:r>
              <a:r>
                <a:rPr lang="en-US" sz="2400" b="1" dirty="0">
                  <a:latin typeface="Courier New" charset="0"/>
                  <a:ea typeface="Courier New" charset="0"/>
                  <a:cs typeface="Courier New" charset="0"/>
                </a:rPr>
                <a:t> *p;</a:t>
              </a:r>
            </a:p>
            <a:p>
              <a:r>
                <a:rPr lang="en-US" sz="2400" b="1" dirty="0">
                  <a:latin typeface="Courier New" charset="0"/>
                  <a:ea typeface="Courier New" charset="0"/>
                  <a:cs typeface="Courier New" charset="0"/>
                </a:rPr>
                <a:t>p = a;</a:t>
              </a: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2060683" y="4564392"/>
              <a:ext cx="5022633" cy="1333461"/>
              <a:chOff x="2060683" y="4564392"/>
              <a:chExt cx="5022633" cy="1333461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2060683" y="4564392"/>
                <a:ext cx="5022633" cy="1333461"/>
                <a:chOff x="2560342" y="2141254"/>
                <a:chExt cx="5022633" cy="1333461"/>
              </a:xfrm>
            </p:grpSpPr>
            <p:sp>
              <p:nvSpPr>
                <p:cNvPr id="10" name="Oval 9"/>
                <p:cNvSpPr/>
                <p:nvPr/>
              </p:nvSpPr>
              <p:spPr bwMode="auto">
                <a:xfrm>
                  <a:off x="3291854" y="3131821"/>
                  <a:ext cx="182878" cy="182878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1" name="Rectangle 10"/>
                <p:cNvSpPr/>
                <p:nvPr/>
              </p:nvSpPr>
              <p:spPr bwMode="auto">
                <a:xfrm>
                  <a:off x="4843061" y="2971805"/>
                  <a:ext cx="914390" cy="502910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2" name="Rectangle 11"/>
                <p:cNvSpPr/>
                <p:nvPr/>
              </p:nvSpPr>
              <p:spPr bwMode="auto">
                <a:xfrm>
                  <a:off x="2926098" y="2971805"/>
                  <a:ext cx="914390" cy="502910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3" name="TextBox 12"/>
                <p:cNvSpPr txBox="1"/>
                <p:nvPr/>
              </p:nvSpPr>
              <p:spPr>
                <a:xfrm>
                  <a:off x="2560342" y="3013050"/>
                  <a:ext cx="369012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dirty="0">
                      <a:latin typeface="Courier New" charset="0"/>
                      <a:ea typeface="Courier New" charset="0"/>
                      <a:cs typeface="Courier New" charset="0"/>
                    </a:rPr>
                    <a:t>a</a:t>
                  </a:r>
                </a:p>
              </p:txBody>
            </p:sp>
            <p:sp>
              <p:nvSpPr>
                <p:cNvPr id="14" name="Rectangle 13"/>
                <p:cNvSpPr/>
                <p:nvPr/>
              </p:nvSpPr>
              <p:spPr bwMode="auto">
                <a:xfrm>
                  <a:off x="5754195" y="2971805"/>
                  <a:ext cx="914390" cy="502910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5" name="Rectangle 14"/>
                <p:cNvSpPr/>
                <p:nvPr/>
              </p:nvSpPr>
              <p:spPr bwMode="auto">
                <a:xfrm>
                  <a:off x="6668585" y="2971805"/>
                  <a:ext cx="914390" cy="502910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endParaRPr>
                </a:p>
              </p:txBody>
            </p:sp>
            <p:cxnSp>
              <p:nvCxnSpPr>
                <p:cNvPr id="16" name="Straight Arrow Connector 15"/>
                <p:cNvCxnSpPr/>
                <p:nvPr/>
              </p:nvCxnSpPr>
              <p:spPr bwMode="auto">
                <a:xfrm>
                  <a:off x="3474732" y="3223260"/>
                  <a:ext cx="1368329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17" name="Rectangle 16"/>
                <p:cNvSpPr/>
                <p:nvPr/>
              </p:nvSpPr>
              <p:spPr bwMode="auto">
                <a:xfrm>
                  <a:off x="2926098" y="2141254"/>
                  <a:ext cx="914390" cy="502910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endParaRP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2560342" y="2184168"/>
                  <a:ext cx="369012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dirty="0">
                      <a:latin typeface="Courier New" charset="0"/>
                      <a:ea typeface="Courier New" charset="0"/>
                      <a:cs typeface="Courier New" charset="0"/>
                    </a:rPr>
                    <a:t>p</a:t>
                  </a:r>
                </a:p>
              </p:txBody>
            </p:sp>
            <p:sp>
              <p:nvSpPr>
                <p:cNvPr id="19" name="Oval 18"/>
                <p:cNvSpPr/>
                <p:nvPr/>
              </p:nvSpPr>
              <p:spPr bwMode="auto">
                <a:xfrm>
                  <a:off x="3291854" y="2301270"/>
                  <a:ext cx="182878" cy="182878"/>
                </a:xfrm>
                <a:prstGeom prst="ellipse">
                  <a:avLst/>
                </a:prstGeom>
                <a:solidFill>
                  <a:schemeClr val="tx1"/>
                </a:solidFill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6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ea typeface="ＭＳ Ｐゴシック" charset="0"/>
                  </a:endParaRPr>
                </a:p>
              </p:txBody>
            </p:sp>
          </p:grpSp>
          <p:cxnSp>
            <p:nvCxnSpPr>
              <p:cNvPr id="9" name="Curved Connector 8"/>
              <p:cNvCxnSpPr/>
              <p:nvPr/>
            </p:nvCxnSpPr>
            <p:spPr bwMode="auto">
              <a:xfrm>
                <a:off x="2975073" y="4815847"/>
                <a:ext cx="1368329" cy="620341"/>
              </a:xfrm>
              <a:prstGeom prst="curvedConnector3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</p:cxnSp>
        </p:grpSp>
      </p:grpSp>
    </p:spTree>
    <p:extLst>
      <p:ext uri="{BB962C8B-B14F-4D97-AF65-F5344CB8AC3E}">
        <p14:creationId xmlns:p14="http://schemas.microsoft.com/office/powerpoint/2010/main" val="2201896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 until now, whenever we declared an array, we explicitly gave its size.</a:t>
            </a:r>
          </a:p>
          <a:p>
            <a:pPr lvl="1"/>
            <a:r>
              <a:rPr lang="en-US" dirty="0"/>
              <a:t>Example:</a:t>
            </a:r>
          </a:p>
          <a:p>
            <a:pPr lvl="4"/>
            <a:endParaRPr lang="en-US" dirty="0"/>
          </a:p>
          <a:p>
            <a:r>
              <a:rPr lang="en-US" dirty="0"/>
              <a:t>But suppose we don’t know until run time </a:t>
            </a:r>
            <a:br>
              <a:rPr lang="en-US" dirty="0"/>
            </a:br>
            <a:r>
              <a:rPr lang="en-US" dirty="0"/>
              <a:t>how many elements we need.</a:t>
            </a:r>
          </a:p>
          <a:p>
            <a:pPr lvl="1"/>
            <a:r>
              <a:rPr lang="en-US" dirty="0"/>
              <a:t>Example: At run time, your program reads in a count of names, and then the names. You want to create an array that can hold exactly that many names.</a:t>
            </a:r>
          </a:p>
          <a:p>
            <a:pPr lvl="5"/>
            <a:endParaRPr lang="en-US" dirty="0"/>
          </a:p>
          <a:p>
            <a:r>
              <a:rPr lang="en-US" dirty="0"/>
              <a:t>You can use a </a:t>
            </a:r>
            <a:r>
              <a:rPr lang="en-US" dirty="0">
                <a:solidFill>
                  <a:srgbClr val="B23C00"/>
                </a:solidFill>
              </a:rPr>
              <a:t>dynamic array </a:t>
            </a:r>
            <a:br>
              <a:rPr lang="en-US" dirty="0"/>
            </a:br>
            <a:r>
              <a:rPr lang="en-US" dirty="0"/>
              <a:t>(instead of a vector).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926098" y="2273012"/>
            <a:ext cx="2028119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a[10];</a:t>
            </a:r>
          </a:p>
        </p:txBody>
      </p:sp>
    </p:spTree>
    <p:extLst>
      <p:ext uri="{BB962C8B-B14F-4D97-AF65-F5344CB8AC3E}">
        <p14:creationId xmlns:p14="http://schemas.microsoft.com/office/powerpoint/2010/main" val="4058114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Arrays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size of the array you want is in variable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en-US" dirty="0"/>
              <a:t> whose value you don’t know until run time, use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new</a:t>
            </a:r>
            <a:r>
              <a:rPr lang="en-US" dirty="0"/>
              <a:t> operator to create an array of size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en-US" dirty="0"/>
              <a:t>.</a:t>
            </a:r>
          </a:p>
          <a:p>
            <a:pPr lvl="6"/>
            <a:endParaRPr lang="en-US" dirty="0"/>
          </a:p>
          <a:p>
            <a:r>
              <a:rPr lang="en-US" dirty="0"/>
              <a:t>Use a pointer variable to point to the first element of the dynamic array.</a:t>
            </a:r>
          </a:p>
          <a:p>
            <a:endParaRPr lang="en-US" dirty="0"/>
          </a:p>
          <a:p>
            <a:pPr lvl="5"/>
            <a:endParaRPr lang="en-US" dirty="0"/>
          </a:p>
          <a:p>
            <a:r>
              <a:rPr lang="en-US" dirty="0"/>
              <a:t>When you’re done with the array, use the special form of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delete</a:t>
            </a:r>
            <a:r>
              <a:rPr lang="en-US" dirty="0"/>
              <a:t> operator to remove the array from memory: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171343" y="3886195"/>
            <a:ext cx="4801314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>
                <a:latin typeface="Courier New" charset="0"/>
                <a:ea typeface="Courier New" charset="0"/>
                <a:cs typeface="Courier New" charset="0"/>
              </a:rPr>
              <a:t>string *names = new string[n];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37756" y="5532097"/>
            <a:ext cx="2492990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delete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[]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names;</a:t>
            </a:r>
          </a:p>
        </p:txBody>
      </p:sp>
    </p:spTree>
    <p:extLst>
      <p:ext uri="{BB962C8B-B14F-4D97-AF65-F5344CB8AC3E}">
        <p14:creationId xmlns:p14="http://schemas.microsoft.com/office/powerpoint/2010/main" val="402349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</a:t>
            </a:r>
            <a:r>
              <a:rPr lang="en-US" dirty="0">
                <a:solidFill>
                  <a:srgbClr val="B23C00"/>
                </a:solidFill>
              </a:rPr>
              <a:t>pass a pointer by value </a:t>
            </a:r>
            <a:r>
              <a:rPr lang="en-US" dirty="0"/>
              <a:t>to a function:</a:t>
            </a:r>
          </a:p>
          <a:p>
            <a:pPr lvl="2"/>
            <a:endParaRPr lang="en-US" dirty="0"/>
          </a:p>
          <a:p>
            <a:pPr lvl="5"/>
            <a:endParaRPr lang="en-US" dirty="0"/>
          </a:p>
          <a:p>
            <a:pPr lvl="1"/>
            <a:r>
              <a:rPr lang="en-US" dirty="0"/>
              <a:t>We can change the </a:t>
            </a:r>
            <a:r>
              <a:rPr lang="en-US" dirty="0">
                <a:solidFill>
                  <a:srgbClr val="B23C00"/>
                </a:solidFill>
              </a:rPr>
              <a:t>value of the variable </a:t>
            </a:r>
            <a:br>
              <a:rPr lang="en-US" dirty="0"/>
            </a:br>
            <a:r>
              <a:rPr lang="en-US" dirty="0"/>
              <a:t>that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ptr1</a:t>
            </a:r>
            <a:r>
              <a:rPr lang="en-US" dirty="0"/>
              <a:t> points to.</a:t>
            </a:r>
          </a:p>
          <a:p>
            <a:pPr lvl="2"/>
            <a:endParaRPr lang="en-US" dirty="0"/>
          </a:p>
          <a:p>
            <a:r>
              <a:rPr lang="en-US" dirty="0"/>
              <a:t>We can also </a:t>
            </a:r>
            <a:r>
              <a:rPr lang="en-US" dirty="0">
                <a:solidFill>
                  <a:srgbClr val="B23C00"/>
                </a:solidFill>
              </a:rPr>
              <a:t>pass a pointer by reference</a:t>
            </a:r>
            <a:r>
              <a:rPr lang="en-US" dirty="0"/>
              <a:t>:</a:t>
            </a:r>
          </a:p>
          <a:p>
            <a:endParaRPr lang="en-US" dirty="0"/>
          </a:p>
          <a:p>
            <a:pPr lvl="5"/>
            <a:endParaRPr lang="en-US" dirty="0"/>
          </a:p>
          <a:p>
            <a:pPr lvl="1"/>
            <a:r>
              <a:rPr lang="en-US" dirty="0"/>
              <a:t>We can change </a:t>
            </a:r>
            <a:r>
              <a:rPr lang="en-US" dirty="0">
                <a:solidFill>
                  <a:srgbClr val="B23C00"/>
                </a:solidFill>
              </a:rPr>
              <a:t>what variable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ptr1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points to.</a:t>
            </a:r>
          </a:p>
          <a:p>
            <a:pPr lvl="1"/>
            <a:r>
              <a:rPr lang="en-US" dirty="0"/>
              <a:t>Ugly syntax!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45796" y="1852580"/>
            <a:ext cx="6452407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void foo(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 *ptr1, double *ptr2);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45796" y="4160512"/>
            <a:ext cx="6821098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void bar(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* &amp;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ptr1, double</a:t>
            </a:r>
            <a:r>
              <a:rPr lang="en-US" sz="2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* &amp;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ptr2);</a:t>
            </a:r>
          </a:p>
        </p:txBody>
      </p:sp>
    </p:spTree>
    <p:extLst>
      <p:ext uri="{BB962C8B-B14F-4D97-AF65-F5344CB8AC3E}">
        <p14:creationId xmlns:p14="http://schemas.microsoft.com/office/powerpoint/2010/main" val="3455130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6ED9F-8668-D54F-BCD3-A487B74A4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 a Scalar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EE4F3C-27C0-534B-9BB7-A18477A50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C487B2-BBA5-4B44-B77B-2364E12F23C0}"/>
              </a:ext>
            </a:extLst>
          </p:cNvPr>
          <p:cNvSpPr txBox="1"/>
          <p:nvPr/>
        </p:nvSpPr>
        <p:spPr>
          <a:xfrm>
            <a:off x="984050" y="1234464"/>
            <a:ext cx="7702750" cy="50475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pass_by_value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pass_by_reference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5;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"main calling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pass_by_value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pass_by_value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"main returned from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pass_by_value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5;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"main calling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pass_by_reference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pass_by_reference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"main returned from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pass_by_reference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F3F358-6E54-E844-BC26-B254A37034C6}"/>
              </a:ext>
            </a:extLst>
          </p:cNvPr>
          <p:cNvSpPr txBox="1"/>
          <p:nvPr/>
        </p:nvSpPr>
        <p:spPr>
          <a:xfrm>
            <a:off x="7172885" y="1325903"/>
            <a:ext cx="174759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parameters1.cpp</a:t>
            </a:r>
          </a:p>
        </p:txBody>
      </p:sp>
    </p:spTree>
    <p:extLst>
      <p:ext uri="{BB962C8B-B14F-4D97-AF65-F5344CB8AC3E}">
        <p14:creationId xmlns:p14="http://schemas.microsoft.com/office/powerpoint/2010/main" val="3328517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13BF8-E8C0-414D-96E5-A1E96E962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 a Scalar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D50B84-9F7B-AE49-851B-6B9C6DB84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81E038-F803-9141-B3C2-77FB9BCF9145}"/>
              </a:ext>
            </a:extLst>
          </p:cNvPr>
          <p:cNvSpPr txBox="1"/>
          <p:nvPr/>
        </p:nvSpPr>
        <p:spPr>
          <a:xfrm>
            <a:off x="1633535" y="1325903"/>
            <a:ext cx="5876930" cy="29238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pass_by_value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pass_by_value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55;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pass_by_value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pass_by_reference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pass_by_value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555;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pass_by_value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080DB77-37DD-EA48-9E31-A2B57D86ADE8}"/>
              </a:ext>
            </a:extLst>
          </p:cNvPr>
          <p:cNvSpPr txBox="1"/>
          <p:nvPr/>
        </p:nvSpPr>
        <p:spPr>
          <a:xfrm>
            <a:off x="3028962" y="4069073"/>
            <a:ext cx="5017720" cy="2031325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 calling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pass_by_value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5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pass_by_value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5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pass_by_value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55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 returned from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pass_by_value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400" b="1" dirty="0" err="1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5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 calling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pass_by_reference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5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pass_by_value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5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pass_by_value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555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 returned from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pass_by_reference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400" b="1" dirty="0" err="1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555</a:t>
            </a:r>
          </a:p>
        </p:txBody>
      </p:sp>
    </p:spTree>
    <p:extLst>
      <p:ext uri="{BB962C8B-B14F-4D97-AF65-F5344CB8AC3E}">
        <p14:creationId xmlns:p14="http://schemas.microsoft.com/office/powerpoint/2010/main" val="821526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B4C39-4396-7049-8E87-256D43BD4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 a Pointer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642B8C-21F2-F849-A2EF-DCFE6E809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E1A9AC-75D8-0943-B45F-D34896E67E9B}"/>
              </a:ext>
            </a:extLst>
          </p:cNvPr>
          <p:cNvSpPr txBox="1"/>
          <p:nvPr/>
        </p:nvSpPr>
        <p:spPr>
          <a:xfrm>
            <a:off x="989128" y="1417342"/>
            <a:ext cx="6843540" cy="46166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j;  // global variables, generally to be avoided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pass_pointer_by_value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pass_pointer_by_reference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&amp;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&amp;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5;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j = 7;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"main calling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pass_pointer_by_value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",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 &lt;&lt;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", j = " &lt;&lt; j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pass_pointer_by_value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"main returned from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pass_pointer_by_value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     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",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 &lt;&lt;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", j = " &lt;&lt; j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3A23D3-4B2E-3740-A996-F8C4C1247DF3}"/>
              </a:ext>
            </a:extLst>
          </p:cNvPr>
          <p:cNvSpPr txBox="1"/>
          <p:nvPr/>
        </p:nvSpPr>
        <p:spPr>
          <a:xfrm>
            <a:off x="6641589" y="1290692"/>
            <a:ext cx="172515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parameters2.cpp</a:t>
            </a:r>
          </a:p>
        </p:txBody>
      </p:sp>
    </p:spTree>
    <p:extLst>
      <p:ext uri="{BB962C8B-B14F-4D97-AF65-F5344CB8AC3E}">
        <p14:creationId xmlns:p14="http://schemas.microsoft.com/office/powerpoint/2010/main" val="633358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40E2C-7457-1048-AAA8-B5BA86CD7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 a Pointer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D29BA0-6C37-974D-88C0-C4B3340C8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061EEA-FD9F-1145-8456-E903B18E11C0}"/>
              </a:ext>
            </a:extLst>
          </p:cNvPr>
          <p:cNvSpPr txBox="1"/>
          <p:nvPr/>
        </p:nvSpPr>
        <p:spPr>
          <a:xfrm>
            <a:off x="989128" y="1417342"/>
            <a:ext cx="7165744" cy="28931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&amp;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5;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j = 7;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"main calling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pass_pointer_by_reference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      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",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 &lt;&lt;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", j = " &lt;&lt; j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pass_pointer_by_reference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"main returned from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pass_pointer_by_reference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     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",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 &lt;&lt;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", j = " &lt;&lt; j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38699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9A082-607D-274D-B432-F55581BC8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 a Pointer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516FDB-EE27-7941-9C07-B9DA301E8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BEF5A2-83ED-C84F-8EB4-2DA9193A2765}"/>
              </a:ext>
            </a:extLst>
          </p:cNvPr>
          <p:cNvSpPr txBox="1"/>
          <p:nvPr/>
        </p:nvSpPr>
        <p:spPr>
          <a:xfrm>
            <a:off x="1095740" y="1453234"/>
            <a:ext cx="6950942" cy="24929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pass_pointer_by_value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pass_pointer_by_value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 &lt;&lt;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55;  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change the </a:t>
            </a:r>
            <a:r>
              <a:rPr lang="en-US" sz="1400" b="1" dirty="0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of what </a:t>
            </a:r>
            <a:r>
              <a:rPr lang="en-US" sz="1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points to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pass_pointer_by_value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 &lt;&lt;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&amp;j;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change </a:t>
            </a:r>
            <a:r>
              <a:rPr lang="en-US" sz="1400" b="1" dirty="0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what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points to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pass_pointer_by_value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 &lt;&lt;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400" b="1" dirty="0" err="1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77;  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change the </a:t>
            </a:r>
            <a:r>
              <a:rPr lang="en-US" sz="1400" b="1" dirty="0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of what </a:t>
            </a:r>
            <a:r>
              <a:rPr lang="en-US" sz="1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points to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pass_pointer_by_value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 &lt;&lt;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822052-FC86-6F46-9D57-A7D891C0A166}"/>
              </a:ext>
            </a:extLst>
          </p:cNvPr>
          <p:cNvSpPr txBox="1"/>
          <p:nvPr/>
        </p:nvSpPr>
        <p:spPr>
          <a:xfrm>
            <a:off x="881726" y="4251951"/>
            <a:ext cx="7380547" cy="1384995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 calling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pass_pointer_by_value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5,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5, j = 7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pass_pointer_by_value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5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pass_pointer_by_value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55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pass_pointer_by_value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7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pass_pointer_by_value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77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 returned from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pass_pointer_by_value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400" b="1" dirty="0" err="1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55, *</a:t>
            </a:r>
            <a:r>
              <a:rPr lang="en-US" sz="1400" b="1" dirty="0" err="1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400" b="1" dirty="0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55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 = 77</a:t>
            </a:r>
          </a:p>
        </p:txBody>
      </p:sp>
    </p:spTree>
    <p:extLst>
      <p:ext uri="{BB962C8B-B14F-4D97-AF65-F5344CB8AC3E}">
        <p14:creationId xmlns:p14="http://schemas.microsoft.com/office/powerpoint/2010/main" val="422185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90F8D-5E6E-9346-9941-2C40163DB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 a Pointer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8E283F-CEB9-BD43-85E9-B577B6E1C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D8A4C9-0502-164F-80E4-250B6617BC18}"/>
              </a:ext>
            </a:extLst>
          </p:cNvPr>
          <p:cNvSpPr txBox="1"/>
          <p:nvPr/>
        </p:nvSpPr>
        <p:spPr>
          <a:xfrm>
            <a:off x="881726" y="1409452"/>
            <a:ext cx="7380547" cy="2462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400" b="1" dirty="0" err="1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pass_pointer_by_reference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&amp;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pass_pointer_by_reference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 &lt;&lt;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400" b="1" dirty="0" err="1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555;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change the </a:t>
            </a:r>
            <a:r>
              <a:rPr lang="en-US" sz="1400" b="1" dirty="0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of what </a:t>
            </a:r>
            <a:r>
              <a:rPr lang="en-US" sz="1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points to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pass_pointer_by_reference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 &lt;&lt;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&amp;j; 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change </a:t>
            </a:r>
            <a:r>
              <a:rPr lang="en-US" sz="1400" b="1" dirty="0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what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points to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pass_pointer_by_reference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 &lt;&lt;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400" b="1" dirty="0" err="1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777;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change the </a:t>
            </a:r>
            <a:r>
              <a:rPr lang="en-US" sz="1400" b="1" dirty="0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 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 what </a:t>
            </a:r>
            <a:r>
              <a:rPr lang="en-US" sz="1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points to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pass_pointer_by_reference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 &lt;&lt;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0D89249-2661-8340-A085-F272EBC89697}"/>
              </a:ext>
            </a:extLst>
          </p:cNvPr>
          <p:cNvSpPr txBox="1"/>
          <p:nvPr/>
        </p:nvSpPr>
        <p:spPr>
          <a:xfrm>
            <a:off x="527624" y="4217441"/>
            <a:ext cx="8132354" cy="1384995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 calling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pass_pointer_by_reference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5,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5, j = 7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pass_pointer_by_reference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5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pass_pointer_by_reference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555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pass_pointer_by_reference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7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pass_pointer_by_reference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*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parm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777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 returned from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pass_pointer_by_reference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555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b="1" dirty="0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400" b="1" dirty="0" err="1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400" b="1" dirty="0">
                <a:solidFill>
                  <a:srgbClr val="A12A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777, j = 777</a:t>
            </a:r>
          </a:p>
        </p:txBody>
      </p:sp>
    </p:spTree>
    <p:extLst>
      <p:ext uri="{BB962C8B-B14F-4D97-AF65-F5344CB8AC3E}">
        <p14:creationId xmlns:p14="http://schemas.microsoft.com/office/powerpoint/2010/main" val="549855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D8167-4F00-E54C-9C10-9CDB65220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AEB830-3166-3D47-B87D-ECDBFB198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Quiz 2 – 2019 Feb 14</a:t>
            </a:r>
          </a:p>
          <a:p>
            <a:pPr lvl="1"/>
            <a:r>
              <a:rPr lang="en-US" dirty="0"/>
              <a:t>18 questions</a:t>
            </a:r>
          </a:p>
          <a:p>
            <a:pPr lvl="1"/>
            <a:r>
              <a:rPr lang="en-US" dirty="0"/>
              <a:t>15 minutes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5736F8-DF36-A545-BA99-E3030E5AE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924170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43607</TotalTime>
  <Words>721</Words>
  <Application>Microsoft Macintosh PowerPoint</Application>
  <PresentationFormat>On-screen Show (4:3)</PresentationFormat>
  <Paragraphs>202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Courier New</vt:lpstr>
      <vt:lpstr>Times New Roman</vt:lpstr>
      <vt:lpstr>Wingdings</vt:lpstr>
      <vt:lpstr>Quadrant</vt:lpstr>
      <vt:lpstr>CS 144 Advanced C++ Programming February 12 Class Meeting</vt:lpstr>
      <vt:lpstr>Pointer Parameters</vt:lpstr>
      <vt:lpstr>Pass a Scalar</vt:lpstr>
      <vt:lpstr>Pass a Scalar, cont’d</vt:lpstr>
      <vt:lpstr>Pass a Pointer</vt:lpstr>
      <vt:lpstr>Pass a Pointer, cont’d</vt:lpstr>
      <vt:lpstr>Pass a Pointer, cont’d</vt:lpstr>
      <vt:lpstr>Pass a Pointer, cont’d</vt:lpstr>
      <vt:lpstr>Quiz!</vt:lpstr>
      <vt:lpstr>Pointers and Arrays</vt:lpstr>
      <vt:lpstr>Pointer Arithmetic</vt:lpstr>
      <vt:lpstr>Pointer Arithmetic, cont’d</vt:lpstr>
      <vt:lpstr>Dynamic Arrays</vt:lpstr>
      <vt:lpstr>Dynamic Arrays, cont’d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623</cp:revision>
  <dcterms:created xsi:type="dcterms:W3CDTF">2008-01-12T03:52:55Z</dcterms:created>
  <dcterms:modified xsi:type="dcterms:W3CDTF">2019-02-18T05:31:24Z</dcterms:modified>
  <cp:category/>
</cp:coreProperties>
</file>