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56" r:id="rId2"/>
    <p:sldId id="305" r:id="rId3"/>
    <p:sldId id="318" r:id="rId4"/>
    <p:sldId id="306" r:id="rId5"/>
    <p:sldId id="320" r:id="rId6"/>
    <p:sldId id="311" r:id="rId7"/>
    <p:sldId id="312" r:id="rId8"/>
    <p:sldId id="313" r:id="rId9"/>
    <p:sldId id="319" r:id="rId10"/>
    <p:sldId id="314" r:id="rId11"/>
    <p:sldId id="277" r:id="rId12"/>
    <p:sldId id="278" r:id="rId13"/>
    <p:sldId id="279" r:id="rId14"/>
    <p:sldId id="280" r:id="rId15"/>
    <p:sldId id="281" r:id="rId16"/>
    <p:sldId id="282" r:id="rId17"/>
    <p:sldId id="286" r:id="rId18"/>
    <p:sldId id="283" r:id="rId19"/>
    <p:sldId id="284" r:id="rId20"/>
    <p:sldId id="285" r:id="rId21"/>
    <p:sldId id="288" r:id="rId22"/>
    <p:sldId id="298" r:id="rId23"/>
    <p:sldId id="316" r:id="rId24"/>
    <p:sldId id="317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33CC"/>
    <a:srgbClr val="E1F5FF"/>
    <a:srgbClr val="A12A03"/>
    <a:srgbClr val="C6DEFF"/>
    <a:srgbClr val="66CCFF"/>
    <a:srgbClr val="A4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920" autoAdjust="0"/>
    <p:restoredTop sz="98450" autoAdjust="0"/>
  </p:normalViewPr>
  <p:slideViewPr>
    <p:cSldViewPr>
      <p:cViewPr varScale="1">
        <p:scale>
          <a:sx n="125" d="100"/>
          <a:sy n="125" d="100"/>
        </p:scale>
        <p:origin x="168" y="536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2/10/19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1097318" y="6263609"/>
            <a:ext cx="1628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2019: February 12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932393" y="6263609"/>
            <a:ext cx="2327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144: </a:t>
            </a:r>
            <a:r>
              <a:rPr lang="en-US" sz="1000" baseline="0" dirty="0"/>
              <a:t>Advanced C++ Programming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  <p:pic>
        <p:nvPicPr>
          <p:cNvPr id="14" name="Picture 13" descr="SJSU-logo">
            <a:extLst>
              <a:ext uri="{FF2B5EF4-FFF2-40B4-BE49-F238E27FC236}">
                <a16:creationId xmlns:a16="http://schemas.microsoft.com/office/drawing/2014/main" id="{4830A4C5-590F-294F-A0E1-5C8F93ACD5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usplus.com/reference/string/string/" TargetMode="External"/><Relationship Id="rId2" Type="http://schemas.openxmlformats.org/officeDocument/2006/relationships/hyperlink" Target="http://www.cplusplus.com/reference/vector/vecto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CS 144</a:t>
            </a:r>
            <a:br>
              <a:rPr lang="en-US" sz="3200" dirty="0"/>
            </a:br>
            <a:r>
              <a:rPr lang="en-US" dirty="0"/>
              <a:t>Advanced C++ Programming</a:t>
            </a:r>
            <a:br>
              <a:rPr lang="en-US" sz="3600" dirty="0"/>
            </a:br>
            <a:r>
              <a:rPr lang="en-US" sz="2400" dirty="0"/>
              <a:t>February 12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2019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1033746-0B2A-204D-B17D-6FFAFA11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CF5BE-B14A-B844-9ECB-4DFBAA867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#2: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5ADDF-6943-4844-8FE4-C2093962D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84407A-8674-B343-9520-A22D083B5310}"/>
              </a:ext>
            </a:extLst>
          </p:cNvPr>
          <p:cNvSpPr txBox="1"/>
          <p:nvPr/>
        </p:nvSpPr>
        <p:spPr>
          <a:xfrm>
            <a:off x="613224" y="1325903"/>
            <a:ext cx="7917552" cy="47397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Door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make_second_choice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(Door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Door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opened_door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The player's second door choice can't be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the first door choice or the opened door.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Door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second_choice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choose_remaining_door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first_door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opened_door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assert(  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second_choice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&amp;&amp;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second_choice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opened_door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second_choice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Door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choose_remaining_door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(Door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Door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opened_door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Check door 1 and door 2.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(Door door = 1; door &lt;= 2; door++)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((door !=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&amp;&amp; (door !=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opened_door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 return door;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3;  // if not door 1 or door 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07497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Pointers are an </a:t>
            </a:r>
            <a:r>
              <a:rPr lang="en-US" dirty="0">
                <a:solidFill>
                  <a:srgbClr val="B23C00"/>
                </a:solidFill>
              </a:rPr>
              <a:t>extremely powerful </a:t>
            </a:r>
            <a:r>
              <a:rPr lang="en-US" dirty="0"/>
              <a:t>feature </a:t>
            </a:r>
            <a:br>
              <a:rPr lang="en-US" dirty="0"/>
            </a:br>
            <a:r>
              <a:rPr lang="en-US" dirty="0"/>
              <a:t>of C and C++ programs.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You cannot be a competent C or C++ programmer </a:t>
            </a:r>
            <a:br>
              <a:rPr lang="en-US" dirty="0"/>
            </a:br>
            <a:r>
              <a:rPr lang="en-US" dirty="0"/>
              <a:t>if you do not know how to use pointers effectively.</a:t>
            </a:r>
          </a:p>
          <a:p>
            <a:pPr lvl="5"/>
            <a:endParaRPr lang="en-US" dirty="0"/>
          </a:p>
          <a:p>
            <a:r>
              <a:rPr lang="en-US" dirty="0"/>
              <a:t>Pointers can also be </a:t>
            </a:r>
            <a:r>
              <a:rPr lang="en-US" dirty="0">
                <a:solidFill>
                  <a:srgbClr val="B23C00"/>
                </a:solidFill>
              </a:rPr>
              <a:t>extremely dangerous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Many runtime errors and program crashes </a:t>
            </a:r>
            <a:br>
              <a:rPr lang="en-US" dirty="0"/>
            </a:br>
            <a:r>
              <a:rPr lang="en-US" dirty="0"/>
              <a:t>are due to misbehaving pointers.</a:t>
            </a:r>
          </a:p>
          <a:p>
            <a:pPr lvl="1"/>
            <a:r>
              <a:rPr lang="en-US" dirty="0"/>
              <a:t>Pointers are a prime cause of </a:t>
            </a:r>
            <a:r>
              <a:rPr lang="en-US" dirty="0">
                <a:solidFill>
                  <a:srgbClr val="B23C00"/>
                </a:solidFill>
              </a:rPr>
              <a:t>memory errors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42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dirty="0"/>
              <a:t> vs. Pointer to an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3341978"/>
          </a:xfrm>
        </p:spPr>
        <p:txBody>
          <a:bodyPr/>
          <a:lstStyle/>
          <a:p>
            <a:r>
              <a:rPr lang="en-US" dirty="0"/>
              <a:t>A graphical representation of an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variable named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dirty="0"/>
              <a:t> and its value: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graphical representation of a pointer variable named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dirty="0"/>
              <a:t> that points to an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dirty="0"/>
              <a:t> value of a variable named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3651420" y="2423171"/>
            <a:ext cx="1652092" cy="502910"/>
            <a:chOff x="3651420" y="2423171"/>
            <a:chExt cx="1652092" cy="502910"/>
          </a:xfrm>
        </p:grpSpPr>
        <p:sp>
          <p:nvSpPr>
            <p:cNvPr id="5" name="Rectangle 4"/>
            <p:cNvSpPr/>
            <p:nvPr/>
          </p:nvSpPr>
          <p:spPr bwMode="auto">
            <a:xfrm>
              <a:off x="4389122" y="2423171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5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51420" y="2464416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num</a:t>
              </a:r>
              <a:endParaRPr lang="en-US" sz="2400" b="1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560342" y="4800585"/>
            <a:ext cx="4669579" cy="1142983"/>
            <a:chOff x="2560342" y="4800585"/>
            <a:chExt cx="4669579" cy="1142983"/>
          </a:xfrm>
        </p:grpSpPr>
        <p:sp>
          <p:nvSpPr>
            <p:cNvPr id="11" name="Oval 10"/>
            <p:cNvSpPr/>
            <p:nvPr/>
          </p:nvSpPr>
          <p:spPr bwMode="auto">
            <a:xfrm>
              <a:off x="3749049" y="4960601"/>
              <a:ext cx="182878" cy="18287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577829" y="5440658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5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383293" y="4800585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60342" y="4841830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ptr</a:t>
              </a:r>
              <a:endParaRPr lang="en-US" sz="2400" b="1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  <p:cxnSp>
          <p:nvCxnSpPr>
            <p:cNvPr id="16" name="Curved Connector 15"/>
            <p:cNvCxnSpPr>
              <a:stCxn id="11" idx="6"/>
              <a:endCxn id="8" idx="1"/>
            </p:cNvCxnSpPr>
            <p:nvPr/>
          </p:nvCxnSpPr>
          <p:spPr bwMode="auto">
            <a:xfrm>
              <a:off x="3931927" y="5052040"/>
              <a:ext cx="1645902" cy="640073"/>
            </a:xfrm>
            <a:prstGeom prst="curvedConnector3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8" name="TextBox 17"/>
            <p:cNvSpPr txBox="1"/>
            <p:nvPr/>
          </p:nvSpPr>
          <p:spPr>
            <a:xfrm>
              <a:off x="6492219" y="5463511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num</a:t>
              </a:r>
              <a:endParaRPr lang="en-US" sz="2400" b="1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942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Declaring and Assigning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66" y="1417307"/>
            <a:ext cx="8229600" cy="2133600"/>
          </a:xfrm>
        </p:spPr>
        <p:txBody>
          <a:bodyPr/>
          <a:lstStyle/>
          <a:p>
            <a:r>
              <a:rPr lang="en-US" dirty="0"/>
              <a:t>After the following statements are executed: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have this situation: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39661" y="1946701"/>
            <a:ext cx="264687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5;</a:t>
            </a:r>
          </a:p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&amp;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112221" y="3642346"/>
            <a:ext cx="4669579" cy="1142983"/>
            <a:chOff x="2560342" y="4800585"/>
            <a:chExt cx="4669579" cy="1142983"/>
          </a:xfrm>
        </p:grpSpPr>
        <p:sp>
          <p:nvSpPr>
            <p:cNvPr id="13" name="Oval 12"/>
            <p:cNvSpPr/>
            <p:nvPr/>
          </p:nvSpPr>
          <p:spPr bwMode="auto">
            <a:xfrm>
              <a:off x="3749049" y="4960601"/>
              <a:ext cx="182878" cy="18287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577829" y="5440658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5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383293" y="4800585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560342" y="4841830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ptr</a:t>
              </a:r>
              <a:endParaRPr lang="en-US" sz="2400" b="1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  <p:cxnSp>
          <p:nvCxnSpPr>
            <p:cNvPr id="17" name="Curved Connector 16"/>
            <p:cNvCxnSpPr>
              <a:endCxn id="18" idx="1"/>
            </p:cNvCxnSpPr>
            <p:nvPr/>
          </p:nvCxnSpPr>
          <p:spPr bwMode="auto">
            <a:xfrm>
              <a:off x="3931927" y="5052040"/>
              <a:ext cx="1645902" cy="640073"/>
            </a:xfrm>
            <a:prstGeom prst="curvedConnector3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8" name="TextBox 17"/>
            <p:cNvSpPr txBox="1"/>
            <p:nvPr/>
          </p:nvSpPr>
          <p:spPr>
            <a:xfrm>
              <a:off x="6492219" y="5463511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num</a:t>
              </a:r>
              <a:endParaRPr lang="en-US" sz="2400" b="1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8047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are Addresses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93891"/>
          </a:xfrm>
        </p:spPr>
        <p:txBody>
          <a:bodyPr/>
          <a:lstStyle/>
          <a:p>
            <a:r>
              <a:rPr lang="en-US" dirty="0"/>
              <a:t>To declare that a variable is a pointer, use a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/>
              <a:t>before the variable name:</a:t>
            </a:r>
          </a:p>
          <a:p>
            <a:endParaRPr lang="en-US" dirty="0"/>
          </a:p>
          <a:p>
            <a:pPr lvl="1"/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lvl="5"/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can point to an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dirty="0"/>
              <a:t> value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ptr2</a:t>
            </a:r>
            <a:r>
              <a:rPr lang="en-US" dirty="0"/>
              <a:t> can point to a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dirty="0"/>
              <a:t> value</a:t>
            </a:r>
          </a:p>
          <a:p>
            <a:pPr lvl="5"/>
            <a:endParaRPr lang="en-US" dirty="0"/>
          </a:p>
          <a:p>
            <a:r>
              <a:rPr lang="en-US" dirty="0"/>
              <a:t>The statement                           assigns the </a:t>
            </a:r>
            <a:r>
              <a:rPr lang="en-US" u="sng" dirty="0"/>
              <a:t>address</a:t>
            </a:r>
            <a:r>
              <a:rPr lang="en-US" dirty="0"/>
              <a:t> of variable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to pointer variable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lvl="1"/>
            <a:r>
              <a:rPr lang="en-US" dirty="0"/>
              <a:t>Make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dirty="0"/>
              <a:t> point to the address of variable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73595" y="2331732"/>
            <a:ext cx="2581156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double </a:t>
            </a:r>
            <a:r>
              <a:rPr lang="en-US" sz="2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ptr2;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65768" y="4521798"/>
            <a:ext cx="2212465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sz="2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60707" y="4237456"/>
            <a:ext cx="303159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sz="1800" dirty="0">
                <a:solidFill>
                  <a:srgbClr val="0033CC"/>
                </a:solidFill>
              </a:rPr>
              <a:t> is the </a:t>
            </a:r>
            <a:r>
              <a:rPr lang="en-US" sz="1800" dirty="0">
                <a:solidFill>
                  <a:srgbClr val="B23C00"/>
                </a:solidFill>
              </a:rPr>
              <a:t>address-of </a:t>
            </a:r>
            <a:r>
              <a:rPr lang="en-US" sz="1800" dirty="0">
                <a:solidFill>
                  <a:srgbClr val="0033CC"/>
                </a:solidFill>
              </a:rPr>
              <a:t>operator</a:t>
            </a:r>
          </a:p>
        </p:txBody>
      </p:sp>
    </p:spTree>
    <p:extLst>
      <p:ext uri="{BB962C8B-B14F-4D97-AF65-F5344CB8AC3E}">
        <p14:creationId xmlns:p14="http://schemas.microsoft.com/office/powerpoint/2010/main" val="35990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Dereferencing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57"/>
            <a:ext cx="8229600" cy="3493968"/>
          </a:xfrm>
        </p:spPr>
        <p:txBody>
          <a:bodyPr/>
          <a:lstStyle/>
          <a:p>
            <a:r>
              <a:rPr lang="en-US" dirty="0"/>
              <a:t>To get the value that pointer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is pointing to:</a:t>
            </a:r>
          </a:p>
          <a:p>
            <a:endParaRPr lang="en-US" dirty="0"/>
          </a:p>
          <a:p>
            <a:pPr lvl="6"/>
            <a:endParaRPr lang="en-US" dirty="0"/>
          </a:p>
          <a:p>
            <a:r>
              <a:rPr lang="en-US" dirty="0"/>
              <a:t>Now the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dirty="0"/>
              <a:t> is the </a:t>
            </a:r>
            <a:r>
              <a:rPr lang="en-US" dirty="0">
                <a:solidFill>
                  <a:srgbClr val="B23C00"/>
                </a:solidFill>
              </a:rPr>
              <a:t>dereferencing operator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“Follow the pointer to get what it’s pointing to.”</a:t>
            </a:r>
          </a:p>
          <a:p>
            <a:pPr lvl="7"/>
            <a:endParaRPr lang="en-US" dirty="0"/>
          </a:p>
          <a:p>
            <a:r>
              <a:rPr lang="en-US" dirty="0"/>
              <a:t>We can use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/>
              <a:t>in an expression.</a:t>
            </a:r>
          </a:p>
          <a:p>
            <a:pPr lvl="1"/>
            <a:r>
              <a:rPr lang="en-US" dirty="0"/>
              <a:t>Example: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+ 2 </a:t>
            </a:r>
            <a:r>
              <a:rPr lang="en-US" dirty="0"/>
              <a:t>gives the value 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684" y="1417342"/>
            <a:ext cx="3134191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= 5;</a:t>
            </a:r>
          </a:p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= &amp;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931927" y="1325903"/>
            <a:ext cx="4669579" cy="1142983"/>
            <a:chOff x="2560342" y="4800585"/>
            <a:chExt cx="4669579" cy="1142983"/>
          </a:xfrm>
        </p:grpSpPr>
        <p:sp>
          <p:nvSpPr>
            <p:cNvPr id="7" name="Oval 6"/>
            <p:cNvSpPr/>
            <p:nvPr/>
          </p:nvSpPr>
          <p:spPr bwMode="auto">
            <a:xfrm>
              <a:off x="3749049" y="4960601"/>
              <a:ext cx="182878" cy="18287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577829" y="5440658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5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383293" y="4800585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60342" y="4841830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ptr</a:t>
              </a:r>
              <a:endParaRPr lang="en-US" sz="2400" b="1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  <p:cxnSp>
          <p:nvCxnSpPr>
            <p:cNvPr id="11" name="Curved Connector 10"/>
            <p:cNvCxnSpPr/>
            <p:nvPr/>
          </p:nvCxnSpPr>
          <p:spPr bwMode="auto">
            <a:xfrm>
              <a:off x="3931927" y="5052040"/>
              <a:ext cx="1645902" cy="640073"/>
            </a:xfrm>
            <a:prstGeom prst="curvedConnector3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2" name="TextBox 11"/>
            <p:cNvSpPr txBox="1"/>
            <p:nvPr/>
          </p:nvSpPr>
          <p:spPr>
            <a:xfrm>
              <a:off x="6492219" y="5463511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num</a:t>
              </a:r>
              <a:endParaRPr lang="en-US" sz="2400" b="1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021952" y="3154683"/>
            <a:ext cx="92204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endParaRPr lang="en-US" sz="2400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53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Dereferencing Operator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58"/>
            <a:ext cx="8229600" cy="3493968"/>
          </a:xfrm>
        </p:spPr>
        <p:txBody>
          <a:bodyPr/>
          <a:lstStyle/>
          <a:p>
            <a:r>
              <a:rPr lang="en-US" dirty="0"/>
              <a:t>In the above example, both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/>
              <a:t>and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dirty="0"/>
              <a:t> refer to the same value 5.</a:t>
            </a:r>
          </a:p>
          <a:p>
            <a:pPr lvl="4"/>
            <a:endParaRPr lang="en-US" dirty="0"/>
          </a:p>
          <a:p>
            <a:r>
              <a:rPr lang="en-US" dirty="0"/>
              <a:t>What happens if we execute the statement?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5"/>
            <a:endParaRPr lang="en-US" dirty="0"/>
          </a:p>
          <a:p>
            <a:pPr lvl="1"/>
            <a:r>
              <a:rPr lang="en-US" dirty="0"/>
              <a:t>Now both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/>
              <a:t>are 9.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8684" y="1417342"/>
            <a:ext cx="3134191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= 5;</a:t>
            </a:r>
          </a:p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= &amp;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931927" y="1325903"/>
            <a:ext cx="4669579" cy="1142983"/>
            <a:chOff x="2560342" y="4800585"/>
            <a:chExt cx="4669579" cy="1142983"/>
          </a:xfrm>
        </p:grpSpPr>
        <p:sp>
          <p:nvSpPr>
            <p:cNvPr id="7" name="Oval 6"/>
            <p:cNvSpPr/>
            <p:nvPr/>
          </p:nvSpPr>
          <p:spPr bwMode="auto">
            <a:xfrm>
              <a:off x="3749049" y="4960601"/>
              <a:ext cx="182878" cy="18287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577829" y="5440658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5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383293" y="4800585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60342" y="4841830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ptr</a:t>
              </a:r>
              <a:endParaRPr lang="en-US" sz="2400" b="1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  <p:cxnSp>
          <p:nvCxnSpPr>
            <p:cNvPr id="11" name="Curved Connector 10"/>
            <p:cNvCxnSpPr/>
            <p:nvPr/>
          </p:nvCxnSpPr>
          <p:spPr bwMode="auto">
            <a:xfrm>
              <a:off x="3931927" y="5052040"/>
              <a:ext cx="1645902" cy="640073"/>
            </a:xfrm>
            <a:prstGeom prst="curvedConnector3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2" name="TextBox 11"/>
            <p:cNvSpPr txBox="1"/>
            <p:nvPr/>
          </p:nvSpPr>
          <p:spPr>
            <a:xfrm>
              <a:off x="6492219" y="5463511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num</a:t>
              </a:r>
              <a:endParaRPr lang="en-US" sz="2400" b="1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005879" y="4343390"/>
            <a:ext cx="1843774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= 9;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194225" y="4480553"/>
            <a:ext cx="4669579" cy="1142983"/>
            <a:chOff x="2560342" y="4800585"/>
            <a:chExt cx="4669579" cy="1142983"/>
          </a:xfrm>
        </p:grpSpPr>
        <p:sp>
          <p:nvSpPr>
            <p:cNvPr id="15" name="Oval 14"/>
            <p:cNvSpPr/>
            <p:nvPr/>
          </p:nvSpPr>
          <p:spPr bwMode="auto">
            <a:xfrm>
              <a:off x="3749049" y="4960601"/>
              <a:ext cx="182878" cy="18287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577829" y="5440658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9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383293" y="4800585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560342" y="4841830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ptr</a:t>
              </a:r>
              <a:endParaRPr lang="en-US" sz="2400" b="1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  <p:cxnSp>
          <p:nvCxnSpPr>
            <p:cNvPr id="19" name="Curved Connector 18"/>
            <p:cNvCxnSpPr/>
            <p:nvPr/>
          </p:nvCxnSpPr>
          <p:spPr bwMode="auto">
            <a:xfrm>
              <a:off x="3931927" y="5052040"/>
              <a:ext cx="1645902" cy="640073"/>
            </a:xfrm>
            <a:prstGeom prst="curvedConnector3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0" name="TextBox 19"/>
            <p:cNvSpPr txBox="1"/>
            <p:nvPr/>
          </p:nvSpPr>
          <p:spPr>
            <a:xfrm>
              <a:off x="6492219" y="5463511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num</a:t>
              </a:r>
              <a:endParaRPr lang="en-US" sz="2400" b="1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225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Pointer Declaration Warning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declare several pointer variables </a:t>
            </a:r>
            <a:br>
              <a:rPr lang="en-US" dirty="0"/>
            </a:br>
            <a:r>
              <a:rPr lang="en-US" dirty="0"/>
              <a:t>in one line: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r>
              <a:rPr lang="en-US" dirty="0"/>
              <a:t>How many pointer variables do we have?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Only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ptr1</a:t>
            </a:r>
            <a:r>
              <a:rPr lang="en-US" dirty="0"/>
              <a:t> is a pointer to a double value. </a:t>
            </a:r>
            <a:br>
              <a:rPr lang="en-US" dirty="0"/>
            </a:b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ptr2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ptr3</a:t>
            </a:r>
            <a:r>
              <a:rPr lang="en-US" dirty="0"/>
              <a:t> are simple double variables.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91004" y="2240293"/>
            <a:ext cx="5161991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double </a:t>
            </a:r>
            <a:r>
              <a:rPr lang="en-US" sz="2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ptr1, </a:t>
            </a:r>
            <a:r>
              <a:rPr lang="en-US" sz="2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ptr2, </a:t>
            </a:r>
            <a:r>
              <a:rPr lang="en-US" sz="2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ptr3;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91004" y="3781227"/>
            <a:ext cx="479330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double* ptr1, ptr2, ptr3;</a:t>
            </a:r>
          </a:p>
        </p:txBody>
      </p:sp>
    </p:spTree>
    <p:extLst>
      <p:ext uri="{BB962C8B-B14F-4D97-AF65-F5344CB8AC3E}">
        <p14:creationId xmlns:p14="http://schemas.microsoft.com/office/powerpoint/2010/main" val="83910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new</a:t>
            </a:r>
            <a:r>
              <a:rPr lang="en-US" dirty="0"/>
              <a:t>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230868"/>
          </a:xfrm>
        </p:spPr>
        <p:txBody>
          <a:bodyPr/>
          <a:lstStyle/>
          <a:p>
            <a:r>
              <a:rPr lang="en-US" dirty="0"/>
              <a:t>So far, all our variables have names and are created automatically when we declare them:</a:t>
            </a:r>
          </a:p>
          <a:p>
            <a:endParaRPr lang="en-US" dirty="0"/>
          </a:p>
          <a:p>
            <a:r>
              <a:rPr lang="en-US" dirty="0"/>
              <a:t>We can also create </a:t>
            </a:r>
            <a:r>
              <a:rPr lang="en-US" dirty="0">
                <a:solidFill>
                  <a:srgbClr val="B23C00"/>
                </a:solidFill>
              </a:rPr>
              <a:t>nameless variables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new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operator returns a pointer </a:t>
            </a:r>
            <a:br>
              <a:rPr lang="en-US" dirty="0"/>
            </a:br>
            <a:r>
              <a:rPr lang="en-US" dirty="0"/>
              <a:t>to the variable it just created.</a:t>
            </a:r>
          </a:p>
          <a:p>
            <a:pPr lvl="1"/>
            <a:r>
              <a:rPr lang="en-US" dirty="0"/>
              <a:t>This is ideal for pointer variables.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83293" y="2327262"/>
            <a:ext cx="1659429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0702" y="4579395"/>
            <a:ext cx="4424609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(42);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286025" y="5105417"/>
            <a:ext cx="3931877" cy="1142983"/>
            <a:chOff x="2560342" y="4800585"/>
            <a:chExt cx="3931877" cy="1142983"/>
          </a:xfrm>
        </p:grpSpPr>
        <p:sp>
          <p:nvSpPr>
            <p:cNvPr id="8" name="Oval 7"/>
            <p:cNvSpPr/>
            <p:nvPr/>
          </p:nvSpPr>
          <p:spPr bwMode="auto">
            <a:xfrm>
              <a:off x="3749049" y="4960601"/>
              <a:ext cx="182878" cy="18287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577829" y="5440658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42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383293" y="4800585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60342" y="4841830"/>
              <a:ext cx="7377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ptr</a:t>
              </a:r>
              <a:endParaRPr lang="en-US" sz="2400" b="1" dirty="0">
                <a:latin typeface="Courier New" charset="0"/>
                <a:ea typeface="Courier New" charset="0"/>
                <a:cs typeface="Courier New" charset="0"/>
              </a:endParaRPr>
            </a:p>
          </p:txBody>
        </p:sp>
        <p:cxnSp>
          <p:nvCxnSpPr>
            <p:cNvPr id="12" name="Curved Connector 11"/>
            <p:cNvCxnSpPr/>
            <p:nvPr/>
          </p:nvCxnSpPr>
          <p:spPr bwMode="auto">
            <a:xfrm>
              <a:off x="3931927" y="5052040"/>
              <a:ext cx="1645902" cy="640073"/>
            </a:xfrm>
            <a:prstGeom prst="curvedConnector3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14" name="TextBox 13"/>
          <p:cNvSpPr txBox="1"/>
          <p:nvPr/>
        </p:nvSpPr>
        <p:spPr>
          <a:xfrm>
            <a:off x="6358806" y="5802838"/>
            <a:ext cx="223651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a </a:t>
            </a:r>
            <a:r>
              <a:rPr lang="en-US" sz="1800">
                <a:solidFill>
                  <a:srgbClr val="0033CC"/>
                </a:solidFill>
              </a:rPr>
              <a:t>nameless variable</a:t>
            </a:r>
          </a:p>
        </p:txBody>
      </p:sp>
    </p:spTree>
    <p:extLst>
      <p:ext uri="{BB962C8B-B14F-4D97-AF65-F5344CB8AC3E}">
        <p14:creationId xmlns:p14="http://schemas.microsoft.com/office/powerpoint/2010/main" val="2618812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delete </a:t>
            </a:r>
            <a:r>
              <a:rPr lang="en-US" dirty="0"/>
              <a:t>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If your program creates nameless variables, then it must remove them from memory when the program no longer needs them.</a:t>
            </a:r>
          </a:p>
          <a:p>
            <a:pPr lvl="1"/>
            <a:r>
              <a:rPr lang="en-US" dirty="0"/>
              <a:t>Delete from memory the nameless variable </a:t>
            </a:r>
            <a:br>
              <a:rPr lang="en-US" dirty="0"/>
            </a:br>
            <a:r>
              <a:rPr lang="en-US" dirty="0"/>
              <a:t>that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points to.</a:t>
            </a:r>
          </a:p>
          <a:p>
            <a:pPr lvl="5"/>
            <a:endParaRPr lang="en-US" dirty="0"/>
          </a:p>
          <a:p>
            <a:endParaRPr lang="en-US" dirty="0"/>
          </a:p>
          <a:p>
            <a:r>
              <a:rPr lang="en-US" dirty="0"/>
              <a:t>If your program doesn’t get rid of all the nameless variables it created, those variables clutter up memory, and therefore you are said to have a </a:t>
            </a:r>
            <a:r>
              <a:rPr lang="en-US" dirty="0">
                <a:solidFill>
                  <a:srgbClr val="B23C00"/>
                </a:solidFill>
              </a:rPr>
              <a:t>memory leak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65767" y="3515969"/>
            <a:ext cx="2212465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delete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93493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#2: Sample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D458AE-CA77-7C4F-A6A7-1ED1D0C2A55A}"/>
              </a:ext>
            </a:extLst>
          </p:cNvPr>
          <p:cNvSpPr txBox="1"/>
          <p:nvPr/>
        </p:nvSpPr>
        <p:spPr>
          <a:xfrm>
            <a:off x="1393886" y="1417342"/>
            <a:ext cx="6356227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cassert</a:t>
            </a:r>
            <a:r>
              <a:rPr lang="en-US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solidFill>
                <a:srgbClr val="A12A0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err="1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Door;</a:t>
            </a:r>
            <a:br>
              <a:rPr lang="en-US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solidFill>
                <a:srgbClr val="A12A0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SIMULATION_COUNT = 100;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Run a simulation.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sequence the sequence number.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win1 number of first choice wins.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win2 number of second choice wins.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simulate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sequence,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win1,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win2);</a:t>
            </a:r>
          </a:p>
        </p:txBody>
      </p:sp>
    </p:spTree>
    <p:extLst>
      <p:ext uri="{BB962C8B-B14F-4D97-AF65-F5344CB8AC3E}">
        <p14:creationId xmlns:p14="http://schemas.microsoft.com/office/powerpoint/2010/main" val="13700927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</a:t>
            </a:r>
            <a:r>
              <a:rPr lang="en-US" dirty="0">
                <a:solidFill>
                  <a:srgbClr val="B23C00"/>
                </a:solidFill>
              </a:rPr>
              <a:t>pass a pointer by value </a:t>
            </a:r>
            <a:r>
              <a:rPr lang="en-US" dirty="0"/>
              <a:t>to a function:</a:t>
            </a:r>
          </a:p>
          <a:p>
            <a:pPr lvl="2"/>
            <a:endParaRPr lang="en-US" dirty="0"/>
          </a:p>
          <a:p>
            <a:pPr lvl="5"/>
            <a:endParaRPr lang="en-US" dirty="0"/>
          </a:p>
          <a:p>
            <a:pPr lvl="1"/>
            <a:r>
              <a:rPr lang="en-US" dirty="0"/>
              <a:t>We can change the </a:t>
            </a:r>
            <a:r>
              <a:rPr lang="en-US" dirty="0">
                <a:solidFill>
                  <a:srgbClr val="B23C00"/>
                </a:solidFill>
              </a:rPr>
              <a:t>value of the variable </a:t>
            </a:r>
            <a:br>
              <a:rPr lang="en-US" dirty="0"/>
            </a:br>
            <a:r>
              <a:rPr lang="en-US" dirty="0"/>
              <a:t>that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ptr1</a:t>
            </a:r>
            <a:r>
              <a:rPr lang="en-US" dirty="0"/>
              <a:t> points to.</a:t>
            </a:r>
          </a:p>
          <a:p>
            <a:pPr lvl="2"/>
            <a:endParaRPr lang="en-US" dirty="0"/>
          </a:p>
          <a:p>
            <a:r>
              <a:rPr lang="en-US" dirty="0"/>
              <a:t>We can also </a:t>
            </a:r>
            <a:r>
              <a:rPr lang="en-US" dirty="0">
                <a:solidFill>
                  <a:srgbClr val="B23C00"/>
                </a:solidFill>
              </a:rPr>
              <a:t>pass a pointer by reference</a:t>
            </a:r>
            <a:r>
              <a:rPr lang="en-US" dirty="0"/>
              <a:t>:</a:t>
            </a:r>
          </a:p>
          <a:p>
            <a:endParaRPr lang="en-US" dirty="0"/>
          </a:p>
          <a:p>
            <a:pPr lvl="5"/>
            <a:endParaRPr lang="en-US" dirty="0"/>
          </a:p>
          <a:p>
            <a:pPr lvl="1"/>
            <a:r>
              <a:rPr lang="en-US" dirty="0"/>
              <a:t>We can change </a:t>
            </a:r>
            <a:r>
              <a:rPr lang="en-US" dirty="0">
                <a:solidFill>
                  <a:srgbClr val="B23C00"/>
                </a:solidFill>
              </a:rPr>
              <a:t>what variable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ptr1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points to.</a:t>
            </a:r>
          </a:p>
          <a:p>
            <a:pPr lvl="1"/>
            <a:r>
              <a:rPr lang="en-US" dirty="0"/>
              <a:t>Ugly syntax!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45796" y="1852580"/>
            <a:ext cx="645240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void foo(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*ptr1, double *ptr2);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45796" y="4160512"/>
            <a:ext cx="6821098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void bar(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 &amp;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ptr1, double</a:t>
            </a:r>
            <a:r>
              <a:rPr lang="en-US" sz="2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 &amp;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ptr2);</a:t>
            </a:r>
          </a:p>
        </p:txBody>
      </p:sp>
    </p:spTree>
    <p:extLst>
      <p:ext uri="{BB962C8B-B14F-4D97-AF65-F5344CB8AC3E}">
        <p14:creationId xmlns:p14="http://schemas.microsoft.com/office/powerpoint/2010/main" val="345513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typedef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682234"/>
          </a:xfrm>
        </p:spPr>
        <p:txBody>
          <a:bodyPr/>
          <a:lstStyle/>
          <a:p>
            <a:r>
              <a:rPr lang="en-US" dirty="0"/>
              <a:t>Use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typedef</a:t>
            </a:r>
            <a:r>
              <a:rPr lang="en-US" dirty="0" err="1"/>
              <a:t>s</a:t>
            </a:r>
            <a:r>
              <a:rPr lang="en-US" dirty="0"/>
              <a:t> to simplify pointer notation:</a:t>
            </a:r>
          </a:p>
          <a:p>
            <a:endParaRPr lang="en-US" dirty="0"/>
          </a:p>
          <a:p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Now you can use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IntPtr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in place of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*</a:t>
            </a:r>
            <a:br>
              <a:rPr lang="en-US" dirty="0"/>
            </a:br>
            <a:r>
              <a:rPr lang="en-US" dirty="0"/>
              <a:t>and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DoublePtr</a:t>
            </a:r>
            <a:r>
              <a:rPr lang="en-US" dirty="0"/>
              <a:t> in place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double 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83177" y="1874537"/>
            <a:ext cx="4977645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typedef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   *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IntPtr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typedef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double *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DoublePtr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5454" y="4156042"/>
            <a:ext cx="7189789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void foo(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IntPtr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ptr1,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DoublePtr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ptr2);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2759" y="4796115"/>
            <a:ext cx="7558479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void bar(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IntPtr</a:t>
            </a:r>
            <a:r>
              <a:rPr lang="en-US" sz="2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ptr1,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DoublePtr</a:t>
            </a:r>
            <a:r>
              <a:rPr lang="en-US" sz="2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ptr2);</a:t>
            </a:r>
          </a:p>
        </p:txBody>
      </p:sp>
    </p:spTree>
    <p:extLst>
      <p:ext uri="{BB962C8B-B14F-4D97-AF65-F5344CB8AC3E}">
        <p14:creationId xmlns:p14="http://schemas.microsoft.com/office/powerpoint/2010/main" val="95424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Pointers </a:t>
            </a:r>
            <a:r>
              <a:rPr lang="en-US"/>
              <a:t>to Pass-by-Reference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2"/>
            <a:ext cx="8229600" cy="4754829"/>
          </a:xfrm>
        </p:spPr>
        <p:txBody>
          <a:bodyPr/>
          <a:lstStyle/>
          <a:p>
            <a:r>
              <a:rPr lang="en-US" dirty="0"/>
              <a:t>C programmers used pointers </a:t>
            </a:r>
            <a:br>
              <a:rPr lang="en-US" dirty="0"/>
            </a:br>
            <a:r>
              <a:rPr lang="en-US" dirty="0"/>
              <a:t>to pass parameters by reference.</a:t>
            </a:r>
          </a:p>
          <a:p>
            <a:pPr lvl="1"/>
            <a:r>
              <a:rPr lang="en-US" dirty="0"/>
              <a:t>Example:</a:t>
            </a:r>
          </a:p>
          <a:p>
            <a:pPr lvl="4"/>
            <a:endParaRPr lang="en-US" dirty="0"/>
          </a:p>
          <a:p>
            <a:r>
              <a:rPr lang="en-US" dirty="0"/>
              <a:t>A call to the function needed the </a:t>
            </a:r>
            <a:r>
              <a:rPr lang="en-US" dirty="0">
                <a:solidFill>
                  <a:srgbClr val="B23C00"/>
                </a:solidFill>
              </a:rPr>
              <a:t>address</a:t>
            </a:r>
            <a:r>
              <a:rPr lang="en-US" dirty="0"/>
              <a:t> of the corresponding argument:</a:t>
            </a:r>
          </a:p>
          <a:p>
            <a:pPr lvl="3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r>
              <a:rPr lang="en-US" dirty="0"/>
              <a:t>Because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parm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points back to the actual argument, the function can use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parm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/>
              <a:t>to change the value of the actual argument.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89094" y="2418701"/>
            <a:ext cx="4608954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function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baz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parm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74732" y="3977634"/>
            <a:ext cx="2028119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arg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baz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arg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2579011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8491D-94BF-A741-B6DC-BB2FE9AE1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#3. War and Peace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6CD9B-BF3F-CC49-A67E-23B8843C3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assignment uses strings and vectors.</a:t>
            </a:r>
          </a:p>
          <a:p>
            <a:pPr lvl="1"/>
            <a:r>
              <a:rPr lang="en-US" dirty="0"/>
              <a:t>Review last week’s practice problems.</a:t>
            </a:r>
          </a:p>
          <a:p>
            <a:r>
              <a:rPr lang="en-US" dirty="0"/>
              <a:t>Write a program to read the text of the long Russian novel </a:t>
            </a:r>
            <a:r>
              <a:rPr lang="en-US" i="1" dirty="0"/>
              <a:t>War and Peace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Search for several names of characters:</a:t>
            </a:r>
          </a:p>
          <a:p>
            <a:pPr lvl="1"/>
            <a:r>
              <a:rPr lang="en-US" dirty="0"/>
              <a:t>Makar </a:t>
            </a:r>
            <a:r>
              <a:rPr lang="en-US" dirty="0" err="1"/>
              <a:t>Alexeevich</a:t>
            </a:r>
            <a:endParaRPr lang="en-US" dirty="0"/>
          </a:p>
          <a:p>
            <a:pPr lvl="1"/>
            <a:r>
              <a:rPr lang="en-US" dirty="0"/>
              <a:t>Joseph </a:t>
            </a:r>
            <a:r>
              <a:rPr lang="en-US" dirty="0" err="1"/>
              <a:t>Bazdeev</a:t>
            </a:r>
            <a:endParaRPr lang="en-US" dirty="0"/>
          </a:p>
          <a:p>
            <a:pPr lvl="1"/>
            <a:r>
              <a:rPr lang="en-US" dirty="0"/>
              <a:t>Boris </a:t>
            </a:r>
            <a:r>
              <a:rPr lang="en-US" dirty="0" err="1"/>
              <a:t>Drubetskoy</a:t>
            </a:r>
            <a:endParaRPr lang="en-US" dirty="0"/>
          </a:p>
          <a:p>
            <a:r>
              <a:rPr lang="en-US" dirty="0"/>
              <a:t>Tricky: A name can be split across two consecutive lines.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775A81-4A1C-8D45-99AF-3294132E4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233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A2214-8581-F848-9A4E-30915B4F4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#3. War and Peace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1CA2C-11AE-534A-926A-53C8DB5CE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 to use the online C++ reference:</a:t>
            </a:r>
          </a:p>
          <a:p>
            <a:pPr lvl="1"/>
            <a:r>
              <a:rPr lang="en-US" dirty="0"/>
              <a:t>For vectors: </a:t>
            </a:r>
            <a:r>
              <a:rPr lang="en-US" u="sng" dirty="0">
                <a:hlinkClick r:id="rId2"/>
              </a:rPr>
              <a:t>http://www.cplusplus.com/reference/vector/vector/</a:t>
            </a:r>
            <a:r>
              <a:rPr lang="en-US" u="sng" dirty="0"/>
              <a:t> </a:t>
            </a:r>
          </a:p>
          <a:p>
            <a:pPr lvl="1"/>
            <a:r>
              <a:rPr lang="en-US" dirty="0"/>
              <a:t>For strings: </a:t>
            </a:r>
            <a:r>
              <a:rPr lang="en-US" u="sng" dirty="0">
                <a:hlinkClick r:id="rId3"/>
              </a:rPr>
              <a:t>http://www.cplusplus.com/reference/string/string/</a:t>
            </a:r>
            <a:r>
              <a:rPr lang="en-US" dirty="0"/>
              <a:t> </a:t>
            </a:r>
          </a:p>
          <a:p>
            <a:pPr lvl="4"/>
            <a:endParaRPr lang="en-US" dirty="0"/>
          </a:p>
          <a:p>
            <a:r>
              <a:rPr lang="en-US" dirty="0"/>
              <a:t>Use vector and string functions.</a:t>
            </a:r>
          </a:p>
          <a:p>
            <a:pPr lvl="1"/>
            <a:r>
              <a:rPr lang="en-US" dirty="0"/>
              <a:t>Do not use arrays or C-strings.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E9E8F-1F38-5445-A4B1-3CB8D4AE1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53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#2: Sample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D458AE-CA77-7C4F-A6A7-1ED1D0C2A55A}"/>
              </a:ext>
            </a:extLst>
          </p:cNvPr>
          <p:cNvSpPr txBox="1"/>
          <p:nvPr/>
        </p:nvSpPr>
        <p:spPr>
          <a:xfrm>
            <a:off x="159574" y="1417342"/>
            <a:ext cx="8824852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Hide the car behind a door.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@return the door that the car is hidden behind.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Door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hide_car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@return the player's first door choice, which is either 1, 2, or 3.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Door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make_first_choice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@return a random door 1, 2, or 3.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Door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random_door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370670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0B079-3B54-444E-80C5-CA31F5F1F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#2: Sample Solution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7BBB3A-5CD3-7044-8A55-D82D8CB27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F461F4-21B9-CD4A-9CEB-62A6CFD3E6B4}"/>
              </a:ext>
            </a:extLst>
          </p:cNvPr>
          <p:cNvSpPr txBox="1"/>
          <p:nvPr/>
        </p:nvSpPr>
        <p:spPr>
          <a:xfrm>
            <a:off x="440099" y="1303109"/>
            <a:ext cx="7802136" cy="3554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Monty opens a door that is not: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first_choice_door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the player's first door choice.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car_behind_door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the door that the car is hidden behind.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@return the door to open.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Door </a:t>
            </a:r>
            <a:r>
              <a:rPr lang="en-US" sz="15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(Door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first_choice_door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Door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car_behind_door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Return a random door 1, 2, or 3 that is not: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 door.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another_door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another door, which can be equal to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@return the random door.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Door </a:t>
            </a:r>
            <a:r>
              <a:rPr lang="en-US" sz="15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random_door_not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(Door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Door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another_door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100041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0B079-3B54-444E-80C5-CA31F5F1F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#2: Sample Solution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7BBB3A-5CD3-7044-8A55-D82D8CB27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F461F4-21B9-CD4A-9CEB-62A6CFD3E6B4}"/>
              </a:ext>
            </a:extLst>
          </p:cNvPr>
          <p:cNvSpPr txBox="1"/>
          <p:nvPr/>
        </p:nvSpPr>
        <p:spPr>
          <a:xfrm>
            <a:off x="206061" y="1417342"/>
            <a:ext cx="8731878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Return the player's second door choice, which cannot be: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first_door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the player's first choice door.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opened_door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the opened door.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@return the second door choice.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Door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make_second_choice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(Door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first_door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Door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opened_door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Choose door 1, 2, or 3 that is not: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8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first_door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the player's first door choice.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8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opened_door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the opened door.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@return the remaining door.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Door </a:t>
            </a:r>
            <a:r>
              <a:rPr lang="en-US" sz="18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choose_remaining_door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(Door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first_door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Door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opened_door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464581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A7960-B585-3640-AAAA-98D71E727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#2: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80C24E-1171-6E47-AB15-E8698450F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4E3E04-4670-EE47-AA69-26F17176971C}"/>
              </a:ext>
            </a:extLst>
          </p:cNvPr>
          <p:cNvSpPr txBox="1"/>
          <p:nvPr/>
        </p:nvSpPr>
        <p:spPr>
          <a:xfrm>
            <a:off x="291020" y="1325903"/>
            <a:ext cx="8561959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win1 = 0, win2 = 0;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  #     Car   First  Opened  Second    Win    Win"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      here  choice    door  choice  first second"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srand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(time(NULL));  // seed the random number generator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Run the simulations.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1;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SIMULATION_COUNT;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simulate(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win1, win2);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(4) &lt;&lt; win1 &lt;&lt; " wins if stay with the first choice"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(4) &lt;&lt; win2 &lt;&lt; " wins if switch to the second choice"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cout.setf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::fixed);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cout.setf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showpoint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cout.precision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"Win ratio of switch over stay: ";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static_cast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&lt;double&gt;(win2)/win1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68634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AB585-7338-3D49-A4D6-5BD867DE5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#2: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D4D219-5A02-4B4E-B4BF-3BCF7F7B1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F385F5-3E19-7148-9977-1D40B081C5DC}"/>
              </a:ext>
            </a:extLst>
          </p:cNvPr>
          <p:cNvSpPr txBox="1"/>
          <p:nvPr/>
        </p:nvSpPr>
        <p:spPr>
          <a:xfrm>
            <a:off x="1188757" y="1257955"/>
            <a:ext cx="7064755" cy="54476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simulate(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sequence,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win1,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win2)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Perform a simulation.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Door </a:t>
            </a:r>
            <a:r>
              <a:rPr lang="en-US" sz="12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car_behind_door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= </a:t>
            </a:r>
            <a:r>
              <a:rPr lang="en-US" sz="12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hide_car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Door </a:t>
            </a:r>
            <a:r>
              <a:rPr lang="en-US" sz="12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first_choice_door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= </a:t>
            </a:r>
            <a:r>
              <a:rPr lang="en-US" sz="12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make_first_choice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Door </a:t>
            </a:r>
            <a:r>
              <a:rPr lang="en-US" sz="12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opened_door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= </a:t>
            </a:r>
            <a:r>
              <a:rPr lang="en-US" sz="12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open_door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first_choice_door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</a:t>
            </a:r>
            <a:r>
              <a:rPr lang="en-US" sz="12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car_behind_door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Door </a:t>
            </a:r>
            <a:r>
              <a:rPr lang="en-US" sz="12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second_choice_door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make_second_choice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first_choice_door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          </a:t>
            </a:r>
            <a:r>
              <a:rPr lang="en-US" sz="12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opened_door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Print the results.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(4) &lt;&lt; sequence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(8)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car_behind_door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(8)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first_choice_door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(8)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opened_door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(8)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second_choice_door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first_choice_door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car_behind_door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    yes";  // the car was behind the first door choice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win1++;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else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          yes";  // it was behind the second door choice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win2++;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261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FC4C2-8135-CB48-9336-05A72E2E3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#2: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15F00C-F2BB-2242-906A-D77FCE7DE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7C2E19-99E2-3346-9D30-6E40ED6E2E55}"/>
              </a:ext>
            </a:extLst>
          </p:cNvPr>
          <p:cNvSpPr txBox="1"/>
          <p:nvPr/>
        </p:nvSpPr>
        <p:spPr>
          <a:xfrm>
            <a:off x="457200" y="1179998"/>
            <a:ext cx="7487947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Door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hide_car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The simulation randomly chooses the door to hide the car.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random_door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Door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make_first_choice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The simulation randomly makes the player's first door choice.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random_door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Door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rand()%3 + 1;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19273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FC4C2-8135-CB48-9336-05A72E2E3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#2: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15F00C-F2BB-2242-906A-D77FCE7DE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7C2E19-99E2-3346-9D30-6E40ED6E2E55}"/>
              </a:ext>
            </a:extLst>
          </p:cNvPr>
          <p:cNvSpPr txBox="1"/>
          <p:nvPr/>
        </p:nvSpPr>
        <p:spPr>
          <a:xfrm>
            <a:off x="416560" y="1417246"/>
            <a:ext cx="8239756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Door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(Door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first_choice_door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Door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car_behind_door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</a:t>
            </a:r>
            <a:r>
              <a:rPr lang="en-US" sz="14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Monty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Hall knows which door the car is behind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and so he opens a door that has a goat behind it.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Door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opened_door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random_door_not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first_choice_door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car_behind_door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assert(  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opened_door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first_choice_door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&amp;&amp;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opened_door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car_behind_door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opened_door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Door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random_door_not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(Door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Door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another_door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Door door;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If doors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and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another_door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are the same, then randomly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choose between the other two doors to return.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Otherwise, return the third door.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door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 while ((door ==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|| (door ==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another_door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door;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57095913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37511</TotalTime>
  <Words>812</Words>
  <Application>Microsoft Macintosh PowerPoint</Application>
  <PresentationFormat>On-screen Show (4:3)</PresentationFormat>
  <Paragraphs>347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Courier New</vt:lpstr>
      <vt:lpstr>Times New Roman</vt:lpstr>
      <vt:lpstr>Wingdings</vt:lpstr>
      <vt:lpstr>Quadrant</vt:lpstr>
      <vt:lpstr>CS 144 Advanced C++ Programming February 12 Class Meeting</vt:lpstr>
      <vt:lpstr>Assignment #2: Sample Solution</vt:lpstr>
      <vt:lpstr>Assignment #2: Sample Solution</vt:lpstr>
      <vt:lpstr>Assignment #2: Sample Solution, cont’d</vt:lpstr>
      <vt:lpstr>Assignment #2: Sample Solution, cont’d</vt:lpstr>
      <vt:lpstr>Assignment #2: Sample Solution, cont’d</vt:lpstr>
      <vt:lpstr>Assignment #2: Sample Solution, cont’d</vt:lpstr>
      <vt:lpstr>Assignment #2: Sample Solution, cont’d</vt:lpstr>
      <vt:lpstr>Assignment #2: Sample Solution, cont’d</vt:lpstr>
      <vt:lpstr>Assignment #2: Sample Solution, cont’d</vt:lpstr>
      <vt:lpstr>Pointers</vt:lpstr>
      <vt:lpstr>An int vs. Pointer to an int</vt:lpstr>
      <vt:lpstr>Declaring and Assigning Pointers</vt:lpstr>
      <vt:lpstr>Pointers are Addresses</vt:lpstr>
      <vt:lpstr>The Dereferencing Operator</vt:lpstr>
      <vt:lpstr>The Dereferencing Operator, cont’d</vt:lpstr>
      <vt:lpstr>A Pointer Declaration Warning</vt:lpstr>
      <vt:lpstr>The new Operator</vt:lpstr>
      <vt:lpstr>The delete Operator</vt:lpstr>
      <vt:lpstr>Pointer Parameters</vt:lpstr>
      <vt:lpstr>typedef</vt:lpstr>
      <vt:lpstr>Using Pointers to Pass-by-Reference</vt:lpstr>
      <vt:lpstr>Assignment #3. War and Peace</vt:lpstr>
      <vt:lpstr>Assignment #3. War and Peace,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588</cp:revision>
  <dcterms:created xsi:type="dcterms:W3CDTF">2008-01-12T03:52:55Z</dcterms:created>
  <dcterms:modified xsi:type="dcterms:W3CDTF">2019-02-12T16:32:12Z</dcterms:modified>
  <cp:category/>
</cp:coreProperties>
</file>