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9" r:id="rId3"/>
    <p:sldId id="303" r:id="rId4"/>
    <p:sldId id="271" r:id="rId5"/>
    <p:sldId id="273" r:id="rId6"/>
    <p:sldId id="284" r:id="rId7"/>
    <p:sldId id="280" r:id="rId8"/>
    <p:sldId id="275" r:id="rId9"/>
    <p:sldId id="304" r:id="rId10"/>
    <p:sldId id="276" r:id="rId11"/>
    <p:sldId id="285" r:id="rId12"/>
    <p:sldId id="286" r:id="rId13"/>
    <p:sldId id="277" r:id="rId14"/>
    <p:sldId id="287" r:id="rId15"/>
    <p:sldId id="288" r:id="rId16"/>
    <p:sldId id="278" r:id="rId17"/>
    <p:sldId id="292" r:id="rId18"/>
    <p:sldId id="293" r:id="rId19"/>
    <p:sldId id="29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E1F5FF"/>
    <a:srgbClr val="A12A03"/>
    <a:srgbClr val="C6DEFF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98" autoAdjust="0"/>
    <p:restoredTop sz="98450" autoAdjust="0"/>
  </p:normalViewPr>
  <p:slideViewPr>
    <p:cSldViewPr>
      <p:cViewPr varScale="1">
        <p:scale>
          <a:sx n="154" d="100"/>
          <a:sy n="154" d="100"/>
        </p:scale>
        <p:origin x="200" y="26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571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February 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vector/vecto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February 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C programs used </a:t>
            </a:r>
            <a:r>
              <a:rPr lang="en-US" dirty="0">
                <a:solidFill>
                  <a:srgbClr val="B23C00"/>
                </a:solidFill>
              </a:rPr>
              <a:t>arrays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of characters</a:t>
            </a:r>
            <a:r>
              <a:rPr lang="en-US" dirty="0"/>
              <a:t> to represent strings:</a:t>
            </a:r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A C string is always terminated by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null character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\0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Therefore, the array size was one greater than the number of characters in the string.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greeting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character array above has size 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36076" y="2331732"/>
            <a:ext cx="500970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char greeting[] = "Hello, world!";</a:t>
            </a:r>
          </a:p>
        </p:txBody>
      </p:sp>
    </p:spTree>
    <p:extLst>
      <p:ext uri="{BB962C8B-B14F-4D97-AF65-F5344CB8AC3E}">
        <p14:creationId xmlns:p14="http://schemas.microsoft.com/office/powerpoint/2010/main" val="91933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cannot assign a string value to a C string array variable:</a:t>
            </a:r>
          </a:p>
          <a:p>
            <a:pPr lvl="1"/>
            <a:r>
              <a:rPr lang="en-US" dirty="0"/>
              <a:t>Illegal:</a:t>
            </a:r>
          </a:p>
          <a:p>
            <a:pPr lvl="4"/>
            <a:endParaRPr lang="en-US" dirty="0"/>
          </a:p>
          <a:p>
            <a:r>
              <a:rPr lang="en-US" dirty="0"/>
              <a:t>Instead, you use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(“string copy”) function:</a:t>
            </a:r>
          </a:p>
          <a:p>
            <a:pPr lvl="5"/>
            <a:endParaRPr lang="en-US" dirty="0"/>
          </a:p>
          <a:p>
            <a:r>
              <a:rPr lang="en-US" b="1" dirty="0"/>
              <a:t>Warning:</a:t>
            </a:r>
            <a:r>
              <a:rPr lang="en-US" dirty="0"/>
              <a:t> Do not copy past the end </a:t>
            </a:r>
            <a:br>
              <a:rPr lang="en-US" dirty="0"/>
            </a:br>
            <a:r>
              <a:rPr lang="en-US" dirty="0"/>
              <a:t>                 of the destination string!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41760" y="2240293"/>
            <a:ext cx="335540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greeting = "Good-bye!";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7562" y="3429000"/>
            <a:ext cx="43204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(greeting, "Good-bye!");</a:t>
            </a:r>
          </a:p>
        </p:txBody>
      </p:sp>
    </p:spTree>
    <p:extLst>
      <p:ext uri="{BB962C8B-B14F-4D97-AF65-F5344CB8AC3E}">
        <p14:creationId xmlns:p14="http://schemas.microsoft.com/office/powerpoint/2010/main" val="1520712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compare two C strings, use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strcmp</a:t>
            </a:r>
            <a:r>
              <a:rPr lang="en-US" dirty="0"/>
              <a:t> (“string compare”) function:</a:t>
            </a:r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dirty="0"/>
              <a:t>It returns: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negative value </a:t>
            </a:r>
            <a:r>
              <a:rPr lang="en-US" dirty="0"/>
              <a:t>if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str1</a:t>
            </a:r>
            <a:r>
              <a:rPr lang="en-US" dirty="0"/>
              <a:t> comes </a:t>
            </a:r>
            <a:br>
              <a:rPr lang="en-US" dirty="0"/>
            </a:br>
            <a:r>
              <a:rPr lang="en-US" dirty="0"/>
              <a:t>alphabetically </a:t>
            </a:r>
            <a:r>
              <a:rPr lang="en-US" dirty="0">
                <a:solidFill>
                  <a:srgbClr val="B23C00"/>
                </a:solidFill>
              </a:rPr>
              <a:t>before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str2</a:t>
            </a:r>
          </a:p>
          <a:p>
            <a:pPr lvl="5"/>
            <a:endParaRPr lang="en-US" dirty="0">
              <a:cs typeface="Courier New" charset="0"/>
            </a:endParaRPr>
          </a:p>
          <a:p>
            <a:pPr lvl="1"/>
            <a:r>
              <a:rPr lang="en-US" dirty="0">
                <a:solidFill>
                  <a:srgbClr val="B23C00"/>
                </a:solidFill>
              </a:rPr>
              <a:t>zero</a:t>
            </a:r>
            <a:r>
              <a:rPr lang="en-US" dirty="0"/>
              <a:t> if they contain the </a:t>
            </a:r>
            <a:r>
              <a:rPr lang="en-US" dirty="0">
                <a:solidFill>
                  <a:srgbClr val="B23C00"/>
                </a:solidFill>
              </a:rPr>
              <a:t>same</a:t>
            </a:r>
            <a:r>
              <a:rPr lang="en-US" dirty="0"/>
              <a:t> characters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positive value </a:t>
            </a:r>
            <a:r>
              <a:rPr lang="en-US" dirty="0"/>
              <a:t>if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str1</a:t>
            </a:r>
            <a:r>
              <a:rPr lang="en-US" dirty="0"/>
              <a:t> comes </a:t>
            </a:r>
            <a:br>
              <a:rPr lang="en-US" dirty="0"/>
            </a:br>
            <a:r>
              <a:rPr lang="en-US" dirty="0"/>
              <a:t>alphabetically </a:t>
            </a:r>
            <a:r>
              <a:rPr lang="en-US" dirty="0">
                <a:solidFill>
                  <a:srgbClr val="B23C00"/>
                </a:solidFill>
              </a:rPr>
              <a:t>after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str2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0013" y="2423171"/>
            <a:ext cx="280397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strcmp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(str1, str2);</a:t>
            </a:r>
          </a:p>
        </p:txBody>
      </p:sp>
    </p:spTree>
    <p:extLst>
      <p:ext uri="{BB962C8B-B14F-4D97-AF65-F5344CB8AC3E}">
        <p14:creationId xmlns:p14="http://schemas.microsoft.com/office/powerpoint/2010/main" val="48081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C++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programs use the standard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class: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initialize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variables </a:t>
            </a:r>
            <a:br>
              <a:rPr lang="en-US" dirty="0"/>
            </a:br>
            <a:r>
              <a:rPr lang="en-US" dirty="0"/>
              <a:t>when you declare them: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assign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variables: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01084" y="1874537"/>
            <a:ext cx="326243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#include &lt;string&gt;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93307" y="3816827"/>
            <a:ext cx="387798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string noun, s1, s2, s3;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string verb("go");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94672" y="5440658"/>
            <a:ext cx="295465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noun = </a:t>
            </a:r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"computer";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95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Class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>
                <a:solidFill>
                  <a:srgbClr val="B23C00"/>
                </a:solidFill>
              </a:rPr>
              <a:t>concatenation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String comparisons with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==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!=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&lt;=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&gt;=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Lexicographic</a:t>
            </a:r>
            <a:r>
              <a:rPr lang="en-US" dirty="0"/>
              <a:t> comparisons as expected.</a:t>
            </a:r>
          </a:p>
          <a:p>
            <a:pPr lvl="4"/>
            <a:endParaRPr lang="en-US" dirty="0"/>
          </a:p>
          <a:p>
            <a:r>
              <a:rPr lang="en-US" dirty="0"/>
              <a:t>Strings </a:t>
            </a:r>
            <a:r>
              <a:rPr lang="en-US" dirty="0">
                <a:solidFill>
                  <a:srgbClr val="B23C00"/>
                </a:solidFill>
              </a:rPr>
              <a:t>automatically grow and shrink </a:t>
            </a:r>
            <a:r>
              <a:rPr lang="en-US" dirty="0"/>
              <a:t>in size.</a:t>
            </a:r>
          </a:p>
          <a:p>
            <a:pPr lvl="1"/>
            <a:r>
              <a:rPr lang="en-US" dirty="0"/>
              <a:t>A string keeps track of its own size.</a:t>
            </a:r>
          </a:p>
          <a:p>
            <a:pPr lvl="5"/>
            <a:endParaRPr lang="en-US" dirty="0"/>
          </a:p>
          <a:p>
            <a:r>
              <a:rPr lang="en-US" dirty="0"/>
              <a:t>Use the member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en-US" dirty="0"/>
              <a:t> to safely access </a:t>
            </a:r>
            <a:br>
              <a:rPr lang="en-US" dirty="0"/>
            </a:br>
            <a:r>
              <a:rPr lang="en-US" dirty="0"/>
              <a:t>a character of a string: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s1.at(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s1[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  <a:r>
              <a:rPr lang="en-US" dirty="0"/>
              <a:t> is dangerous if you go beyond the length.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4297" y="1874537"/>
            <a:ext cx="335540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s1 = s2 + " and " + s3;</a:t>
            </a:r>
          </a:p>
        </p:txBody>
      </p:sp>
    </p:spTree>
    <p:extLst>
      <p:ext uri="{BB962C8B-B14F-4D97-AF65-F5344CB8AC3E}">
        <p14:creationId xmlns:p14="http://schemas.microsoft.com/office/powerpoint/2010/main" val="102949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Many useful member functions 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str.length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str.at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str.substr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(position, length)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str.insert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, str2)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str.erase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, length)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str.find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(str1)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str.find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(str1,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str.find_first_of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(str1,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str.find_first_not_of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(str1,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6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vector is a kind of array whose length can dynamically grow and shrink.</a:t>
            </a:r>
          </a:p>
          <a:p>
            <a:pPr lvl="1"/>
            <a:r>
              <a:rPr lang="en-US" dirty="0"/>
              <a:t>Vectors are part of the C++ </a:t>
            </a:r>
            <a:br>
              <a:rPr lang="en-US" dirty="0"/>
            </a:br>
            <a:r>
              <a:rPr lang="en-US" dirty="0">
                <a:solidFill>
                  <a:srgbClr val="A12A03"/>
                </a:solidFill>
              </a:rPr>
              <a:t>Standard Template Library </a:t>
            </a:r>
            <a:r>
              <a:rPr lang="en-US" dirty="0"/>
              <a:t>(STL).</a:t>
            </a:r>
          </a:p>
          <a:p>
            <a:pPr lvl="5"/>
            <a:endParaRPr lang="en-US" dirty="0"/>
          </a:p>
          <a:p>
            <a:r>
              <a:rPr lang="en-US" dirty="0"/>
              <a:t>Like an array, a vector has a </a:t>
            </a:r>
            <a:r>
              <a:rPr lang="en-US" dirty="0">
                <a:solidFill>
                  <a:srgbClr val="A12A03"/>
                </a:solidFill>
              </a:rPr>
              <a:t>base type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all its elements are of that type.</a:t>
            </a:r>
          </a:p>
          <a:p>
            <a:pPr lvl="4"/>
            <a:endParaRPr lang="en-US" dirty="0"/>
          </a:p>
          <a:p>
            <a:r>
              <a:rPr lang="en-US" dirty="0"/>
              <a:t>Different declaration syntax from arrays: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5006" y="5074902"/>
            <a:ext cx="4733988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vector&lt;double&gt; salaries;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vector&lt;bool&gt;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truth_table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(10);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vector&lt;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 ages = {12, 9, 7, 2};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82267" y="1965976"/>
            <a:ext cx="254749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An array </a:t>
            </a:r>
            <a:r>
              <a:rPr lang="en-US" sz="2000">
                <a:solidFill>
                  <a:srgbClr val="0033CC"/>
                </a:solidFill>
              </a:rPr>
              <a:t>on steroids!</a:t>
            </a:r>
          </a:p>
        </p:txBody>
      </p:sp>
    </p:spTree>
    <p:extLst>
      <p:ext uri="{BB962C8B-B14F-4D97-AF65-F5344CB8AC3E}">
        <p14:creationId xmlns:p14="http://schemas.microsoft.com/office/powerpoint/2010/main" val="507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 into a vector like an array: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ages[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pPr lvl="1"/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US" dirty="0"/>
              <a:t> member function for safer access: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v.at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4"/>
            <a:endParaRPr lang="en-US" dirty="0"/>
          </a:p>
          <a:p>
            <a:r>
              <a:rPr lang="en-US" dirty="0"/>
              <a:t>Use with a</a:t>
            </a:r>
            <a:br>
              <a:rPr lang="en-US" dirty="0"/>
            </a:br>
            <a:r>
              <a:rPr lang="en-US" dirty="0"/>
              <a:t>standard </a:t>
            </a:r>
            <a:br>
              <a:rPr lang="en-US" dirty="0"/>
            </a:br>
            <a:r>
              <a:rPr lang="en-US" dirty="0"/>
              <a:t>for loop:</a:t>
            </a:r>
          </a:p>
          <a:p>
            <a:pPr lvl="4"/>
            <a:endParaRPr lang="en-US" dirty="0"/>
          </a:p>
          <a:p>
            <a:r>
              <a:rPr lang="en-US" dirty="0"/>
              <a:t>Or with a</a:t>
            </a:r>
            <a:br>
              <a:rPr lang="en-US" dirty="0"/>
            </a:br>
            <a:r>
              <a:rPr lang="en-US" dirty="0">
                <a:solidFill>
                  <a:srgbClr val="A12A03"/>
                </a:solidFill>
              </a:rPr>
              <a:t>ranged </a:t>
            </a:r>
            <a:br>
              <a:rPr lang="en-US" dirty="0">
                <a:solidFill>
                  <a:srgbClr val="A12A03"/>
                </a:solidFill>
              </a:rPr>
            </a:br>
            <a:r>
              <a:rPr lang="en-US" dirty="0">
                <a:solidFill>
                  <a:srgbClr val="A12A03"/>
                </a:solidFill>
              </a:rPr>
              <a:t>for loop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3041777"/>
            <a:ext cx="5285421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ages.size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ages[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7537" y="4606085"/>
            <a:ext cx="3493264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age : ages)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age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762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Append new values </a:t>
            </a:r>
            <a:r>
              <a:rPr lang="en-US" dirty="0"/>
              <a:t>to the </a:t>
            </a:r>
            <a:r>
              <a:rPr lang="en-US" dirty="0">
                <a:solidFill>
                  <a:srgbClr val="B23C00"/>
                </a:solidFill>
              </a:rPr>
              <a:t>end</a:t>
            </a:r>
            <a:r>
              <a:rPr lang="en-US" dirty="0"/>
              <a:t> of a vector: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Vector assignment: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v1 = v2</a:t>
            </a:r>
            <a:r>
              <a:rPr lang="en-US" dirty="0"/>
              <a:t>;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Element-by-element</a:t>
            </a:r>
            <a:r>
              <a:rPr lang="en-US" dirty="0"/>
              <a:t> assignment of values.</a:t>
            </a:r>
          </a:p>
          <a:p>
            <a:pPr lvl="1"/>
            <a:r>
              <a:rPr lang="en-US" dirty="0"/>
              <a:t>The size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v1</a:t>
            </a:r>
            <a:r>
              <a:rPr lang="en-US" dirty="0"/>
              <a:t> can change to match the size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v2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80722" y="1874537"/>
            <a:ext cx="4182555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salaries.push_back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(100000.0);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salaries.push_back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(75000.0);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salaries.push_back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(150000.0);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salaries.push_back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(200000.0);</a:t>
            </a:r>
          </a:p>
        </p:txBody>
      </p:sp>
    </p:spTree>
    <p:extLst>
      <p:ext uri="{BB962C8B-B14F-4D97-AF65-F5344CB8AC3E}">
        <p14:creationId xmlns:p14="http://schemas.microsoft.com/office/powerpoint/2010/main" val="11239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Size</a:t>
            </a:r>
            <a:r>
              <a:rPr lang="en-US" dirty="0"/>
              <a:t> of a vector: The current number of elements that the vector contains: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v.size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solidFill>
                  <a:srgbClr val="B23C00"/>
                </a:solidFill>
              </a:rPr>
              <a:t>Capacity</a:t>
            </a:r>
            <a:r>
              <a:rPr lang="en-US" dirty="0"/>
              <a:t> of a vector: The number of elements for which memory is currently allocated: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v.capacity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dirty="0"/>
              <a:t>Change the size:</a:t>
            </a:r>
          </a:p>
          <a:p>
            <a:pPr lvl="1"/>
            <a:r>
              <a:rPr lang="en-US" dirty="0"/>
              <a:t>Explicitly set the capacity:</a:t>
            </a:r>
          </a:p>
          <a:p>
            <a:pPr lvl="1"/>
            <a:r>
              <a:rPr lang="en-US" dirty="0"/>
              <a:t>Bump up the capacity by 10:</a:t>
            </a:r>
          </a:p>
          <a:p>
            <a:pPr lvl="4"/>
            <a:endParaRPr lang="en-US" dirty="0"/>
          </a:p>
          <a:p>
            <a:r>
              <a:rPr lang="en-US" dirty="0"/>
              <a:t>See: </a:t>
            </a:r>
            <a:r>
              <a:rPr lang="en-US" sz="2400" dirty="0">
                <a:hlinkClick r:id="rId2"/>
              </a:rPr>
              <a:t>http://www.cplusplus.com/reference/vector/vector/</a:t>
            </a:r>
            <a:r>
              <a:rPr lang="en-US" sz="240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29195" y="4522692"/>
            <a:ext cx="197682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v.reserve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(32)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51" y="4979887"/>
            <a:ext cx="349326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>
              <a:tabLst>
                <a:tab pos="1020763" algn="l"/>
              </a:tabLst>
            </a:pP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v.reserve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v.size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 + 10)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0488" y="4069073"/>
            <a:ext cx="183896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v.resize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(24)</a:t>
            </a:r>
          </a:p>
        </p:txBody>
      </p:sp>
    </p:spTree>
    <p:extLst>
      <p:ext uri="{BB962C8B-B14F-4D97-AF65-F5344CB8AC3E}">
        <p14:creationId xmlns:p14="http://schemas.microsoft.com/office/powerpoint/2010/main" val="371520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the operator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used 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skips blanks.</a:t>
            </a:r>
          </a:p>
          <a:p>
            <a:pPr lvl="4"/>
            <a:endParaRPr lang="en-US" dirty="0"/>
          </a:p>
          <a:p>
            <a:r>
              <a:rPr lang="en-US" dirty="0"/>
              <a:t>To read all characters from an input stream, </a:t>
            </a:r>
            <a:r>
              <a:rPr lang="en-US" dirty="0">
                <a:solidFill>
                  <a:srgbClr val="B23C00"/>
                </a:solidFill>
              </a:rPr>
              <a:t>including blanks</a:t>
            </a:r>
            <a:r>
              <a:rPr lang="en-US" dirty="0"/>
              <a:t>,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get</a:t>
            </a:r>
            <a:r>
              <a:rPr lang="en-US" dirty="0"/>
              <a:t> function:</a:t>
            </a:r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put</a:t>
            </a:r>
            <a:r>
              <a:rPr lang="en-US" dirty="0"/>
              <a:t> function to output any character </a:t>
            </a:r>
            <a:br>
              <a:rPr lang="en-US" dirty="0"/>
            </a:br>
            <a:r>
              <a:rPr lang="en-US" dirty="0"/>
              <a:t>to an output stream: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cout.put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2517" y="3429000"/>
            <a:ext cx="1838965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cin.get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7492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022DF-3C91-EF4C-9EEE-0FCDA10EC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I/O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42A53-98CA-C044-8711-DEF07B048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You can use built-in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read an entire input line, including blanks, into a string variable: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692C2-0539-D64D-AE63-C0989CD9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4641F-72EE-1A46-BC4E-EF843300DACB}"/>
              </a:ext>
            </a:extLst>
          </p:cNvPr>
          <p:cNvSpPr txBox="1"/>
          <p:nvPr/>
        </p:nvSpPr>
        <p:spPr>
          <a:xfrm>
            <a:off x="3017728" y="2870532"/>
            <a:ext cx="3108543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text;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20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0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text);</a:t>
            </a:r>
          </a:p>
        </p:txBody>
      </p:sp>
    </p:spTree>
    <p:extLst>
      <p:ext uri="{BB962C8B-B14F-4D97-AF65-F5344CB8AC3E}">
        <p14:creationId xmlns:p14="http://schemas.microsoft.com/office/powerpoint/2010/main" val="187728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Character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very useful Boolean functions </a:t>
            </a:r>
            <a:br>
              <a:rPr lang="en-US" dirty="0"/>
            </a:br>
            <a:r>
              <a:rPr lang="en-US" dirty="0"/>
              <a:t>that test a character:</a:t>
            </a:r>
          </a:p>
          <a:p>
            <a:pPr lvl="4"/>
            <a:endParaRPr lang="en-US" dirty="0"/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isupper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islower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isalpha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isdigit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isspace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toupper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tolower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5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95401"/>
            <a:ext cx="8412433" cy="4785330"/>
          </a:xfrm>
        </p:spPr>
        <p:txBody>
          <a:bodyPr/>
          <a:lstStyle/>
          <a:p>
            <a:r>
              <a:rPr lang="en-US" dirty="0"/>
              <a:t>An array variable can have </a:t>
            </a:r>
            <a:r>
              <a:rPr lang="en-US" dirty="0">
                <a:solidFill>
                  <a:srgbClr val="B23C00"/>
                </a:solidFill>
              </a:rPr>
              <a:t>multiple values</a:t>
            </a:r>
            <a:r>
              <a:rPr lang="en-US" dirty="0"/>
              <a:t>.</a:t>
            </a:r>
          </a:p>
          <a:p>
            <a:r>
              <a:rPr lang="en-US" dirty="0"/>
              <a:t>All values must be the </a:t>
            </a:r>
            <a:r>
              <a:rPr lang="en-US" dirty="0">
                <a:solidFill>
                  <a:srgbClr val="B23C00"/>
                </a:solidFill>
              </a:rPr>
              <a:t>same data type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Declare an array variable by indicating </a:t>
            </a:r>
            <a:br>
              <a:rPr lang="en-US" dirty="0"/>
            </a:br>
            <a:r>
              <a:rPr lang="en-US" dirty="0"/>
              <a:t>how many elements (values).</a:t>
            </a:r>
          </a:p>
          <a:p>
            <a:pPr lvl="1"/>
            <a:r>
              <a:rPr lang="en-US" dirty="0"/>
              <a:t>Example: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dirty="0">
                <a:solidFill>
                  <a:srgbClr val="A12A03"/>
                </a:solidFill>
              </a:rPr>
              <a:t>subscripts</a:t>
            </a:r>
            <a:r>
              <a:rPr lang="en-US" dirty="0"/>
              <a:t> to access array elements.</a:t>
            </a:r>
          </a:p>
          <a:p>
            <a:r>
              <a:rPr lang="en-US" dirty="0"/>
              <a:t>Subscript values for an array can range from </a:t>
            </a:r>
            <a:br>
              <a:rPr lang="en-US" dirty="0"/>
            </a:br>
            <a:r>
              <a:rPr lang="en-US" dirty="0"/>
              <a:t>0 ...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dirty="0"/>
              <a:t>-1 where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dirty="0"/>
              <a:t> is equal to the number of elements in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3513107"/>
            <a:ext cx="156966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a[6];</a:t>
            </a:r>
          </a:p>
        </p:txBody>
      </p:sp>
    </p:spTree>
    <p:extLst>
      <p:ext uri="{BB962C8B-B14F-4D97-AF65-F5344CB8AC3E}">
        <p14:creationId xmlns:p14="http://schemas.microsoft.com/office/powerpoint/2010/main" val="34383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70941"/>
          </a:xfrm>
        </p:spPr>
        <p:txBody>
          <a:bodyPr/>
          <a:lstStyle/>
          <a:p>
            <a:r>
              <a:rPr lang="en-US" dirty="0"/>
              <a:t>You can </a:t>
            </a:r>
            <a:r>
              <a:rPr lang="en-US" u="sng" dirty="0"/>
              <a:t>initialize</a:t>
            </a:r>
            <a:r>
              <a:rPr lang="en-US" dirty="0"/>
              <a:t> an array when you declare it:</a:t>
            </a:r>
          </a:p>
          <a:p>
            <a:endParaRPr lang="en-US" dirty="0"/>
          </a:p>
          <a:p>
            <a:pPr lvl="1"/>
            <a:r>
              <a:rPr lang="en-US" dirty="0"/>
              <a:t>If you initialize an array this way, </a:t>
            </a:r>
            <a:br>
              <a:rPr lang="en-US" dirty="0"/>
            </a:br>
            <a:r>
              <a:rPr lang="en-US" dirty="0"/>
              <a:t>you can leave off the array size.</a:t>
            </a:r>
          </a:p>
          <a:p>
            <a:pPr lvl="5"/>
            <a:endParaRPr lang="en-US" dirty="0"/>
          </a:p>
          <a:p>
            <a:r>
              <a:rPr lang="en-US" dirty="0"/>
              <a:t>You can initialize the array </a:t>
            </a:r>
            <a:br>
              <a:rPr lang="en-US" dirty="0"/>
            </a:br>
            <a:r>
              <a:rPr lang="en-US" dirty="0"/>
              <a:t>with assignments:</a:t>
            </a:r>
          </a:p>
          <a:p>
            <a:pPr lvl="2"/>
            <a:endParaRPr lang="en-US" dirty="0"/>
          </a:p>
          <a:p>
            <a:r>
              <a:rPr lang="en-US" dirty="0"/>
              <a:t>Or with a loop: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49651" y="1874537"/>
            <a:ext cx="390683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ages[] = {12, 9, 7, 2};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4951" y="3429000"/>
            <a:ext cx="1976823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ages[4];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ages[0] = 12;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ages[1] = 9;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ages[2] = 7;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ages[3] = 2;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4643" y="5251522"/>
            <a:ext cx="583685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ages[4];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4;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++) ages[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 = 0;</a:t>
            </a:r>
          </a:p>
        </p:txBody>
      </p:sp>
    </p:spTree>
    <p:extLst>
      <p:ext uri="{BB962C8B-B14F-4D97-AF65-F5344CB8AC3E}">
        <p14:creationId xmlns:p14="http://schemas.microsoft.com/office/powerpoint/2010/main" val="83781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Function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pass an entire array to a function, indicate that a parameter is an array with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</a:p>
          <a:p>
            <a:endParaRPr lang="en-US" dirty="0"/>
          </a:p>
          <a:p>
            <a:r>
              <a:rPr lang="en-US" dirty="0"/>
              <a:t>Also pass the </a:t>
            </a:r>
            <a:r>
              <a:rPr lang="en-US" u="sng" dirty="0"/>
              <a:t>array size</a:t>
            </a:r>
            <a:r>
              <a:rPr lang="en-US" dirty="0"/>
              <a:t> separately.</a:t>
            </a:r>
          </a:p>
          <a:p>
            <a:r>
              <a:rPr lang="en-US" dirty="0"/>
              <a:t>Arrays are implicitly passed </a:t>
            </a:r>
            <a:r>
              <a:rPr lang="en-US" u="sng" dirty="0"/>
              <a:t>by reference</a:t>
            </a:r>
            <a:r>
              <a:rPr lang="en-US" dirty="0"/>
              <a:t>.</a:t>
            </a:r>
          </a:p>
          <a:p>
            <a:r>
              <a:rPr lang="en-US" dirty="0"/>
              <a:t>Make the array parameter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to indicate that the function does not change the array.</a:t>
            </a:r>
          </a:p>
          <a:p>
            <a:pPr lvl="1"/>
            <a:r>
              <a:rPr lang="en-US" dirty="0"/>
              <a:t>Example: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73935" y="2693912"/>
            <a:ext cx="45961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void sort(double a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size);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15714" y="5635665"/>
            <a:ext cx="611257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double average(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double a[],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size);</a:t>
            </a:r>
          </a:p>
        </p:txBody>
      </p:sp>
    </p:spTree>
    <p:extLst>
      <p:ext uri="{BB962C8B-B14F-4D97-AF65-F5344CB8AC3E}">
        <p14:creationId xmlns:p14="http://schemas.microsoft.com/office/powerpoint/2010/main" val="367349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multidimensional array </a:t>
            </a:r>
            <a:r>
              <a:rPr lang="en-US" dirty="0"/>
              <a:t>is an </a:t>
            </a:r>
            <a:r>
              <a:rPr lang="en-US" dirty="0">
                <a:solidFill>
                  <a:srgbClr val="B23C00"/>
                </a:solidFill>
              </a:rPr>
              <a:t>array of arrays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A two-dimensional array: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Each element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page</a:t>
            </a:r>
            <a:r>
              <a:rPr lang="en-US" dirty="0"/>
              <a:t> is itself </a:t>
            </a:r>
            <a:br>
              <a:rPr lang="en-US" dirty="0"/>
            </a:br>
            <a:r>
              <a:rPr lang="en-US" dirty="0"/>
              <a:t>an array of 100 characters.</a:t>
            </a:r>
          </a:p>
          <a:p>
            <a:pPr lvl="5"/>
            <a:endParaRPr lang="en-US" dirty="0"/>
          </a:p>
          <a:p>
            <a:r>
              <a:rPr lang="en-US" dirty="0"/>
              <a:t>Use multiple subscripts to access an element </a:t>
            </a:r>
            <a:br>
              <a:rPr lang="en-US" dirty="0"/>
            </a:br>
            <a:r>
              <a:rPr lang="en-US" dirty="0"/>
              <a:t>of a multidimensional array.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page[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][j] </a:t>
            </a:r>
            <a:br>
              <a:rPr lang="en-US" dirty="0"/>
            </a:br>
            <a:r>
              <a:rPr lang="en-US" dirty="0"/>
              <a:t>to access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baseline="30000" dirty="0" err="1"/>
              <a:t>th</a:t>
            </a:r>
            <a:r>
              <a:rPr lang="en-US" dirty="0"/>
              <a:t> character of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aseline="30000" dirty="0" err="1"/>
              <a:t>th</a:t>
            </a:r>
            <a:r>
              <a:rPr lang="en-US" dirty="0"/>
              <a:t> row.</a:t>
            </a:r>
          </a:p>
          <a:p>
            <a:pPr lvl="1"/>
            <a:r>
              <a:rPr lang="en-US" dirty="0"/>
              <a:t>What is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page[k]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70013" y="2240293"/>
            <a:ext cx="280397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>
                <a:latin typeface="Courier New" charset="0"/>
                <a:ea typeface="Courier New" charset="0"/>
                <a:cs typeface="Courier New" charset="0"/>
              </a:rPr>
              <a:t>char page[30][100];</a:t>
            </a:r>
          </a:p>
        </p:txBody>
      </p:sp>
    </p:spTree>
    <p:extLst>
      <p:ext uri="{BB962C8B-B14F-4D97-AF65-F5344CB8AC3E}">
        <p14:creationId xmlns:p14="http://schemas.microsoft.com/office/powerpoint/2010/main" val="143785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A4D84-7038-B84B-A660-0CE12056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A3631-E0D0-D64E-8BD6-C4C5A945B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in Canvas under “Assignments” </a:t>
            </a:r>
            <a:br>
              <a:rPr lang="en-US" dirty="0"/>
            </a:br>
            <a:r>
              <a:rPr lang="en-US" dirty="0"/>
              <a:t>or “Quizzes”</a:t>
            </a:r>
          </a:p>
          <a:p>
            <a:r>
              <a:rPr lang="en-US" dirty="0">
                <a:solidFill>
                  <a:srgbClr val="B23C00"/>
                </a:solidFill>
              </a:rPr>
              <a:t>Quiz 1 – Feb 7</a:t>
            </a:r>
          </a:p>
          <a:p>
            <a:r>
              <a:rPr lang="en-US" dirty="0"/>
              <a:t>You will have 15 minutes to complete </a:t>
            </a:r>
            <a:br>
              <a:rPr lang="en-US" dirty="0"/>
            </a:br>
            <a:r>
              <a:rPr lang="en-US" dirty="0"/>
              <a:t>and submit the quiz.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84E90-C135-5749-BCFA-26F9D36BA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4342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35483</TotalTime>
  <Words>891</Words>
  <Application>Microsoft Macintosh PowerPoint</Application>
  <PresentationFormat>On-screen Show (4:3)</PresentationFormat>
  <Paragraphs>214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Courier New</vt:lpstr>
      <vt:lpstr>Times New Roman</vt:lpstr>
      <vt:lpstr>Wingdings</vt:lpstr>
      <vt:lpstr>Quadrant</vt:lpstr>
      <vt:lpstr>CS 144 Advanced C++ Programming February 7 Class Meeting</vt:lpstr>
      <vt:lpstr>Character I/O</vt:lpstr>
      <vt:lpstr>Character I/O, cont’d</vt:lpstr>
      <vt:lpstr>Predefined Character Functions</vt:lpstr>
      <vt:lpstr>Arrays</vt:lpstr>
      <vt:lpstr>Initialize an Array</vt:lpstr>
      <vt:lpstr>Array Function Parameters</vt:lpstr>
      <vt:lpstr>Multidimensional Arrays</vt:lpstr>
      <vt:lpstr>Quiz!</vt:lpstr>
      <vt:lpstr>C Strings</vt:lpstr>
      <vt:lpstr>C Strings, cont’d</vt:lpstr>
      <vt:lpstr>C Strings, cont’d</vt:lpstr>
      <vt:lpstr>The Standard C++ string Class</vt:lpstr>
      <vt:lpstr>The Standard string Class, cont’d</vt:lpstr>
      <vt:lpstr>The Standard string Class, cont’d</vt:lpstr>
      <vt:lpstr>Vectors</vt:lpstr>
      <vt:lpstr>Vectors, cont’d</vt:lpstr>
      <vt:lpstr>Vectors, cont’d</vt:lpstr>
      <vt:lpstr>Vectors,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572</cp:revision>
  <dcterms:created xsi:type="dcterms:W3CDTF">2008-01-12T03:52:55Z</dcterms:created>
  <dcterms:modified xsi:type="dcterms:W3CDTF">2019-02-07T08:38:48Z</dcterms:modified>
  <cp:category/>
</cp:coreProperties>
</file>