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87" r:id="rId3"/>
    <p:sldId id="396" r:id="rId4"/>
    <p:sldId id="360" r:id="rId5"/>
    <p:sldId id="377" r:id="rId6"/>
    <p:sldId id="354" r:id="rId7"/>
    <p:sldId id="384" r:id="rId8"/>
    <p:sldId id="378" r:id="rId9"/>
    <p:sldId id="385" r:id="rId10"/>
    <p:sldId id="379" r:id="rId11"/>
    <p:sldId id="351" r:id="rId12"/>
    <p:sldId id="380" r:id="rId13"/>
    <p:sldId id="359" r:id="rId14"/>
    <p:sldId id="397" r:id="rId15"/>
    <p:sldId id="381" r:id="rId16"/>
    <p:sldId id="395" r:id="rId17"/>
    <p:sldId id="263" r:id="rId18"/>
    <p:sldId id="264" r:id="rId19"/>
    <p:sldId id="279" r:id="rId20"/>
    <p:sldId id="265" r:id="rId21"/>
    <p:sldId id="304" r:id="rId22"/>
    <p:sldId id="266" r:id="rId23"/>
    <p:sldId id="267" r:id="rId24"/>
    <p:sldId id="268" r:id="rId25"/>
    <p:sldId id="269" r:id="rId26"/>
    <p:sldId id="303" r:id="rId27"/>
    <p:sldId id="271" r:id="rId28"/>
    <p:sldId id="27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73" autoAdjust="0"/>
    <p:restoredTop sz="98450" autoAdjust="0"/>
  </p:normalViewPr>
  <p:slideViewPr>
    <p:cSldViewPr>
      <p:cViewPr varScale="1">
        <p:scale>
          <a:sx n="128" d="100"/>
          <a:sy n="128" d="100"/>
        </p:scale>
        <p:origin x="960" y="17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Design your function such that the caller does not need to know how you implemented it.</a:t>
            </a:r>
          </a:p>
          <a:p>
            <a:pPr lvl="4"/>
            <a:endParaRPr lang="en-US" dirty="0"/>
          </a:p>
          <a:p>
            <a:r>
              <a:rPr lang="en-US" dirty="0"/>
              <a:t>The function is a “black box”.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The function’s name, its formal parameters, </a:t>
            </a:r>
            <a:br>
              <a:rPr lang="en-US" dirty="0"/>
            </a:br>
            <a:r>
              <a:rPr lang="en-US" dirty="0"/>
              <a:t>and your comments should be sufficient </a:t>
            </a:r>
            <a:br>
              <a:rPr lang="en-US" dirty="0"/>
            </a:br>
            <a:r>
              <a:rPr lang="en-US" dirty="0"/>
              <a:t>for the caller.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Preconditions:</a:t>
            </a:r>
            <a:r>
              <a:rPr lang="en-US" dirty="0"/>
              <a:t> What must be true when the function is called.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Postconditions: </a:t>
            </a:r>
            <a:r>
              <a:rPr lang="en-US" dirty="0"/>
              <a:t>What will be true after the function completes its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Debugging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There are various techniques </a:t>
            </a:r>
            <a:br>
              <a:rPr lang="en-US" dirty="0"/>
            </a:br>
            <a:r>
              <a:rPr lang="en-US" dirty="0"/>
              <a:t>to test and debug functions.</a:t>
            </a:r>
          </a:p>
          <a:p>
            <a:pPr lvl="4"/>
            <a:endParaRPr lang="en-US" dirty="0"/>
          </a:p>
          <a:p>
            <a:r>
              <a:rPr lang="en-US" dirty="0"/>
              <a:t>You can add temporary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statements in your functions to print the values of local variables to help you determine what the function is doing.</a:t>
            </a:r>
          </a:p>
          <a:p>
            <a:pPr lvl="4"/>
            <a:endParaRPr lang="en-US" dirty="0"/>
          </a:p>
          <a:p>
            <a:r>
              <a:rPr lang="en-US" dirty="0"/>
              <a:t>With the Eclipse or the NetBeans IDE, you can set breakpoints, watch variables,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assert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macro during development to check that a function’s preconditions hold.</a:t>
            </a:r>
          </a:p>
          <a:p>
            <a:pPr lvl="1"/>
            <a:r>
              <a:rPr lang="en-US" dirty="0"/>
              <a:t>You must first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r>
              <a:rPr lang="en-US" dirty="0"/>
              <a:t>Later, when you are sure that your program is debugged and you are going into production, you can logically remove all the asserts by defining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NDEBUG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before the include: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2800740"/>
            <a:ext cx="249299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assert(y != 0);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quotient = x/y;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5440658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#define NDEBUG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58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3249-D0F6-B148-AACC-A486CA6E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assert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3B605-DE2A-3F45-BB11-3FAE1F86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3FD2D5-57CA-124C-BD6F-3CD7959B53FE}"/>
              </a:ext>
            </a:extLst>
          </p:cNvPr>
          <p:cNvSpPr txBox="1"/>
          <p:nvPr/>
        </p:nvSpPr>
        <p:spPr>
          <a:xfrm>
            <a:off x="1188757" y="1204008"/>
            <a:ext cx="5120787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//#define NDEBUG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cassert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Print a positive value.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the value which must be &gt; 0.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(-3);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assert(n &gt; 0);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 = " &lt;&lt; n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10A8B3-099A-BB48-B4AE-20E9015B4E45}"/>
              </a:ext>
            </a:extLst>
          </p:cNvPr>
          <p:cNvSpPr txBox="1"/>
          <p:nvPr/>
        </p:nvSpPr>
        <p:spPr>
          <a:xfrm>
            <a:off x="6944739" y="5989292"/>
            <a:ext cx="731290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B8A961-68C1-4D43-B265-755F6E060D25}"/>
              </a:ext>
            </a:extLst>
          </p:cNvPr>
          <p:cNvSpPr txBox="1"/>
          <p:nvPr/>
        </p:nvSpPr>
        <p:spPr>
          <a:xfrm>
            <a:off x="5394951" y="1325903"/>
            <a:ext cx="11320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assert.cpp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7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Monty Hall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6268"/>
            <a:ext cx="8229600" cy="1630693"/>
          </a:xfrm>
        </p:spPr>
        <p:txBody>
          <a:bodyPr/>
          <a:lstStyle/>
          <a:p>
            <a:r>
              <a:rPr lang="en-US" dirty="0"/>
              <a:t>Behind one door is a new car.</a:t>
            </a:r>
          </a:p>
          <a:p>
            <a:r>
              <a:rPr lang="en-US" dirty="0"/>
              <a:t>Behind the other two doors are goats.</a:t>
            </a:r>
          </a:p>
          <a:p>
            <a:r>
              <a:rPr lang="en-US" dirty="0"/>
              <a:t>Can you pick the right door?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1DBB67-E768-F546-9164-A9CEC593BCE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23183" y="1257019"/>
            <a:ext cx="4297633" cy="320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86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Monty Hall Problem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/>
              <a:t>Do a </a:t>
            </a:r>
            <a:r>
              <a:rPr lang="en-US" dirty="0">
                <a:solidFill>
                  <a:srgbClr val="B23C00"/>
                </a:solidFill>
              </a:rPr>
              <a:t>hierarchical decomposition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Iteratively add new functionality to code that works.</a:t>
            </a:r>
          </a:p>
          <a:p>
            <a:pPr lvl="1"/>
            <a:r>
              <a:rPr lang="en-US" dirty="0"/>
              <a:t>Choose good function names.</a:t>
            </a:r>
          </a:p>
          <a:p>
            <a:pPr lvl="1"/>
            <a:r>
              <a:rPr lang="en-US" dirty="0"/>
              <a:t>Use parameters wisely.</a:t>
            </a:r>
          </a:p>
          <a:p>
            <a:pPr lvl="4"/>
            <a:endParaRPr lang="en-US" dirty="0"/>
          </a:p>
          <a:p>
            <a:r>
              <a:rPr lang="en-US" dirty="0"/>
              <a:t>You will need to generate random numbers.</a:t>
            </a:r>
          </a:p>
          <a:p>
            <a:pPr lvl="1"/>
            <a:r>
              <a:rPr lang="en-US" dirty="0"/>
              <a:t>Use the same seed value if you always want the same sequence of random numbers for testing.</a:t>
            </a:r>
          </a:p>
          <a:p>
            <a:pPr lvl="4"/>
            <a:endParaRPr lang="en-US" dirty="0"/>
          </a:p>
          <a:p>
            <a:r>
              <a:rPr lang="en-US" dirty="0"/>
              <a:t>Your final program should have </a:t>
            </a:r>
            <a:br>
              <a:rPr lang="en-US" dirty="0"/>
            </a:br>
            <a:r>
              <a:rPr lang="en-US" dirty="0"/>
              <a:t>correct output </a:t>
            </a:r>
            <a:r>
              <a:rPr lang="en-US" dirty="0">
                <a:solidFill>
                  <a:srgbClr val="B23C00"/>
                </a:solidFill>
              </a:rPr>
              <a:t>and </a:t>
            </a:r>
            <a:r>
              <a:rPr lang="en-US" dirty="0"/>
              <a:t>be easy to 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91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I/O (input/output) for a program can be considered a </a:t>
            </a:r>
            <a:r>
              <a:rPr lang="en-US" dirty="0">
                <a:solidFill>
                  <a:srgbClr val="B23C00"/>
                </a:solidFill>
              </a:rPr>
              <a:t>stream of characters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Represented in a program by a </a:t>
            </a:r>
            <a:r>
              <a:rPr lang="en-US" dirty="0">
                <a:solidFill>
                  <a:srgbClr val="B23C00"/>
                </a:solidFill>
              </a:rPr>
              <a:t>stream variable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input stream </a:t>
            </a:r>
            <a:r>
              <a:rPr lang="en-US" u="sng" dirty="0"/>
              <a:t>into</a:t>
            </a:r>
            <a:r>
              <a:rPr lang="en-US" dirty="0"/>
              <a:t> your program can be</a:t>
            </a:r>
          </a:p>
          <a:p>
            <a:pPr lvl="1"/>
            <a:r>
              <a:rPr lang="en-US" dirty="0"/>
              <a:t>characters typed at the keyboard</a:t>
            </a:r>
          </a:p>
          <a:p>
            <a:pPr lvl="1"/>
            <a:r>
              <a:rPr lang="en-US" dirty="0"/>
              <a:t>characters read from a file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output stream </a:t>
            </a:r>
            <a:r>
              <a:rPr lang="en-US" u="sng" dirty="0"/>
              <a:t>from</a:t>
            </a:r>
            <a:r>
              <a:rPr lang="en-US" dirty="0"/>
              <a:t> your program can be</a:t>
            </a:r>
          </a:p>
          <a:p>
            <a:pPr lvl="1"/>
            <a:r>
              <a:rPr lang="en-US" dirty="0"/>
              <a:t>characters displayed on the screen</a:t>
            </a:r>
          </a:p>
          <a:p>
            <a:pPr lvl="1"/>
            <a:r>
              <a:rPr lang="en-US" dirty="0"/>
              <a:t>characters written to a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In order for a program to read from a data file, </a:t>
            </a:r>
            <a:br>
              <a:rPr lang="en-US" dirty="0"/>
            </a:br>
            <a:r>
              <a:rPr lang="en-US" dirty="0"/>
              <a:t>it must first </a:t>
            </a:r>
            <a:r>
              <a:rPr lang="en-US" dirty="0">
                <a:solidFill>
                  <a:srgbClr val="B23C00"/>
                </a:solidFill>
              </a:rPr>
              <a:t>connect</a:t>
            </a:r>
            <a:r>
              <a:rPr lang="en-US" dirty="0"/>
              <a:t> a stream variable to the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0792" y="2231736"/>
            <a:ext cx="783740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  // input  file stream variable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out_stream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 // output file stream variable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in_stream.open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infile.dat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");   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connect to the input file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out_stream.open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outfile.dat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");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// connect to the output file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Read three integer values from the input file.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value1, value2, value3;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&gt;&gt; value1 &gt;&gt; value2 &gt;&gt; value3;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Write to the output file.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out_stream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"Value #1 is " &lt;&lt; value1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  &lt;&lt; " and Value #2 is " &lt;&lt; value2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61791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Close</a:t>
            </a:r>
            <a:r>
              <a:rPr lang="en-US" dirty="0"/>
              <a:t> a stream when you’re done with reading or writing it.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 stream </a:t>
            </a:r>
            <a:r>
              <a:rPr lang="en-US" dirty="0">
                <a:solidFill>
                  <a:srgbClr val="B23C00"/>
                </a:solidFill>
              </a:rPr>
              <a:t>releases</a:t>
            </a:r>
            <a:r>
              <a:rPr lang="en-US" dirty="0"/>
              <a:t> the associated file for use by another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70013" y="2423171"/>
            <a:ext cx="280397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in_stream.close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out_stream.close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68144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Sample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attempt to write an entire program </a:t>
            </a:r>
            <a:br>
              <a:rPr lang="en-US" dirty="0"/>
            </a:br>
            <a:r>
              <a:rPr lang="en-US" dirty="0"/>
              <a:t>all at once and then try to get it to work.</a:t>
            </a:r>
          </a:p>
          <a:p>
            <a:pPr lvl="4"/>
            <a:endParaRPr lang="en-US" dirty="0"/>
          </a:p>
          <a:p>
            <a:r>
              <a:rPr lang="en-US" dirty="0"/>
              <a:t>Develop the program </a:t>
            </a:r>
            <a:r>
              <a:rPr lang="en-US" dirty="0">
                <a:solidFill>
                  <a:srgbClr val="B23C00"/>
                </a:solidFill>
              </a:rPr>
              <a:t>iteratively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Each iteration </a:t>
            </a:r>
            <a:r>
              <a:rPr lang="en-US" dirty="0">
                <a:solidFill>
                  <a:srgbClr val="B23C00"/>
                </a:solidFill>
              </a:rPr>
              <a:t>incrementally</a:t>
            </a:r>
            <a:r>
              <a:rPr lang="en-US" dirty="0"/>
              <a:t> adds functionality.</a:t>
            </a:r>
          </a:p>
          <a:p>
            <a:pPr lvl="5"/>
            <a:endParaRPr lang="en-US" dirty="0"/>
          </a:p>
          <a:p>
            <a:r>
              <a:rPr lang="en-US" dirty="0"/>
              <a:t>Each iteration ends with working code.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Always build on top of working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Name vs. File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confuse the name of a program’s stream variable with the name of the file.</a:t>
            </a:r>
          </a:p>
          <a:p>
            <a:pPr lvl="1"/>
            <a:r>
              <a:rPr lang="en-US" dirty="0"/>
              <a:t>The stream variable’s name is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internal</a:t>
            </a:r>
            <a:r>
              <a:rPr lang="en-US" dirty="0"/>
              <a:t> to the program.</a:t>
            </a:r>
          </a:p>
          <a:p>
            <a:pPr lvl="1"/>
            <a:r>
              <a:rPr lang="en-US" dirty="0"/>
              <a:t>The file’s name is </a:t>
            </a:r>
            <a:r>
              <a:rPr lang="en-US" dirty="0">
                <a:solidFill>
                  <a:srgbClr val="B23C00"/>
                </a:solidFill>
              </a:rPr>
              <a:t>external</a:t>
            </a:r>
            <a:r>
              <a:rPr lang="en-US" dirty="0"/>
              <a:t> to the program.</a:t>
            </a:r>
          </a:p>
          <a:p>
            <a:pPr lvl="5"/>
            <a:endParaRPr lang="en-US" dirty="0"/>
          </a:p>
          <a:p>
            <a:r>
              <a:rPr lang="en-US" dirty="0"/>
              <a:t>Calling a stream’s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method connects </a:t>
            </a:r>
            <a:br>
              <a:rPr lang="en-US" dirty="0"/>
            </a:br>
            <a:r>
              <a:rPr lang="en-US" dirty="0"/>
              <a:t>the stream to the file.</a:t>
            </a:r>
          </a:p>
          <a:p>
            <a:pPr lvl="4"/>
            <a:endParaRPr lang="en-US" dirty="0"/>
          </a:p>
          <a:p>
            <a:r>
              <a:rPr lang="en-US" dirty="0"/>
              <a:t>A stream is an </a:t>
            </a:r>
            <a:r>
              <a:rPr lang="en-US" dirty="0">
                <a:solidFill>
                  <a:srgbClr val="B23C00"/>
                </a:solidFill>
              </a:rPr>
              <a:t>object</a:t>
            </a:r>
            <a:r>
              <a:rPr lang="en-US" dirty="0"/>
              <a:t>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close</a:t>
            </a:r>
            <a:r>
              <a:rPr lang="en-US" dirty="0"/>
              <a:t> are functions</a:t>
            </a:r>
            <a:br>
              <a:rPr lang="en-US" dirty="0"/>
            </a:br>
            <a:r>
              <a:rPr lang="en-US" dirty="0"/>
              <a:t>we can call on the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52146" y="5127834"/>
            <a:ext cx="304795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We’ll learn about C++</a:t>
            </a:r>
          </a:p>
          <a:p>
            <a:r>
              <a:rPr lang="en-US" sz="2000" dirty="0">
                <a:solidFill>
                  <a:srgbClr val="0033CC"/>
                </a:solidFill>
              </a:rPr>
              <a:t>classes and objects later.</a:t>
            </a:r>
          </a:p>
        </p:txBody>
      </p:sp>
    </p:spTree>
    <p:extLst>
      <p:ext uri="{BB962C8B-B14F-4D97-AF65-F5344CB8AC3E}">
        <p14:creationId xmlns:p14="http://schemas.microsoft.com/office/powerpoint/2010/main" val="294169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E67FD-1100-C34F-A831-2CB38340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33A8-D4B5-8947-A8FE-96A7401CA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Predefined stream variables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cout</a:t>
            </a:r>
            <a:r>
              <a:rPr lang="en-US" dirty="0"/>
              <a:t> represent </a:t>
            </a:r>
            <a:r>
              <a:rPr lang="en-US" dirty="0">
                <a:solidFill>
                  <a:srgbClr val="A12A03"/>
                </a:solidFill>
              </a:rPr>
              <a:t>standard in</a:t>
            </a:r>
            <a:r>
              <a:rPr lang="en-US" dirty="0"/>
              <a:t> (keyboard) and 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standard out</a:t>
            </a:r>
            <a:r>
              <a:rPr lang="en-US" dirty="0"/>
              <a:t> (monitor screen).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You must have:</a:t>
            </a:r>
          </a:p>
          <a:p>
            <a:pPr lvl="1"/>
            <a:endParaRPr lang="en-US" dirty="0"/>
          </a:p>
          <a:p>
            <a:r>
              <a:rPr lang="en-US" dirty="0"/>
              <a:t>When you run your program on the command line, you can use </a:t>
            </a:r>
            <a:r>
              <a:rPr lang="en-US" dirty="0">
                <a:solidFill>
                  <a:srgbClr val="A12A03"/>
                </a:solidFill>
              </a:rPr>
              <a:t>I/O redirection</a:t>
            </a:r>
            <a:r>
              <a:rPr lang="en-US" dirty="0"/>
              <a:t> to </a:t>
            </a:r>
            <a:r>
              <a:rPr lang="en-US" dirty="0">
                <a:solidFill>
                  <a:srgbClr val="A12A03"/>
                </a:solidFill>
              </a:rPr>
              <a:t>redirect</a:t>
            </a:r>
            <a:r>
              <a:rPr lang="en-US" dirty="0"/>
              <a:t> standard in and standard out to text files.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3F5DE-F1D1-F041-8479-6316E366E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6AEE54-F79A-E34D-A738-3FA200E676A8}"/>
              </a:ext>
            </a:extLst>
          </p:cNvPr>
          <p:cNvSpPr txBox="1"/>
          <p:nvPr/>
        </p:nvSpPr>
        <p:spPr>
          <a:xfrm>
            <a:off x="3840488" y="2870555"/>
            <a:ext cx="294183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846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Formatting a value that is being output includes</a:t>
            </a:r>
          </a:p>
          <a:p>
            <a:pPr lvl="1"/>
            <a:r>
              <a:rPr lang="en-US" dirty="0"/>
              <a:t>Determine the </a:t>
            </a:r>
            <a:r>
              <a:rPr lang="en-US" dirty="0">
                <a:solidFill>
                  <a:srgbClr val="B23C00"/>
                </a:solidFill>
              </a:rPr>
              <a:t>width</a:t>
            </a:r>
            <a:r>
              <a:rPr lang="en-US" dirty="0"/>
              <a:t> of the output field</a:t>
            </a:r>
          </a:p>
          <a:p>
            <a:pPr lvl="1"/>
            <a:r>
              <a:rPr lang="en-US" dirty="0"/>
              <a:t>Decide whether to write numbers in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fixed-point notation </a:t>
            </a:r>
            <a:r>
              <a:rPr lang="en-US" dirty="0"/>
              <a:t>or in </a:t>
            </a:r>
            <a:r>
              <a:rPr lang="en-US" dirty="0">
                <a:solidFill>
                  <a:srgbClr val="B23C00"/>
                </a:solidFill>
              </a:rPr>
              <a:t>scientific notation</a:t>
            </a:r>
          </a:p>
          <a:p>
            <a:pPr lvl="1"/>
            <a:r>
              <a:rPr lang="en-US" dirty="0"/>
              <a:t>Specify how many </a:t>
            </a:r>
            <a:r>
              <a:rPr lang="en-US" dirty="0">
                <a:solidFill>
                  <a:srgbClr val="B23C00"/>
                </a:solidFill>
              </a:rPr>
              <a:t>digits after the decimal point</a:t>
            </a:r>
          </a:p>
          <a:p>
            <a:pPr lvl="5"/>
            <a:endParaRPr lang="en-US" dirty="0"/>
          </a:p>
          <a:p>
            <a:r>
              <a:rPr lang="en-US" dirty="0"/>
              <a:t>To format output to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call its member functions:</a:t>
            </a:r>
          </a:p>
          <a:p>
            <a:pPr lvl="1"/>
            <a:r>
              <a:rPr lang="en-US" dirty="0"/>
              <a:t>Use fixed-point notation instead of scientific notation.</a:t>
            </a:r>
          </a:p>
          <a:p>
            <a:pPr lvl="1"/>
            <a:r>
              <a:rPr lang="en-US" dirty="0"/>
              <a:t>Always include the decimal point in the output.</a:t>
            </a:r>
          </a:p>
          <a:p>
            <a:pPr lvl="1"/>
            <a:r>
              <a:rPr lang="en-US" dirty="0"/>
              <a:t>Two digits after the decimal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20634" y="3694377"/>
            <a:ext cx="376898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cout.setf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::fixed);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cout.setf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showpoint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cout.precision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(2);</a:t>
            </a:r>
          </a:p>
        </p:txBody>
      </p:sp>
    </p:spTree>
    <p:extLst>
      <p:ext uri="{BB962C8B-B14F-4D97-AF65-F5344CB8AC3E}">
        <p14:creationId xmlns:p14="http://schemas.microsoft.com/office/powerpoint/2010/main" val="385005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Manipulators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595311" cy="3322307"/>
          </a:xfrm>
        </p:spPr>
        <p:txBody>
          <a:bodyPr/>
          <a:lstStyle/>
          <a:p>
            <a:r>
              <a:rPr lang="en-US" dirty="0"/>
              <a:t>Manipulator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sets the width </a:t>
            </a:r>
            <a:br>
              <a:rPr lang="en-US" dirty="0"/>
            </a:br>
            <a:r>
              <a:rPr lang="en-US" dirty="0"/>
              <a:t>of an output field.</a:t>
            </a:r>
          </a:p>
          <a:p>
            <a:pPr lvl="4"/>
            <a:endParaRPr lang="en-US" dirty="0"/>
          </a:p>
          <a:p>
            <a:r>
              <a:rPr lang="en-US" dirty="0"/>
              <a:t>Manipulator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setprecision</a:t>
            </a:r>
            <a:r>
              <a:rPr lang="en-US" dirty="0"/>
              <a:t> sets the number of places after the decimal point.</a:t>
            </a:r>
          </a:p>
          <a:p>
            <a:pPr lvl="4"/>
            <a:endParaRPr lang="en-US" dirty="0"/>
          </a:p>
          <a:p>
            <a:r>
              <a:rPr lang="en-US" dirty="0"/>
              <a:t>Embed calls to manipulators in output statements.</a:t>
            </a:r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6740" y="4665853"/>
            <a:ext cx="635622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iomanip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"Value 1 = " &lt;&lt; 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(10)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value1 &lt;&lt; end;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"$" &lt;&lt; 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setprecision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(2)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amount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142712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Streams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/>
              <a:t>Pass stream objects to functions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only via call-by-reference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3786" y="2513043"/>
            <a:ext cx="528542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copyFile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ifstream</a:t>
            </a:r>
            <a:r>
              <a:rPr lang="en-US" sz="18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source, 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ofstream</a:t>
            </a:r>
            <a:r>
              <a:rPr lang="en-US" sz="18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destination);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ADCFBB-7BBF-324F-8A86-0D07DCD56F24}"/>
              </a:ext>
            </a:extLst>
          </p:cNvPr>
          <p:cNvSpPr txBox="1"/>
          <p:nvPr/>
        </p:nvSpPr>
        <p:spPr>
          <a:xfrm>
            <a:off x="5212073" y="1872886"/>
            <a:ext cx="70884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863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the operator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used 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skips blanks.</a:t>
            </a:r>
          </a:p>
          <a:p>
            <a:pPr lvl="4"/>
            <a:endParaRPr lang="en-US" dirty="0"/>
          </a:p>
          <a:p>
            <a:r>
              <a:rPr lang="en-US" dirty="0"/>
              <a:t>To read all characters from an input stream, </a:t>
            </a:r>
            <a:r>
              <a:rPr lang="en-US" dirty="0">
                <a:solidFill>
                  <a:srgbClr val="B23C00"/>
                </a:solidFill>
              </a:rPr>
              <a:t>including blanks</a:t>
            </a:r>
            <a:r>
              <a:rPr lang="en-US" dirty="0"/>
              <a:t>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put</a:t>
            </a:r>
            <a:r>
              <a:rPr lang="en-US" dirty="0"/>
              <a:t> method to output any character </a:t>
            </a:r>
            <a:br>
              <a:rPr lang="en-US" dirty="0"/>
            </a:br>
            <a:r>
              <a:rPr lang="en-US" dirty="0"/>
              <a:t>to an output stream: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cout.put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2517" y="3429000"/>
            <a:ext cx="1838965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cin.get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74921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22DF-3C91-EF4C-9EEE-0FCDA10E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42A53-98CA-C044-8711-DEF07B0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You can use built-in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read an entire input line, including blanks, into a string variable: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692C2-0539-D64D-AE63-C0989CD9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4641F-72EE-1A46-BC4E-EF843300DACB}"/>
              </a:ext>
            </a:extLst>
          </p:cNvPr>
          <p:cNvSpPr txBox="1"/>
          <p:nvPr/>
        </p:nvSpPr>
        <p:spPr>
          <a:xfrm>
            <a:off x="3017728" y="2870532"/>
            <a:ext cx="3108543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text;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20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text);</a:t>
            </a:r>
          </a:p>
        </p:txBody>
      </p:sp>
    </p:spTree>
    <p:extLst>
      <p:ext uri="{BB962C8B-B14F-4D97-AF65-F5344CB8AC3E}">
        <p14:creationId xmlns:p14="http://schemas.microsoft.com/office/powerpoint/2010/main" val="1877281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Character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very useful Boolean functions </a:t>
            </a:r>
            <a:br>
              <a:rPr lang="en-US" dirty="0"/>
            </a:br>
            <a:r>
              <a:rPr lang="en-US" dirty="0"/>
              <a:t>that test a character:</a:t>
            </a:r>
          </a:p>
          <a:p>
            <a:pPr lvl="4"/>
            <a:endParaRPr lang="en-US" dirty="0"/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isalpha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isdigit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isspace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50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/>
              <a:t>Boolean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tests whether or not an input stream has read the entire file.</a:t>
            </a:r>
          </a:p>
          <a:p>
            <a:pPr lvl="1"/>
            <a:r>
              <a:rPr lang="en-US" dirty="0" err="1"/>
              <a:t>eof</a:t>
            </a:r>
            <a:r>
              <a:rPr lang="en-US" dirty="0"/>
              <a:t> = end of file</a:t>
            </a:r>
          </a:p>
          <a:p>
            <a:pPr lvl="1"/>
            <a:r>
              <a:rPr lang="en-US" dirty="0"/>
              <a:t>Example:</a:t>
            </a:r>
          </a:p>
          <a:p>
            <a:pPr lvl="5"/>
            <a:endParaRPr lang="en-US" dirty="0"/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returns true only </a:t>
            </a:r>
            <a:r>
              <a:rPr lang="en-US" dirty="0">
                <a:solidFill>
                  <a:srgbClr val="B23C00"/>
                </a:solidFill>
              </a:rPr>
              <a:t>after</a:t>
            </a:r>
            <a:r>
              <a:rPr lang="en-US" dirty="0"/>
              <a:t> an attempt was made to read past the end of file.</a:t>
            </a:r>
          </a:p>
          <a:p>
            <a:pPr lvl="1"/>
            <a:r>
              <a:rPr lang="en-US" dirty="0"/>
              <a:t>It’s not a warning that you’re about to read </a:t>
            </a:r>
            <a:br>
              <a:rPr lang="en-US" dirty="0"/>
            </a:br>
            <a:r>
              <a:rPr lang="en-US" dirty="0"/>
              <a:t>past the end of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5368" y="3154683"/>
            <a:ext cx="34932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in_stream.eof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()) ...</a:t>
            </a:r>
          </a:p>
        </p:txBody>
      </p:sp>
    </p:spTree>
    <p:extLst>
      <p:ext uri="{BB962C8B-B14F-4D97-AF65-F5344CB8AC3E}">
        <p14:creationId xmlns:p14="http://schemas.microsoft.com/office/powerpoint/2010/main" val="28559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8517-49A0-1549-BA52-A002FEBB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Sample Solution</a:t>
            </a:r>
            <a:r>
              <a:rPr lang="en-US" i="1" dirty="0"/>
              <a:t>, cont’d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1B9C8-AD70-CE43-93CC-DCFCA6578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Suggested iterations:</a:t>
            </a:r>
          </a:p>
          <a:p>
            <a:pPr lvl="5"/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Read and print the input values (the numbers of plants). Use placeholders for the near and far plans.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With a fixed number of plants (the input contains only 5 and 0), make one trip of the near plan.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Add an inner loop to iteration 2 to make multiple trips until all the plants are watered. Test with different numbers of plants.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Add the code for the far plan and the code to determine which plan is better.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AB27F-F23B-D54D-BC39-B6938C4D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9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Function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A function is characterized by both its </a:t>
            </a:r>
            <a:br>
              <a:rPr lang="en-US" dirty="0"/>
            </a:br>
            <a:r>
              <a:rPr lang="en-US" dirty="0"/>
              <a:t>name and its parameters.</a:t>
            </a:r>
          </a:p>
          <a:p>
            <a:pPr lvl="1"/>
            <a:r>
              <a:rPr lang="en-US" dirty="0"/>
              <a:t>Number and data types of the formal parameters.</a:t>
            </a:r>
          </a:p>
          <a:p>
            <a:pPr lvl="5"/>
            <a:endParaRPr lang="en-US" dirty="0"/>
          </a:p>
          <a:p>
            <a:r>
              <a:rPr lang="en-US" dirty="0"/>
              <a:t>You can </a:t>
            </a:r>
            <a:r>
              <a:rPr lang="en-US" dirty="0">
                <a:solidFill>
                  <a:srgbClr val="B23C00"/>
                </a:solidFill>
              </a:rPr>
              <a:t>overload</a:t>
            </a:r>
            <a:r>
              <a:rPr lang="en-US" dirty="0"/>
              <a:t> a function name by defining another function with the same name but with </a:t>
            </a:r>
            <a:r>
              <a:rPr lang="en-US" dirty="0">
                <a:solidFill>
                  <a:srgbClr val="B23C00"/>
                </a:solidFill>
              </a:rPr>
              <a:t>different parameters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parameters must differ by number or data type.</a:t>
            </a:r>
          </a:p>
          <a:p>
            <a:pPr lvl="1"/>
            <a:r>
              <a:rPr lang="en-US" dirty="0"/>
              <a:t>When you call a function with the shared name, </a:t>
            </a:r>
            <a:br>
              <a:rPr lang="en-US" dirty="0"/>
            </a:br>
            <a:r>
              <a:rPr lang="en-US" dirty="0"/>
              <a:t>the arguments of the call determine which function you mean.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4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Function Names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602453"/>
          </a:xfrm>
        </p:spPr>
        <p:txBody>
          <a:bodyPr/>
          <a:lstStyle/>
          <a:p>
            <a:r>
              <a:rPr lang="en-US" dirty="0"/>
              <a:t>Example declarations: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calls: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 careful with automatic type conversions of arguments when overloading function names.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884410"/>
            <a:ext cx="757130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average(double n1, double n2);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average(double n1, double n2, double n3);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5845" y="3429000"/>
            <a:ext cx="495520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avg2 = average(x, y);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avg3 = average(x, y, z);</a:t>
            </a:r>
          </a:p>
        </p:txBody>
      </p:sp>
    </p:spTree>
    <p:extLst>
      <p:ext uri="{BB962C8B-B14F-4D97-AF65-F5344CB8AC3E}">
        <p14:creationId xmlns:p14="http://schemas.microsoft.com/office/powerpoint/2010/main" val="32364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Call-by-Value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By default, arguments to a function are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passed by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copy</a:t>
            </a:r>
            <a:r>
              <a:rPr lang="en-US" dirty="0"/>
              <a:t> of the argument’s value </a:t>
            </a:r>
            <a:br>
              <a:rPr lang="en-US" dirty="0"/>
            </a:br>
            <a:r>
              <a:rPr lang="en-US" dirty="0"/>
              <a:t>is passed to the function.</a:t>
            </a:r>
          </a:p>
          <a:p>
            <a:pPr lvl="5"/>
            <a:endParaRPr lang="en-US" dirty="0"/>
          </a:p>
          <a:p>
            <a:r>
              <a:rPr lang="en-US" dirty="0"/>
              <a:t>Any changes that the function makes to its parameters do not affect the calling arguments.</a:t>
            </a:r>
          </a:p>
          <a:p>
            <a:pPr lvl="1"/>
            <a:r>
              <a:rPr lang="en-US" dirty="0"/>
              <a:t>Example: The faulty swap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4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Call-by-Value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8999"/>
            <a:ext cx="8229600" cy="2651731"/>
          </a:xfrm>
        </p:spPr>
        <p:txBody>
          <a:bodyPr/>
          <a:lstStyle/>
          <a:p>
            <a:r>
              <a:rPr lang="en-US" dirty="0"/>
              <a:t>Why doesn’t this function do </a:t>
            </a:r>
            <a:br>
              <a:rPr lang="en-US" dirty="0"/>
            </a:br>
            <a:r>
              <a:rPr lang="en-US" dirty="0"/>
              <a:t>what the programmer intended?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7454" y="1325903"/>
            <a:ext cx="510909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swap_by_value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b)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hu-HU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= a;</a:t>
            </a:r>
          </a:p>
          <a:p>
            <a:r>
              <a:rPr lang="ro-RO" sz="2000" b="1" dirty="0">
                <a:latin typeface="Courier New" charset="0"/>
                <a:ea typeface="Courier New" charset="0"/>
                <a:cs typeface="Courier New" charset="0"/>
              </a:rPr>
              <a:t>    a = b;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b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DD25DD-D5AB-7745-BD95-26A89839ACF0}"/>
              </a:ext>
            </a:extLst>
          </p:cNvPr>
          <p:cNvSpPr txBox="1"/>
          <p:nvPr/>
        </p:nvSpPr>
        <p:spPr>
          <a:xfrm>
            <a:off x="6217902" y="2816470"/>
            <a:ext cx="11865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swaps.cpp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4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Call-by-Reference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the function to be able to change the value of the caller’s arguments, you must use </a:t>
            </a:r>
            <a:r>
              <a:rPr lang="en-US" dirty="0">
                <a:solidFill>
                  <a:srgbClr val="B23C00"/>
                </a:solidFill>
              </a:rPr>
              <a:t>call-by-reference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	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address</a:t>
            </a:r>
            <a:r>
              <a:rPr lang="en-US" dirty="0"/>
              <a:t> of the actual argument </a:t>
            </a:r>
            <a:br>
              <a:rPr lang="en-US" dirty="0"/>
            </a:br>
            <a:r>
              <a:rPr lang="en-US" dirty="0"/>
              <a:t>is passed to the function.</a:t>
            </a:r>
          </a:p>
          <a:p>
            <a:pPr lvl="1"/>
            <a:r>
              <a:rPr lang="en-US" dirty="0"/>
              <a:t>Example: The proper exchange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Call-by-Reference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1371585"/>
          </a:xfrm>
        </p:spPr>
        <p:txBody>
          <a:bodyPr/>
          <a:lstStyle/>
          <a:p>
            <a:r>
              <a:rPr lang="en-US" dirty="0"/>
              <a:t>Why is this code better?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79018" y="1325903"/>
            <a:ext cx="603242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swap_by_reference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b)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hu-HU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= a;</a:t>
            </a:r>
          </a:p>
          <a:p>
            <a:r>
              <a:rPr lang="ro-RO" sz="2000" b="1" dirty="0">
                <a:latin typeface="Courier New" charset="0"/>
                <a:ea typeface="Courier New" charset="0"/>
                <a:cs typeface="Courier New" charset="0"/>
              </a:rPr>
              <a:t>    a = b;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b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4739" y="5989292"/>
            <a:ext cx="731290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1B9794-07BB-AD40-A44A-C7EE0578314E}"/>
              </a:ext>
            </a:extLst>
          </p:cNvPr>
          <p:cNvSpPr txBox="1"/>
          <p:nvPr/>
        </p:nvSpPr>
        <p:spPr>
          <a:xfrm>
            <a:off x="7182942" y="2788927"/>
            <a:ext cx="11865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swaps.cpp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8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35275</TotalTime>
  <Words>1193</Words>
  <Application>Microsoft Macintosh PowerPoint</Application>
  <PresentationFormat>On-screen Show (4:3)</PresentationFormat>
  <Paragraphs>285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Times New Roman</vt:lpstr>
      <vt:lpstr>Wingdings</vt:lpstr>
      <vt:lpstr>Quadrant</vt:lpstr>
      <vt:lpstr>CS 144 Advanced C++ Programming February 5 Class Meeting</vt:lpstr>
      <vt:lpstr>Assignment #1: Sample Solution</vt:lpstr>
      <vt:lpstr>Assignment #1: Sample Solution, cont’d</vt:lpstr>
      <vt:lpstr>Overloading Function Names</vt:lpstr>
      <vt:lpstr>Overloading Function Names, cont’d</vt:lpstr>
      <vt:lpstr>Call-by-Value</vt:lpstr>
      <vt:lpstr>Call-by-Value, cont’d</vt:lpstr>
      <vt:lpstr>Call-by-Reference</vt:lpstr>
      <vt:lpstr>Call-by-Reference, cont’d</vt:lpstr>
      <vt:lpstr>Procedural Abstraction</vt:lpstr>
      <vt:lpstr>Procedural Abstraction, cont’d</vt:lpstr>
      <vt:lpstr>Testing and Debugging Functions</vt:lpstr>
      <vt:lpstr>assert</vt:lpstr>
      <vt:lpstr>assert, cont’d</vt:lpstr>
      <vt:lpstr>Assignment #2: Monty Hall Problem</vt:lpstr>
      <vt:lpstr>Assignment #2: Monty Hall Problem, cont’d</vt:lpstr>
      <vt:lpstr>Streams</vt:lpstr>
      <vt:lpstr>File I/O</vt:lpstr>
      <vt:lpstr>File I/O, cont’d</vt:lpstr>
      <vt:lpstr>Stream Name vs. File Name</vt:lpstr>
      <vt:lpstr>cin and cout</vt:lpstr>
      <vt:lpstr>Formatting Output</vt:lpstr>
      <vt:lpstr>Output Manipulators</vt:lpstr>
      <vt:lpstr>Passing Streams to Functions</vt:lpstr>
      <vt:lpstr>Character I/O</vt:lpstr>
      <vt:lpstr>Character I/O, cont’d</vt:lpstr>
      <vt:lpstr>Predefined Character Functions</vt:lpstr>
      <vt:lpstr>The eof Function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563</cp:revision>
  <dcterms:created xsi:type="dcterms:W3CDTF">2008-01-12T03:52:55Z</dcterms:created>
  <dcterms:modified xsi:type="dcterms:W3CDTF">2019-03-19T01:21:41Z</dcterms:modified>
  <cp:category/>
</cp:coreProperties>
</file>