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30"/>
  </p:notesMasterIdLst>
  <p:handoutMasterIdLst>
    <p:handoutMasterId r:id="rId31"/>
  </p:handoutMasterIdLst>
  <p:sldIdLst>
    <p:sldId id="256" r:id="rId2"/>
    <p:sldId id="345" r:id="rId3"/>
    <p:sldId id="361" r:id="rId4"/>
    <p:sldId id="362" r:id="rId5"/>
    <p:sldId id="363" r:id="rId6"/>
    <p:sldId id="364" r:id="rId7"/>
    <p:sldId id="346" r:id="rId8"/>
    <p:sldId id="347" r:id="rId9"/>
    <p:sldId id="348" r:id="rId10"/>
    <p:sldId id="349" r:id="rId11"/>
    <p:sldId id="350" r:id="rId12"/>
    <p:sldId id="356" r:id="rId13"/>
    <p:sldId id="365" r:id="rId14"/>
    <p:sldId id="390" r:id="rId15"/>
    <p:sldId id="391" r:id="rId16"/>
    <p:sldId id="388" r:id="rId17"/>
    <p:sldId id="352" r:id="rId18"/>
    <p:sldId id="366" r:id="rId19"/>
    <p:sldId id="367" r:id="rId20"/>
    <p:sldId id="369" r:id="rId21"/>
    <p:sldId id="370" r:id="rId22"/>
    <p:sldId id="389" r:id="rId23"/>
    <p:sldId id="371" r:id="rId24"/>
    <p:sldId id="372" r:id="rId25"/>
    <p:sldId id="373" r:id="rId26"/>
    <p:sldId id="353" r:id="rId27"/>
    <p:sldId id="376" r:id="rId28"/>
    <p:sldId id="374" r:id="rId2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2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3C00"/>
    <a:srgbClr val="0033CC"/>
    <a:srgbClr val="E1F5FF"/>
    <a:srgbClr val="A12A03"/>
    <a:srgbClr val="C6DEFF"/>
    <a:srgbClr val="66CCFF"/>
    <a:srgbClr val="A40000"/>
    <a:srgbClr val="CC99FF"/>
    <a:srgbClr val="99FF66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743" autoAdjust="0"/>
    <p:restoredTop sz="98450" autoAdjust="0"/>
  </p:normalViewPr>
  <p:slideViewPr>
    <p:cSldViewPr>
      <p:cViewPr varScale="1">
        <p:scale>
          <a:sx n="138" d="100"/>
          <a:sy n="138" d="100"/>
        </p:scale>
        <p:origin x="320" y="192"/>
      </p:cViewPr>
      <p:guideLst>
        <p:guide orient="horz" pos="2160"/>
        <p:guide pos="282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172681-C581-F644-AAF5-C092E01AA013}" type="datetimeFigureOut">
              <a:rPr lang="en-US" smtClean="0"/>
              <a:t>1/30/19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A581D9-7090-374C-A542-C325CF1D3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006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164504C-A0F5-524D-82C6-1B8158989A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7687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64504C-A0F5-524D-82C6-1B8158989AE1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4621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F0376-0E54-9843-B673-E00D6670E8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53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46682" y="6248400"/>
            <a:ext cx="640118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BDC82CD-30B2-1348-96D0-860A277DEA53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sp>
        <p:nvSpPr>
          <p:cNvPr id="2" name="TextBox 1"/>
          <p:cNvSpPr txBox="1"/>
          <p:nvPr userDrawn="1"/>
        </p:nvSpPr>
        <p:spPr>
          <a:xfrm>
            <a:off x="1097318" y="6263609"/>
            <a:ext cx="15712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Computer</a:t>
            </a:r>
            <a:r>
              <a:rPr lang="en-US" sz="1000" baseline="0" dirty="0"/>
              <a:t> Science Dept.</a:t>
            </a:r>
          </a:p>
          <a:p>
            <a:r>
              <a:rPr lang="en-US" sz="1000" baseline="0" dirty="0"/>
              <a:t>Spring 2019: January 31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932393" y="6263609"/>
            <a:ext cx="23278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CS 144: </a:t>
            </a:r>
            <a:r>
              <a:rPr lang="en-US" sz="1000" baseline="0" dirty="0"/>
              <a:t>Advanced C++ Programming</a:t>
            </a:r>
            <a:br>
              <a:rPr lang="en-US" sz="1000" baseline="0" dirty="0"/>
            </a:br>
            <a:r>
              <a:rPr lang="en-US" sz="1000" baseline="0" dirty="0"/>
              <a:t>© R. Mak</a:t>
            </a:r>
            <a:endParaRPr lang="en-US" sz="1000" dirty="0"/>
          </a:p>
        </p:txBody>
      </p:sp>
      <p:pic>
        <p:nvPicPr>
          <p:cNvPr id="14" name="Picture 13" descr="SJSU-logo">
            <a:extLst>
              <a:ext uri="{FF2B5EF4-FFF2-40B4-BE49-F238E27FC236}">
                <a16:creationId xmlns:a16="http://schemas.microsoft.com/office/drawing/2014/main" id="{4830A4C5-590F-294F-A0E1-5C8F93ACD50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s.sjsu.edu/~ma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400" dirty="0"/>
              <a:t>CS 144</a:t>
            </a:r>
            <a:br>
              <a:rPr lang="en-US" sz="3200" dirty="0"/>
            </a:br>
            <a:r>
              <a:rPr lang="en-US" dirty="0"/>
              <a:t>Advanced C++ Programming</a:t>
            </a:r>
            <a:br>
              <a:rPr lang="en-US" sz="3600" dirty="0"/>
            </a:br>
            <a:r>
              <a:rPr lang="en-US" sz="2400" dirty="0"/>
              <a:t>January 31 Class 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Engineering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br>
              <a:rPr lang="en-US" sz="1200" dirty="0"/>
            </a:br>
            <a:r>
              <a:rPr lang="en-US" dirty="0"/>
              <a:t>Spring 2019</a:t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7" name="Picture 5" descr="sjsu_logo2">
            <a:extLst>
              <a:ext uri="{FF2B5EF4-FFF2-40B4-BE49-F238E27FC236}">
                <a16:creationId xmlns:a16="http://schemas.microsoft.com/office/drawing/2014/main" id="{6B006EFA-784A-554F-8F3C-4F6C2F67C8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>
            <a:extLst>
              <a:ext uri="{FF2B5EF4-FFF2-40B4-BE49-F238E27FC236}">
                <a16:creationId xmlns:a16="http://schemas.microsoft.com/office/drawing/2014/main" id="{F1033746-0B2A-204D-B17D-6FFAFA11DB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527550"/>
            <a:ext cx="115411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Definitions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3322307"/>
          </a:xfrm>
        </p:spPr>
        <p:txBody>
          <a:bodyPr/>
          <a:lstStyle/>
          <a:p>
            <a:r>
              <a:rPr lang="en-US" dirty="0"/>
              <a:t>After you’ve declared a function, </a:t>
            </a:r>
            <a:br>
              <a:rPr lang="en-US" dirty="0"/>
            </a:br>
            <a:r>
              <a:rPr lang="en-US" dirty="0"/>
              <a:t>you must </a:t>
            </a:r>
            <a:r>
              <a:rPr lang="en-US" dirty="0">
                <a:solidFill>
                  <a:srgbClr val="B23C00"/>
                </a:solidFill>
              </a:rPr>
              <a:t>define</a:t>
            </a:r>
            <a:r>
              <a:rPr lang="en-US" dirty="0"/>
              <a:t> it.</a:t>
            </a:r>
          </a:p>
          <a:p>
            <a:pPr lvl="1"/>
            <a:r>
              <a:rPr lang="en-US" dirty="0"/>
              <a:t>Write the code that is executed </a:t>
            </a:r>
            <a:br>
              <a:rPr lang="en-US" dirty="0"/>
            </a:br>
            <a:r>
              <a:rPr lang="en-US" dirty="0"/>
              <a:t>whenever the function is called.</a:t>
            </a:r>
          </a:p>
          <a:p>
            <a:pPr lvl="1"/>
            <a:r>
              <a:rPr lang="en-US" dirty="0"/>
              <a:t>A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return</a:t>
            </a:r>
            <a:r>
              <a:rPr lang="en-US" dirty="0">
                <a:solidFill>
                  <a:srgbClr val="0033CC"/>
                </a:solidFill>
              </a:rPr>
              <a:t> </a:t>
            </a:r>
            <a:r>
              <a:rPr lang="en-US" dirty="0"/>
              <a:t>statement terminates execution </a:t>
            </a:r>
            <a:br>
              <a:rPr lang="en-US" dirty="0"/>
            </a:br>
            <a:r>
              <a:rPr lang="en-US" dirty="0"/>
              <a:t>of the function and returns a value to the caller.</a:t>
            </a:r>
          </a:p>
          <a:p>
            <a:pPr lvl="5"/>
            <a:endParaRPr lang="en-US" dirty="0"/>
          </a:p>
          <a:p>
            <a:r>
              <a:rPr lang="en-US" dirty="0"/>
              <a:t>Example: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05879" y="4617707"/>
            <a:ext cx="7263527" cy="16312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double </a:t>
            </a:r>
            <a:r>
              <a:rPr lang="en-US" sz="20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total_cost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(double 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unit_cost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, 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count)</a:t>
            </a:r>
          </a:p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   double total = count*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unit_cost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   return total;</a:t>
            </a:r>
          </a:p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388528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Calls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676405"/>
          </a:xfrm>
        </p:spPr>
        <p:txBody>
          <a:bodyPr/>
          <a:lstStyle/>
          <a:p>
            <a:r>
              <a:rPr lang="en-US" dirty="0"/>
              <a:t>Call a function that you wrote just as you would call a predefined function.</a:t>
            </a:r>
          </a:p>
          <a:p>
            <a:pPr lvl="5"/>
            <a:endParaRPr lang="en-US" dirty="0"/>
          </a:p>
          <a:p>
            <a:r>
              <a:rPr lang="en-US" dirty="0"/>
              <a:t>Example: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371635" y="3200405"/>
            <a:ext cx="6186309" cy="224676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how_many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double 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how_much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double spent;</a:t>
            </a:r>
          </a:p>
          <a:p>
            <a:endParaRPr lang="en-US" sz="20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how_many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= 5;</a:t>
            </a:r>
          </a:p>
          <a:p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how_much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= 29.99;</a:t>
            </a:r>
          </a:p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spent = </a:t>
            </a:r>
            <a:r>
              <a:rPr lang="en-US" sz="20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total_cost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how_much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, 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how_many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9572482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Void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>
                <a:solidFill>
                  <a:srgbClr val="B23C00"/>
                </a:solidFill>
              </a:rPr>
              <a:t>void function </a:t>
            </a:r>
            <a:r>
              <a:rPr lang="en-US" dirty="0"/>
              <a:t>performs some task </a:t>
            </a:r>
            <a:br>
              <a:rPr lang="en-US" dirty="0"/>
            </a:br>
            <a:r>
              <a:rPr lang="en-US" dirty="0"/>
              <a:t>but does not return a value.</a:t>
            </a:r>
          </a:p>
          <a:p>
            <a:pPr lvl="4"/>
            <a:endParaRPr lang="en-US" dirty="0"/>
          </a:p>
          <a:p>
            <a:r>
              <a:rPr lang="en-US" dirty="0"/>
              <a:t>Therefore, its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return</a:t>
            </a:r>
            <a:r>
              <a:rPr lang="en-US" dirty="0"/>
              <a:t> statement terminates the function execution but does not include a value.</a:t>
            </a:r>
          </a:p>
          <a:p>
            <a:pPr lvl="1"/>
            <a:r>
              <a:rPr lang="en-US" dirty="0"/>
              <a:t>A return statement is not necessary for a void function if the function terminates “naturally” </a:t>
            </a:r>
            <a:br>
              <a:rPr lang="en-US" dirty="0"/>
            </a:br>
            <a:r>
              <a:rPr lang="en-US" dirty="0"/>
              <a:t>after it finishes executing the last statement.</a:t>
            </a:r>
          </a:p>
          <a:p>
            <a:pPr lvl="5"/>
            <a:endParaRPr lang="en-US" dirty="0"/>
          </a:p>
          <a:p>
            <a:r>
              <a:rPr lang="en-US" dirty="0"/>
              <a:t>Example void </a:t>
            </a:r>
            <a:br>
              <a:rPr lang="en-US" dirty="0"/>
            </a:br>
            <a:r>
              <a:rPr lang="en-US" dirty="0"/>
              <a:t>function definition: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206244" y="4632393"/>
            <a:ext cx="3724096" cy="16312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void 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print_TF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(bool b)</a:t>
            </a:r>
          </a:p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   if (b) 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&lt;&lt; "T";</a:t>
            </a:r>
          </a:p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   else   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&lt;&lt; "F";</a:t>
            </a:r>
          </a:p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315927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Void Functions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3230868"/>
          </a:xfrm>
        </p:spPr>
        <p:txBody>
          <a:bodyPr/>
          <a:lstStyle/>
          <a:p>
            <a:r>
              <a:rPr lang="en-US" dirty="0"/>
              <a:t>A call to a void function cannot be part of an expression, since the function doesn’t return </a:t>
            </a:r>
            <a:br>
              <a:rPr lang="en-US" dirty="0"/>
            </a:br>
            <a:r>
              <a:rPr lang="en-US" dirty="0"/>
              <a:t>a value.</a:t>
            </a:r>
          </a:p>
          <a:p>
            <a:pPr lvl="4"/>
            <a:endParaRPr lang="en-US" dirty="0"/>
          </a:p>
          <a:p>
            <a:r>
              <a:rPr lang="en-US" dirty="0"/>
              <a:t>Instead, call a void function as a statement </a:t>
            </a:r>
            <a:br>
              <a:rPr lang="en-US" dirty="0"/>
            </a:br>
            <a:r>
              <a:rPr lang="en-US" dirty="0"/>
              <a:t>by itself.</a:t>
            </a:r>
          </a:p>
          <a:p>
            <a:pPr lvl="4"/>
            <a:endParaRPr lang="en-US" dirty="0"/>
          </a:p>
          <a:p>
            <a:r>
              <a:rPr lang="en-US" dirty="0"/>
              <a:t>Example: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834659" y="4172326"/>
            <a:ext cx="2800767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bool flag = true;</a:t>
            </a:r>
          </a:p>
          <a:p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print_TF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(flag);</a:t>
            </a:r>
          </a:p>
        </p:txBody>
      </p:sp>
    </p:spTree>
    <p:extLst>
      <p:ext uri="{BB962C8B-B14F-4D97-AF65-F5344CB8AC3E}">
        <p14:creationId xmlns:p14="http://schemas.microsoft.com/office/powerpoint/2010/main" val="36184683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100FA0-1FC0-4842-879D-98626B08F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Coding Convention with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9C7C64-4822-EA45-83D6-621E87CA17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First declare all your functions.</a:t>
            </a:r>
          </a:p>
          <a:p>
            <a:r>
              <a:rPr lang="en-US" dirty="0"/>
              <a:t>Document each declaration with a comment that describes:</a:t>
            </a:r>
          </a:p>
          <a:p>
            <a:pPr lvl="1"/>
            <a:r>
              <a:rPr lang="en-US" dirty="0"/>
              <a:t>What the function does.</a:t>
            </a:r>
          </a:p>
          <a:p>
            <a:pPr lvl="1"/>
            <a:r>
              <a:rPr lang="en-US" dirty="0"/>
              <a:t>What is each function parameter.</a:t>
            </a:r>
          </a:p>
          <a:p>
            <a:pPr lvl="1"/>
            <a:r>
              <a:rPr lang="en-US" dirty="0"/>
              <a:t>What is the return value.</a:t>
            </a:r>
          </a:p>
          <a:p>
            <a:r>
              <a:rPr lang="en-US" dirty="0"/>
              <a:t>Define the main function.</a:t>
            </a:r>
          </a:p>
          <a:p>
            <a:r>
              <a:rPr lang="en-US" dirty="0"/>
              <a:t>Define the functions.</a:t>
            </a:r>
          </a:p>
          <a:p>
            <a:pPr lvl="1"/>
            <a:r>
              <a:rPr lang="en-US" dirty="0"/>
              <a:t>Now you only need to document each function’s internal operations.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922B91-2BBF-B24D-B949-2CDED2555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0614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7F14EF-F9C4-7041-96EF-769D2B3BD3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Coding Convention with Functions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4B39CD-E920-F043-A43B-6BA67447B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4EEAA67-1576-9E41-B324-D27F99672A0C}"/>
              </a:ext>
            </a:extLst>
          </p:cNvPr>
          <p:cNvSpPr txBox="1"/>
          <p:nvPr/>
        </p:nvSpPr>
        <p:spPr>
          <a:xfrm>
            <a:off x="365806" y="1227177"/>
            <a:ext cx="4588115" cy="50475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&lt;iostream&gt;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using namespace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/**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Add two integers and return their sum.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@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n1 the first integer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@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n2 the second integer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@return their sum.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*/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make_sum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n1,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n2);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/**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Print an integer value;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@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n the value to print.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*/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print(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n);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main()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5, j = 7;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sum 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make_sum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j);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print(sum);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7AB225F-70A3-BF4C-AF65-9883ED1F7ED7}"/>
              </a:ext>
            </a:extLst>
          </p:cNvPr>
          <p:cNvSpPr txBox="1"/>
          <p:nvPr/>
        </p:nvSpPr>
        <p:spPr>
          <a:xfrm>
            <a:off x="3657610" y="4598040"/>
            <a:ext cx="4588115" cy="20313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make_sum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n1,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n2)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n1 + n2;  // return their sum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print(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n)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"The value is " &lt;&lt; n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EAA4F99-BB13-4B4B-96AE-EA24519E98AF}"/>
              </a:ext>
            </a:extLst>
          </p:cNvPr>
          <p:cNvSpPr txBox="1"/>
          <p:nvPr/>
        </p:nvSpPr>
        <p:spPr>
          <a:xfrm>
            <a:off x="5264610" y="2001609"/>
            <a:ext cx="3102131" cy="10772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The declarations tell you what</a:t>
            </a:r>
            <a:br>
              <a:rPr lang="en-US" dirty="0">
                <a:solidFill>
                  <a:srgbClr val="0033CC"/>
                </a:solidFill>
              </a:rPr>
            </a:br>
            <a:r>
              <a:rPr lang="en-US" dirty="0">
                <a:solidFill>
                  <a:srgbClr val="0033CC"/>
                </a:solidFill>
              </a:rPr>
              <a:t>the functions will do and provide</a:t>
            </a:r>
            <a:br>
              <a:rPr lang="en-US" dirty="0">
                <a:solidFill>
                  <a:srgbClr val="0033CC"/>
                </a:solidFill>
              </a:rPr>
            </a:br>
            <a:r>
              <a:rPr lang="en-US" dirty="0">
                <a:solidFill>
                  <a:srgbClr val="0033CC"/>
                </a:solidFill>
              </a:rPr>
              <a:t>the overall structure of the</a:t>
            </a:r>
            <a:br>
              <a:rPr lang="en-US" dirty="0">
                <a:solidFill>
                  <a:srgbClr val="0033CC"/>
                </a:solidFill>
              </a:rPr>
            </a:br>
            <a:r>
              <a:rPr lang="en-US" dirty="0">
                <a:solidFill>
                  <a:srgbClr val="0033CC"/>
                </a:solidFill>
              </a:rPr>
              <a:t>program without all the details.</a:t>
            </a:r>
          </a:p>
        </p:txBody>
      </p:sp>
    </p:spTree>
    <p:extLst>
      <p:ext uri="{BB962C8B-B14F-4D97-AF65-F5344CB8AC3E}">
        <p14:creationId xmlns:p14="http://schemas.microsoft.com/office/powerpoint/2010/main" val="38032044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Top-Down Design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Top-down design is an important </a:t>
            </a:r>
            <a:br>
              <a:rPr lang="en-US" dirty="0"/>
            </a:br>
            <a:r>
              <a:rPr lang="en-US" dirty="0">
                <a:solidFill>
                  <a:srgbClr val="B23C00"/>
                </a:solidFill>
              </a:rPr>
              <a:t>software engineering principle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Start with the “topmost subproblem” </a:t>
            </a:r>
            <a:br>
              <a:rPr lang="en-US" dirty="0"/>
            </a:br>
            <a:r>
              <a:rPr lang="en-US" dirty="0"/>
              <a:t>of a programming problem.</a:t>
            </a:r>
          </a:p>
          <a:p>
            <a:pPr lvl="1"/>
            <a:r>
              <a:rPr lang="en-US" dirty="0"/>
              <a:t>Write a function that solves the topmost subproblem.</a:t>
            </a:r>
          </a:p>
          <a:p>
            <a:pPr lvl="5"/>
            <a:endParaRPr lang="en-US" dirty="0"/>
          </a:p>
          <a:p>
            <a:r>
              <a:rPr lang="en-US" dirty="0"/>
              <a:t>Break each subproblem into smaller subproblems.</a:t>
            </a:r>
          </a:p>
          <a:p>
            <a:pPr lvl="1"/>
            <a:r>
              <a:rPr lang="en-US" dirty="0"/>
              <a:t>Write a function that solves each subproblem.</a:t>
            </a:r>
          </a:p>
          <a:p>
            <a:pPr lvl="1"/>
            <a:r>
              <a:rPr lang="en-US" dirty="0"/>
              <a:t>This process is called </a:t>
            </a:r>
            <a:r>
              <a:rPr lang="en-US" dirty="0">
                <a:solidFill>
                  <a:srgbClr val="B23C00"/>
                </a:solidFill>
              </a:rPr>
              <a:t>stepwise refinement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4893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Top-Down Design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result is a </a:t>
            </a:r>
            <a:r>
              <a:rPr lang="en-US" dirty="0">
                <a:solidFill>
                  <a:srgbClr val="B23C00"/>
                </a:solidFill>
              </a:rPr>
              <a:t>hierarchical decomposition </a:t>
            </a:r>
            <a:br>
              <a:rPr lang="en-US" dirty="0"/>
            </a:br>
            <a:r>
              <a:rPr lang="en-US" dirty="0"/>
              <a:t>of the problem.</a:t>
            </a:r>
          </a:p>
          <a:p>
            <a:pPr lvl="6"/>
            <a:endParaRPr lang="en-US" dirty="0"/>
          </a:p>
          <a:p>
            <a:r>
              <a:rPr lang="en-US" dirty="0"/>
              <a:t>AKA </a:t>
            </a:r>
            <a:r>
              <a:rPr lang="en-US">
                <a:solidFill>
                  <a:srgbClr val="A12A03"/>
                </a:solidFill>
              </a:rPr>
              <a:t>functional decomposition</a:t>
            </a:r>
            <a:endParaRPr lang="en-US" dirty="0">
              <a:solidFill>
                <a:srgbClr val="A12A03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5512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Top-Down Design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Write a program that inputs positive integer values up to 999,999 from the user and translates each value into words.</a:t>
            </a:r>
          </a:p>
          <a:p>
            <a:pPr marL="1828800" lvl="4" indent="0">
              <a:buNone/>
            </a:pPr>
            <a:endParaRPr lang="en-US" dirty="0"/>
          </a:p>
          <a:p>
            <a:r>
              <a:rPr lang="en-US" dirty="0"/>
              <a:t>Example: </a:t>
            </a:r>
          </a:p>
          <a:p>
            <a:pPr lvl="1"/>
            <a:r>
              <a:rPr lang="en-US" dirty="0"/>
              <a:t>The user enters 482</a:t>
            </a:r>
          </a:p>
          <a:p>
            <a:pPr lvl="1"/>
            <a:r>
              <a:rPr lang="en-US" dirty="0"/>
              <a:t>The program writes “four hundred eighty-two”</a:t>
            </a:r>
          </a:p>
          <a:p>
            <a:pPr lvl="5"/>
            <a:endParaRPr lang="en-US" dirty="0"/>
          </a:p>
          <a:p>
            <a:r>
              <a:rPr lang="en-US" dirty="0"/>
              <a:t>Repeat until the user enters a value ≤ 0.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390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Top-Down Design Example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topmost problem?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Read numbers entered by the user </a:t>
            </a:r>
            <a:br>
              <a:rPr lang="en-US" dirty="0"/>
            </a:br>
            <a:r>
              <a:rPr lang="en-US" dirty="0"/>
              <a:t>until the user enters a value ≤ 0.</a:t>
            </a:r>
          </a:p>
          <a:p>
            <a:pPr lvl="1"/>
            <a:r>
              <a:rPr lang="en-US" dirty="0"/>
              <a:t>Translate each number to words.</a:t>
            </a:r>
          </a:p>
          <a:p>
            <a:pPr lvl="5"/>
            <a:endParaRPr lang="en-US" dirty="0"/>
          </a:p>
          <a:p>
            <a:r>
              <a:rPr lang="en-US" dirty="0"/>
              <a:t>This is a high-level description of what </a:t>
            </a:r>
            <a:br>
              <a:rPr lang="en-US" dirty="0"/>
            </a:br>
            <a:r>
              <a:rPr lang="en-US" dirty="0"/>
              <a:t>the program is supposed to do.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060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Predefined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C++ includes </a:t>
            </a:r>
            <a:r>
              <a:rPr lang="en-US" dirty="0">
                <a:solidFill>
                  <a:srgbClr val="B23C00"/>
                </a:solidFill>
              </a:rPr>
              <a:t>predefined functions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AKA “built-in” functions</a:t>
            </a:r>
          </a:p>
          <a:p>
            <a:pPr lvl="1"/>
            <a:r>
              <a:rPr lang="en-US" dirty="0"/>
              <a:t>Example: Math function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sqrt</a:t>
            </a:r>
            <a:endParaRPr lang="en-US" b="1" dirty="0">
              <a:solidFill>
                <a:srgbClr val="0033CC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 lvl="5"/>
            <a:endParaRPr lang="en-US" b="1" dirty="0">
              <a:solidFill>
                <a:srgbClr val="0033CC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dirty="0"/>
              <a:t>Predefined functions are stored in libraries.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Your program will need to include the appropriate </a:t>
            </a:r>
            <a:r>
              <a:rPr lang="en-US" dirty="0">
                <a:solidFill>
                  <a:srgbClr val="B23C00"/>
                </a:solidFill>
              </a:rPr>
              <a:t>library header files </a:t>
            </a:r>
            <a:r>
              <a:rPr lang="en-US" dirty="0"/>
              <a:t>to enable the compiler to recognize the names of the predefined functions.</a:t>
            </a:r>
          </a:p>
          <a:p>
            <a:pPr lvl="1"/>
            <a:r>
              <a:rPr lang="en-US" dirty="0"/>
              <a:t>Example: 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#include &lt;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cmath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&gt;</a:t>
            </a:r>
            <a:b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</a:br>
            <a:r>
              <a:rPr lang="en-US" dirty="0"/>
              <a:t>in order to use predefined math functions like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sqrt</a:t>
            </a:r>
            <a:endParaRPr lang="en-US" b="1" dirty="0">
              <a:solidFill>
                <a:srgbClr val="0033CC"/>
              </a:solidFill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950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Refinement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Loop to read and print the numbers.</a:t>
            </a:r>
          </a:p>
          <a:p>
            <a:pPr lvl="4"/>
            <a:endParaRPr lang="en-US" dirty="0"/>
          </a:p>
          <a:p>
            <a:r>
              <a:rPr lang="en-US" dirty="0"/>
              <a:t>Call a translate function, </a:t>
            </a:r>
            <a:br>
              <a:rPr lang="en-US" dirty="0"/>
            </a:br>
            <a:r>
              <a:rPr lang="en-US" dirty="0"/>
              <a:t>but it doesn’t do anything yet.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2430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Refinement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to translate a number into words?</a:t>
            </a:r>
          </a:p>
          <a:p>
            <a:pPr lvl="1"/>
            <a:r>
              <a:rPr lang="en-US" dirty="0"/>
              <a:t>Break the number into separate digits.</a:t>
            </a:r>
          </a:p>
          <a:p>
            <a:pPr lvl="1"/>
            <a:r>
              <a:rPr lang="en-US" dirty="0"/>
              <a:t>Translate the digits into words such as </a:t>
            </a:r>
            <a:r>
              <a:rPr lang="en-US" i="1" dirty="0"/>
              <a:t>one</a:t>
            </a:r>
            <a:r>
              <a:rPr lang="en-US" dirty="0"/>
              <a:t>, </a:t>
            </a:r>
            <a:r>
              <a:rPr lang="en-US" i="1" dirty="0"/>
              <a:t>two</a:t>
            </a:r>
            <a:r>
              <a:rPr lang="en-US" dirty="0"/>
              <a:t>, ..., </a:t>
            </a:r>
            <a:r>
              <a:rPr lang="en-US" i="1" dirty="0"/>
              <a:t>ten</a:t>
            </a:r>
            <a:r>
              <a:rPr lang="en-US" dirty="0"/>
              <a:t>, </a:t>
            </a:r>
            <a:r>
              <a:rPr lang="en-US" i="1" dirty="0"/>
              <a:t>eleven</a:t>
            </a:r>
            <a:r>
              <a:rPr lang="en-US" dirty="0"/>
              <a:t>, </a:t>
            </a:r>
            <a:r>
              <a:rPr lang="en-US" i="1" dirty="0"/>
              <a:t>twelve</a:t>
            </a:r>
            <a:r>
              <a:rPr lang="en-US" dirty="0"/>
              <a:t>, ...,  </a:t>
            </a:r>
            <a:r>
              <a:rPr lang="en-US" i="1" dirty="0"/>
              <a:t>twenty</a:t>
            </a:r>
            <a:r>
              <a:rPr lang="en-US" dirty="0"/>
              <a:t>, </a:t>
            </a:r>
            <a:r>
              <a:rPr lang="en-US" i="1" dirty="0"/>
              <a:t>thirty</a:t>
            </a:r>
            <a:r>
              <a:rPr lang="en-US" dirty="0"/>
              <a:t>, etc.</a:t>
            </a:r>
          </a:p>
          <a:p>
            <a:pPr lvl="5"/>
            <a:endParaRPr lang="en-US" dirty="0"/>
          </a:p>
          <a:p>
            <a:r>
              <a:rPr lang="en-US" dirty="0"/>
              <a:t>Refine the translate function to handle</a:t>
            </a:r>
            <a:br>
              <a:rPr lang="en-US" dirty="0"/>
            </a:br>
            <a:r>
              <a:rPr lang="en-US" dirty="0"/>
              <a:t>some simple cases:</a:t>
            </a: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Translate_ones</a:t>
            </a:r>
            <a:r>
              <a:rPr lang="en-US" dirty="0"/>
              <a:t>: 1 through 9</a:t>
            </a: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Translate_teens</a:t>
            </a:r>
            <a:r>
              <a:rPr lang="en-US" dirty="0"/>
              <a:t>: 11 through 19</a:t>
            </a:r>
          </a:p>
          <a:p>
            <a:pPr lvl="4"/>
            <a:endParaRPr lang="en-US" dirty="0"/>
          </a:p>
          <a:p>
            <a:r>
              <a:rPr lang="en-US" dirty="0"/>
              <a:t>These functions each returns one word.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4134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Refinement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translate function takes a 3-digit number and separates out the hundreds digit.</a:t>
            </a:r>
          </a:p>
          <a:p>
            <a:pPr lvl="4"/>
            <a:endParaRPr lang="en-US" dirty="0"/>
          </a:p>
          <a:p>
            <a:r>
              <a:rPr lang="en-US" dirty="0"/>
              <a:t>Translate the hundreds digit.</a:t>
            </a:r>
          </a:p>
          <a:p>
            <a:pPr lvl="4"/>
            <a:endParaRPr lang="en-US" dirty="0"/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Translate_hundreds</a:t>
            </a:r>
            <a:endParaRPr lang="en-US" dirty="0">
              <a:cs typeface="Courier New" charset="0"/>
            </a:endParaRPr>
          </a:p>
          <a:p>
            <a:pPr lvl="1"/>
            <a:r>
              <a:rPr lang="en-US" dirty="0"/>
              <a:t>Do this simply by translating a hundreds digit as we did a ones digit, and append the word </a:t>
            </a:r>
            <a:r>
              <a:rPr lang="en-US" i="1" dirty="0"/>
              <a:t>hundred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5937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Refinement 3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Translate the last two digits: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We can already translate a teens number.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Otherwise, break apart the two digits </a:t>
            </a:r>
            <a:br>
              <a:rPr lang="en-US" dirty="0"/>
            </a:br>
            <a:r>
              <a:rPr lang="en-US" dirty="0"/>
              <a:t>into a tens digit and a ones digit.</a:t>
            </a:r>
          </a:p>
          <a:p>
            <a:pPr lvl="2"/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Translate_tens</a:t>
            </a:r>
            <a:r>
              <a:rPr lang="en-US" dirty="0"/>
              <a:t>: 10, 20, 30, ..., 90</a:t>
            </a:r>
          </a:p>
          <a:p>
            <a:pPr lvl="6"/>
            <a:endParaRPr lang="en-US" dirty="0"/>
          </a:p>
          <a:p>
            <a:pPr lvl="1"/>
            <a:r>
              <a:rPr lang="en-US" dirty="0"/>
              <a:t>We can already translate a ones digit.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8032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Refinement 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 a hyphen between </a:t>
            </a:r>
            <a:r>
              <a:rPr lang="en-US" i="1" dirty="0"/>
              <a:t>twenty</a:t>
            </a:r>
            <a:r>
              <a:rPr lang="en-US" dirty="0"/>
              <a:t>, </a:t>
            </a:r>
            <a:r>
              <a:rPr lang="en-US" i="1" dirty="0"/>
              <a:t>thirty</a:t>
            </a:r>
            <a:r>
              <a:rPr lang="en-US" dirty="0"/>
              <a:t>, etc. </a:t>
            </a:r>
            <a:br>
              <a:rPr lang="en-US" dirty="0"/>
            </a:br>
            <a:r>
              <a:rPr lang="en-US" dirty="0"/>
              <a:t>and a ones word.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9393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Refinement 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Break a 6-digit number into a 3-digit first part and a 3-digit second part.</a:t>
            </a:r>
          </a:p>
          <a:p>
            <a:pPr lvl="5"/>
            <a:endParaRPr lang="en-US" dirty="0"/>
          </a:p>
          <a:p>
            <a:r>
              <a:rPr lang="en-US" dirty="0"/>
              <a:t>Translate the first part and append the word </a:t>
            </a:r>
            <a:r>
              <a:rPr lang="en-US" i="1" dirty="0"/>
              <a:t>thousand</a:t>
            </a:r>
            <a:r>
              <a:rPr lang="en-US" dirty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Translate the second part.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051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Scope and Local 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806" y="1325903"/>
            <a:ext cx="8229600" cy="4754828"/>
          </a:xfrm>
        </p:spPr>
        <p:txBody>
          <a:bodyPr/>
          <a:lstStyle/>
          <a:p>
            <a:r>
              <a:rPr lang="en-US" dirty="0"/>
              <a:t>Any variable declared inside a function is </a:t>
            </a:r>
            <a:br>
              <a:rPr lang="en-US" dirty="0"/>
            </a:br>
            <a:r>
              <a:rPr lang="en-US" dirty="0">
                <a:solidFill>
                  <a:srgbClr val="B23C00"/>
                </a:solidFill>
              </a:rPr>
              <a:t>local</a:t>
            </a:r>
            <a:r>
              <a:rPr lang="en-US" dirty="0"/>
              <a:t> to that function.</a:t>
            </a:r>
          </a:p>
          <a:p>
            <a:pPr lvl="1"/>
            <a:r>
              <a:rPr lang="en-US" dirty="0"/>
              <a:t>The </a:t>
            </a:r>
            <a:r>
              <a:rPr lang="en-US" dirty="0">
                <a:solidFill>
                  <a:srgbClr val="B23C00"/>
                </a:solidFill>
              </a:rPr>
              <a:t>scope</a:t>
            </a:r>
            <a:r>
              <a:rPr lang="en-US" dirty="0"/>
              <a:t> of the variable is that function.</a:t>
            </a:r>
          </a:p>
          <a:p>
            <a:pPr lvl="1"/>
            <a:r>
              <a:rPr lang="en-US" dirty="0"/>
              <a:t>Scope refers to the part of the program </a:t>
            </a:r>
            <a:br>
              <a:rPr lang="en-US" dirty="0"/>
            </a:br>
            <a:r>
              <a:rPr lang="en-US" dirty="0"/>
              <a:t>where the variable is accessible.</a:t>
            </a:r>
          </a:p>
          <a:p>
            <a:pPr lvl="1"/>
            <a:r>
              <a:rPr lang="en-US" dirty="0"/>
              <a:t>The variable is not accessible </a:t>
            </a:r>
            <a:br>
              <a:rPr lang="en-US" dirty="0"/>
            </a:br>
            <a:r>
              <a:rPr lang="en-US" dirty="0"/>
              <a:t>from outside the function.</a:t>
            </a:r>
          </a:p>
          <a:p>
            <a:pPr lvl="1"/>
            <a:r>
              <a:rPr lang="en-US" dirty="0"/>
              <a:t>A variable with the same name declared inside another function is a different variable.</a:t>
            </a:r>
          </a:p>
          <a:p>
            <a:r>
              <a:rPr lang="en-US" dirty="0"/>
              <a:t>The same is true for any variable </a:t>
            </a:r>
            <a:br>
              <a:rPr lang="en-US" dirty="0"/>
            </a:br>
            <a:r>
              <a:rPr lang="en-US" dirty="0"/>
              <a:t>declared inside the main function.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6562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Block Scope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2133600"/>
          </a:xfrm>
        </p:spPr>
        <p:txBody>
          <a:bodyPr/>
          <a:lstStyle/>
          <a:p>
            <a:r>
              <a:rPr lang="en-US" dirty="0"/>
              <a:t>You can declare variables inside of a block.</a:t>
            </a:r>
          </a:p>
          <a:p>
            <a:pPr lvl="1"/>
            <a:r>
              <a:rPr lang="en-US" dirty="0"/>
              <a:t>A block of code is delimited by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{</a:t>
            </a:r>
            <a:r>
              <a:rPr lang="en-US" dirty="0"/>
              <a:t> and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}</a:t>
            </a:r>
            <a:r>
              <a:rPr lang="en-US" dirty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The variables are local to the block.</a:t>
            </a:r>
          </a:p>
          <a:p>
            <a:pPr lvl="1"/>
            <a:r>
              <a:rPr lang="en-US" dirty="0"/>
              <a:t>Example: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B4F5BBE-B5D8-BF47-9E67-C14006AFBD13}"/>
              </a:ext>
            </a:extLst>
          </p:cNvPr>
          <p:cNvSpPr txBox="1"/>
          <p:nvPr/>
        </p:nvSpPr>
        <p:spPr>
          <a:xfrm>
            <a:off x="3474732" y="3429001"/>
            <a:ext cx="1418978" cy="13234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if (x &lt; y)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9831993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Global Constants and 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a constant or a variable is declared </a:t>
            </a:r>
            <a:br>
              <a:rPr lang="en-US" dirty="0"/>
            </a:br>
            <a:r>
              <a:rPr lang="en-US" dirty="0"/>
              <a:t>outside of and before the main and the </a:t>
            </a:r>
            <a:br>
              <a:rPr lang="en-US" dirty="0"/>
            </a:br>
            <a:r>
              <a:rPr lang="en-US" dirty="0"/>
              <a:t>function definitions, then that constant </a:t>
            </a:r>
            <a:br>
              <a:rPr lang="en-US" dirty="0"/>
            </a:br>
            <a:r>
              <a:rPr lang="en-US" dirty="0"/>
              <a:t>or variable is </a:t>
            </a:r>
            <a:r>
              <a:rPr lang="en-US" dirty="0">
                <a:solidFill>
                  <a:srgbClr val="B23C00"/>
                </a:solidFill>
              </a:rPr>
              <a:t>global</a:t>
            </a:r>
            <a:r>
              <a:rPr lang="en-US" dirty="0"/>
              <a:t>, and it is accessible </a:t>
            </a:r>
            <a:br>
              <a:rPr lang="en-US" dirty="0"/>
            </a:br>
            <a:r>
              <a:rPr lang="en-US" dirty="0"/>
              <a:t>by the main and any function.</a:t>
            </a:r>
          </a:p>
          <a:p>
            <a:pPr lvl="4"/>
            <a:endParaRPr lang="en-US" dirty="0"/>
          </a:p>
          <a:p>
            <a:r>
              <a:rPr lang="en-US" dirty="0"/>
              <a:t>Global variables are </a:t>
            </a:r>
            <a:r>
              <a:rPr lang="en-US" dirty="0">
                <a:solidFill>
                  <a:srgbClr val="B23C00"/>
                </a:solidFill>
              </a:rPr>
              <a:t>not recommended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If a function modifies a global variable, </a:t>
            </a:r>
            <a:br>
              <a:rPr lang="en-US" dirty="0"/>
            </a:br>
            <a:r>
              <a:rPr lang="en-US" dirty="0"/>
              <a:t>that can affect other functions.</a:t>
            </a:r>
          </a:p>
          <a:p>
            <a:pPr lvl="1"/>
            <a:r>
              <a:rPr lang="en-US" dirty="0"/>
              <a:t>Such “</a:t>
            </a:r>
            <a:r>
              <a:rPr lang="en-US" dirty="0">
                <a:solidFill>
                  <a:srgbClr val="B23C00"/>
                </a:solidFill>
              </a:rPr>
              <a:t>side effects</a:t>
            </a:r>
            <a:r>
              <a:rPr lang="en-US" dirty="0"/>
              <a:t>” of a function can make a program error-prone and difficult </a:t>
            </a:r>
            <a:r>
              <a:rPr lang="en-US"/>
              <a:t>to maintain.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211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Predefined Functions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7" name="Picture 4" descr="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5435" y="1284184"/>
            <a:ext cx="6248370" cy="4430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790062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Random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5903"/>
            <a:ext cx="8229600" cy="4846267"/>
          </a:xfrm>
        </p:spPr>
        <p:txBody>
          <a:bodyPr/>
          <a:lstStyle/>
          <a:p>
            <a:r>
              <a:rPr lang="en-US" dirty="0"/>
              <a:t>To generate (pseudo-) random numbers </a:t>
            </a:r>
            <a:br>
              <a:rPr lang="en-US" dirty="0"/>
            </a:br>
            <a:r>
              <a:rPr lang="en-US" dirty="0"/>
              <a:t>using the predefined functions, first include </a:t>
            </a:r>
            <a:br>
              <a:rPr lang="en-US" dirty="0"/>
            </a:br>
            <a:r>
              <a:rPr lang="en-US" dirty="0"/>
              <a:t>two library header files:</a:t>
            </a:r>
          </a:p>
          <a:p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“Seed” the random number generator:</a:t>
            </a:r>
          </a:p>
          <a:p>
            <a:pPr lvl="1"/>
            <a:endParaRPr lang="en-US" dirty="0"/>
          </a:p>
          <a:p>
            <a:pPr lvl="5"/>
            <a:endParaRPr lang="en-US" dirty="0"/>
          </a:p>
          <a:p>
            <a:pPr lvl="1"/>
            <a:r>
              <a:rPr lang="en-US" dirty="0"/>
              <a:t>If you don’t seed, you’ll always get the same “random” sequence (which may be useful for debugging).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834659" y="2697488"/>
            <a:ext cx="2954655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#include &lt;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cstdlib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&gt;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#include &lt;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ctime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&gt;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108976" y="4203227"/>
            <a:ext cx="2492990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srand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sz="2000" b="1" dirty="0">
                <a:solidFill>
                  <a:srgbClr val="00B050"/>
                </a:solidFill>
                <a:latin typeface="Courier New" charset="0"/>
                <a:ea typeface="Courier New" charset="0"/>
                <a:cs typeface="Courier New" charset="0"/>
              </a:rPr>
              <a:t>time(0)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3319426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Random Numbers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20994" cy="4835525"/>
          </a:xfrm>
        </p:spPr>
        <p:txBody>
          <a:bodyPr/>
          <a:lstStyle/>
          <a:p>
            <a:r>
              <a:rPr lang="en-US" dirty="0"/>
              <a:t>Each subsequent call                returns a “random” number ≥ 0 and ≤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RAND_MAX</a:t>
            </a:r>
            <a:r>
              <a:rPr lang="en-US" dirty="0"/>
              <a:t>.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RAND_MAX</a:t>
            </a:r>
            <a:r>
              <a:rPr lang="en-US" dirty="0"/>
              <a:t> is library-dependent but is guaranteed to be at least 32,767.</a:t>
            </a:r>
          </a:p>
          <a:p>
            <a:pPr lvl="4"/>
            <a:endParaRPr lang="en-US" dirty="0"/>
          </a:p>
          <a:p>
            <a:r>
              <a:rPr lang="en-US" dirty="0"/>
              <a:t>Use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+</a:t>
            </a:r>
            <a:r>
              <a:rPr lang="en-US" dirty="0"/>
              <a:t> and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%</a:t>
            </a:r>
            <a:r>
              <a:rPr lang="en-US" dirty="0"/>
              <a:t> to scale to a desired number range.</a:t>
            </a:r>
          </a:p>
          <a:p>
            <a:pPr lvl="1"/>
            <a:r>
              <a:rPr lang="en-US" dirty="0"/>
              <a:t>Example: Each execution of the expression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returns a random number </a:t>
            </a:r>
            <a:br>
              <a:rPr lang="en-US" dirty="0"/>
            </a:br>
            <a:r>
              <a:rPr lang="en-US" dirty="0"/>
              <a:t>with the value 1, 2, 3, 4, 5, or 6.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63687" y="1352687"/>
            <a:ext cx="1261884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rand();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794246" y="4251951"/>
            <a:ext cx="2031325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>
                <a:latin typeface="Courier New" charset="0"/>
                <a:ea typeface="Courier New" charset="0"/>
                <a:cs typeface="Courier New" charset="0"/>
              </a:rPr>
              <a:t>rand()%6 + 1</a:t>
            </a:r>
          </a:p>
        </p:txBody>
      </p:sp>
    </p:spTree>
    <p:extLst>
      <p:ext uri="{BB962C8B-B14F-4D97-AF65-F5344CB8AC3E}">
        <p14:creationId xmlns:p14="http://schemas.microsoft.com/office/powerpoint/2010/main" val="23745865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 Casting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5904"/>
            <a:ext cx="8229600" cy="4754827"/>
          </a:xfrm>
        </p:spPr>
        <p:txBody>
          <a:bodyPr/>
          <a:lstStyle/>
          <a:p>
            <a:r>
              <a:rPr lang="en-US" dirty="0"/>
              <a:t>Suppose integer variables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dirty="0"/>
              <a:t> and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j</a:t>
            </a:r>
            <a:r>
              <a:rPr lang="en-US" dirty="0"/>
              <a:t> are initialized to 5 and 2, respectively.</a:t>
            </a:r>
          </a:p>
          <a:p>
            <a:pPr lvl="5"/>
            <a:endParaRPr lang="en-US" dirty="0"/>
          </a:p>
          <a:p>
            <a:r>
              <a:rPr lang="en-US" dirty="0"/>
              <a:t>What is the value of the division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/j</a:t>
            </a:r>
            <a:r>
              <a:rPr lang="en-US" dirty="0"/>
              <a:t> ?</a:t>
            </a:r>
          </a:p>
          <a:p>
            <a:pPr lvl="5"/>
            <a:endParaRPr lang="en-US" dirty="0"/>
          </a:p>
          <a:p>
            <a:r>
              <a:rPr lang="en-US" dirty="0"/>
              <a:t>What if we wanted to have a quotient </a:t>
            </a:r>
            <a:br>
              <a:rPr lang="en-US" dirty="0"/>
            </a:br>
            <a:r>
              <a:rPr lang="en-US" dirty="0"/>
              <a:t>of type double?</a:t>
            </a:r>
          </a:p>
          <a:p>
            <a:pPr lvl="1"/>
            <a:r>
              <a:rPr lang="en-US" dirty="0"/>
              <a:t>We want to keep the fraction.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463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 Casting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5903"/>
            <a:ext cx="8229600" cy="2926047"/>
          </a:xfrm>
        </p:spPr>
        <p:txBody>
          <a:bodyPr/>
          <a:lstStyle/>
          <a:p>
            <a:r>
              <a:rPr lang="en-US" dirty="0"/>
              <a:t>One way is to convert one of the operands </a:t>
            </a:r>
            <a:br>
              <a:rPr lang="en-US" dirty="0"/>
            </a:br>
            <a:r>
              <a:rPr lang="en-US" dirty="0"/>
              <a:t>to double. </a:t>
            </a:r>
          </a:p>
          <a:p>
            <a:pPr lvl="1"/>
            <a:r>
              <a:rPr lang="en-US" dirty="0"/>
              <a:t>Then the quotient will be type double.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Why won’t the following work?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188757" y="2880365"/>
            <a:ext cx="6801862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double quotient = </a:t>
            </a:r>
            <a:r>
              <a:rPr lang="en-US" sz="20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static_cast</a:t>
            </a:r>
            <a:r>
              <a:rPr lang="en-US" sz="20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&lt;double&gt;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)/j;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88757" y="4400474"/>
            <a:ext cx="6801862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double quotient = 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static_cast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&lt;double&gt;(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/j);</a:t>
            </a:r>
          </a:p>
        </p:txBody>
      </p:sp>
    </p:spTree>
    <p:extLst>
      <p:ext uri="{BB962C8B-B14F-4D97-AF65-F5344CB8AC3E}">
        <p14:creationId xmlns:p14="http://schemas.microsoft.com/office/powerpoint/2010/main" val="3660137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Programmer-Defined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75709"/>
            <a:ext cx="8229600" cy="4256388"/>
          </a:xfrm>
        </p:spPr>
        <p:txBody>
          <a:bodyPr/>
          <a:lstStyle/>
          <a:p>
            <a:r>
              <a:rPr lang="en-US" dirty="0"/>
              <a:t>In addition to using the predefined functions, you can write your own functions.</a:t>
            </a:r>
          </a:p>
          <a:p>
            <a:pPr lvl="4"/>
            <a:endParaRPr lang="en-US" dirty="0"/>
          </a:p>
          <a:p>
            <a:r>
              <a:rPr lang="en-US" dirty="0">
                <a:solidFill>
                  <a:srgbClr val="B23C00"/>
                </a:solidFill>
              </a:rPr>
              <a:t>Programmer-defined functions </a:t>
            </a:r>
            <a:r>
              <a:rPr lang="en-US" dirty="0"/>
              <a:t>are critical </a:t>
            </a:r>
            <a:br>
              <a:rPr lang="en-US" dirty="0"/>
            </a:br>
            <a:r>
              <a:rPr lang="en-US" dirty="0"/>
              <a:t>for good program design.</a:t>
            </a:r>
          </a:p>
          <a:p>
            <a:pPr lvl="5"/>
            <a:endParaRPr lang="en-US" dirty="0"/>
          </a:p>
          <a:p>
            <a:r>
              <a:rPr lang="en-US" dirty="0"/>
              <a:t>In your C++ program, you can call a programmer-defined function only after the function has been </a:t>
            </a:r>
            <a:r>
              <a:rPr lang="en-US" dirty="0">
                <a:solidFill>
                  <a:srgbClr val="B23C00"/>
                </a:solidFill>
              </a:rPr>
              <a:t>declared</a:t>
            </a:r>
            <a:r>
              <a:rPr lang="en-US" dirty="0"/>
              <a:t> or </a:t>
            </a:r>
            <a:r>
              <a:rPr lang="en-US" dirty="0">
                <a:solidFill>
                  <a:srgbClr val="B23C00"/>
                </a:solidFill>
              </a:rPr>
              <a:t>defined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801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Declarations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3139429"/>
          </a:xfrm>
        </p:spPr>
        <p:txBody>
          <a:bodyPr/>
          <a:lstStyle/>
          <a:p>
            <a:r>
              <a:rPr lang="en-US" dirty="0"/>
              <a:t>A function </a:t>
            </a:r>
            <a:r>
              <a:rPr lang="en-US" dirty="0">
                <a:solidFill>
                  <a:srgbClr val="A12A03"/>
                </a:solidFill>
              </a:rPr>
              <a:t>declaration</a:t>
            </a:r>
            <a:r>
              <a:rPr lang="en-US" dirty="0"/>
              <a:t> specifies:</a:t>
            </a:r>
          </a:p>
          <a:p>
            <a:pPr lvl="1"/>
            <a:r>
              <a:rPr lang="en-US" dirty="0"/>
              <a:t>The function name.</a:t>
            </a:r>
          </a:p>
          <a:p>
            <a:pPr lvl="1"/>
            <a:r>
              <a:rPr lang="en-US" dirty="0"/>
              <a:t>The number, order, and data types </a:t>
            </a:r>
            <a:br>
              <a:rPr lang="en-US" dirty="0"/>
            </a:br>
            <a:r>
              <a:rPr lang="en-US" dirty="0"/>
              <a:t>of its formal parameters.</a:t>
            </a:r>
          </a:p>
          <a:p>
            <a:pPr lvl="1"/>
            <a:r>
              <a:rPr lang="en-US" dirty="0"/>
              <a:t>The data type of its return value.</a:t>
            </a:r>
          </a:p>
          <a:p>
            <a:pPr lvl="1"/>
            <a:endParaRPr lang="en-US" dirty="0"/>
          </a:p>
          <a:p>
            <a:r>
              <a:rPr lang="en-US" dirty="0"/>
              <a:t>Example: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05879" y="4617707"/>
            <a:ext cx="7417415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double 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total_cost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(double 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unit_cost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, 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count);</a:t>
            </a:r>
          </a:p>
        </p:txBody>
      </p:sp>
    </p:spTree>
    <p:extLst>
      <p:ext uri="{BB962C8B-B14F-4D97-AF65-F5344CB8AC3E}">
        <p14:creationId xmlns:p14="http://schemas.microsoft.com/office/powerpoint/2010/main" val="2583761697"/>
      </p:ext>
    </p:extLst>
  </p:cSld>
  <p:clrMapOvr>
    <a:masterClrMapping/>
  </p:clrMapOvr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34298</TotalTime>
  <Words>886</Words>
  <Application>Microsoft Macintosh PowerPoint</Application>
  <PresentationFormat>On-screen Show (4:3)</PresentationFormat>
  <Paragraphs>267</Paragraphs>
  <Slides>28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3" baseType="lpstr">
      <vt:lpstr>Arial</vt:lpstr>
      <vt:lpstr>Courier New</vt:lpstr>
      <vt:lpstr>Times New Roman</vt:lpstr>
      <vt:lpstr>Wingdings</vt:lpstr>
      <vt:lpstr>Quadrant</vt:lpstr>
      <vt:lpstr>CS 144 Advanced C++ Programming January 31 Class Meeting</vt:lpstr>
      <vt:lpstr>Predefined Functions</vt:lpstr>
      <vt:lpstr>Predefined Functions, cont’d</vt:lpstr>
      <vt:lpstr>Random Numbers</vt:lpstr>
      <vt:lpstr>Random Numbers, cont’d</vt:lpstr>
      <vt:lpstr>Type Casting</vt:lpstr>
      <vt:lpstr>Type Casting, cont’d</vt:lpstr>
      <vt:lpstr>Programmer-Defined Functions</vt:lpstr>
      <vt:lpstr>Function Declarations</vt:lpstr>
      <vt:lpstr>Function Definitions</vt:lpstr>
      <vt:lpstr>Function Calls</vt:lpstr>
      <vt:lpstr>Void Functions</vt:lpstr>
      <vt:lpstr>Void Functions, cont’d</vt:lpstr>
      <vt:lpstr>Coding Convention with Functions</vt:lpstr>
      <vt:lpstr>Coding Convention with Functions, cont’d</vt:lpstr>
      <vt:lpstr>Top-Down Design</vt:lpstr>
      <vt:lpstr>Top-Down Design, cont’d</vt:lpstr>
      <vt:lpstr>Top-Down Design Example</vt:lpstr>
      <vt:lpstr>Top-Down Design Example, cont’d</vt:lpstr>
      <vt:lpstr>Refinement 1</vt:lpstr>
      <vt:lpstr>Refinement 2</vt:lpstr>
      <vt:lpstr>Refinement 3</vt:lpstr>
      <vt:lpstr>Refinement 3, cont’d</vt:lpstr>
      <vt:lpstr>Refinement 4</vt:lpstr>
      <vt:lpstr>Refinement 5</vt:lpstr>
      <vt:lpstr>Scope and Local Variables</vt:lpstr>
      <vt:lpstr>Block Scope</vt:lpstr>
      <vt:lpstr>Global Constants and Variables</vt:lpstr>
    </vt:vector>
  </TitlesOfParts>
  <Manager/>
  <Company>San Jose State University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46B: Introduction to Data Structures</dc:title>
  <dc:subject/>
  <dc:creator>Ronald Mak</dc:creator>
  <cp:keywords/>
  <dc:description/>
  <cp:lastModifiedBy>Ronald Mak</cp:lastModifiedBy>
  <cp:revision>546</cp:revision>
  <dcterms:created xsi:type="dcterms:W3CDTF">2008-01-12T03:52:55Z</dcterms:created>
  <dcterms:modified xsi:type="dcterms:W3CDTF">2019-01-31T09:25:18Z</dcterms:modified>
  <cp:category/>
</cp:coreProperties>
</file>