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44" r:id="rId3"/>
    <p:sldId id="493" r:id="rId4"/>
    <p:sldId id="505" r:id="rId5"/>
    <p:sldId id="510" r:id="rId6"/>
    <p:sldId id="512" r:id="rId7"/>
    <p:sldId id="515" r:id="rId8"/>
    <p:sldId id="513" r:id="rId9"/>
    <p:sldId id="516" r:id="rId10"/>
    <p:sldId id="517" r:id="rId11"/>
    <p:sldId id="521" r:id="rId12"/>
    <p:sldId id="542" r:id="rId13"/>
    <p:sldId id="518" r:id="rId14"/>
    <p:sldId id="540" r:id="rId15"/>
    <p:sldId id="541" r:id="rId16"/>
    <p:sldId id="519" r:id="rId17"/>
    <p:sldId id="394" r:id="rId18"/>
    <p:sldId id="511" r:id="rId19"/>
    <p:sldId id="520" r:id="rId20"/>
    <p:sldId id="522" r:id="rId21"/>
    <p:sldId id="523" r:id="rId22"/>
    <p:sldId id="525" r:id="rId23"/>
    <p:sldId id="526" r:id="rId24"/>
    <p:sldId id="528" r:id="rId25"/>
    <p:sldId id="524" r:id="rId26"/>
    <p:sldId id="529" r:id="rId27"/>
    <p:sldId id="530" r:id="rId28"/>
    <p:sldId id="532" r:id="rId29"/>
    <p:sldId id="533" r:id="rId30"/>
    <p:sldId id="536" r:id="rId31"/>
    <p:sldId id="535" r:id="rId32"/>
    <p:sldId id="531" r:id="rId33"/>
    <p:sldId id="534" r:id="rId34"/>
    <p:sldId id="537" r:id="rId35"/>
    <p:sldId id="538" r:id="rId36"/>
    <p:sldId id="543" r:id="rId37"/>
    <p:sldId id="539" r:id="rId3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A12A03"/>
    <a:srgbClr val="C6DEFF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49" autoAdjust="0"/>
    <p:restoredTop sz="98450" autoAdjust="0"/>
  </p:normalViewPr>
  <p:slideViewPr>
    <p:cSldViewPr>
      <p:cViewPr varScale="1">
        <p:scale>
          <a:sx n="148" d="100"/>
          <a:sy n="148" d="100"/>
        </p:scale>
        <p:origin x="192" y="61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1/28/19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5712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January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S144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tutorials/index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codecheck.it/files/1901290548du16pr08p345kq3g6lhnwsx2g" TargetMode="External"/><Relationship Id="rId2" Type="http://schemas.openxmlformats.org/officeDocument/2006/relationships/hyperlink" Target="http://www.cs.sjsu.edu/~mak/CS144/assignments/1/Assignment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January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for real numbers.</a:t>
            </a:r>
          </a:p>
          <a:p>
            <a:pPr lvl="1"/>
            <a:r>
              <a:rPr lang="en-US" dirty="0"/>
              <a:t>Fixed-point notation: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34.1 23.0034 -1.0 89.9</a:t>
            </a:r>
          </a:p>
          <a:p>
            <a:pPr lvl="1"/>
            <a:r>
              <a:rPr lang="en-US" dirty="0"/>
              <a:t>Scientific notation: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3.67e17 5.89E-6 -7.23e+12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float</a:t>
            </a:r>
            <a:r>
              <a:rPr lang="en-US" dirty="0"/>
              <a:t> for less precision </a:t>
            </a:r>
            <a:br>
              <a:rPr lang="en-US" dirty="0"/>
            </a:br>
            <a:r>
              <a:rPr lang="en-US" dirty="0"/>
              <a:t>and smaller magnitude.</a:t>
            </a:r>
          </a:p>
          <a:p>
            <a:pPr lvl="4"/>
            <a:endParaRPr lang="en-US" dirty="0"/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dirty="0"/>
              <a:t> for individual characters.</a:t>
            </a:r>
          </a:p>
          <a:p>
            <a:pPr lvl="1"/>
            <a:r>
              <a:rPr lang="en-US" dirty="0"/>
              <a:t>Examples:  </a:t>
            </a:r>
            <a:r>
              <a:rPr lang="en-US" dirty="0">
                <a:solidFill>
                  <a:srgbClr val="0033CC"/>
                </a:solidFill>
              </a:rPr>
              <a:t>'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en-US" dirty="0">
                <a:solidFill>
                  <a:srgbClr val="0033CC"/>
                </a:solidFill>
              </a:rPr>
              <a:t>'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'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Z</a:t>
            </a:r>
            <a:r>
              <a:rPr lang="en-US" dirty="0">
                <a:solidFill>
                  <a:srgbClr val="0033CC"/>
                </a:solidFill>
              </a:rPr>
              <a:t>'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Use only </a:t>
            </a:r>
            <a:r>
              <a:rPr lang="en-US" dirty="0">
                <a:solidFill>
                  <a:srgbClr val="B23C00"/>
                </a:solidFill>
              </a:rPr>
              <a:t>single quotes</a:t>
            </a:r>
            <a:r>
              <a:rPr lang="en-US" dirty="0"/>
              <a:t> for character constants </a:t>
            </a:r>
            <a:br>
              <a:rPr lang="en-US" dirty="0"/>
            </a:br>
            <a:r>
              <a:rPr lang="en-US" dirty="0"/>
              <a:t>in a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bool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for the Boolean values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 Boolean value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false</a:t>
            </a:r>
            <a:r>
              <a:rPr lang="en-US" dirty="0"/>
              <a:t> is stored as </a:t>
            </a:r>
            <a:br>
              <a:rPr lang="en-US" dirty="0"/>
            </a:br>
            <a:r>
              <a:rPr lang="en-US" dirty="0"/>
              <a:t>the integer 0.</a:t>
            </a:r>
          </a:p>
          <a:p>
            <a:pPr lvl="5"/>
            <a:endParaRPr lang="en-US" dirty="0"/>
          </a:p>
          <a:p>
            <a:r>
              <a:rPr lang="en-US" dirty="0"/>
              <a:t>The Boolean value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true</a:t>
            </a:r>
            <a:r>
              <a:rPr lang="en-US" dirty="0"/>
              <a:t> is stored as </a:t>
            </a:r>
            <a:br>
              <a:rPr lang="en-US" dirty="0"/>
            </a:br>
            <a:r>
              <a:rPr lang="en-US" dirty="0"/>
              <a:t>the integer 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05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1A585-0BED-2949-AD10-31FAAEE04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 Output Field Width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6681F-899D-8147-8A92-34040DF0F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You can specify the field width (how many print spaces) of a value in the output.</a:t>
            </a:r>
          </a:p>
          <a:p>
            <a:pPr lvl="5"/>
            <a:endParaRPr lang="en-US" dirty="0"/>
          </a:p>
          <a:p>
            <a:r>
              <a:rPr lang="en-US" dirty="0"/>
              <a:t>First, you need:</a:t>
            </a:r>
          </a:p>
          <a:p>
            <a:pPr lvl="3"/>
            <a:endParaRPr lang="en-US" dirty="0"/>
          </a:p>
          <a:p>
            <a:r>
              <a:rPr lang="en-US" dirty="0"/>
              <a:t>Then include calls to the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dirty="0"/>
              <a:t> in the output stream.</a:t>
            </a:r>
          </a:p>
          <a:p>
            <a:pPr lvl="1"/>
            <a:r>
              <a:rPr lang="en-US" dirty="0"/>
              <a:t>Specify the field width as the argument of each call.</a:t>
            </a:r>
          </a:p>
          <a:p>
            <a:pPr lvl="1"/>
            <a:r>
              <a:rPr lang="en-US" dirty="0"/>
              <a:t>Numeric values are right-justified in the field.</a:t>
            </a:r>
          </a:p>
          <a:p>
            <a:pPr lvl="1"/>
            <a:r>
              <a:rPr lang="en-US" dirty="0"/>
              <a:t>Example: </a:t>
            </a:r>
            <a:br>
              <a:rPr lang="en-US" dirty="0"/>
            </a:br>
            <a:r>
              <a:rPr lang="en-US" dirty="0"/>
              <a:t>The value of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 will have output field width 5, </a:t>
            </a:r>
            <a:br>
              <a:rPr lang="en-US" dirty="0"/>
            </a:br>
            <a:r>
              <a:rPr lang="en-US" dirty="0"/>
              <a:t>and the value of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dirty="0"/>
              <a:t> will have output field width 10.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40557-EF9C-5A4D-8277-24F659122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68EEDC-E17B-1246-A3BB-9461156A8D86}"/>
              </a:ext>
            </a:extLst>
          </p:cNvPr>
          <p:cNvSpPr txBox="1"/>
          <p:nvPr/>
        </p:nvSpPr>
        <p:spPr>
          <a:xfrm>
            <a:off x="3657610" y="2483447"/>
            <a:ext cx="252986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7110CF-41BD-2E4A-97E6-1D7C324933C2}"/>
              </a:ext>
            </a:extLst>
          </p:cNvPr>
          <p:cNvSpPr txBox="1"/>
          <p:nvPr/>
        </p:nvSpPr>
        <p:spPr>
          <a:xfrm>
            <a:off x="2793596" y="5134343"/>
            <a:ext cx="586250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(5)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(10) &lt;&lt; j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4408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Skips Input Blanks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920219"/>
          </a:xfrm>
        </p:spPr>
        <p:txBody>
          <a:bodyPr/>
          <a:lstStyle/>
          <a:p>
            <a:r>
              <a:rPr lang="en-US" dirty="0"/>
              <a:t>The statements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when given the input</a:t>
            </a:r>
            <a:br>
              <a:rPr lang="en-US" dirty="0"/>
            </a:br>
            <a:r>
              <a:rPr lang="en-US" dirty="0"/>
              <a:t>will set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ch1</a:t>
            </a:r>
            <a:r>
              <a:rPr lang="en-US" dirty="0"/>
              <a:t>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'A'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ch2</a:t>
            </a:r>
            <a:r>
              <a:rPr lang="en-US" dirty="0"/>
              <a:t>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'B'</a:t>
            </a:r>
            <a:r>
              <a:rPr lang="en-US" dirty="0"/>
              <a:t>.</a:t>
            </a:r>
          </a:p>
          <a:p>
            <a:pPr lvl="4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57610" y="1325903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char ch1, ch2;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&gt;&gt; ch1 &gt;&gt; ch2;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0561" y="2240293"/>
            <a:ext cx="800219" cy="40011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A  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472" y="3329515"/>
            <a:ext cx="3809056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dirty="0">
                <a:solidFill>
                  <a:srgbClr val="0033CC"/>
                </a:solidFill>
              </a:rPr>
              <a:t> uses blanks and line feeds 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to </a:t>
            </a:r>
            <a:r>
              <a:rPr lang="en-US" sz="2000" b="1" dirty="0">
                <a:solidFill>
                  <a:srgbClr val="0033CC"/>
                </a:solidFill>
              </a:rPr>
              <a:t>separate</a:t>
            </a:r>
            <a:r>
              <a:rPr lang="en-US" sz="2000" dirty="0">
                <a:solidFill>
                  <a:srgbClr val="0033CC"/>
                </a:solidFill>
              </a:rPr>
              <a:t> input data values,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but otherwise it </a:t>
            </a:r>
            <a:r>
              <a:rPr lang="en-US" sz="2000" b="1" dirty="0">
                <a:solidFill>
                  <a:srgbClr val="0033CC"/>
                </a:solidFill>
              </a:rPr>
              <a:t>skips</a:t>
            </a:r>
            <a:r>
              <a:rPr lang="en-US" sz="2000" dirty="0">
                <a:solidFill>
                  <a:srgbClr val="0033CC"/>
                </a:solidFill>
              </a:rPr>
              <a:t> the 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blanks and line feeds.</a:t>
            </a:r>
          </a:p>
        </p:txBody>
      </p:sp>
    </p:spTree>
    <p:extLst>
      <p:ext uri="{BB962C8B-B14F-4D97-AF65-F5344CB8AC3E}">
        <p14:creationId xmlns:p14="http://schemas.microsoft.com/office/powerpoint/2010/main" val="713836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9ED33-FC9A-334C-B8E2-A59B52FC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from a Text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F9305-1E5A-BD4F-BD42-F3C26E36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716820"/>
          </a:xfrm>
        </p:spPr>
        <p:txBody>
          <a:bodyPr/>
          <a:lstStyle/>
          <a:p>
            <a:r>
              <a:rPr lang="en-US" dirty="0"/>
              <a:t>Your program can read from a named text file.</a:t>
            </a:r>
          </a:p>
          <a:p>
            <a:r>
              <a:rPr lang="en-US" dirty="0"/>
              <a:t>First you need:</a:t>
            </a:r>
          </a:p>
          <a:p>
            <a:pPr lvl="5"/>
            <a:endParaRPr lang="en-US" dirty="0"/>
          </a:p>
          <a:p>
            <a:r>
              <a:rPr lang="en-US" dirty="0"/>
              <a:t>Declare an input stream variable, such as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Open a file for reading, such as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counts.txt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325A89-95F4-7045-AFB0-6B3C89C7A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AC37536-8877-B24C-8DA4-44B85127FF39}"/>
              </a:ext>
            </a:extLst>
          </p:cNvPr>
          <p:cNvSpPr txBox="1"/>
          <p:nvPr/>
        </p:nvSpPr>
        <p:spPr>
          <a:xfrm>
            <a:off x="3657610" y="1874537"/>
            <a:ext cx="2529860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3B9721-6D09-C949-B069-9C3E26FB116D}"/>
              </a:ext>
            </a:extLst>
          </p:cNvPr>
          <p:cNvSpPr txBox="1"/>
          <p:nvPr/>
        </p:nvSpPr>
        <p:spPr>
          <a:xfrm>
            <a:off x="3657610" y="3081739"/>
            <a:ext cx="1789272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ifstream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7DF5FE-AE40-864D-AA72-D814F654F2BF}"/>
              </a:ext>
            </a:extLst>
          </p:cNvPr>
          <p:cNvSpPr txBox="1"/>
          <p:nvPr/>
        </p:nvSpPr>
        <p:spPr>
          <a:xfrm>
            <a:off x="1030344" y="4012220"/>
            <a:ext cx="7343677" cy="2062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 INPUT_FILE_NAME =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counts.txt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.open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(INPUT_FILE_NAME);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.fail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"Failed to open " &lt;&lt; INPUT_FILE_NAME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-1;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0425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848D7-1D67-A146-BC66-99319D7B3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from a Text File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C822B-822D-4B41-9BFA-8F70FFB7A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the difference between the name of the input stream variable (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</a:t>
            </a:r>
            <a:r>
              <a:rPr lang="en-US" dirty="0"/>
              <a:t>), which is internal to the program, and the name of the file (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count.txt</a:t>
            </a:r>
            <a:r>
              <a:rPr lang="en-US" dirty="0"/>
              <a:t>), which is external to the program.</a:t>
            </a:r>
          </a:p>
          <a:p>
            <a:pPr lvl="4"/>
            <a:endParaRPr lang="en-US" dirty="0"/>
          </a:p>
          <a:p>
            <a:r>
              <a:rPr lang="en-US" dirty="0"/>
              <a:t>Now you can use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&gt;&gt;</a:t>
            </a:r>
            <a:r>
              <a:rPr lang="en-US" dirty="0"/>
              <a:t> operator on your </a:t>
            </a:r>
            <a:br>
              <a:rPr lang="en-US" dirty="0"/>
            </a:br>
            <a:r>
              <a:rPr lang="en-US" dirty="0"/>
              <a:t>input stream variable.</a:t>
            </a:r>
          </a:p>
          <a:p>
            <a:pPr lvl="1"/>
            <a:r>
              <a:rPr lang="en-US" dirty="0"/>
              <a:t>Example: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2F500-D7C4-A643-9E01-A9028825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05DFE9-D657-2440-AF43-F14904BD8278}"/>
              </a:ext>
            </a:extLst>
          </p:cNvPr>
          <p:cNvSpPr txBox="1"/>
          <p:nvPr/>
        </p:nvSpPr>
        <p:spPr>
          <a:xfrm>
            <a:off x="3017537" y="4343390"/>
            <a:ext cx="2529860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ins &gt;&gt;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plant_count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454505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4"/>
            <a:ext cx="8229600" cy="3566120"/>
          </a:xfrm>
        </p:spPr>
        <p:txBody>
          <a:bodyPr/>
          <a:lstStyle/>
          <a:p>
            <a:r>
              <a:rPr lang="en-US" dirty="0"/>
              <a:t>Required if your program uses strings:</a:t>
            </a:r>
          </a:p>
          <a:p>
            <a:pPr lvl="5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Enclose string values with double quotes </a:t>
            </a:r>
            <a:br>
              <a:rPr lang="en-US" dirty="0"/>
            </a:br>
            <a:r>
              <a:rPr lang="en-US" dirty="0"/>
              <a:t>in your program.</a:t>
            </a:r>
          </a:p>
          <a:p>
            <a:pPr lvl="1"/>
            <a:r>
              <a:rPr lang="en-US" dirty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"Hello, world!" </a:t>
            </a:r>
          </a:p>
          <a:p>
            <a:pPr lvl="5"/>
            <a:endParaRPr lang="en-US" dirty="0"/>
          </a:p>
          <a:p>
            <a:r>
              <a:rPr lang="en-US" dirty="0"/>
              <a:t>To input a string from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that includes spaces, all in one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83293" y="5007089"/>
            <a:ext cx="2954655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getline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67671C-3712-BD4B-B7FF-758E7AE8635F}"/>
              </a:ext>
            </a:extLst>
          </p:cNvPr>
          <p:cNvSpPr txBox="1"/>
          <p:nvPr/>
        </p:nvSpPr>
        <p:spPr>
          <a:xfrm>
            <a:off x="3430501" y="1783098"/>
            <a:ext cx="2282997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&lt;string&gt;</a:t>
            </a:r>
          </a:p>
        </p:txBody>
      </p:sp>
    </p:spTree>
    <p:extLst>
      <p:ext uri="{BB962C8B-B14F-4D97-AF65-F5344CB8AC3E}">
        <p14:creationId xmlns:p14="http://schemas.microsoft.com/office/powerpoint/2010/main" val="737014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17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836027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017487"/>
          </a:xfrm>
        </p:spPr>
        <p:txBody>
          <a:bodyPr/>
          <a:lstStyle/>
          <a:p>
            <a:r>
              <a:rPr lang="en-US" dirty="0"/>
              <a:t>At run time, be sure to </a:t>
            </a:r>
            <a:r>
              <a:rPr lang="en-US" dirty="0">
                <a:solidFill>
                  <a:srgbClr val="B23C00"/>
                </a:solidFill>
              </a:rPr>
              <a:t>initialize</a:t>
            </a:r>
            <a:r>
              <a:rPr lang="en-US" dirty="0"/>
              <a:t> a variable </a:t>
            </a:r>
            <a:br>
              <a:rPr lang="en-US" dirty="0"/>
            </a:br>
            <a:r>
              <a:rPr lang="en-US" dirty="0"/>
              <a:t>(give it a value) before you use it.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Either initialize the variable when you declare it.</a:t>
            </a:r>
          </a:p>
          <a:p>
            <a:pPr lvl="2"/>
            <a:r>
              <a:rPr lang="en-US" dirty="0"/>
              <a:t>Example: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dirty="0"/>
              <a:t>Or execute an </a:t>
            </a:r>
            <a:r>
              <a:rPr lang="en-US" dirty="0">
                <a:solidFill>
                  <a:srgbClr val="B23C00"/>
                </a:solidFill>
              </a:rPr>
              <a:t>assignment statement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Example: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8421" y="5372845"/>
            <a:ext cx="8347157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lvl="1" indent="-450850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10;       // assign the value of 10 to variable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pPr lvl="1" indent="-450850"/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10)  // test whether or not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is equal to 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41259" y="2959655"/>
            <a:ext cx="172354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5;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1259" y="3943280"/>
            <a:ext cx="126188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2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10;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1531BE-0C8F-EF40-B179-BC8DD7189BE9}"/>
              </a:ext>
            </a:extLst>
          </p:cNvPr>
          <p:cNvSpPr txBox="1"/>
          <p:nvPr/>
        </p:nvSpPr>
        <p:spPr>
          <a:xfrm>
            <a:off x="2694722" y="4504174"/>
            <a:ext cx="3754554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B23C00"/>
                </a:solidFill>
              </a:rPr>
              <a:t>Do not confuse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en-US" sz="2000" dirty="0">
                <a:solidFill>
                  <a:srgbClr val="B23C00"/>
                </a:solidFill>
              </a:rPr>
              <a:t> (assignment) </a:t>
            </a:r>
            <a:br>
              <a:rPr lang="en-US" sz="2000" dirty="0">
                <a:solidFill>
                  <a:srgbClr val="B23C00"/>
                </a:solidFill>
              </a:rPr>
            </a:br>
            <a:r>
              <a:rPr lang="en-US" sz="2000" dirty="0">
                <a:solidFill>
                  <a:srgbClr val="B23C00"/>
                </a:solidFill>
              </a:rPr>
              <a:t>with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</a:t>
            </a:r>
            <a:r>
              <a:rPr lang="en-US" sz="2000" dirty="0">
                <a:solidFill>
                  <a:srgbClr val="B23C00"/>
                </a:solidFill>
              </a:rPr>
              <a:t> (equality comparison).</a:t>
            </a:r>
          </a:p>
        </p:txBody>
      </p:sp>
    </p:spTree>
    <p:extLst>
      <p:ext uri="{BB962C8B-B14F-4D97-AF65-F5344CB8AC3E}">
        <p14:creationId xmlns:p14="http://schemas.microsoft.com/office/powerpoint/2010/main" val="947977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Compatibilities and Conversions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pi = 3.14;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is </a:t>
            </a:r>
            <a:r>
              <a:rPr lang="en-US" dirty="0">
                <a:solidFill>
                  <a:srgbClr val="B23C00"/>
                </a:solidFill>
                <a:sym typeface="Wingdings"/>
              </a:rPr>
              <a:t>i</a:t>
            </a:r>
            <a:r>
              <a:rPr lang="en-US" dirty="0">
                <a:solidFill>
                  <a:srgbClr val="B23C00"/>
                </a:solidFill>
              </a:rPr>
              <a:t>nvalid</a:t>
            </a:r>
            <a:r>
              <a:rPr lang="en-US" dirty="0"/>
              <a:t>. You cannot set </a:t>
            </a:r>
            <a:br>
              <a:rPr lang="en-US" dirty="0"/>
            </a:br>
            <a:r>
              <a:rPr lang="en-US" dirty="0"/>
              <a:t>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  <a:r>
              <a:rPr lang="en-US" dirty="0"/>
              <a:t> value into an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variable .</a:t>
            </a:r>
          </a:p>
          <a:p>
            <a:pPr lvl="6"/>
            <a:endParaRPr lang="en-US" dirty="0"/>
          </a:p>
          <a:p>
            <a:r>
              <a:rPr lang="en-US" dirty="0"/>
              <a:t>Some valid conversions:</a:t>
            </a: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</a:t>
            </a:r>
            <a:r>
              <a:rPr lang="en-US" dirty="0"/>
              <a:t>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double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char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char</a:t>
            </a:r>
            <a:r>
              <a:rPr lang="en-US" dirty="0"/>
              <a:t> 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bool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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  <a:sym typeface="Wingdings"/>
            </a:endParaRPr>
          </a:p>
          <a:p>
            <a:pPr lvl="1"/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int</a:t>
            </a:r>
            <a:r>
              <a:rPr lang="en-US" dirty="0">
                <a:sym typeface="Wingdings"/>
              </a:rPr>
              <a:t> 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  <a:sym typeface="Wingdings"/>
              </a:rPr>
              <a:t>bool</a:t>
            </a:r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03519" y="5068644"/>
            <a:ext cx="463460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Any nonzero integer value is stored as </a:t>
            </a:r>
            <a:r>
              <a:rPr lang="en-US" sz="1800" b="1" dirty="0">
                <a:solidFill>
                  <a:srgbClr val="0033CC"/>
                </a:solidFill>
              </a:rPr>
              <a:t>true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  <a:p>
            <a:r>
              <a:rPr lang="en-US" sz="1800" dirty="0">
                <a:solidFill>
                  <a:srgbClr val="0033CC"/>
                </a:solidFill>
              </a:rPr>
              <a:t>Zero is stored as </a:t>
            </a:r>
            <a:r>
              <a:rPr lang="en-US" sz="1800" b="1" dirty="0">
                <a:solidFill>
                  <a:srgbClr val="0033CC"/>
                </a:solidFill>
              </a:rPr>
              <a:t>false</a:t>
            </a:r>
            <a:r>
              <a:rPr lang="en-US" sz="18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66904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3:00 – 4:00 PM</a:t>
            </a:r>
          </a:p>
          <a:p>
            <a:pPr lvl="1"/>
            <a:r>
              <a:rPr lang="en-US" dirty="0"/>
              <a:t>ENG 250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http://www.cs.sjsu.edu/~mak/CS144/index.html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A61252-A41F-4943-AC52-A6DF41E5B936}"/>
              </a:ext>
            </a:extLst>
          </p:cNvPr>
          <p:cNvSpPr txBox="1"/>
          <p:nvPr/>
        </p:nvSpPr>
        <p:spPr>
          <a:xfrm>
            <a:off x="4846317" y="1417342"/>
            <a:ext cx="3950120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If you have any question about the class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or about any assignment, please use the</a:t>
            </a:r>
          </a:p>
          <a:p>
            <a:r>
              <a:rPr lang="en-US" dirty="0">
                <a:solidFill>
                  <a:srgbClr val="0033CC"/>
                </a:solidFill>
              </a:rPr>
              <a:t>”Discussions” feature of Canvas. Then I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or your fellow students will only need to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answer the question once for everybody.</a:t>
            </a:r>
          </a:p>
        </p:txBody>
      </p:sp>
    </p:spTree>
    <p:extLst>
      <p:ext uri="{BB962C8B-B14F-4D97-AF65-F5344CB8AC3E}">
        <p14:creationId xmlns:p14="http://schemas.microsoft.com/office/powerpoint/2010/main" val="25471335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Arithmetic operators: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 - * / %</a:t>
            </a:r>
          </a:p>
          <a:p>
            <a:pPr lvl="4"/>
            <a:endParaRPr lang="en-US" dirty="0"/>
          </a:p>
          <a:p>
            <a:r>
              <a:rPr lang="en-US" dirty="0"/>
              <a:t>Integer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dirty="0"/>
              <a:t> result if both operands are integer.</a:t>
            </a:r>
          </a:p>
          <a:p>
            <a:pPr lvl="1"/>
            <a:r>
              <a:rPr lang="en-US" dirty="0"/>
              <a:t>Quotient only.</a:t>
            </a:r>
          </a:p>
          <a:p>
            <a:pPr lvl="5"/>
            <a:endParaRPr lang="en-US" dirty="0"/>
          </a:p>
          <a:p>
            <a:r>
              <a:rPr lang="en-US" dirty="0"/>
              <a:t>Use the modulo operator </a:t>
            </a:r>
            <a:r>
              <a:rPr lang="en-US" sz="32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%</a:t>
            </a:r>
            <a:r>
              <a:rPr lang="en-US" dirty="0"/>
              <a:t> to get a remainder.</a:t>
            </a:r>
          </a:p>
          <a:p>
            <a:pPr lvl="5"/>
            <a:endParaRPr lang="en-US" dirty="0"/>
          </a:p>
          <a:p>
            <a:r>
              <a:rPr lang="en-US" dirty="0"/>
              <a:t>Double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en-US" dirty="0"/>
              <a:t> result (includes fractional part) </a:t>
            </a:r>
            <a:br>
              <a:rPr lang="en-US" dirty="0"/>
            </a:br>
            <a:r>
              <a:rPr lang="en-US" dirty="0"/>
              <a:t>if either or both operands are double.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682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Shorthand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+=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 + 5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-=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 - 5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*=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n*5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/=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n/5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%= 5 </a:t>
            </a:r>
            <a:r>
              <a:rPr lang="en-US" dirty="0"/>
              <a:t>shorthand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 = n%5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35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377414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if else </a:t>
            </a:r>
            <a:r>
              <a:rPr lang="en-US" dirty="0"/>
              <a:t>statement: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05879" y="1874537"/>
            <a:ext cx="7629012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if (n &lt;= 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"Please enter a positive number."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3343" y="3772407"/>
            <a:ext cx="674665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if (hours &gt; 40)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gross_pay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rate*40 + 1.5*rate*(hours - 40);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hu-HU" sz="1800" b="1" dirty="0" err="1">
                <a:latin typeface="Courier New" charset="0"/>
                <a:ea typeface="Courier New" charset="0"/>
                <a:cs typeface="Courier New" charset="0"/>
              </a:rPr>
              <a:t>else</a:t>
            </a:r>
            <a:endParaRPr lang="hu-HU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hu-HU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gross_pay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rate*hours;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2493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while </a:t>
            </a:r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834609"/>
          </a:xfrm>
        </p:spPr>
        <p:txBody>
          <a:bodyPr/>
          <a:lstStyle/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while </a:t>
            </a:r>
            <a:r>
              <a:rPr lang="en-US" dirty="0"/>
              <a:t>loop:</a:t>
            </a:r>
          </a:p>
          <a:p>
            <a:endParaRPr lang="en-US" dirty="0"/>
          </a:p>
          <a:p>
            <a:endParaRPr lang="en-US" dirty="0"/>
          </a:p>
          <a:p>
            <a:pPr lvl="3"/>
            <a:endParaRPr lang="en-US" dirty="0"/>
          </a:p>
          <a:p>
            <a:pPr lvl="4"/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Example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do while </a:t>
            </a:r>
            <a:r>
              <a:rPr lang="en-US" dirty="0"/>
              <a:t>loop: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60342" y="1860233"/>
            <a:ext cx="459613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while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 0)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 ";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- 1;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60342" y="4160512"/>
            <a:ext cx="459613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do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 ";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- 1;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 while 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count_down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&gt; 0)</a:t>
            </a:r>
          </a:p>
        </p:txBody>
      </p:sp>
    </p:spTree>
    <p:extLst>
      <p:ext uri="{BB962C8B-B14F-4D97-AF65-F5344CB8AC3E}">
        <p14:creationId xmlns:p14="http://schemas.microsoft.com/office/powerpoint/2010/main" val="394571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Named Constants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256388"/>
          </a:xfrm>
        </p:spPr>
        <p:txBody>
          <a:bodyPr/>
          <a:lstStyle/>
          <a:p>
            <a:r>
              <a:rPr lang="en-US" dirty="0"/>
              <a:t>It’s good programming practice </a:t>
            </a:r>
            <a:br>
              <a:rPr lang="en-US" dirty="0"/>
            </a:br>
            <a:r>
              <a:rPr lang="en-US" dirty="0"/>
              <a:t>to give names to constants: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Easier for humans to read the program.</a:t>
            </a:r>
          </a:p>
          <a:p>
            <a:r>
              <a:rPr lang="en-US" dirty="0"/>
              <a:t>Easier to modify the program.</a:t>
            </a:r>
          </a:p>
          <a:p>
            <a:pPr lvl="5"/>
            <a:endParaRPr lang="en-US" dirty="0"/>
          </a:p>
          <a:p>
            <a:r>
              <a:rPr lang="en-US" dirty="0"/>
              <a:t>Convention: Use ALL_CAPS and underscores</a:t>
            </a:r>
            <a:br>
              <a:rPr lang="en-US" dirty="0"/>
            </a:br>
            <a:r>
              <a:rPr lang="en-US" dirty="0"/>
              <a:t>for the names of constants.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94586" y="2297378"/>
            <a:ext cx="449353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double PI = 3.1415626;</a:t>
            </a:r>
          </a:p>
        </p:txBody>
      </p:sp>
    </p:spTree>
    <p:extLst>
      <p:ext uri="{BB962C8B-B14F-4D97-AF65-F5344CB8AC3E}">
        <p14:creationId xmlns:p14="http://schemas.microsoft.com/office/powerpoint/2010/main" val="1593125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dirty="0"/>
              <a:t>Relational operators: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== != &lt; &lt;= &gt; &gt;=</a:t>
            </a:r>
          </a:p>
          <a:p>
            <a:r>
              <a:rPr lang="en-US" dirty="0"/>
              <a:t>And: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&amp;&amp;</a:t>
            </a:r>
          </a:p>
          <a:p>
            <a:r>
              <a:rPr lang="en-US" dirty="0"/>
              <a:t>Or: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||</a:t>
            </a:r>
          </a:p>
          <a:p>
            <a:r>
              <a:rPr lang="en-US" dirty="0"/>
              <a:t>Not: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!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Short-circuit operation: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 &amp;&amp; q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 is not evaluated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is false</a:t>
            </a:r>
          </a:p>
          <a:p>
            <a:pPr lvl="7"/>
            <a:endParaRPr lang="en-US" dirty="0"/>
          </a:p>
          <a:p>
            <a:r>
              <a:rPr lang="en-US" dirty="0"/>
              <a:t>Short-circuit operation:  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 || q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 is not evaluated if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is 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4" descr="07">
            <a:extLst>
              <a:ext uri="{FF2B5EF4-FFF2-40B4-BE49-F238E27FC236}">
                <a16:creationId xmlns:a16="http://schemas.microsoft.com/office/drawing/2014/main" id="{67B9EA01-2902-0B48-8C13-0D3DEC5E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1417342"/>
            <a:ext cx="7810500" cy="378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15769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1463023"/>
          </a:xfrm>
        </p:spPr>
        <p:txBody>
          <a:bodyPr/>
          <a:lstStyle/>
          <a:p>
            <a:r>
              <a:rPr lang="en-US" altLang="en-US" dirty="0"/>
              <a:t>A data type with values defined by </a:t>
            </a:r>
            <a:br>
              <a:rPr lang="en-US" altLang="en-US" dirty="0"/>
            </a:br>
            <a:r>
              <a:rPr lang="en-US" altLang="en-US" dirty="0"/>
              <a:t>a list of constants of type </a:t>
            </a:r>
            <a:r>
              <a:rPr lang="en-US" alt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endParaRPr lang="en-US" alt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pPr lvl="1"/>
            <a:r>
              <a:rPr lang="en-US" altLang="en-US" dirty="0"/>
              <a:t>Examples: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215830" y="2788926"/>
            <a:ext cx="6647974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en-US" sz="20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Direction {NORTH, SOUTH, EAST, WEST};</a:t>
            </a:r>
          </a:p>
          <a:p>
            <a:pPr marL="0" lvl="1"/>
            <a:endParaRPr lang="en-US" alt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pPr marL="0" lvl="1"/>
            <a:r>
              <a:rPr lang="en-US" altLang="en-US" sz="2000" b="1" dirty="0" err="1">
                <a:latin typeface="Courier New" charset="0"/>
                <a:ea typeface="Courier New" charset="0"/>
                <a:cs typeface="Courier New" charset="0"/>
              </a:rPr>
              <a:t>enum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altLang="en-US" sz="2000" b="1" dirty="0" err="1">
                <a:latin typeface="Courier New" charset="0"/>
                <a:ea typeface="Courier New" charset="0"/>
                <a:cs typeface="Courier New" charset="0"/>
              </a:rPr>
              <a:t>MonthLength</a:t>
            </a: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{JAN_LENGTH = 31, 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FEB_LENGTH = 28,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MAR_LENGTH = 31, 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 			 …</a:t>
            </a:r>
            <a:b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altLang="en-US" sz="2000" b="1" dirty="0">
                <a:latin typeface="Courier New" charset="0"/>
                <a:ea typeface="Courier New" charset="0"/>
                <a:cs typeface="Courier New" charset="0"/>
              </a:rPr>
              <a:t> 		     DEC_LENGTH = 31};</a:t>
            </a:r>
          </a:p>
        </p:txBody>
      </p:sp>
    </p:spTree>
    <p:extLst>
      <p:ext uri="{BB962C8B-B14F-4D97-AF65-F5344CB8AC3E}">
        <p14:creationId xmlns:p14="http://schemas.microsoft.com/office/powerpoint/2010/main" val="3029184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if </a:t>
            </a:r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2331"/>
            <a:ext cx="8229600" cy="640073"/>
          </a:xfrm>
        </p:spPr>
        <p:txBody>
          <a:bodyPr/>
          <a:lstStyle/>
          <a:p>
            <a:r>
              <a:rPr lang="en-US" dirty="0"/>
              <a:t>Example: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928" y="1770965"/>
            <a:ext cx="8648521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if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&lt;= 15000)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else if ((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 15000) &amp;&amp;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&lt;= 25000))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(0.05*(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- 15000));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else //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 $25,000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five_percent_tax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0.05*10000;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ten_percent_tax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0.10*(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net_income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- 25000);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tax_bill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=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five_percent_tax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ten_percent_tax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0383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switch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754828"/>
          </a:xfrm>
        </p:spPr>
        <p:txBody>
          <a:bodyPr/>
          <a:lstStyle/>
          <a:p>
            <a:r>
              <a:rPr lang="en-US" dirty="0"/>
              <a:t>Use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statement instead of nested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en-US" dirty="0"/>
              <a:t> statements to compare a single integer value for equality.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 the need</a:t>
            </a:r>
            <a:br>
              <a:rPr lang="en-US" dirty="0"/>
            </a:br>
            <a:r>
              <a:rPr lang="en-US" dirty="0"/>
              <a:t>for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br>
              <a:rPr lang="en-US" dirty="0"/>
            </a:br>
            <a:r>
              <a:rPr lang="en-US" dirty="0"/>
              <a:t>statements.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Note the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default</a:t>
            </a:r>
            <a:r>
              <a:rPr lang="en-US" dirty="0"/>
              <a:t> case</a:t>
            </a:r>
            <a:br>
              <a:rPr lang="en-US" dirty="0"/>
            </a:br>
            <a:r>
              <a:rPr lang="en-US" dirty="0"/>
              <a:t>at the bottom.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88271" y="2240293"/>
            <a:ext cx="4998484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digit;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switch(digit)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1: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"one";  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2: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"two";  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3: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"three";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4: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"four"; 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5: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"five"; 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6: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"six";  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7: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"seven";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8: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"eight";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case 9: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"nine";  break;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  default: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digit_name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 ""; break;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90577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to Install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Highly recommended: </a:t>
            </a:r>
            <a:br>
              <a:rPr lang="en-US" dirty="0"/>
            </a:br>
            <a:r>
              <a:rPr lang="en-US" dirty="0"/>
              <a:t>Eclipse CDT (C/C++ Development Tooling)</a:t>
            </a:r>
          </a:p>
          <a:p>
            <a:pPr lvl="4"/>
            <a:endParaRPr lang="en-US" dirty="0"/>
          </a:p>
          <a:p>
            <a:r>
              <a:rPr lang="en-US" dirty="0"/>
              <a:t>Visit </a:t>
            </a:r>
            <a:r>
              <a:rPr lang="en-US" sz="2400" dirty="0">
                <a:hlinkClick r:id="rId2"/>
              </a:rPr>
              <a:t>http://www.cs.sjsu.edu/~mak/tutorials/index.html</a:t>
            </a:r>
            <a:r>
              <a:rPr lang="en-US" sz="2400" dirty="0"/>
              <a:t> </a:t>
            </a:r>
            <a:r>
              <a:rPr lang="en-US" dirty="0"/>
              <a:t>for helpful tutorials.</a:t>
            </a:r>
          </a:p>
          <a:p>
            <a:pPr lvl="5"/>
            <a:endParaRPr lang="en-US" dirty="0"/>
          </a:p>
          <a:p>
            <a:r>
              <a:rPr lang="en-US" dirty="0"/>
              <a:t>For now, you should read:</a:t>
            </a:r>
          </a:p>
          <a:p>
            <a:pPr lvl="1"/>
            <a:r>
              <a:rPr lang="en-US" dirty="0" err="1">
                <a:solidFill>
                  <a:srgbClr val="B23C00"/>
                </a:solidFill>
              </a:rPr>
              <a:t>InstallVirtualBox.pdf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(if you’re on Windows)</a:t>
            </a:r>
          </a:p>
          <a:p>
            <a:pPr lvl="1"/>
            <a:r>
              <a:rPr lang="en-US" dirty="0" err="1">
                <a:solidFill>
                  <a:srgbClr val="B23C00"/>
                </a:solidFill>
              </a:rPr>
              <a:t>InstallUbuntu.pdf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(if you’re on Windows)</a:t>
            </a:r>
          </a:p>
          <a:p>
            <a:pPr lvl="1"/>
            <a:r>
              <a:rPr lang="en-US" dirty="0" err="1">
                <a:solidFill>
                  <a:srgbClr val="B23C00"/>
                </a:solidFill>
              </a:rPr>
              <a:t>InstallEclipse.pdf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(the installations of Eclipse on the Ubuntu and Mac platforms are very similar)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56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Increment and Decrement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++n</a:t>
            </a:r>
          </a:p>
          <a:p>
            <a:pPr lvl="1"/>
            <a:r>
              <a:rPr lang="en-US" dirty="0"/>
              <a:t>Increase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increased value.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n++</a:t>
            </a:r>
          </a:p>
          <a:p>
            <a:pPr lvl="1"/>
            <a:r>
              <a:rPr lang="en-US" dirty="0"/>
              <a:t>Increase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value </a:t>
            </a: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the increase.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37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11163"/>
            <a:ext cx="9144000" cy="655637"/>
          </a:xfrm>
        </p:spPr>
        <p:txBody>
          <a:bodyPr/>
          <a:lstStyle/>
          <a:p>
            <a:r>
              <a:rPr lang="en-US" dirty="0"/>
              <a:t>The Increment and Decrement Operators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--n</a:t>
            </a:r>
          </a:p>
          <a:p>
            <a:pPr lvl="1"/>
            <a:r>
              <a:rPr lang="en-US" dirty="0"/>
              <a:t>Decrease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decreased value.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n--</a:t>
            </a:r>
          </a:p>
          <a:p>
            <a:pPr lvl="1"/>
            <a:r>
              <a:rPr lang="en-US" dirty="0"/>
              <a:t>Decrease the value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by 1.</a:t>
            </a:r>
          </a:p>
          <a:p>
            <a:pPr lvl="1"/>
            <a:r>
              <a:rPr lang="en-US" dirty="0"/>
              <a:t>Use the value </a:t>
            </a:r>
            <a:r>
              <a:rPr lang="en-US" dirty="0">
                <a:solidFill>
                  <a:srgbClr val="B23C00"/>
                </a:solidFill>
              </a:rPr>
              <a:t>before</a:t>
            </a:r>
            <a:r>
              <a:rPr lang="en-US" dirty="0"/>
              <a:t> the decrease.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650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48633"/>
          </a:xfrm>
        </p:spPr>
        <p:txBody>
          <a:bodyPr/>
          <a:lstStyle/>
          <a:p>
            <a:r>
              <a:rPr lang="en-US"/>
              <a:t>Example: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6104" y="1938263"/>
            <a:ext cx="6955750" cy="28623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sum = 0;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for (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n = 1; n &lt;= 10; n++)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sum = sum + n;  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          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&lt;&lt; "The sum of the numbers 1 to 10 is "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&lt;&lt; sum &lt;&lt;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0195" y="2422835"/>
            <a:ext cx="26938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Note that variable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</a:p>
          <a:p>
            <a:r>
              <a:rPr lang="en-US" sz="1800" dirty="0">
                <a:solidFill>
                  <a:srgbClr val="0033CC"/>
                </a:solidFill>
              </a:rPr>
              <a:t>is </a:t>
            </a:r>
            <a:r>
              <a:rPr lang="en-US" sz="1800" b="1" dirty="0">
                <a:solidFill>
                  <a:srgbClr val="0033CC"/>
                </a:solidFill>
              </a:rPr>
              <a:t>local</a:t>
            </a:r>
            <a:r>
              <a:rPr lang="en-US" sz="1800" dirty="0">
                <a:solidFill>
                  <a:srgbClr val="0033CC"/>
                </a:solidFill>
              </a:rPr>
              <a:t> to the loop body.</a:t>
            </a:r>
          </a:p>
        </p:txBody>
      </p:sp>
    </p:spTree>
    <p:extLst>
      <p:ext uri="{BB962C8B-B14F-4D97-AF65-F5344CB8AC3E}">
        <p14:creationId xmlns:p14="http://schemas.microsoft.com/office/powerpoint/2010/main" val="303481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for </a:t>
            </a:r>
            <a:r>
              <a:rPr lang="en-US" dirty="0"/>
              <a:t>Loops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952498"/>
          </a:xfrm>
        </p:spPr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en-US" altLang="en-US" dirty="0"/>
              <a:t> loop uses the same components as the </a:t>
            </a:r>
            <a:r>
              <a:rPr lang="en-US" alt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while</a:t>
            </a:r>
            <a:r>
              <a:rPr lang="en-US" altLang="en-US" dirty="0"/>
              <a:t> loop, but in a more compact form.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1737391" y="2992122"/>
            <a:ext cx="2973388" cy="1625600"/>
            <a:chOff x="1737391" y="2992122"/>
            <a:chExt cx="2973388" cy="1625600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1737391" y="4160522"/>
              <a:ext cx="29733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Initialization Action</a:t>
              </a:r>
            </a:p>
          </p:txBody>
        </p: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3093712" y="2992122"/>
              <a:ext cx="685800" cy="1104900"/>
              <a:chOff x="1296" y="1832"/>
              <a:chExt cx="432" cy="696"/>
            </a:xfrm>
          </p:grpSpPr>
          <p:sp>
            <p:nvSpPr>
              <p:cNvPr id="8" name="Line 3"/>
              <p:cNvSpPr>
                <a:spLocks noChangeShapeType="1"/>
              </p:cNvSpPr>
              <p:nvPr/>
            </p:nvSpPr>
            <p:spPr bwMode="auto">
              <a:xfrm>
                <a:off x="1296" y="1832"/>
                <a:ext cx="432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4"/>
              <p:cNvSpPr>
                <a:spLocks noChangeShapeType="1"/>
              </p:cNvSpPr>
              <p:nvPr/>
            </p:nvSpPr>
            <p:spPr bwMode="auto">
              <a:xfrm>
                <a:off x="1512" y="1832"/>
                <a:ext cx="0" cy="69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3379131" y="2979422"/>
            <a:ext cx="3113088" cy="2400300"/>
            <a:chOff x="3379131" y="2979422"/>
            <a:chExt cx="3113088" cy="2400300"/>
          </a:xfrm>
        </p:grpSpPr>
        <p:grpSp>
          <p:nvGrpSpPr>
            <p:cNvPr id="10" name="Group 14"/>
            <p:cNvGrpSpPr>
              <a:grpSpLocks/>
            </p:cNvGrpSpPr>
            <p:nvPr/>
          </p:nvGrpSpPr>
          <p:grpSpPr bwMode="auto">
            <a:xfrm>
              <a:off x="4347201" y="2979422"/>
              <a:ext cx="1047750" cy="1847850"/>
              <a:chOff x="1884" y="1832"/>
              <a:chExt cx="660" cy="1164"/>
            </a:xfrm>
          </p:grpSpPr>
          <p:sp>
            <p:nvSpPr>
              <p:cNvPr id="11" name="Line 5"/>
              <p:cNvSpPr>
                <a:spLocks noChangeShapeType="1"/>
              </p:cNvSpPr>
              <p:nvPr/>
            </p:nvSpPr>
            <p:spPr bwMode="auto">
              <a:xfrm>
                <a:off x="1884" y="1832"/>
                <a:ext cx="660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>
                <a:off x="2208" y="1832"/>
                <a:ext cx="0" cy="1164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3" name="Text Box 7"/>
            <p:cNvSpPr txBox="1">
              <a:spLocks noChangeArrowheads="1"/>
            </p:cNvSpPr>
            <p:nvPr/>
          </p:nvSpPr>
          <p:spPr bwMode="auto">
            <a:xfrm>
              <a:off x="3379131" y="4922522"/>
              <a:ext cx="311308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Boolean Expression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40000" y="2992122"/>
            <a:ext cx="2249487" cy="1758950"/>
            <a:chOff x="5340000" y="2992122"/>
            <a:chExt cx="2249487" cy="1758950"/>
          </a:xfrm>
        </p:grpSpPr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5923258" y="2992122"/>
              <a:ext cx="660400" cy="1219200"/>
              <a:chOff x="2680" y="1832"/>
              <a:chExt cx="416" cy="768"/>
            </a:xfrm>
          </p:grpSpPr>
          <p:sp>
            <p:nvSpPr>
              <p:cNvPr id="15" name="Line 8"/>
              <p:cNvSpPr>
                <a:spLocks noChangeShapeType="1"/>
              </p:cNvSpPr>
              <p:nvPr/>
            </p:nvSpPr>
            <p:spPr bwMode="auto">
              <a:xfrm flipV="1">
                <a:off x="2680" y="1832"/>
                <a:ext cx="416" cy="0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9"/>
              <p:cNvSpPr>
                <a:spLocks noChangeShapeType="1"/>
              </p:cNvSpPr>
              <p:nvPr/>
            </p:nvSpPr>
            <p:spPr bwMode="auto">
              <a:xfrm>
                <a:off x="2932" y="1844"/>
                <a:ext cx="0" cy="756"/>
              </a:xfrm>
              <a:prstGeom prst="line">
                <a:avLst/>
              </a:prstGeom>
              <a:noFill/>
              <a:ln w="57150">
                <a:solidFill>
                  <a:schemeClr val="tx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" name="Text Box 10"/>
            <p:cNvSpPr txBox="1">
              <a:spLocks noChangeArrowheads="1"/>
            </p:cNvSpPr>
            <p:nvPr/>
          </p:nvSpPr>
          <p:spPr bwMode="auto">
            <a:xfrm>
              <a:off x="5340000" y="4293872"/>
              <a:ext cx="2249487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5310F"/>
                </a:buClr>
                <a:buSzPct val="60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28DA0"/>
                </a:buClr>
                <a:buSzPct val="55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5310F"/>
                </a:buClr>
                <a:buSzPct val="50000"/>
                <a:buFont typeface="Wingdings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buClr>
                  <a:srgbClr val="CC0000"/>
                </a:buClr>
                <a:buSzTx/>
                <a:buFont typeface="Wingdings" charset="2"/>
                <a:buNone/>
              </a:pPr>
              <a:r>
                <a:rPr lang="en-US" altLang="en-US" sz="2400" b="1" dirty="0">
                  <a:solidFill>
                    <a:schemeClr val="tx2"/>
                  </a:solidFill>
                </a:rPr>
                <a:t>Update Action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011708" y="2423171"/>
            <a:ext cx="4793300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altLang="en-US" sz="2400" b="1">
                <a:latin typeface="Courier New" charset="0"/>
                <a:ea typeface="Courier New" charset="0"/>
                <a:cs typeface="Courier New" charset="0"/>
              </a:rPr>
              <a:t>for (n = 1; n &lt;= 10; n++)</a:t>
            </a:r>
          </a:p>
        </p:txBody>
      </p:sp>
    </p:spTree>
    <p:extLst>
      <p:ext uri="{BB962C8B-B14F-4D97-AF65-F5344CB8AC3E}">
        <p14:creationId xmlns:p14="http://schemas.microsoft.com/office/powerpoint/2010/main" val="851772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break </a:t>
            </a:r>
            <a:r>
              <a:rPr lang="en-US" dirty="0"/>
              <a:t>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statement to exit a loop </a:t>
            </a:r>
            <a:br>
              <a:rPr lang="en-US" dirty="0"/>
            </a:br>
            <a:r>
              <a:rPr lang="en-US" dirty="0"/>
              <a:t>before “normal” termination.</a:t>
            </a:r>
          </a:p>
          <a:p>
            <a:pPr lvl="5"/>
            <a:endParaRPr lang="en-US" dirty="0"/>
          </a:p>
          <a:p>
            <a:r>
              <a:rPr lang="en-US" dirty="0"/>
              <a:t>Do not overuse! </a:t>
            </a:r>
          </a:p>
          <a:p>
            <a:pPr lvl="1"/>
            <a:r>
              <a:rPr lang="en-US" dirty="0"/>
              <a:t>Well-designed loops should end normally.</a:t>
            </a:r>
          </a:p>
          <a:p>
            <a:pPr lvl="4"/>
            <a:endParaRPr lang="en-US" dirty="0"/>
          </a:p>
          <a:p>
            <a:r>
              <a:rPr lang="en-US" dirty="0"/>
              <a:t>This use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is different from the necessary use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break</a:t>
            </a:r>
            <a:r>
              <a:rPr lang="en-US" dirty="0"/>
              <a:t> in a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switch</a:t>
            </a:r>
            <a:r>
              <a:rPr lang="en-US" dirty="0"/>
              <a:t>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862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Considerations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3"/>
          </a:xfrm>
        </p:spPr>
        <p:txBody>
          <a:bodyPr/>
          <a:lstStyle/>
          <a:p>
            <a:r>
              <a:rPr lang="en-US" dirty="0"/>
              <a:t>Choosing the right kind of loop to use</a:t>
            </a:r>
          </a:p>
          <a:p>
            <a:r>
              <a:rPr lang="en-US" dirty="0"/>
              <a:t>Designing loops</a:t>
            </a:r>
          </a:p>
          <a:p>
            <a:r>
              <a:rPr lang="en-US" dirty="0"/>
              <a:t>How to control a loop</a:t>
            </a:r>
          </a:p>
          <a:p>
            <a:r>
              <a:rPr lang="en-US" dirty="0"/>
              <a:t>How to exit from a loop</a:t>
            </a:r>
          </a:p>
          <a:p>
            <a:r>
              <a:rPr lang="en-US" dirty="0">
                <a:solidFill>
                  <a:srgbClr val="B23C00"/>
                </a:solidFill>
              </a:rPr>
              <a:t>Nested loops</a:t>
            </a:r>
          </a:p>
          <a:p>
            <a:r>
              <a:rPr lang="en-US" dirty="0"/>
              <a:t>Debugging loops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27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9844E-D715-F548-8DA8-D7323C2F3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A2D68-242C-2D4B-8D79-AF4353D6E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When loops are nested, an “inner” loop goes through all its cycles for each and every cycle </a:t>
            </a:r>
            <a:br>
              <a:rPr lang="en-US" dirty="0"/>
            </a:br>
            <a:r>
              <a:rPr lang="en-US" dirty="0"/>
              <a:t>of the enclosing “outer” loop.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8D7FCF-8F74-D24F-993D-FE6A4945B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10A2AD-0017-FD41-8BBE-9A08EBF85FB8}"/>
              </a:ext>
            </a:extLst>
          </p:cNvPr>
          <p:cNvSpPr txBox="1"/>
          <p:nvPr/>
        </p:nvSpPr>
        <p:spPr>
          <a:xfrm>
            <a:off x="365806" y="2750906"/>
            <a:ext cx="6726521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iomanip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&lt;=2;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for 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j = 10; j &lt;= 12;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(1)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&lt;&lt; ", j =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j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05C6C5-5829-FD4C-87D9-F28F53D369AF}"/>
              </a:ext>
            </a:extLst>
          </p:cNvPr>
          <p:cNvSpPr txBox="1"/>
          <p:nvPr/>
        </p:nvSpPr>
        <p:spPr>
          <a:xfrm>
            <a:off x="6309341" y="3451253"/>
            <a:ext cx="1789272" cy="156966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1, j = 12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10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11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2, j =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7982BE-FFDC-1140-9A98-A34F233F5E8F}"/>
              </a:ext>
            </a:extLst>
          </p:cNvPr>
          <p:cNvSpPr txBox="1"/>
          <p:nvPr/>
        </p:nvSpPr>
        <p:spPr>
          <a:xfrm>
            <a:off x="6035585" y="2606049"/>
            <a:ext cx="118814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nested.cpp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3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#1 will give you practice with </a:t>
            </a:r>
            <a:br>
              <a:rPr lang="en-US" dirty="0"/>
            </a:br>
            <a:r>
              <a:rPr lang="en-US" dirty="0"/>
              <a:t>implementing program logic with basic </a:t>
            </a:r>
            <a:br>
              <a:rPr lang="en-US" dirty="0"/>
            </a:br>
            <a:r>
              <a:rPr lang="en-US" dirty="0"/>
              <a:t>C++ control statements.</a:t>
            </a:r>
          </a:p>
          <a:p>
            <a:pPr lvl="1"/>
            <a:r>
              <a:rPr lang="en-US" dirty="0"/>
              <a:t>Write-up:</a:t>
            </a:r>
            <a:br>
              <a:rPr lang="en-US" dirty="0"/>
            </a:br>
            <a:r>
              <a:rPr lang="en-US" dirty="0">
                <a:hlinkClick r:id="rId2"/>
              </a:rPr>
              <a:t>http://www.cs.sjsu.edu/~mak/CS144/assignments/1/Assignment1.pdf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CodeCheck</a:t>
            </a:r>
            <a:br>
              <a:rPr lang="en-US" dirty="0"/>
            </a:br>
            <a:r>
              <a:rPr lang="en-US" dirty="0">
                <a:hlinkClick r:id="rId3"/>
              </a:rPr>
              <a:t>http://codecheck.it/files/1901290548du16pr08p345kq3g6lhnwsx2g</a:t>
            </a:r>
            <a:r>
              <a:rPr lang="en-US" dirty="0"/>
              <a:t> </a:t>
            </a:r>
          </a:p>
          <a:p>
            <a:pPr lvl="5"/>
            <a:endParaRPr lang="en-US" dirty="0"/>
          </a:p>
          <a:p>
            <a:r>
              <a:rPr lang="en-US" dirty="0"/>
              <a:t>Follow carefully the instructions on how to use CodeCheck and how to submit into Canvas.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65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First C++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The infamous “Hello, world</a:t>
            </a:r>
            <a:r>
              <a:rPr lang="en-US"/>
              <a:t>!”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6778" y="2100353"/>
            <a:ext cx="5330441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&lt;&lt; "Hello, world!" &lt;&lt;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9341" y="1900359"/>
            <a:ext cx="1526380" cy="338554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helloworld.cpp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83" y="4883978"/>
            <a:ext cx="8046633" cy="830997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/CS144/programs/HelloWorld: g++ -o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helloworld.cpp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~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mak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/CS144/programs/HelloWorld: ./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helloworld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Hello, world!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FC3101-7DF4-8B43-AC07-3E697ABA20D2}"/>
              </a:ext>
            </a:extLst>
          </p:cNvPr>
          <p:cNvSpPr txBox="1"/>
          <p:nvPr/>
        </p:nvSpPr>
        <p:spPr>
          <a:xfrm>
            <a:off x="3931928" y="3840660"/>
            <a:ext cx="3140603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By convention, return zero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if the program ran correctly,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otherwise, a nonzero error code.</a:t>
            </a:r>
          </a:p>
        </p:txBody>
      </p:sp>
    </p:spTree>
    <p:extLst>
      <p:ext uri="{BB962C8B-B14F-4D97-AF65-F5344CB8AC3E}">
        <p14:creationId xmlns:p14="http://schemas.microsoft.com/office/powerpoint/2010/main" val="1719690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Identifiers, Variables, and 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b="1" dirty="0">
                <a:solidFill>
                  <a:srgbClr val="B23C00"/>
                </a:solidFill>
              </a:rPr>
              <a:t>Identifiers</a:t>
            </a:r>
            <a:r>
              <a:rPr lang="en-US" dirty="0"/>
              <a:t> are </a:t>
            </a:r>
            <a:r>
              <a:rPr lang="en-US" dirty="0">
                <a:solidFill>
                  <a:srgbClr val="B23C00"/>
                </a:solidFill>
              </a:rPr>
              <a:t>names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Variables</a:t>
            </a:r>
            <a:r>
              <a:rPr lang="en-US" dirty="0"/>
              <a:t> represent </a:t>
            </a:r>
            <a:r>
              <a:rPr lang="en-US" dirty="0">
                <a:solidFill>
                  <a:srgbClr val="B23C00"/>
                </a:solidFill>
              </a:rPr>
              <a:t>values that can change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Variables have names (variable identifiers).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Declare</a:t>
            </a:r>
            <a:r>
              <a:rPr lang="en-US" dirty="0"/>
              <a:t> variables before you use them.</a:t>
            </a:r>
          </a:p>
          <a:p>
            <a:pPr lvl="2"/>
            <a:r>
              <a:rPr lang="en-US" dirty="0"/>
              <a:t>A declaration tells what is the variable’s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data type</a:t>
            </a:r>
            <a:r>
              <a:rPr lang="en-US" dirty="0"/>
              <a:t> (integer, real, character, etc.).</a:t>
            </a:r>
          </a:p>
          <a:p>
            <a:pPr lvl="2"/>
            <a:r>
              <a:rPr lang="en-US" dirty="0"/>
              <a:t>A declaration can also give </a:t>
            </a:r>
            <a:br>
              <a:rPr lang="en-US" dirty="0"/>
            </a:br>
            <a:r>
              <a:rPr lang="en-US" dirty="0"/>
              <a:t>an initial value to the variable.</a:t>
            </a:r>
          </a:p>
          <a:p>
            <a:pPr lvl="5"/>
            <a:endParaRPr lang="en-US" dirty="0"/>
          </a:p>
          <a:p>
            <a:r>
              <a:rPr lang="en-US" b="1" dirty="0">
                <a:solidFill>
                  <a:srgbClr val="B23C00"/>
                </a:solidFill>
              </a:rPr>
              <a:t>Keywords</a:t>
            </a:r>
            <a:r>
              <a:rPr lang="en-US" dirty="0"/>
              <a:t> are reserved by C++ </a:t>
            </a:r>
            <a:br>
              <a:rPr lang="en-US" dirty="0"/>
            </a:br>
            <a:r>
              <a:rPr lang="en-US" dirty="0"/>
              <a:t>and cannot be used as identifiers.</a:t>
            </a:r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if for while return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D8C966-7176-5D43-9D19-AFDE6834EF70}"/>
              </a:ext>
            </a:extLst>
          </p:cNvPr>
          <p:cNvSpPr txBox="1"/>
          <p:nvPr/>
        </p:nvSpPr>
        <p:spPr>
          <a:xfrm>
            <a:off x="6583658" y="3520439"/>
            <a:ext cx="1418978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5F0FDA-A1EC-2B4F-BE35-3CA87050E91A}"/>
              </a:ext>
            </a:extLst>
          </p:cNvPr>
          <p:cNvSpPr txBox="1"/>
          <p:nvPr/>
        </p:nvSpPr>
        <p:spPr>
          <a:xfrm>
            <a:off x="6583658" y="4160512"/>
            <a:ext cx="1912703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count = 1;</a:t>
            </a:r>
          </a:p>
        </p:txBody>
      </p:sp>
    </p:spTree>
    <p:extLst>
      <p:ext uri="{BB962C8B-B14F-4D97-AF65-F5344CB8AC3E}">
        <p14:creationId xmlns:p14="http://schemas.microsoft.com/office/powerpoint/2010/main" val="140728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Input stream</a:t>
            </a:r>
          </a:p>
          <a:p>
            <a:pPr lvl="1"/>
            <a:r>
              <a:rPr lang="en-US" dirty="0"/>
              <a:t>Data read by the program at run time.</a:t>
            </a:r>
          </a:p>
          <a:p>
            <a:pPr lvl="1"/>
            <a:r>
              <a:rPr lang="en-US" dirty="0"/>
              <a:t>Standard input stream: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(default: the keyboard).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>
                <a:solidFill>
                  <a:srgbClr val="B23C00"/>
                </a:solidFill>
              </a:rPr>
              <a:t>Extract</a:t>
            </a:r>
            <a:r>
              <a:rPr lang="en-US" dirty="0"/>
              <a:t> (read) the next two values from the keyboard </a:t>
            </a:r>
            <a:br>
              <a:rPr lang="en-US" dirty="0"/>
            </a:br>
            <a:r>
              <a:rPr lang="en-US" dirty="0"/>
              <a:t>and assign them to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y</a:t>
            </a:r>
            <a:r>
              <a:rPr lang="en-US" dirty="0"/>
              <a:t>, respectively.</a:t>
            </a:r>
          </a:p>
          <a:p>
            <a:pPr lvl="5"/>
            <a:endParaRPr lang="en-US" dirty="0"/>
          </a:p>
          <a:p>
            <a:r>
              <a:rPr lang="en-US" dirty="0"/>
              <a:t>Output stream</a:t>
            </a:r>
          </a:p>
          <a:p>
            <a:pPr lvl="1"/>
            <a:r>
              <a:rPr lang="en-US" dirty="0"/>
              <a:t>Written by the program at run time.</a:t>
            </a:r>
          </a:p>
          <a:p>
            <a:pPr lvl="1"/>
            <a:r>
              <a:rPr lang="en-US" dirty="0"/>
              <a:t>Standard output stream: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(default: the display).</a:t>
            </a:r>
          </a:p>
          <a:p>
            <a:pPr lvl="1"/>
            <a:r>
              <a:rPr lang="en-US" dirty="0"/>
              <a:t>Example:</a:t>
            </a:r>
          </a:p>
          <a:p>
            <a:pPr lvl="2"/>
            <a:r>
              <a:rPr lang="en-US" dirty="0">
                <a:solidFill>
                  <a:srgbClr val="B23C00"/>
                </a:solidFill>
              </a:rPr>
              <a:t>Insert</a:t>
            </a:r>
            <a:r>
              <a:rPr lang="en-US" dirty="0"/>
              <a:t> (write) to the display.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3730" y="2630326"/>
            <a:ext cx="233910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x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y;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75142" y="5349219"/>
            <a:ext cx="526297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"x equals "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x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583658" y="5798503"/>
            <a:ext cx="86113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insertion</a:t>
            </a:r>
          </a:p>
          <a:p>
            <a:r>
              <a:rPr lang="en-US" sz="1400" dirty="0">
                <a:solidFill>
                  <a:srgbClr val="0033CC"/>
                </a:solidFill>
              </a:rPr>
              <a:t>operator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41499-F67E-4648-9284-FC9714274BD4}"/>
              </a:ext>
            </a:extLst>
          </p:cNvPr>
          <p:cNvSpPr txBox="1"/>
          <p:nvPr/>
        </p:nvSpPr>
        <p:spPr>
          <a:xfrm>
            <a:off x="5362583" y="2568770"/>
            <a:ext cx="96051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extraction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179912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From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05022"/>
          </a:xfrm>
        </p:spPr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pPr lvl="1"/>
            <a:r>
              <a:rPr lang="en-US" dirty="0"/>
              <a:t>Read values into multiple variables.</a:t>
            </a:r>
          </a:p>
          <a:p>
            <a:pPr lvl="1"/>
            <a:r>
              <a:rPr lang="en-US" dirty="0"/>
              <a:t>The input values should be separated by spaces.</a:t>
            </a:r>
          </a:p>
          <a:p>
            <a:pPr lvl="5"/>
            <a:endParaRPr lang="en-US" dirty="0"/>
          </a:p>
          <a:p>
            <a:r>
              <a:rPr lang="en-US" dirty="0"/>
              <a:t>The values are not read </a:t>
            </a:r>
            <a:br>
              <a:rPr lang="en-US" dirty="0"/>
            </a:br>
            <a:r>
              <a:rPr lang="en-US" dirty="0"/>
              <a:t>until you press the return key.</a:t>
            </a:r>
          </a:p>
          <a:p>
            <a:pPr lvl="1"/>
            <a:r>
              <a:rPr lang="en-US" dirty="0"/>
              <a:t>Therefore, you can backspace </a:t>
            </a:r>
            <a:br>
              <a:rPr lang="en-US" dirty="0"/>
            </a:br>
            <a:r>
              <a:rPr lang="en-US" dirty="0"/>
              <a:t>and make corrections.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325903"/>
            <a:ext cx="357020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&gt;&gt; v1 &gt;&gt; v2 &gt;&gt; v3;</a:t>
            </a:r>
          </a:p>
        </p:txBody>
      </p:sp>
    </p:spTree>
    <p:extLst>
      <p:ext uri="{BB962C8B-B14F-4D97-AF65-F5344CB8AC3E}">
        <p14:creationId xmlns:p14="http://schemas.microsoft.com/office/powerpoint/2010/main" val="88500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#include </a:t>
            </a:r>
            <a:r>
              <a:rPr lang="en-US" dirty="0"/>
              <a:t>and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using namespace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#include &lt;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iostream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Read in the definitions of stream objects </a:t>
            </a:r>
            <a:br>
              <a:rPr lang="en-US" dirty="0"/>
            </a:b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They are defined in the </a:t>
            </a:r>
            <a:r>
              <a:rPr lang="en-US" dirty="0">
                <a:solidFill>
                  <a:srgbClr val="B23C00"/>
                </a:solidFill>
              </a:rPr>
              <a:t>standard namespace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Make everything defined in the standard namespace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/>
              <a:t> available to the program.</a:t>
            </a:r>
          </a:p>
          <a:p>
            <a:pPr lvl="1"/>
            <a:r>
              <a:rPr lang="en-US" dirty="0"/>
              <a:t>Many other names besides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cin</a:t>
            </a:r>
            <a:r>
              <a:rPr lang="en-US" dirty="0"/>
              <a:t> and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dirty="0"/>
              <a:t> reside </a:t>
            </a:r>
            <a:br>
              <a:rPr lang="en-US" dirty="0"/>
            </a:br>
            <a:r>
              <a:rPr lang="en-US" dirty="0"/>
              <a:t>in the standard namespace.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0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Basic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data type </a:t>
            </a:r>
            <a:r>
              <a:rPr lang="en-US" dirty="0"/>
              <a:t>determines</a:t>
            </a:r>
          </a:p>
          <a:p>
            <a:pPr lvl="1"/>
            <a:r>
              <a:rPr lang="en-US" dirty="0"/>
              <a:t>what kind of data values</a:t>
            </a:r>
          </a:p>
          <a:p>
            <a:pPr lvl="1"/>
            <a:r>
              <a:rPr lang="en-US" dirty="0"/>
              <a:t>what operations are allowed</a:t>
            </a:r>
          </a:p>
          <a:p>
            <a:pPr lvl="4"/>
            <a:endParaRPr lang="en-US" dirty="0"/>
          </a:p>
          <a:p>
            <a:r>
              <a:rPr lang="en-US" dirty="0"/>
              <a:t>Data type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for integer values </a:t>
            </a:r>
            <a:br>
              <a:rPr lang="en-US" dirty="0"/>
            </a:br>
            <a:r>
              <a:rPr lang="en-US" dirty="0"/>
              <a:t>without decimal points.</a:t>
            </a:r>
          </a:p>
          <a:p>
            <a:pPr lvl="1"/>
            <a:r>
              <a:rPr lang="en-US" dirty="0"/>
              <a:t>Examples: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0 2 45 -64</a:t>
            </a:r>
          </a:p>
          <a:p>
            <a:pPr lvl="5"/>
            <a:endParaRPr lang="en-US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short</a:t>
            </a:r>
            <a:r>
              <a:rPr lang="en-US" dirty="0"/>
              <a:t> for small integer values.</a:t>
            </a:r>
          </a:p>
          <a:p>
            <a:r>
              <a:rPr lang="en-US" dirty="0"/>
              <a:t>Data type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long</a:t>
            </a:r>
            <a:r>
              <a:rPr lang="en-US" dirty="0"/>
              <a:t> for very large integer 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7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34156</TotalTime>
  <Words>1521</Words>
  <Application>Microsoft Macintosh PowerPoint</Application>
  <PresentationFormat>On-screen Show (4:3)</PresentationFormat>
  <Paragraphs>423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Arial</vt:lpstr>
      <vt:lpstr>Courier New</vt:lpstr>
      <vt:lpstr>Times New Roman</vt:lpstr>
      <vt:lpstr>Wingdings</vt:lpstr>
      <vt:lpstr>Quadrant</vt:lpstr>
      <vt:lpstr>CS 144 Advanced C++ Programming January 29 Class Meeting</vt:lpstr>
      <vt:lpstr>Basic Info</vt:lpstr>
      <vt:lpstr>Software to Install</vt:lpstr>
      <vt:lpstr>Our First C++ Program</vt:lpstr>
      <vt:lpstr>Identifiers, Variables, and Keywords</vt:lpstr>
      <vt:lpstr>Input and Output</vt:lpstr>
      <vt:lpstr>Input From cin</vt:lpstr>
      <vt:lpstr>#include and using namespace</vt:lpstr>
      <vt:lpstr>Some Basic Data Types</vt:lpstr>
      <vt:lpstr>Some Basic Data Types, cont’d</vt:lpstr>
      <vt:lpstr>Some Basic Data Types, cont’d</vt:lpstr>
      <vt:lpstr>Specify Output Field Width</vt:lpstr>
      <vt:lpstr>cin Skips Input Blanks</vt:lpstr>
      <vt:lpstr>Read from a Text File</vt:lpstr>
      <vt:lpstr>Read from a Text File, cont’d</vt:lpstr>
      <vt:lpstr>String Type</vt:lpstr>
      <vt:lpstr>PowerPoint Presentation</vt:lpstr>
      <vt:lpstr>Assignment Statements</vt:lpstr>
      <vt:lpstr>Type Compatibilities and Conversions</vt:lpstr>
      <vt:lpstr>Arithmetic</vt:lpstr>
      <vt:lpstr>Operator Shorthand</vt:lpstr>
      <vt:lpstr>The if Statement</vt:lpstr>
      <vt:lpstr>while Loops</vt:lpstr>
      <vt:lpstr>Named Constants</vt:lpstr>
      <vt:lpstr>Boolean Operators</vt:lpstr>
      <vt:lpstr>Precedence Rules</vt:lpstr>
      <vt:lpstr>Enumeration Types</vt:lpstr>
      <vt:lpstr>Nested if Statements</vt:lpstr>
      <vt:lpstr>The switch Statement</vt:lpstr>
      <vt:lpstr>The Increment and Decrement Operators</vt:lpstr>
      <vt:lpstr>The Increment and Decrement Operators, cont’d</vt:lpstr>
      <vt:lpstr>for Loops</vt:lpstr>
      <vt:lpstr>for Loops, cont’d</vt:lpstr>
      <vt:lpstr>The break Statement</vt:lpstr>
      <vt:lpstr>Loop Considerations</vt:lpstr>
      <vt:lpstr>Nested Loops</vt:lpstr>
      <vt:lpstr>Assignment #1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533</cp:revision>
  <dcterms:created xsi:type="dcterms:W3CDTF">2008-01-12T03:52:55Z</dcterms:created>
  <dcterms:modified xsi:type="dcterms:W3CDTF">2019-01-29T07:22:57Z</dcterms:modified>
  <cp:category/>
</cp:coreProperties>
</file>