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56" r:id="rId2"/>
    <p:sldId id="344" r:id="rId3"/>
    <p:sldId id="393" r:id="rId4"/>
    <p:sldId id="479" r:id="rId5"/>
    <p:sldId id="493" r:id="rId6"/>
    <p:sldId id="542" r:id="rId7"/>
    <p:sldId id="552" r:id="rId8"/>
    <p:sldId id="555" r:id="rId9"/>
    <p:sldId id="554" r:id="rId10"/>
    <p:sldId id="545" r:id="rId11"/>
    <p:sldId id="546" r:id="rId12"/>
    <p:sldId id="495" r:id="rId13"/>
    <p:sldId id="549" r:id="rId14"/>
    <p:sldId id="496" r:id="rId15"/>
    <p:sldId id="548" r:id="rId16"/>
    <p:sldId id="541" r:id="rId17"/>
    <p:sldId id="497" r:id="rId18"/>
    <p:sldId id="498" r:id="rId19"/>
    <p:sldId id="499" r:id="rId20"/>
    <p:sldId id="489" r:id="rId21"/>
    <p:sldId id="500" r:id="rId22"/>
    <p:sldId id="394" r:id="rId23"/>
    <p:sldId id="503" r:id="rId24"/>
    <p:sldId id="504" r:id="rId25"/>
    <p:sldId id="505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2A03"/>
    <a:srgbClr val="B23C00"/>
    <a:srgbClr val="0033CC"/>
    <a:srgbClr val="E1F5FF"/>
    <a:srgbClr val="C6DEFF"/>
    <a:srgbClr val="66CC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6171" autoAdjust="0"/>
    <p:restoredTop sz="98450" autoAdjust="0"/>
  </p:normalViewPr>
  <p:slideViewPr>
    <p:cSldViewPr>
      <p:cViewPr varScale="1">
        <p:scale>
          <a:sx n="138" d="100"/>
          <a:sy n="138" d="100"/>
        </p:scale>
        <p:origin x="448" y="19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1097318" y="6263609"/>
            <a:ext cx="15712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January 24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932393" y="6263609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144: </a:t>
            </a:r>
            <a:r>
              <a:rPr lang="en-US" sz="1000" baseline="0" dirty="0"/>
              <a:t>Advanced C++ Programming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14" name="Picture 13" descr="SJSU-logo">
            <a:extLst>
              <a:ext uri="{FF2B5EF4-FFF2-40B4-BE49-F238E27FC236}">
                <a16:creationId xmlns:a16="http://schemas.microsoft.com/office/drawing/2014/main" id="{4830A4C5-590F-294F-A0E1-5C8F93ACD5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Moss/" TargetMode="External"/><Relationship Id="rId2" Type="http://schemas.openxmlformats.org/officeDocument/2006/relationships/hyperlink" Target="http://theory.stanford.edu/~aiken/moss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CS144/index.html" TargetMode="External"/><Relationship Id="rId2" Type="http://schemas.openxmlformats.org/officeDocument/2006/relationships/hyperlink" Target="http://www.cs.sjsu.edu/~mak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jsu.edu/~mak/CS144/index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jsu.edu/~mak/tutorials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January 24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C++ 2011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69"/>
          </a:xfrm>
        </p:spPr>
        <p:txBody>
          <a:bodyPr/>
          <a:lstStyle/>
          <a:p>
            <a:r>
              <a:rPr lang="en-US" dirty="0"/>
              <a:t>We will start with the 2011 standard of C++.</a:t>
            </a:r>
          </a:p>
          <a:p>
            <a:pPr lvl="1"/>
            <a:r>
              <a:rPr lang="en-US" dirty="0"/>
              <a:t>We’ll take a look later at newer versions </a:t>
            </a:r>
            <a:br>
              <a:rPr lang="en-US" dirty="0"/>
            </a:br>
            <a:r>
              <a:rPr lang="en-US" dirty="0"/>
              <a:t>of the language.</a:t>
            </a:r>
          </a:p>
          <a:p>
            <a:pPr lvl="4"/>
            <a:endParaRPr lang="en-US" dirty="0"/>
          </a:p>
          <a:p>
            <a:r>
              <a:rPr lang="en-US" dirty="0"/>
              <a:t>You must set this standard explicitly for your project in Eclipse.</a:t>
            </a:r>
          </a:p>
          <a:p>
            <a:pPr lvl="4"/>
            <a:endParaRPr lang="en-US" dirty="0"/>
          </a:p>
          <a:p>
            <a:r>
              <a:rPr lang="en-US" dirty="0"/>
              <a:t>On the command line: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06659" y="4434829"/>
            <a:ext cx="5530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g++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foo.cpp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2400" b="1" dirty="0" err="1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400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=</a:t>
            </a:r>
            <a:r>
              <a:rPr lang="en-US" sz="2400" b="1" dirty="0" err="1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c++</a:t>
            </a:r>
            <a:r>
              <a:rPr lang="en-US" sz="2400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11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–o foo</a:t>
            </a:r>
          </a:p>
        </p:txBody>
      </p:sp>
    </p:spTree>
    <p:extLst>
      <p:ext uri="{BB962C8B-B14F-4D97-AF65-F5344CB8AC3E}">
        <p14:creationId xmlns:p14="http://schemas.microsoft.com/office/powerpoint/2010/main" val="701818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the C++ 2011 Standard in Eclipse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Right-click on your project in the project list </a:t>
            </a:r>
            <a:br>
              <a:rPr lang="en-US" sz="2600" dirty="0"/>
            </a:br>
            <a:r>
              <a:rPr lang="en-US" sz="2600" dirty="0"/>
              <a:t>at the left side of the window. </a:t>
            </a:r>
          </a:p>
          <a:p>
            <a:r>
              <a:rPr lang="en-US" sz="2600" dirty="0"/>
              <a:t>Select “Properties” from </a:t>
            </a:r>
            <a:br>
              <a:rPr lang="en-US" sz="2600" dirty="0"/>
            </a:br>
            <a:r>
              <a:rPr lang="en-US" sz="2600" dirty="0"/>
              <a:t>the drop-down context menu. </a:t>
            </a:r>
          </a:p>
          <a:p>
            <a:r>
              <a:rPr lang="en-US" sz="2600" dirty="0"/>
              <a:t>In the left side of the properties window, </a:t>
            </a:r>
            <a:br>
              <a:rPr lang="en-US" sz="2600" dirty="0"/>
            </a:br>
            <a:r>
              <a:rPr lang="en-US" sz="2600" dirty="0"/>
              <a:t>select “C/C++ Build” </a:t>
            </a:r>
            <a:r>
              <a:rPr lang="en-US" sz="2600" dirty="0">
                <a:sym typeface="Wingdings" charset="2"/>
              </a:rPr>
              <a:t></a:t>
            </a:r>
            <a:r>
              <a:rPr lang="en-US" sz="2600" dirty="0"/>
              <a:t> “Settings”. </a:t>
            </a:r>
          </a:p>
          <a:p>
            <a:r>
              <a:rPr lang="en-US" sz="2600" dirty="0"/>
              <a:t>In the Settings dialog, </a:t>
            </a:r>
            <a:br>
              <a:rPr lang="en-US" sz="2600" dirty="0"/>
            </a:br>
            <a:r>
              <a:rPr lang="en-US" sz="2600" dirty="0"/>
              <a:t>select “GCC C++ Compiler” </a:t>
            </a:r>
            <a:r>
              <a:rPr lang="en-US" sz="2600" dirty="0">
                <a:sym typeface="Wingdings" charset="2"/>
              </a:rPr>
              <a:t></a:t>
            </a:r>
            <a:r>
              <a:rPr lang="en-US" sz="2600" dirty="0"/>
              <a:t> “Dialect”. </a:t>
            </a:r>
          </a:p>
          <a:p>
            <a:r>
              <a:rPr lang="en-US" sz="2600" dirty="0"/>
              <a:t>For “Language standard” select “ISO C++ 11”. </a:t>
            </a:r>
          </a:p>
          <a:p>
            <a:r>
              <a:rPr lang="en-US" sz="2600" dirty="0"/>
              <a:t>Click the “Apply” button, answer “Yes”, </a:t>
            </a:r>
            <a:br>
              <a:rPr lang="en-US" sz="2600" dirty="0"/>
            </a:br>
            <a:r>
              <a:rPr lang="en-US" sz="2600" dirty="0"/>
              <a:t>and then click the “OK” button.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9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get lots of programming practice!</a:t>
            </a:r>
          </a:p>
          <a:p>
            <a:pPr lvl="1"/>
            <a:r>
              <a:rPr lang="en-US" dirty="0"/>
              <a:t>Multiple programming assignments per week.</a:t>
            </a:r>
          </a:p>
          <a:p>
            <a:pPr lvl="1"/>
            <a:r>
              <a:rPr lang="en-US" dirty="0"/>
              <a:t>Several small </a:t>
            </a:r>
            <a:r>
              <a:rPr lang="en-US" dirty="0">
                <a:solidFill>
                  <a:srgbClr val="B23C00"/>
                </a:solidFill>
              </a:rPr>
              <a:t>practice programs </a:t>
            </a:r>
            <a:r>
              <a:rPr lang="en-US" dirty="0"/>
              <a:t>that emphasize specific skill needed to solve the </a:t>
            </a:r>
            <a:r>
              <a:rPr lang="en-US" dirty="0">
                <a:solidFill>
                  <a:srgbClr val="B23C00"/>
                </a:solidFill>
              </a:rPr>
              <a:t>main assignment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We will use the online </a:t>
            </a:r>
            <a:r>
              <a:rPr lang="en-US" dirty="0">
                <a:solidFill>
                  <a:srgbClr val="B23C00"/>
                </a:solidFill>
              </a:rPr>
              <a:t>CodeCheck </a:t>
            </a:r>
            <a:r>
              <a:rPr lang="en-US" dirty="0"/>
              <a:t>system which will automatically check your output against a master.</a:t>
            </a:r>
          </a:p>
          <a:p>
            <a:pPr lvl="1"/>
            <a:r>
              <a:rPr lang="en-US" dirty="0"/>
              <a:t>You will be provided the URL for each assignment.</a:t>
            </a:r>
          </a:p>
          <a:p>
            <a:pPr lvl="1"/>
            <a:r>
              <a:rPr lang="en-US" dirty="0"/>
              <a:t>You can submit as many times as necessary to get the correct output.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062F830-B5C3-3F41-A4CD-0FD69390936C}"/>
              </a:ext>
            </a:extLst>
          </p:cNvPr>
          <p:cNvSpPr txBox="1">
            <a:spLocks/>
          </p:cNvSpPr>
          <p:nvPr/>
        </p:nvSpPr>
        <p:spPr bwMode="auto">
          <a:xfrm>
            <a:off x="457200" y="6397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88071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Assignments will be due the following week, before the next lecture.</a:t>
            </a:r>
          </a:p>
          <a:p>
            <a:pPr lvl="4"/>
            <a:endParaRPr lang="en-US" dirty="0"/>
          </a:p>
          <a:p>
            <a:r>
              <a:rPr lang="en-US" dirty="0"/>
              <a:t>Solutions will be discussed at the next lecture.</a:t>
            </a:r>
          </a:p>
          <a:p>
            <a:pPr lvl="4"/>
            <a:endParaRPr lang="en-US" dirty="0"/>
          </a:p>
          <a:p>
            <a:r>
              <a:rPr lang="en-US" dirty="0"/>
              <a:t>Assignments will not be accepted after solutions have been discussed in class.</a:t>
            </a:r>
          </a:p>
          <a:p>
            <a:pPr lvl="1"/>
            <a:r>
              <a:rPr lang="en-US" dirty="0"/>
              <a:t>Late assignments will receive a 0 score.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76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may study together.</a:t>
            </a:r>
          </a:p>
          <a:p>
            <a:r>
              <a:rPr lang="en-US" dirty="0"/>
              <a:t>You may discuss the assignments together.</a:t>
            </a:r>
          </a:p>
          <a:p>
            <a:pPr lvl="4"/>
            <a:endParaRPr lang="en-US" dirty="0"/>
          </a:p>
          <a:p>
            <a:r>
              <a:rPr lang="en-US" dirty="0"/>
              <a:t>But whatever you turn in must be your </a:t>
            </a:r>
            <a:r>
              <a:rPr lang="en-US" dirty="0">
                <a:solidFill>
                  <a:srgbClr val="B23C00"/>
                </a:solidFill>
              </a:rPr>
              <a:t>individual work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06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Integrity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A12A03"/>
                </a:solidFill>
              </a:rPr>
              <a:t>Copying</a:t>
            </a:r>
            <a:r>
              <a:rPr lang="en-US" dirty="0"/>
              <a:t> another student’s work or </a:t>
            </a:r>
            <a:r>
              <a:rPr lang="en-US" dirty="0">
                <a:solidFill>
                  <a:srgbClr val="A12A03"/>
                </a:solidFill>
              </a:rPr>
              <a:t>sharing</a:t>
            </a:r>
            <a:r>
              <a:rPr lang="en-US" dirty="0"/>
              <a:t> your work is a violation of </a:t>
            </a:r>
            <a:r>
              <a:rPr lang="en-US" dirty="0">
                <a:solidFill>
                  <a:srgbClr val="A12A03"/>
                </a:solidFill>
              </a:rPr>
              <a:t>academic integrity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Violations will result in </a:t>
            </a:r>
            <a:r>
              <a:rPr lang="en-US" dirty="0">
                <a:solidFill>
                  <a:srgbClr val="A12A03"/>
                </a:solidFill>
              </a:rPr>
              <a:t>harsh penalties </a:t>
            </a:r>
            <a:br>
              <a:rPr lang="en-US" dirty="0"/>
            </a:br>
            <a:r>
              <a:rPr lang="en-US" dirty="0"/>
              <a:t>by the university.</a:t>
            </a:r>
          </a:p>
          <a:p>
            <a:pPr lvl="1"/>
            <a:r>
              <a:rPr lang="en-US" dirty="0"/>
              <a:t>Academic probation.</a:t>
            </a:r>
          </a:p>
          <a:p>
            <a:pPr lvl="1"/>
            <a:r>
              <a:rPr lang="en-US" dirty="0"/>
              <a:t>Disqualified for TA positions in the university.</a:t>
            </a:r>
          </a:p>
          <a:p>
            <a:pPr lvl="1"/>
            <a:r>
              <a:rPr lang="en-US" dirty="0"/>
              <a:t>Lose internship and OPT sponsorship </a:t>
            </a:r>
            <a:br>
              <a:rPr lang="en-US" dirty="0"/>
            </a:br>
            <a:r>
              <a:rPr lang="en-US" dirty="0"/>
              <a:t>at local companies.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A12A03"/>
                </a:solidFill>
              </a:rPr>
              <a:t>Instructors must report violations.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17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Department policy is for programming assignments to be run through Stanford University’s Moss application.</a:t>
            </a:r>
          </a:p>
          <a:p>
            <a:pPr lvl="1"/>
            <a:r>
              <a:rPr lang="en-US" u="sng" dirty="0"/>
              <a:t>M</a:t>
            </a:r>
            <a:r>
              <a:rPr lang="en-US" dirty="0"/>
              <a:t>easure </a:t>
            </a:r>
            <a:r>
              <a:rPr lang="en-US" u="sng" dirty="0"/>
              <a:t>o</a:t>
            </a:r>
            <a:r>
              <a:rPr lang="en-US" dirty="0"/>
              <a:t>f </a:t>
            </a:r>
            <a:r>
              <a:rPr lang="en-US" u="sng" dirty="0"/>
              <a:t>s</a:t>
            </a:r>
            <a:r>
              <a:rPr lang="en-US" dirty="0"/>
              <a:t>oftware </a:t>
            </a:r>
            <a:r>
              <a:rPr lang="en-US" u="sng" dirty="0"/>
              <a:t>s</a:t>
            </a:r>
            <a:r>
              <a:rPr lang="en-US" dirty="0"/>
              <a:t>imilarity</a:t>
            </a:r>
          </a:p>
          <a:p>
            <a:pPr lvl="1"/>
            <a:r>
              <a:rPr lang="en-US" dirty="0"/>
              <a:t>Detects plagiarism</a:t>
            </a:r>
          </a:p>
          <a:p>
            <a:pPr lvl="1"/>
            <a:r>
              <a:rPr lang="en-US" dirty="0">
                <a:hlinkClick r:id="rId2"/>
              </a:rPr>
              <a:t>http://theory.stanford.edu/~aiken/moss/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/>
              <a:t>Moss is </a:t>
            </a:r>
            <a:r>
              <a:rPr lang="en-US" dirty="0">
                <a:solidFill>
                  <a:srgbClr val="A12A03"/>
                </a:solidFill>
              </a:rPr>
              <a:t>not</a:t>
            </a:r>
            <a:r>
              <a:rPr lang="en-US" dirty="0"/>
              <a:t> fooled by</a:t>
            </a:r>
          </a:p>
          <a:p>
            <a:pPr lvl="1"/>
            <a:r>
              <a:rPr lang="en-US" dirty="0"/>
              <a:t>Renaming variables and functions</a:t>
            </a:r>
          </a:p>
          <a:p>
            <a:pPr lvl="1"/>
            <a:r>
              <a:rPr lang="en-US" dirty="0"/>
              <a:t>Reformatting code</a:t>
            </a:r>
          </a:p>
          <a:p>
            <a:pPr lvl="1"/>
            <a:r>
              <a:rPr lang="en-US" dirty="0"/>
              <a:t>Re-ordering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40747" y="5440658"/>
            <a:ext cx="384605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Example Moss output:</a:t>
            </a:r>
          </a:p>
          <a:p>
            <a:r>
              <a:rPr lang="en-US" sz="1800" dirty="0">
                <a:solidFill>
                  <a:srgbClr val="0033CC"/>
                </a:solidFill>
                <a:hlinkClick r:id="rId3"/>
              </a:rPr>
              <a:t>http://www.cs.sjsu.edu/~mak/Moss/</a:t>
            </a:r>
            <a:r>
              <a:rPr lang="en-US" sz="1800" dirty="0">
                <a:solidFill>
                  <a:srgbClr val="0033C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307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Quizzes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In-class quizzes check your understanding of:</a:t>
            </a:r>
          </a:p>
          <a:p>
            <a:pPr lvl="1"/>
            <a:r>
              <a:rPr lang="en-US" dirty="0"/>
              <a:t>the required readings</a:t>
            </a:r>
          </a:p>
          <a:p>
            <a:pPr lvl="1"/>
            <a:r>
              <a:rPr lang="en-US" dirty="0"/>
              <a:t>the lectures</a:t>
            </a:r>
          </a:p>
          <a:p>
            <a:pPr lvl="5"/>
            <a:endParaRPr lang="en-US" dirty="0"/>
          </a:p>
          <a:p>
            <a:r>
              <a:rPr lang="en-US" dirty="0"/>
              <a:t>Quizzes will be conducted online using Canvas.</a:t>
            </a:r>
          </a:p>
          <a:p>
            <a:pPr lvl="1"/>
            <a:r>
              <a:rPr lang="en-US" dirty="0"/>
              <a:t>Each quiz will be open for only a very short time period, around 15 minutes.</a:t>
            </a:r>
          </a:p>
          <a:p>
            <a:pPr lvl="1"/>
            <a:r>
              <a:rPr lang="en-US" dirty="0"/>
              <a:t>You are responsible for bringing a laptop or mobile device to class that can connect to the wireless.</a:t>
            </a:r>
          </a:p>
          <a:p>
            <a:pPr lvl="4"/>
            <a:endParaRPr lang="en-US" dirty="0"/>
          </a:p>
          <a:p>
            <a:r>
              <a:rPr lang="en-US" dirty="0"/>
              <a:t>There will be no make-up quizzes.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0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quizzes, midterm, and final examinations will be closed book. </a:t>
            </a:r>
          </a:p>
          <a:p>
            <a:pPr lvl="4"/>
            <a:endParaRPr lang="en-US" dirty="0"/>
          </a:p>
          <a:p>
            <a:r>
              <a:rPr lang="en-US" dirty="0"/>
              <a:t>Instant messaging, e-mails, texting, tweeting, file sharing, or any other forms of communication with anyone else during the exams violates academic integrity.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3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can be no make-up midterm examination unless there is a documented medical emergency. </a:t>
            </a:r>
          </a:p>
          <a:p>
            <a:pPr lvl="4"/>
            <a:endParaRPr lang="en-US" dirty="0"/>
          </a:p>
          <a:p>
            <a:r>
              <a:rPr lang="en-US" dirty="0"/>
              <a:t>Make-up final examinations are available </a:t>
            </a:r>
            <a:br>
              <a:rPr lang="en-US" dirty="0"/>
            </a:br>
            <a:r>
              <a:rPr lang="en-US" dirty="0"/>
              <a:t>only under conditions dictated by University regulations.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22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35525"/>
          </a:xfrm>
        </p:spPr>
        <p:txBody>
          <a:bodyPr/>
          <a:lstStyle/>
          <a:p>
            <a:r>
              <a:rPr lang="en-US" dirty="0"/>
              <a:t>Office hours</a:t>
            </a:r>
          </a:p>
          <a:p>
            <a:pPr lvl="1"/>
            <a:r>
              <a:rPr lang="en-US" dirty="0" err="1"/>
              <a:t>TuTh</a:t>
            </a:r>
            <a:r>
              <a:rPr lang="en-US" dirty="0"/>
              <a:t> 3:00 – 4:00 PM</a:t>
            </a:r>
          </a:p>
          <a:p>
            <a:pPr lvl="1"/>
            <a:r>
              <a:rPr lang="en-US" dirty="0"/>
              <a:t>ENG 250</a:t>
            </a:r>
          </a:p>
          <a:p>
            <a:pPr lvl="5"/>
            <a:endParaRPr lang="en-US" dirty="0"/>
          </a:p>
          <a:p>
            <a:r>
              <a:rPr lang="en-US" dirty="0"/>
              <a:t>Website</a:t>
            </a:r>
          </a:p>
          <a:p>
            <a:pPr lvl="1"/>
            <a:r>
              <a:rPr lang="en-US" dirty="0"/>
              <a:t>Faculty webpage: </a:t>
            </a:r>
            <a:r>
              <a:rPr lang="en-US" dirty="0">
                <a:hlinkClick r:id="rId2"/>
              </a:rPr>
              <a:t>http://www.cs.sjsu.edu/~mak/</a:t>
            </a:r>
            <a:endParaRPr lang="en-US" dirty="0"/>
          </a:p>
          <a:p>
            <a:pPr lvl="1"/>
            <a:r>
              <a:rPr lang="en-US" dirty="0"/>
              <a:t>Class webpage:</a:t>
            </a:r>
            <a:br>
              <a:rPr lang="en-US" dirty="0"/>
            </a:br>
            <a:r>
              <a:rPr lang="en-US" dirty="0">
                <a:hlinkClick r:id="rId3"/>
              </a:rPr>
              <a:t>http://www.cs.sjsu.edu/~mak/CS144/index.html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Syllabus</a:t>
            </a:r>
          </a:p>
          <a:p>
            <a:pPr lvl="1"/>
            <a:r>
              <a:rPr lang="en-US" dirty="0"/>
              <a:t>Assignments</a:t>
            </a:r>
          </a:p>
          <a:p>
            <a:pPr lvl="1"/>
            <a:r>
              <a:rPr lang="en-US" dirty="0"/>
              <a:t>Lecture notes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33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1472-C459-A34F-84AF-B644A09DA17F}" type="slidenum">
              <a:rPr lang="en-US"/>
              <a:pPr/>
              <a:t>20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Class Grade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50% assignments</a:t>
            </a:r>
          </a:p>
          <a:p>
            <a:pPr>
              <a:lnSpc>
                <a:spcPct val="90000"/>
              </a:lnSpc>
            </a:pPr>
            <a:r>
              <a:rPr lang="en-US" dirty="0"/>
              <a:t>15% quizzes</a:t>
            </a:r>
          </a:p>
          <a:p>
            <a:pPr>
              <a:lnSpc>
                <a:spcPct val="90000"/>
              </a:lnSpc>
            </a:pPr>
            <a:r>
              <a:rPr lang="en-US" dirty="0"/>
              <a:t>15% midterm</a:t>
            </a:r>
          </a:p>
          <a:p>
            <a:pPr>
              <a:lnSpc>
                <a:spcPct val="90000"/>
              </a:lnSpc>
            </a:pPr>
            <a:r>
              <a:rPr lang="en-US" dirty="0"/>
              <a:t>20% final exam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median final score will earn a B- grade.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85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Pace!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class will move forward at a fast pace.</a:t>
            </a:r>
          </a:p>
          <a:p>
            <a:pPr lvl="4"/>
            <a:endParaRPr lang="en-US" dirty="0"/>
          </a:p>
          <a:p>
            <a:r>
              <a:rPr lang="en-US" dirty="0"/>
              <a:t>Lectures will consist of:</a:t>
            </a:r>
          </a:p>
          <a:p>
            <a:pPr lvl="1"/>
            <a:r>
              <a:rPr lang="en-US" dirty="0"/>
              <a:t>New PowerPoint slides by the instructor</a:t>
            </a:r>
          </a:p>
          <a:p>
            <a:pPr lvl="1"/>
            <a:r>
              <a:rPr lang="en-US" dirty="0"/>
              <a:t>PowerPoint slides from the textbook publishers</a:t>
            </a:r>
          </a:p>
          <a:p>
            <a:pPr lvl="1"/>
            <a:r>
              <a:rPr lang="en-US" dirty="0"/>
              <a:t>Program examples and live demos</a:t>
            </a:r>
          </a:p>
          <a:p>
            <a:pPr lvl="1"/>
            <a:r>
              <a:rPr lang="en-US" dirty="0"/>
              <a:t>In-class quizzes</a:t>
            </a:r>
          </a:p>
          <a:p>
            <a:pPr lvl="1"/>
            <a:r>
              <a:rPr lang="en-US" dirty="0"/>
              <a:t>Questions, answers, and discussion</a:t>
            </a:r>
          </a:p>
          <a:p>
            <a:pPr lvl="5"/>
            <a:endParaRPr lang="en-US" dirty="0"/>
          </a:p>
          <a:p>
            <a:r>
              <a:rPr lang="en-US" dirty="0"/>
              <a:t>Lecture materials will be posted to the class webpage: </a:t>
            </a:r>
            <a:r>
              <a:rPr lang="en-US" sz="2200" dirty="0">
                <a:hlinkClick r:id="rId2"/>
              </a:rPr>
              <a:t>http://www.cs.sjsu.edu/~mak/CS144/index.html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95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99A0-D1FC-CC4E-B849-453D5F28D553}" type="slidenum">
              <a:rPr lang="en-US"/>
              <a:pPr/>
              <a:t>22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3505200" y="2413000"/>
            <a:ext cx="2073275" cy="650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folHlink"/>
                </a:solidFill>
              </a:rPr>
              <a:t>Take roll!</a:t>
            </a:r>
          </a:p>
        </p:txBody>
      </p:sp>
    </p:spTree>
    <p:extLst>
      <p:ext uri="{BB962C8B-B14F-4D97-AF65-F5344CB8AC3E}">
        <p14:creationId xmlns:p14="http://schemas.microsoft.com/office/powerpoint/2010/main" val="836027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dirty="0">
                <a:solidFill>
                  <a:srgbClr val="A12A03"/>
                </a:solidFill>
              </a:rPr>
              <a:t>object-oriented</a:t>
            </a:r>
            <a:r>
              <a:rPr lang="en-US" dirty="0"/>
              <a:t> programming (OOP) language.</a:t>
            </a:r>
          </a:p>
          <a:p>
            <a:pPr lvl="1"/>
            <a:r>
              <a:rPr lang="en-US" dirty="0"/>
              <a:t>Supports encapsulation, inheritance, polymorphism.</a:t>
            </a:r>
          </a:p>
          <a:p>
            <a:pPr lvl="1"/>
            <a:r>
              <a:rPr lang="en-US" dirty="0"/>
              <a:t>Based on the C language with added OOP features.</a:t>
            </a:r>
          </a:p>
          <a:p>
            <a:pPr lvl="5"/>
            <a:endParaRPr lang="en-US" dirty="0"/>
          </a:p>
          <a:p>
            <a:r>
              <a:rPr lang="en-US" dirty="0"/>
              <a:t>A complex language!</a:t>
            </a:r>
          </a:p>
          <a:p>
            <a:pPr lvl="1"/>
            <a:r>
              <a:rPr lang="en-US" dirty="0"/>
              <a:t>Lots of features.</a:t>
            </a:r>
          </a:p>
          <a:p>
            <a:pPr lvl="1"/>
            <a:r>
              <a:rPr lang="en-US" dirty="0"/>
              <a:t>Somewhat arcane syntax.</a:t>
            </a:r>
          </a:p>
          <a:p>
            <a:pPr lvl="1"/>
            <a:r>
              <a:rPr lang="en-US" dirty="0"/>
              <a:t>Easy to make programming errors.</a:t>
            </a:r>
          </a:p>
          <a:p>
            <a:pPr lvl="1"/>
            <a:r>
              <a:rPr lang="en-US" dirty="0"/>
              <a:t>Things happen automatically at run time |</a:t>
            </a:r>
            <a:br>
              <a:rPr lang="en-US" dirty="0"/>
            </a:br>
            <a:r>
              <a:rPr lang="en-US" dirty="0"/>
              <a:t>that you may not expect.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146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Useful Subset of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only learn a </a:t>
            </a:r>
            <a:r>
              <a:rPr lang="en-US" dirty="0">
                <a:solidFill>
                  <a:srgbClr val="B23C00"/>
                </a:solidFill>
              </a:rPr>
              <a:t>useful subset </a:t>
            </a:r>
            <a:r>
              <a:rPr lang="en-US" dirty="0"/>
              <a:t>of C++.</a:t>
            </a:r>
          </a:p>
          <a:p>
            <a:pPr lvl="1"/>
            <a:r>
              <a:rPr lang="en-US" dirty="0"/>
              <a:t>Very few people (</a:t>
            </a:r>
            <a:r>
              <a:rPr lang="en-US" dirty="0">
                <a:solidFill>
                  <a:srgbClr val="B23C00"/>
                </a:solidFill>
              </a:rPr>
              <a:t>not</a:t>
            </a:r>
            <a:r>
              <a:rPr lang="en-US" dirty="0"/>
              <a:t> including your instructor) </a:t>
            </a:r>
            <a:br>
              <a:rPr lang="en-US" dirty="0"/>
            </a:br>
            <a:r>
              <a:rPr lang="en-US" dirty="0"/>
              <a:t>know all of the language.</a:t>
            </a:r>
          </a:p>
          <a:p>
            <a:pPr lvl="1"/>
            <a:r>
              <a:rPr lang="en-US" dirty="0"/>
              <a:t>Among professional C++ programmers, everybody knows a different subset, depending on experience, training, and application domains.</a:t>
            </a:r>
          </a:p>
          <a:p>
            <a:pPr lvl="5"/>
            <a:endParaRPr lang="en-US" dirty="0"/>
          </a:p>
          <a:p>
            <a:r>
              <a:rPr lang="en-US" dirty="0"/>
              <a:t>It will be easy to stumble accidentally into an </a:t>
            </a:r>
            <a:r>
              <a:rPr lang="en-US" dirty="0">
                <a:solidFill>
                  <a:srgbClr val="B23C00"/>
                </a:solidFill>
              </a:rPr>
              <a:t>obscure language feature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We’ll have to figure out together what happened!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First C++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The infamous “Hello, world</a:t>
            </a:r>
            <a:r>
              <a:rPr lang="en-US"/>
              <a:t>!”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84729" y="2096621"/>
            <a:ext cx="5147563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iostream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"Hello, world!"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return 0;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09341" y="1900359"/>
            <a:ext cx="1526380" cy="338554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helloworld.cpp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83" y="4695564"/>
            <a:ext cx="8046633" cy="830997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~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/CS144/programs/HelloWorld: g++ -o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helloworld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helloworld.cpp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~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/CS144/programs/HelloWorld: ./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helloworld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Hello, world!</a:t>
            </a:r>
          </a:p>
        </p:txBody>
      </p:sp>
    </p:spTree>
    <p:extLst>
      <p:ext uri="{BB962C8B-B14F-4D97-AF65-F5344CB8AC3E}">
        <p14:creationId xmlns:p14="http://schemas.microsoft.com/office/powerpoint/2010/main" val="171969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primary goal of this class is to learn a </a:t>
            </a:r>
            <a:r>
              <a:rPr lang="en-US" dirty="0">
                <a:solidFill>
                  <a:srgbClr val="B23C00"/>
                </a:solidFill>
              </a:rPr>
              <a:t>useful subset of C++ </a:t>
            </a:r>
            <a:r>
              <a:rPr lang="en-US" dirty="0"/>
              <a:t>programming language and </a:t>
            </a:r>
            <a:r>
              <a:rPr lang="en-US" dirty="0">
                <a:solidFill>
                  <a:srgbClr val="B23C00"/>
                </a:solidFill>
              </a:rPr>
              <a:t>fundamental data structures and algorithms</a:t>
            </a:r>
            <a:r>
              <a:rPr lang="en-US" dirty="0"/>
              <a:t> expressed in C++. </a:t>
            </a:r>
          </a:p>
          <a:p>
            <a:pPr lvl="4"/>
            <a:endParaRPr lang="en-US" dirty="0"/>
          </a:p>
          <a:p>
            <a:pPr lvl="0"/>
            <a:r>
              <a:rPr lang="en-US" dirty="0"/>
              <a:t>You will learn </a:t>
            </a:r>
            <a:r>
              <a:rPr lang="en-US" dirty="0">
                <a:solidFill>
                  <a:srgbClr val="B23C00"/>
                </a:solidFill>
              </a:rPr>
              <a:t>best practices </a:t>
            </a:r>
            <a:r>
              <a:rPr lang="en-US" dirty="0"/>
              <a:t>for developing reliable software.</a:t>
            </a:r>
          </a:p>
          <a:p>
            <a:pPr lvl="5"/>
            <a:endParaRPr lang="en-US" dirty="0"/>
          </a:p>
          <a:p>
            <a:pPr lvl="0"/>
            <a:r>
              <a:rPr lang="en-US" dirty="0"/>
              <a:t>You will acquire </a:t>
            </a:r>
            <a:r>
              <a:rPr lang="en-US" dirty="0">
                <a:solidFill>
                  <a:srgbClr val="B23C00"/>
                </a:solidFill>
              </a:rPr>
              <a:t>software development skills </a:t>
            </a:r>
            <a:r>
              <a:rPr lang="en-US" dirty="0"/>
              <a:t>that are valued by employers.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48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Not</a:t>
            </a:r>
            <a:r>
              <a:rPr lang="en-US" dirty="0"/>
              <a:t> Course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knowledge of C++</a:t>
            </a:r>
          </a:p>
          <a:p>
            <a:pPr lvl="1"/>
            <a:r>
              <a:rPr lang="en-US" dirty="0"/>
              <a:t>We will briefly explore the new features </a:t>
            </a:r>
            <a:br>
              <a:rPr lang="en-US" dirty="0"/>
            </a:br>
            <a:r>
              <a:rPr lang="en-US" dirty="0"/>
              <a:t>of C++ 11 and 14.</a:t>
            </a:r>
          </a:p>
          <a:p>
            <a:pPr lvl="5"/>
            <a:endParaRPr lang="en-US" dirty="0"/>
          </a:p>
          <a:p>
            <a:r>
              <a:rPr lang="en-US" dirty="0"/>
              <a:t>Advanced data structures and algorithms</a:t>
            </a:r>
          </a:p>
          <a:p>
            <a:r>
              <a:rPr lang="en-US" dirty="0"/>
              <a:t>Advanced algorithm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80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to Install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Highly recommended: </a:t>
            </a:r>
            <a:br>
              <a:rPr lang="en-US" dirty="0"/>
            </a:br>
            <a:r>
              <a:rPr lang="en-US" dirty="0"/>
              <a:t>Eclipse CDT (C/C++ Development Tooling)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5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on the Mac and Linux Platforms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GNU C++ is usually pre-installed </a:t>
            </a:r>
            <a:br>
              <a:rPr lang="en-US" dirty="0"/>
            </a:br>
            <a:r>
              <a:rPr lang="en-US" dirty="0"/>
              <a:t>on the Mac and Linux platforms.</a:t>
            </a:r>
          </a:p>
          <a:p>
            <a:pPr lvl="4"/>
            <a:endParaRPr lang="en-US" dirty="0"/>
          </a:p>
          <a:p>
            <a:r>
              <a:rPr lang="en-US" dirty="0"/>
              <a:t>No further action required! </a:t>
            </a:r>
          </a:p>
          <a:p>
            <a:pPr lvl="4"/>
            <a:endParaRPr lang="en-US" dirty="0"/>
          </a:p>
          <a:p>
            <a:r>
              <a:rPr lang="en-US" dirty="0"/>
              <a:t>Avoid using Apple’s </a:t>
            </a:r>
            <a:r>
              <a:rPr lang="en-US" dirty="0" err="1"/>
              <a:t>Xcode</a:t>
            </a:r>
            <a:r>
              <a:rPr lang="en-US" dirty="0"/>
              <a:t> on the Mac </a:t>
            </a:r>
            <a:br>
              <a:rPr lang="en-US" dirty="0"/>
            </a:br>
            <a:r>
              <a:rPr lang="en-US" dirty="0"/>
              <a:t>for this class.</a:t>
            </a:r>
          </a:p>
          <a:p>
            <a:pPr lvl="1"/>
            <a:r>
              <a:rPr lang="en-US" dirty="0"/>
              <a:t>You run the risk of writing programs that </a:t>
            </a:r>
            <a:br>
              <a:rPr lang="en-US" dirty="0"/>
            </a:br>
            <a:r>
              <a:rPr lang="en-US" dirty="0"/>
              <a:t>will not port to other platforms.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on Windows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Windows platform has proven to be problematic for this class.</a:t>
            </a:r>
          </a:p>
          <a:p>
            <a:pPr lvl="1"/>
            <a:r>
              <a:rPr lang="en-US" dirty="0"/>
              <a:t>Difficult to install the Cygwin environment correctly.</a:t>
            </a:r>
          </a:p>
          <a:p>
            <a:pPr lvl="1"/>
            <a:r>
              <a:rPr lang="en-US" dirty="0"/>
              <a:t>Difficult to install C++ libraries successfully.</a:t>
            </a:r>
          </a:p>
          <a:p>
            <a:pPr lvl="5"/>
            <a:endParaRPr lang="en-US" dirty="0"/>
          </a:p>
          <a:p>
            <a:r>
              <a:rPr lang="en-US" dirty="0"/>
              <a:t>Avoid using Microsoft’s Visual C++ on Windows for this class.</a:t>
            </a:r>
          </a:p>
          <a:p>
            <a:pPr lvl="1"/>
            <a:r>
              <a:rPr lang="en-US" dirty="0"/>
              <a:t>You run the risk of writing programs that will not port to other platforms.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29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on Windows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Linux in a virtual machine on Windows.</a:t>
            </a:r>
          </a:p>
          <a:p>
            <a:pPr lvl="1"/>
            <a:r>
              <a:rPr lang="en-US" dirty="0"/>
              <a:t>VirtualBox</a:t>
            </a:r>
          </a:p>
          <a:p>
            <a:pPr lvl="4"/>
            <a:endParaRPr lang="en-US" dirty="0"/>
          </a:p>
          <a:p>
            <a:r>
              <a:rPr lang="en-US" dirty="0"/>
              <a:t>Use Linux’s pre-installed GNU C++ environment.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01213" y="3596681"/>
            <a:ext cx="5741573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0033CC"/>
                </a:solidFill>
              </a:rPr>
              <a:t>We will not provide support for Windows.</a:t>
            </a:r>
          </a:p>
          <a:p>
            <a:pPr algn="ctr"/>
            <a:endParaRPr lang="en-US" sz="2400" dirty="0">
              <a:solidFill>
                <a:srgbClr val="0033CC"/>
              </a:solidFill>
            </a:endParaRPr>
          </a:p>
          <a:p>
            <a:pPr algn="ctr"/>
            <a:r>
              <a:rPr lang="en-US" sz="2400" dirty="0">
                <a:solidFill>
                  <a:srgbClr val="0033CC"/>
                </a:solidFill>
              </a:rPr>
              <a:t>If you insist on running Windows, 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</a:rPr>
              <a:t>you are on your own!</a:t>
            </a:r>
          </a:p>
        </p:txBody>
      </p:sp>
    </p:spTree>
    <p:extLst>
      <p:ext uri="{BB962C8B-B14F-4D97-AF65-F5344CB8AC3E}">
        <p14:creationId xmlns:p14="http://schemas.microsoft.com/office/powerpoint/2010/main" val="1669896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on Windows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7990"/>
          </a:xfrm>
        </p:spPr>
        <p:txBody>
          <a:bodyPr/>
          <a:lstStyle/>
          <a:p>
            <a:r>
              <a:rPr lang="en-US" dirty="0"/>
              <a:t>Visit </a:t>
            </a:r>
            <a:r>
              <a:rPr lang="en-US" sz="2400" dirty="0">
                <a:hlinkClick r:id="rId2"/>
              </a:rPr>
              <a:t>http://www.cs.sjsu.edu/~mak/tutorials/index.html</a:t>
            </a:r>
            <a:r>
              <a:rPr lang="en-US" sz="2400" dirty="0"/>
              <a:t> </a:t>
            </a:r>
            <a:r>
              <a:rPr lang="en-US" dirty="0"/>
              <a:t>for helpful tutorials.</a:t>
            </a:r>
          </a:p>
          <a:p>
            <a:pPr lvl="5"/>
            <a:endParaRPr lang="en-US" dirty="0"/>
          </a:p>
          <a:p>
            <a:r>
              <a:rPr lang="en-US" dirty="0"/>
              <a:t>For now, you should read:</a:t>
            </a:r>
          </a:p>
          <a:p>
            <a:pPr lvl="1"/>
            <a:r>
              <a:rPr lang="en-US" dirty="0" err="1"/>
              <a:t>InstallVirtualBox.pdf</a:t>
            </a:r>
            <a:endParaRPr lang="en-US" dirty="0"/>
          </a:p>
          <a:p>
            <a:pPr lvl="1"/>
            <a:r>
              <a:rPr lang="en-US" dirty="0" err="1"/>
              <a:t>InstallUbuntu.pdf</a:t>
            </a:r>
            <a:endParaRPr lang="en-US" dirty="0"/>
          </a:p>
          <a:p>
            <a:pPr lvl="1"/>
            <a:r>
              <a:rPr lang="en-US" dirty="0" err="1"/>
              <a:t>InstallEclipse.pdf</a:t>
            </a:r>
            <a:endParaRPr lang="en-US" dirty="0"/>
          </a:p>
          <a:p>
            <a:pPr marL="471487" lvl="1" indent="0">
              <a:buNone/>
            </a:pPr>
            <a:endParaRPr lang="en-US" dirty="0"/>
          </a:p>
          <a:p>
            <a:pPr lvl="4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1B96DD-B2FF-F649-9951-C01D126B3E38}"/>
              </a:ext>
            </a:extLst>
          </p:cNvPr>
          <p:cNvSpPr txBox="1"/>
          <p:nvPr/>
        </p:nvSpPr>
        <p:spPr>
          <a:xfrm>
            <a:off x="1701213" y="4511071"/>
            <a:ext cx="5741573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0033CC"/>
                </a:solidFill>
              </a:rPr>
              <a:t>We will not provide support for Windows.</a:t>
            </a:r>
          </a:p>
          <a:p>
            <a:pPr algn="ctr"/>
            <a:endParaRPr lang="en-US" sz="2400" dirty="0">
              <a:solidFill>
                <a:srgbClr val="0033CC"/>
              </a:solidFill>
            </a:endParaRPr>
          </a:p>
          <a:p>
            <a:pPr algn="ctr"/>
            <a:r>
              <a:rPr lang="en-US" sz="2400" dirty="0">
                <a:solidFill>
                  <a:srgbClr val="0033CC"/>
                </a:solidFill>
              </a:rPr>
              <a:t>If you insist on running on Windows, 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</a:rPr>
              <a:t>you are on your own!</a:t>
            </a:r>
          </a:p>
        </p:txBody>
      </p:sp>
    </p:spTree>
    <p:extLst>
      <p:ext uri="{BB962C8B-B14F-4D97-AF65-F5344CB8AC3E}">
        <p14:creationId xmlns:p14="http://schemas.microsoft.com/office/powerpoint/2010/main" val="564856763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33798</TotalTime>
  <Words>983</Words>
  <Application>Microsoft Macintosh PowerPoint</Application>
  <PresentationFormat>On-screen Show (4:3)</PresentationFormat>
  <Paragraphs>210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Courier New</vt:lpstr>
      <vt:lpstr>Times New Roman</vt:lpstr>
      <vt:lpstr>Wingdings</vt:lpstr>
      <vt:lpstr>Quadrant</vt:lpstr>
      <vt:lpstr>CS 144 Advanced C++ Programming January 24 Class Meeting</vt:lpstr>
      <vt:lpstr>Basic Info</vt:lpstr>
      <vt:lpstr>Course Objectives</vt:lpstr>
      <vt:lpstr>Not Course Objectives</vt:lpstr>
      <vt:lpstr>Software to Install</vt:lpstr>
      <vt:lpstr>C++ on the Mac and Linux Platforms</vt:lpstr>
      <vt:lpstr>C++ on Windows</vt:lpstr>
      <vt:lpstr>C++ on Windows, cont’d</vt:lpstr>
      <vt:lpstr>C++ on Windows, cont’d</vt:lpstr>
      <vt:lpstr>C++ 2011 Standard</vt:lpstr>
      <vt:lpstr>Set the C++ 2011 Standard in Eclipse</vt:lpstr>
      <vt:lpstr>Assignments</vt:lpstr>
      <vt:lpstr>Assignments, cont’d</vt:lpstr>
      <vt:lpstr>Individual Work</vt:lpstr>
      <vt:lpstr>Academic Integrity</vt:lpstr>
      <vt:lpstr>Moss</vt:lpstr>
      <vt:lpstr>Quizzes</vt:lpstr>
      <vt:lpstr>Exams</vt:lpstr>
      <vt:lpstr>Exams, cont’d</vt:lpstr>
      <vt:lpstr>Final Class Grade</vt:lpstr>
      <vt:lpstr>Fast Pace!</vt:lpstr>
      <vt:lpstr>PowerPoint Presentation</vt:lpstr>
      <vt:lpstr>What is C++</vt:lpstr>
      <vt:lpstr>A Useful Subset of C++</vt:lpstr>
      <vt:lpstr>Our First C++ Program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506</cp:revision>
  <dcterms:created xsi:type="dcterms:W3CDTF">2008-01-12T03:52:55Z</dcterms:created>
  <dcterms:modified xsi:type="dcterms:W3CDTF">2019-01-24T09:50:13Z</dcterms:modified>
  <cp:category/>
</cp:coreProperties>
</file>