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CC99FF"/>
    <a:srgbClr val="008000"/>
    <a:srgbClr val="D5FC79"/>
    <a:srgbClr val="0033CC"/>
    <a:srgbClr val="DEF0F2"/>
    <a:srgbClr val="8F0000"/>
    <a:srgbClr val="F2E5D0"/>
    <a:srgbClr val="46464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56" autoAdjust="0"/>
    <p:restoredTop sz="86364" autoAdjust="0"/>
  </p:normalViewPr>
  <p:slideViewPr>
    <p:cSldViewPr>
      <p:cViewPr varScale="1">
        <p:scale>
          <a:sx n="234" d="100"/>
          <a:sy n="234" d="100"/>
        </p:scale>
        <p:origin x="3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3/8/20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February 25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jquery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pi.jquery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February 25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jQuery uses </a:t>
            </a:r>
            <a:r>
              <a:rPr lang="en-US" u="sng" dirty="0"/>
              <a:t>CSS-style selectors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Refer to all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h1</a:t>
            </a:r>
            <a:r>
              <a:rPr lang="en-US" dirty="0"/>
              <a:t> headings.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Refer to the object with id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output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Refer to the objects with class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indented</a:t>
            </a:r>
            <a:r>
              <a:rPr lang="en-US" dirty="0"/>
              <a:t>. 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Refer to images that are in list items.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1965976"/>
            <a:ext cx="1262059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$("h1")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4659" y="3028890"/>
            <a:ext cx="2031626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hr-HR" sz="2000" b="1" dirty="0">
                <a:latin typeface="Courier New"/>
                <a:cs typeface="Courier New"/>
              </a:rPr>
              <a:t>$("#output")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4659" y="4069073"/>
            <a:ext cx="2402018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$(".indented")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34659" y="5074902"/>
            <a:ext cx="2094192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$("li </a:t>
            </a:r>
            <a:r>
              <a:rPr lang="en-US" sz="2000" b="1" dirty="0" err="1">
                <a:latin typeface="Courier New"/>
                <a:cs typeface="Courier New"/>
              </a:rPr>
              <a:t>img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val="2162380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 err="1"/>
              <a:t>jQuery’s</a:t>
            </a:r>
            <a:r>
              <a:rPr lang="en-US" dirty="0"/>
              <a:t>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css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method to set the </a:t>
            </a:r>
            <a:br>
              <a:rPr lang="en-US" dirty="0"/>
            </a:br>
            <a:r>
              <a:rPr lang="en-US" u="sng" dirty="0"/>
              <a:t>style</a:t>
            </a:r>
            <a:r>
              <a:rPr lang="en-US" dirty="0"/>
              <a:t> of an object or a set of objects.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Set the background of all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h1</a:t>
            </a:r>
            <a:r>
              <a:rPr lang="en-US" dirty="0"/>
              <a:t> headings to yellow.</a:t>
            </a:r>
          </a:p>
          <a:p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Set the background of the paragraph with </a:t>
            </a:r>
            <a:br>
              <a:rPr lang="en-US" dirty="0"/>
            </a:br>
            <a:r>
              <a:rPr lang="en-US" dirty="0"/>
              <a:t>id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warning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to yellow and its text to 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63074" y="2846012"/>
            <a:ext cx="6495112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$("h1").</a:t>
            </a:r>
            <a:r>
              <a:rPr lang="en-US" sz="2000" b="1" dirty="0" err="1">
                <a:latin typeface="Courier New"/>
                <a:cs typeface="Courier New"/>
              </a:rPr>
              <a:t>css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 err="1">
                <a:latin typeface="Courier New"/>
                <a:cs typeface="Courier New"/>
              </a:rPr>
              <a:t>backgroundColor</a:t>
            </a:r>
            <a:r>
              <a:rPr lang="en-US" sz="2000" b="1" dirty="0">
                <a:latin typeface="Courier New"/>
                <a:cs typeface="Courier New"/>
              </a:rPr>
              <a:t>", "yellow");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3845" y="4549894"/>
            <a:ext cx="7418593" cy="70788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</a:t>
            </a:r>
            <a:r>
              <a:rPr lang="hr-HR" sz="2000" b="1" dirty="0">
                <a:latin typeface="Courier New"/>
                <a:cs typeface="Courier New"/>
              </a:rPr>
              <a:t>#warning</a:t>
            </a:r>
            <a:r>
              <a:rPr lang="en-US" sz="2000" b="1" dirty="0">
                <a:latin typeface="Courier New"/>
                <a:cs typeface="Courier New"/>
              </a:rPr>
              <a:t>").</a:t>
            </a:r>
            <a:r>
              <a:rPr lang="en-US" sz="2000" b="1" dirty="0" err="1">
                <a:latin typeface="Courier New"/>
                <a:cs typeface="Courier New"/>
              </a:rPr>
              <a:t>css</a:t>
            </a:r>
            <a:r>
              <a:rPr lang="en-US" sz="2000" b="1" dirty="0">
                <a:latin typeface="Courier New"/>
                <a:cs typeface="Courier New"/>
              </a:rPr>
              <a:t>(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{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err="1">
                <a:latin typeface="Courier New"/>
                <a:cs typeface="Courier New"/>
              </a:rPr>
              <a:t>backgroundColor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:</a:t>
            </a:r>
            <a:r>
              <a:rPr lang="en-US" sz="2000" b="1" dirty="0">
                <a:latin typeface="Courier New"/>
                <a:cs typeface="Courier New"/>
              </a:rPr>
              <a:t>"yellow",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"</a:t>
            </a:r>
            <a:r>
              <a:rPr lang="en-US" sz="2000" b="1" dirty="0" err="1">
                <a:latin typeface="Courier New"/>
                <a:cs typeface="Courier New"/>
              </a:rPr>
              <a:t>color"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:</a:t>
            </a:r>
            <a:r>
              <a:rPr lang="en-US" sz="2000" b="1" dirty="0" err="1">
                <a:latin typeface="Courier New"/>
                <a:cs typeface="Courier New"/>
              </a:rPr>
              <a:t>"red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 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7661" y="3965118"/>
            <a:ext cx="3354704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One parameter: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JavaScript Object Notation</a:t>
            </a:r>
            <a:r>
              <a:rPr lang="en-US" dirty="0">
                <a:solidFill>
                  <a:srgbClr val="0033CC"/>
                </a:solidFill>
              </a:rPr>
              <a:t> (</a:t>
            </a:r>
            <a:r>
              <a:rPr lang="en-US" dirty="0">
                <a:solidFill>
                  <a:srgbClr val="C00000"/>
                </a:solidFill>
              </a:rPr>
              <a:t>JSON</a:t>
            </a:r>
            <a:r>
              <a:rPr lang="en-US" dirty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3366" y="2514610"/>
            <a:ext cx="165572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Two parameters</a:t>
            </a:r>
          </a:p>
        </p:txBody>
      </p:sp>
    </p:spTree>
    <p:extLst>
      <p:ext uri="{BB962C8B-B14F-4D97-AF65-F5344CB8AC3E}">
        <p14:creationId xmlns:p14="http://schemas.microsoft.com/office/powerpoint/2010/main" val="170648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Hover Event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424" y="1234464"/>
            <a:ext cx="4247978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&lt;h1&gt;Hover Demo&lt;/h1&gt;</a:t>
            </a:r>
          </a:p>
          <a:p>
            <a:r>
              <a:rPr lang="en-US" b="1" dirty="0">
                <a:latin typeface="Courier New"/>
                <a:cs typeface="Courier New"/>
              </a:rPr>
              <a:t>    &lt;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&lt;li&gt;Computer Science&lt;/li&gt;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&lt;li&gt;Mathematics&lt;/li&gt;</a:t>
            </a:r>
          </a:p>
          <a:p>
            <a:r>
              <a:rPr lang="hu-HU" b="1" dirty="0">
                <a:latin typeface="Courier New"/>
                <a:cs typeface="Courier New"/>
              </a:rPr>
              <a:t>        &lt;li&gt;Physics&lt;/li&gt;</a:t>
            </a:r>
          </a:p>
          <a:p>
            <a:r>
              <a:rPr lang="fi-FI" b="1" dirty="0">
                <a:latin typeface="Courier New"/>
                <a:cs typeface="Courier New"/>
              </a:rPr>
              <a:t>        &lt;li&gt;</a:t>
            </a:r>
            <a:r>
              <a:rPr lang="fi-FI" b="1" dirty="0" err="1">
                <a:latin typeface="Courier New"/>
                <a:cs typeface="Courier New"/>
              </a:rPr>
              <a:t>Chemistry</a:t>
            </a:r>
            <a:r>
              <a:rPr lang="fi-FI" b="1" dirty="0">
                <a:latin typeface="Courier New"/>
                <a:cs typeface="Courier New"/>
              </a:rPr>
              <a:t>&lt;/li&gt;</a:t>
            </a:r>
          </a:p>
          <a:p>
            <a:r>
              <a:rPr lang="fi-FI" b="1" dirty="0">
                <a:latin typeface="Courier New"/>
                <a:cs typeface="Courier New"/>
              </a:rPr>
              <a:t>    &lt;/</a:t>
            </a:r>
            <a:r>
              <a:rPr lang="fi-FI" b="1" dirty="0" err="1">
                <a:latin typeface="Courier New"/>
                <a:cs typeface="Courier New"/>
              </a:rPr>
              <a:t>ul</a:t>
            </a:r>
            <a:r>
              <a:rPr lang="fi-FI" b="1" dirty="0">
                <a:latin typeface="Courier New"/>
                <a:cs typeface="Courier New"/>
              </a:rPr>
              <a:t>&gt;</a:t>
            </a:r>
          </a:p>
          <a:p>
            <a:r>
              <a:rPr lang="fi-FI" b="1" dirty="0">
                <a:latin typeface="Courier New"/>
                <a:cs typeface="Courier New"/>
              </a:rPr>
              <a:t>&lt;/</a:t>
            </a:r>
            <a:r>
              <a:rPr lang="fi-FI" b="1" dirty="0" err="1">
                <a:latin typeface="Courier New"/>
                <a:cs typeface="Courier New"/>
              </a:rPr>
              <a:t>body</a:t>
            </a:r>
            <a:r>
              <a:rPr lang="fi-FI" b="1" dirty="0">
                <a:latin typeface="Courier New"/>
                <a:cs typeface="Courier New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35141" y="1234464"/>
            <a:ext cx="4617370" cy="550920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$(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$("li")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.hover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highlight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plain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highlight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$(this)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css</a:t>
            </a:r>
            <a:r>
              <a:rPr lang="en-US" b="1" dirty="0">
                <a:latin typeface="Courier New"/>
                <a:cs typeface="Courier New"/>
              </a:rPr>
              <a:t>( </a:t>
            </a:r>
          </a:p>
          <a:p>
            <a:r>
              <a:rPr lang="en-US" b="1" dirty="0">
                <a:latin typeface="Courier New"/>
                <a:cs typeface="Courier New"/>
              </a:rPr>
              <a:t>        {"background": "black",</a:t>
            </a:r>
          </a:p>
          <a:p>
            <a:r>
              <a:rPr lang="en-US" b="1" dirty="0">
                <a:latin typeface="Courier New"/>
                <a:cs typeface="Courier New"/>
              </a:rPr>
              <a:t>         "color":      "white"} </a:t>
            </a:r>
          </a:p>
          <a:p>
            <a:r>
              <a:rPr lang="en-US" b="1" dirty="0">
                <a:latin typeface="Courier New"/>
                <a:cs typeface="Courier New"/>
              </a:rPr>
              <a:t>    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plain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$(this)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css</a:t>
            </a:r>
            <a:r>
              <a:rPr lang="en-US" b="1" dirty="0">
                <a:latin typeface="Courier New"/>
                <a:cs typeface="Courier New"/>
              </a:rPr>
              <a:t>( </a:t>
            </a:r>
          </a:p>
          <a:p>
            <a:r>
              <a:rPr lang="en-US" b="1" dirty="0">
                <a:latin typeface="Courier New"/>
                <a:cs typeface="Courier New"/>
              </a:rPr>
              <a:t>        {"background": "white",</a:t>
            </a:r>
          </a:p>
          <a:p>
            <a:r>
              <a:rPr lang="es-ES_tradnl" b="1" dirty="0">
                <a:latin typeface="Courier New"/>
                <a:cs typeface="Courier New"/>
              </a:rPr>
              <a:t>         "color":      "</a:t>
            </a:r>
            <a:r>
              <a:rPr lang="es-ES_tradnl" b="1" dirty="0" err="1">
                <a:latin typeface="Courier New"/>
                <a:cs typeface="Courier New"/>
              </a:rPr>
              <a:t>black</a:t>
            </a:r>
            <a:r>
              <a:rPr lang="es-ES_tradnl" b="1" dirty="0">
                <a:latin typeface="Courier New"/>
                <a:cs typeface="Courier New"/>
              </a:rPr>
              <a:t>"} </a:t>
            </a:r>
          </a:p>
          <a:p>
            <a:r>
              <a:rPr lang="es-ES_tradnl" b="1" dirty="0">
                <a:latin typeface="Courier New"/>
                <a:cs typeface="Courier New"/>
              </a:rPr>
              <a:t>    );</a:t>
            </a:r>
          </a:p>
          <a:p>
            <a:r>
              <a:rPr lang="es-ES_tradnl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66444" y="1353105"/>
            <a:ext cx="113123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hover.html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64425" y="1353105"/>
            <a:ext cx="109664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hover.js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0196" y="3710452"/>
            <a:ext cx="2286904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33CC"/>
                </a:solidFill>
              </a:rPr>
              <a:t>Note: 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$this</a:t>
            </a:r>
            <a:r>
              <a:rPr lang="en-US" sz="2000" b="1" dirty="0">
                <a:solidFill>
                  <a:srgbClr val="0033CC"/>
                </a:solidFill>
                <a:latin typeface="+mn-lt"/>
                <a:cs typeface="Courier New"/>
              </a:rPr>
              <a:t> </a:t>
            </a:r>
            <a:r>
              <a:rPr lang="en-US" sz="2000" dirty="0">
                <a:solidFill>
                  <a:srgbClr val="0033CC"/>
                </a:solidFill>
              </a:rPr>
              <a:t>refers to</a:t>
            </a:r>
          </a:p>
          <a:p>
            <a:r>
              <a:rPr lang="en-US" sz="2000" dirty="0">
                <a:solidFill>
                  <a:srgbClr val="0033CC"/>
                </a:solidFill>
              </a:rPr>
              <a:t>a DOM element.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$(this)</a:t>
            </a:r>
            <a:r>
              <a:rPr lang="en-US" sz="2000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sz="2000" dirty="0">
                <a:solidFill>
                  <a:srgbClr val="0033CC"/>
                </a:solidFill>
              </a:rPr>
              <a:t>refers to</a:t>
            </a:r>
          </a:p>
          <a:p>
            <a:r>
              <a:rPr lang="en-US" sz="2000" dirty="0">
                <a:solidFill>
                  <a:srgbClr val="0033CC"/>
                </a:solidFill>
              </a:rPr>
              <a:t>the corresponding</a:t>
            </a:r>
          </a:p>
          <a:p>
            <a:r>
              <a:rPr lang="en-US" sz="2000" dirty="0">
                <a:solidFill>
                  <a:srgbClr val="0033CC"/>
                </a:solidFill>
              </a:rPr>
              <a:t>jQuery object.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806" y="571497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694009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 numCol="2"/>
          <a:lstStyle/>
          <a:p>
            <a:r>
              <a:rPr lang="en-US" dirty="0"/>
              <a:t>Mouse</a:t>
            </a:r>
          </a:p>
          <a:p>
            <a:pPr lvl="1"/>
            <a:r>
              <a:rPr lang="en-US" dirty="0"/>
              <a:t>click</a:t>
            </a:r>
          </a:p>
          <a:p>
            <a:pPr lvl="1"/>
            <a:r>
              <a:rPr lang="en-US" dirty="0" err="1"/>
              <a:t>dblclick</a:t>
            </a:r>
            <a:endParaRPr lang="en-US" dirty="0"/>
          </a:p>
          <a:p>
            <a:pPr lvl="1"/>
            <a:r>
              <a:rPr lang="en-US" dirty="0" err="1"/>
              <a:t>mousedown</a:t>
            </a:r>
            <a:endParaRPr lang="en-US" dirty="0"/>
          </a:p>
          <a:p>
            <a:pPr lvl="1"/>
            <a:r>
              <a:rPr lang="en-US" dirty="0" err="1"/>
              <a:t>mouseup</a:t>
            </a:r>
            <a:endParaRPr lang="en-US" dirty="0"/>
          </a:p>
          <a:p>
            <a:pPr lvl="1"/>
            <a:r>
              <a:rPr lang="en-US" dirty="0" err="1"/>
              <a:t>mouseover</a:t>
            </a:r>
            <a:endParaRPr lang="en-US" dirty="0"/>
          </a:p>
          <a:p>
            <a:pPr lvl="1"/>
            <a:r>
              <a:rPr lang="en-US" dirty="0" err="1"/>
              <a:t>mouseout</a:t>
            </a:r>
            <a:endParaRPr lang="en-US" dirty="0"/>
          </a:p>
          <a:p>
            <a:pPr lvl="1"/>
            <a:r>
              <a:rPr lang="en-US" dirty="0" err="1"/>
              <a:t>mousemove</a:t>
            </a:r>
            <a:endParaRPr lang="en-US" dirty="0"/>
          </a:p>
          <a:p>
            <a:pPr lvl="1"/>
            <a:r>
              <a:rPr lang="en-US" dirty="0"/>
              <a:t>hover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Document/window</a:t>
            </a:r>
          </a:p>
          <a:p>
            <a:pPr lvl="1"/>
            <a:r>
              <a:rPr lang="en-US" dirty="0"/>
              <a:t>load</a:t>
            </a:r>
          </a:p>
          <a:p>
            <a:pPr lvl="1"/>
            <a:r>
              <a:rPr lang="en-US" dirty="0"/>
              <a:t>unload</a:t>
            </a:r>
          </a:p>
          <a:p>
            <a:pPr lvl="1"/>
            <a:r>
              <a:rPr lang="en-US" dirty="0"/>
              <a:t>ready</a:t>
            </a:r>
          </a:p>
          <a:p>
            <a:pPr lvl="1"/>
            <a:r>
              <a:rPr lang="en-US" dirty="0"/>
              <a:t>resize</a:t>
            </a:r>
          </a:p>
          <a:p>
            <a:pPr lvl="1"/>
            <a:r>
              <a:rPr lang="en-US" dirty="0"/>
              <a:t>scroll</a:t>
            </a:r>
          </a:p>
          <a:p>
            <a:pPr lvl="5"/>
            <a:endParaRPr lang="en-US" dirty="0"/>
          </a:p>
          <a:p>
            <a:r>
              <a:rPr lang="en-US" dirty="0"/>
              <a:t>Keyboard</a:t>
            </a:r>
          </a:p>
          <a:p>
            <a:pPr lvl="1"/>
            <a:r>
              <a:rPr lang="en-US" dirty="0" err="1"/>
              <a:t>keypress</a:t>
            </a:r>
            <a:endParaRPr lang="en-US" dirty="0"/>
          </a:p>
          <a:p>
            <a:pPr lvl="1"/>
            <a:r>
              <a:rPr lang="en-US" dirty="0" err="1"/>
              <a:t>keydown</a:t>
            </a:r>
            <a:endParaRPr lang="en-US" dirty="0"/>
          </a:p>
          <a:p>
            <a:pPr lvl="1"/>
            <a:r>
              <a:rPr lang="en-US" dirty="0" err="1"/>
              <a:t>keyup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32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Events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</a:t>
            </a:r>
          </a:p>
          <a:p>
            <a:pPr lvl="1"/>
            <a:r>
              <a:rPr lang="en-US" dirty="0"/>
              <a:t>submit</a:t>
            </a:r>
          </a:p>
          <a:p>
            <a:pPr lvl="1"/>
            <a:r>
              <a:rPr lang="en-US" dirty="0"/>
              <a:t>reset</a:t>
            </a:r>
          </a:p>
          <a:p>
            <a:pPr lvl="1"/>
            <a:r>
              <a:rPr lang="en-US" dirty="0"/>
              <a:t>change</a:t>
            </a:r>
          </a:p>
          <a:p>
            <a:pPr lvl="1"/>
            <a:r>
              <a:rPr lang="en-US" dirty="0"/>
              <a:t>focus</a:t>
            </a:r>
          </a:p>
          <a:p>
            <a:pPr lvl="1"/>
            <a:r>
              <a:rPr lang="en-US" dirty="0"/>
              <a:t>blur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88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Classes Dynamically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1"/>
            <a:ext cx="3474727" cy="1584966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addClass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removeClass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toggleClass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89122" y="1417342"/>
            <a:ext cx="433965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.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highlighted</a:t>
            </a:r>
            <a:r>
              <a:rPr lang="en-US" sz="2000" b="1" dirty="0">
                <a:latin typeface="Courier New"/>
                <a:cs typeface="Courier New"/>
              </a:rPr>
              <a:t>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background: </a:t>
            </a:r>
            <a:r>
              <a:rPr lang="en-US" sz="2000" b="1" dirty="0" err="1">
                <a:latin typeface="Courier New"/>
                <a:cs typeface="Courier New"/>
              </a:rPr>
              <a:t>lightgray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color:      blue;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806" y="3227725"/>
            <a:ext cx="6187286" cy="347787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$("li").click(</a:t>
            </a:r>
            <a:r>
              <a:rPr lang="en-US" sz="2000" b="1" dirty="0" err="1">
                <a:latin typeface="Courier New"/>
                <a:cs typeface="Courier New"/>
              </a:rPr>
              <a:t>toggleHighlight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toggleHighlight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$(this)</a:t>
            </a:r>
            <a:r>
              <a:rPr lang="en-US" sz="2000" b="1" dirty="0">
                <a:latin typeface="Courier New"/>
                <a:cs typeface="Courier New"/>
              </a:rPr>
              <a:t>.</a:t>
            </a:r>
            <a:r>
              <a:rPr lang="en-US" sz="2000" b="1" dirty="0" err="1">
                <a:latin typeface="Courier New"/>
                <a:cs typeface="Courier New"/>
              </a:rPr>
              <a:t>toggleClass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highlighted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05027" y="3063244"/>
            <a:ext cx="10615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class.js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23731" y="1261666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css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class.css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66057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220068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jQuery/AJAX 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225039"/>
          </a:xfrm>
        </p:spPr>
        <p:txBody>
          <a:bodyPr/>
          <a:lstStyle/>
          <a:p>
            <a:r>
              <a:rPr lang="en-US" dirty="0"/>
              <a:t>jQuery and AJAX make it easy to create a </a:t>
            </a:r>
            <a:r>
              <a:rPr lang="en-US" dirty="0">
                <a:solidFill>
                  <a:srgbClr val="B23C00"/>
                </a:solidFill>
              </a:rPr>
              <a:t>template</a:t>
            </a:r>
            <a:r>
              <a:rPr lang="en-US" dirty="0"/>
              <a:t> for a </a:t>
            </a:r>
            <a:r>
              <a:rPr lang="en-US" dirty="0">
                <a:solidFill>
                  <a:srgbClr val="B23C00"/>
                </a:solidFill>
              </a:rPr>
              <a:t>content management system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Dynamically construct the parts of the CMS </a:t>
            </a:r>
            <a:br>
              <a:rPr lang="en-US" dirty="0"/>
            </a:br>
            <a:r>
              <a:rPr lang="en-US" dirty="0"/>
              <a:t>at run time from data files on the web server.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92219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4123794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jQuery/AJAX Template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37391" y="1438669"/>
            <a:ext cx="6340197" cy="40934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&lt;div id="all"&gt;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&lt;div id="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header</a:t>
            </a:r>
            <a:r>
              <a:rPr lang="en-US" sz="2000" b="1" dirty="0">
                <a:latin typeface="Courier New"/>
                <a:cs typeface="Courier New"/>
              </a:rPr>
              <a:t>"&gt;&lt;/div&gt;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&lt;div id="menu"&gt;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    &lt;h2&gt;Courses&lt;/h2&gt;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    &lt;div id="</a:t>
            </a:r>
            <a:r>
              <a:rPr lang="fr-FR" sz="2000" b="1" dirty="0" err="1">
                <a:latin typeface="Courier New"/>
                <a:cs typeface="Courier New"/>
              </a:rPr>
              <a:t>names</a:t>
            </a:r>
            <a:r>
              <a:rPr lang="fr-FR" sz="2000" b="1" dirty="0">
                <a:latin typeface="Courier New"/>
                <a:cs typeface="Courier New"/>
              </a:rPr>
              <a:t>"&gt;&lt;/div&gt;      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&lt;/div&gt;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&lt;div class="course"&gt;&lt;/div&gt; 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&lt;div </a:t>
            </a:r>
            <a:r>
              <a:rPr lang="nl-NL" sz="2000" b="1" dirty="0" err="1">
                <a:latin typeface="Courier New"/>
                <a:cs typeface="Courier New"/>
              </a:rPr>
              <a:t>id</a:t>
            </a:r>
            <a:r>
              <a:rPr lang="nl-NL" sz="2000" b="1" dirty="0">
                <a:latin typeface="Courier New"/>
                <a:cs typeface="Courier New"/>
              </a:rPr>
              <a:t>="</a:t>
            </a:r>
            <a:r>
              <a:rPr lang="nl-NL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footer</a:t>
            </a:r>
            <a:r>
              <a:rPr lang="nl-NL" sz="2000" b="1" dirty="0">
                <a:latin typeface="Courier New"/>
                <a:cs typeface="Courier New"/>
              </a:rPr>
              <a:t>"&gt;&lt;/div&gt;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&lt;/div&gt;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9901" y="3886195"/>
            <a:ext cx="443583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Start with only one course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dirty="0">
                <a:solidFill>
                  <a:srgbClr val="C00000"/>
                </a:solidFill>
              </a:rPr>
              <a:t> in the template.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585" y="1325903"/>
            <a:ext cx="13477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courses.html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77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jQuery/AJAX Template Example</a:t>
            </a:r>
            <a:r>
              <a:rPr lang="en-US" i="1" dirty="0"/>
              <a:t>, cont’d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447608"/>
            <a:ext cx="6802939" cy="317009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$("#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header</a:t>
            </a:r>
            <a:r>
              <a:rPr lang="en-US" sz="2000" b="1" dirty="0">
                <a:latin typeface="Courier New"/>
                <a:cs typeface="Courier New"/>
              </a:rPr>
              <a:t>").load("parts/</a:t>
            </a:r>
            <a:r>
              <a:rPr lang="en-US" sz="2000" b="1" dirty="0" err="1">
                <a:latin typeface="Courier New"/>
                <a:cs typeface="Courier New"/>
              </a:rPr>
              <a:t>header.html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...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$("#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footer</a:t>
            </a:r>
            <a:r>
              <a:rPr lang="en-US" sz="2000" b="1" dirty="0">
                <a:latin typeface="Courier New"/>
                <a:cs typeface="Courier New"/>
              </a:rPr>
              <a:t>").load("parts/</a:t>
            </a:r>
            <a:r>
              <a:rPr lang="en-US" sz="2000" b="1" dirty="0" err="1">
                <a:latin typeface="Courier New"/>
                <a:cs typeface="Courier New"/>
              </a:rPr>
              <a:t>footer.html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24941" y="1325903"/>
            <a:ext cx="131318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courses.js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19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5806" y="1143025"/>
            <a:ext cx="6521337" cy="569386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files = new Array("CMPE180A.html", "CMPE226.html",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"CMPE280.html", "CMPE295A.html");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First menu item and first course description.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nameItems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&gt;\n" + 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courseName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(files[0]);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 = $(".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course.load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("courses/" + files[0]);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Subsequent menu items and course descriptions.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files.length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Clone last course, load, and insert after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course =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course.clone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insertAfter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(course);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course.load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("courses/" + files[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Append menu item.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nameItems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(files[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Load the menu.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nameItems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"&lt;/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&gt;\n";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$("#names").html(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nameItems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jQuery/AJAX Template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50344" y="4150784"/>
            <a:ext cx="16466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“function chaining”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27673" y="1261666"/>
            <a:ext cx="131318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courses.js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4F2726-B71A-C744-B4EA-6CB7228AF207}"/>
              </a:ext>
            </a:extLst>
          </p:cNvPr>
          <p:cNvSpPr txBox="1"/>
          <p:nvPr/>
        </p:nvSpPr>
        <p:spPr>
          <a:xfrm>
            <a:off x="4681467" y="3041830"/>
            <a:ext cx="63511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AJAX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1F0CD3-4A9E-8A4C-8B06-200EDCAAEBD1}"/>
              </a:ext>
            </a:extLst>
          </p:cNvPr>
          <p:cNvSpPr txBox="1"/>
          <p:nvPr/>
        </p:nvSpPr>
        <p:spPr>
          <a:xfrm>
            <a:off x="5070574" y="4374520"/>
            <a:ext cx="63511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AJAX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D67FB1-1979-6B4B-8355-50CAD826D89D}"/>
              </a:ext>
            </a:extLst>
          </p:cNvPr>
          <p:cNvSpPr txBox="1"/>
          <p:nvPr/>
        </p:nvSpPr>
        <p:spPr>
          <a:xfrm>
            <a:off x="5176400" y="4848262"/>
            <a:ext cx="3728906" cy="138499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function </a:t>
            </a:r>
            <a:r>
              <a:rPr lang="en-US" sz="1400" b="1" dirty="0" err="1">
                <a:solidFill>
                  <a:srgbClr val="7030A0"/>
                </a:solidFill>
                <a:latin typeface="Courier New"/>
                <a:cs typeface="Courier New"/>
              </a:rPr>
              <a:t>courseName</a:t>
            </a:r>
            <a:r>
              <a:rPr lang="en-US" sz="1400" b="1" dirty="0">
                <a:latin typeface="Courier New"/>
                <a:cs typeface="Courier New"/>
              </a:rPr>
              <a:t>(name)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is-IS" sz="1400" b="1" dirty="0">
                <a:latin typeface="Courier New"/>
                <a:cs typeface="Courier New"/>
              </a:rPr>
              <a:t>    return "    &lt;li&gt;&lt;a href=''&gt;"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+ </a:t>
            </a:r>
            <a:r>
              <a:rPr lang="en-US" sz="1400" b="1" dirty="0" err="1">
                <a:latin typeface="Courier New"/>
                <a:cs typeface="Courier New"/>
              </a:rPr>
              <a:t>name.split</a:t>
            </a:r>
            <a:r>
              <a:rPr lang="en-US" sz="1400" b="1" dirty="0">
                <a:latin typeface="Courier New"/>
                <a:cs typeface="Courier New"/>
              </a:rPr>
              <a:t>(".")[0]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+ "&lt;/a&gt;&lt;/li&gt;";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889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lightweight but powerful </a:t>
            </a:r>
            <a:r>
              <a:rPr lang="en-US" dirty="0">
                <a:solidFill>
                  <a:srgbClr val="B23C00"/>
                </a:solidFill>
              </a:rPr>
              <a:t>JavaScript library</a:t>
            </a:r>
            <a:r>
              <a:rPr lang="en-US" dirty="0"/>
              <a:t>.</a:t>
            </a:r>
          </a:p>
          <a:p>
            <a:r>
              <a:rPr lang="en-US" dirty="0"/>
              <a:t>Greatly simplifies JavaScript programming, especially </a:t>
            </a:r>
            <a:r>
              <a:rPr lang="en-US" u="sng" dirty="0"/>
              <a:t>animation and AJAX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Adds new capabilities to DOM elements.</a:t>
            </a:r>
          </a:p>
          <a:p>
            <a:r>
              <a:rPr lang="en-US" dirty="0"/>
              <a:t>Adds new user interface </a:t>
            </a:r>
            <a:r>
              <a:rPr lang="en-US" dirty="0">
                <a:solidFill>
                  <a:srgbClr val="B23C00"/>
                </a:solidFill>
              </a:rPr>
              <a:t>widgets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B23C00"/>
                </a:solidFill>
              </a:rPr>
              <a:t>Cross-platform</a:t>
            </a:r>
            <a:r>
              <a:rPr lang="en-US" dirty="0"/>
              <a:t>: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Works with different browsers.</a:t>
            </a:r>
          </a:p>
          <a:p>
            <a:pPr lvl="7"/>
            <a:endParaRPr lang="en-US" dirty="0"/>
          </a:p>
          <a:p>
            <a:r>
              <a:rPr lang="en-US" dirty="0"/>
              <a:t>Highly extensible.</a:t>
            </a:r>
          </a:p>
          <a:p>
            <a:r>
              <a:rPr lang="en-US" dirty="0"/>
              <a:t>Free and open source.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8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Looping with </a:t>
            </a:r>
            <a:r>
              <a:rPr lang="en-US" b="1" dirty="0">
                <a:latin typeface="Courier New"/>
                <a:cs typeface="Courier New"/>
              </a:rPr>
              <a:t>each()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jQuery methods automatically loop </a:t>
            </a:r>
            <a:br>
              <a:rPr lang="en-US" dirty="0"/>
            </a:br>
            <a:r>
              <a:rPr lang="en-US" dirty="0"/>
              <a:t>over each element in a selection.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Make every image disappear.</a:t>
            </a:r>
          </a:p>
          <a:p>
            <a:pPr lvl="5"/>
            <a:endParaRPr lang="en-US" dirty="0"/>
          </a:p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each()</a:t>
            </a:r>
            <a:r>
              <a:rPr lang="en-US" dirty="0"/>
              <a:t> function to provide </a:t>
            </a:r>
            <a:br>
              <a:rPr lang="en-US" dirty="0"/>
            </a:br>
            <a:r>
              <a:rPr lang="en-US" dirty="0"/>
              <a:t>your own </a:t>
            </a:r>
            <a:r>
              <a:rPr lang="en-US" dirty="0">
                <a:solidFill>
                  <a:srgbClr val="B23C00"/>
                </a:solidFill>
              </a:rPr>
              <a:t>callback function</a:t>
            </a:r>
            <a:r>
              <a:rPr lang="en-US" dirty="0"/>
              <a:t> to apply </a:t>
            </a:r>
            <a:br>
              <a:rPr lang="en-US" dirty="0"/>
            </a:br>
            <a:r>
              <a:rPr lang="en-US" dirty="0"/>
              <a:t>to each element in a selection.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Call function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myFunction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on each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2480256"/>
            <a:ext cx="2647279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</a:t>
            </a:r>
            <a:r>
              <a:rPr lang="en-US" sz="2000" b="1" dirty="0" err="1">
                <a:latin typeface="Courier New"/>
                <a:cs typeface="Courier New"/>
              </a:rPr>
              <a:t>img</a:t>
            </a:r>
            <a:r>
              <a:rPr lang="en-US" sz="2000" b="1" dirty="0">
                <a:latin typeface="Courier New"/>
                <a:cs typeface="Courier New"/>
              </a:rPr>
              <a:t>").hide();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4659" y="5158246"/>
            <a:ext cx="4186413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</a:t>
            </a:r>
            <a:r>
              <a:rPr lang="en-US" sz="2000" b="1" dirty="0" err="1">
                <a:latin typeface="Courier New"/>
                <a:cs typeface="Courier New"/>
              </a:rPr>
              <a:t>img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").each(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myFunction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5130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Looping with </a:t>
            </a:r>
            <a:r>
              <a:rPr lang="en-US" b="1" dirty="0">
                <a:latin typeface="Courier New"/>
                <a:cs typeface="Courier New"/>
              </a:rPr>
              <a:t>each()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806" y="1234464"/>
            <a:ext cx="8503827" cy="55707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&lt;div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class="text"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&lt;h1&gt;Automatic Pull Quotes&lt;/h1&gt;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&lt;h2&gt;</a:t>
            </a:r>
            <a:r>
              <a:rPr lang="en-US" b="1" dirty="0" err="1">
                <a:latin typeface="Courier New"/>
                <a:cs typeface="Courier New"/>
              </a:rPr>
              <a:t>Vestibulum</a:t>
            </a:r>
            <a:r>
              <a:rPr lang="en-US" b="1" dirty="0">
                <a:latin typeface="Courier New"/>
                <a:cs typeface="Courier New"/>
              </a:rPr>
              <a:t> semper&lt;/h2&gt;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Vestibulum</a:t>
            </a:r>
            <a:r>
              <a:rPr lang="en-US" b="1" dirty="0">
                <a:latin typeface="Courier New"/>
                <a:cs typeface="Courier New"/>
              </a:rPr>
              <a:t> semper </a:t>
            </a:r>
            <a:r>
              <a:rPr lang="en-US" b="1" dirty="0" err="1">
                <a:latin typeface="Courier New"/>
                <a:cs typeface="Courier New"/>
              </a:rPr>
              <a:t>tincidunt</a:t>
            </a:r>
            <a:r>
              <a:rPr lang="en-US" b="1" dirty="0">
                <a:latin typeface="Courier New"/>
                <a:cs typeface="Courier New"/>
              </a:rPr>
              <a:t> sem. </a:t>
            </a:r>
            <a:r>
              <a:rPr lang="en-US" b="1" dirty="0" err="1">
                <a:latin typeface="Courier New"/>
                <a:cs typeface="Courier New"/>
              </a:rPr>
              <a:t>Vestibulum</a:t>
            </a:r>
            <a:r>
              <a:rPr lang="en-US" b="1" dirty="0">
                <a:latin typeface="Courier New"/>
                <a:cs typeface="Courier New"/>
              </a:rPr>
              <a:t> ante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ipsum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primis</a:t>
            </a:r>
            <a:r>
              <a:rPr lang="en-US" b="1" dirty="0">
                <a:latin typeface="Courier New"/>
                <a:cs typeface="Courier New"/>
              </a:rPr>
              <a:t> in </a:t>
            </a:r>
            <a:r>
              <a:rPr lang="en-US" b="1" dirty="0" err="1">
                <a:latin typeface="Courier New"/>
                <a:cs typeface="Courier New"/>
              </a:rPr>
              <a:t>faucibus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orci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luctus</a:t>
            </a:r>
            <a:r>
              <a:rPr lang="en-US" b="1" dirty="0">
                <a:latin typeface="Courier New"/>
                <a:cs typeface="Courier New"/>
              </a:rPr>
              <a:t> et </a:t>
            </a:r>
            <a:r>
              <a:rPr lang="en-US" b="1" dirty="0" err="1">
                <a:latin typeface="Courier New"/>
                <a:cs typeface="Courier New"/>
              </a:rPr>
              <a:t>ultrices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posuere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cubilia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Curae</a:t>
            </a:r>
            <a:r>
              <a:rPr lang="en-US" b="1" dirty="0">
                <a:latin typeface="Courier New"/>
                <a:cs typeface="Courier New"/>
              </a:rPr>
              <a:t>; </a:t>
            </a:r>
            <a:r>
              <a:rPr lang="en-US" b="1" dirty="0" err="1">
                <a:latin typeface="Courier New"/>
                <a:cs typeface="Courier New"/>
              </a:rPr>
              <a:t>Donec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pulvinar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justo</a:t>
            </a:r>
            <a:r>
              <a:rPr lang="en-US" b="1" dirty="0">
                <a:latin typeface="Courier New"/>
                <a:cs typeface="Courier New"/>
              </a:rPr>
              <a:t> non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fringilla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dapibus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tortor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cursus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erat</a:t>
            </a:r>
            <a:r>
              <a:rPr lang="en-US" b="1" dirty="0">
                <a:latin typeface="Courier New"/>
                <a:cs typeface="Courier New"/>
              </a:rPr>
              <a:t>, at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posuere</a:t>
            </a:r>
            <a:r>
              <a:rPr lang="en-US" b="1" dirty="0">
                <a:latin typeface="Courier New"/>
                <a:cs typeface="Courier New"/>
              </a:rPr>
              <a:t> magna nisi </a:t>
            </a:r>
            <a:r>
              <a:rPr lang="en-US" b="1" dirty="0" err="1">
                <a:latin typeface="Courier New"/>
                <a:cs typeface="Courier New"/>
              </a:rPr>
              <a:t>tincidunt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. </a:t>
            </a:r>
            <a:r>
              <a:rPr lang="en-US" b="1" dirty="0" err="1">
                <a:latin typeface="Courier New"/>
                <a:cs typeface="Courier New"/>
              </a:rPr>
              <a:t>Sed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nisl</a:t>
            </a:r>
            <a:r>
              <a:rPr lang="en-US" b="1" dirty="0">
                <a:latin typeface="Courier New"/>
                <a:cs typeface="Courier New"/>
              </a:rPr>
              <a:t>.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Fusce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venenatis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libero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porta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porta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fringilla</a:t>
            </a:r>
            <a:r>
              <a:rPr lang="en-US" b="1" dirty="0">
                <a:latin typeface="Courier New"/>
                <a:cs typeface="Courier New"/>
              </a:rPr>
              <a:t>,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odio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tincidunt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sem</a:t>
            </a:r>
            <a:r>
              <a:rPr lang="en-US" b="1" dirty="0">
                <a:latin typeface="Courier New"/>
                <a:cs typeface="Courier New"/>
              </a:rPr>
              <a:t>, id </a:t>
            </a:r>
            <a:r>
              <a:rPr lang="en-US" b="1" dirty="0" err="1">
                <a:latin typeface="Courier New"/>
                <a:cs typeface="Courier New"/>
              </a:rPr>
              <a:t>aliquam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tellus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sit </a:t>
            </a:r>
            <a:r>
              <a:rPr lang="en-US" b="1" dirty="0" err="1">
                <a:latin typeface="Courier New"/>
                <a:cs typeface="Courier New"/>
              </a:rPr>
              <a:t>amet</a:t>
            </a:r>
            <a:r>
              <a:rPr lang="en-US" b="1" dirty="0">
                <a:latin typeface="Courier New"/>
                <a:cs typeface="Courier New"/>
              </a:rPr>
              <a:t> quam.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&lt;span class="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pq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Vivamus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justo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mi, 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aliquam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vitae,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eleifend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et,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lobortis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quis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,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eros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.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&lt;/span&gt;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Ut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felis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arcu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mollis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ut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interdum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molestie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vehicula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a,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. </a:t>
            </a:r>
            <a:r>
              <a:rPr lang="en-US" b="1" dirty="0" err="1">
                <a:latin typeface="Courier New"/>
                <a:cs typeface="Courier New"/>
              </a:rPr>
              <a:t>Sed</a:t>
            </a:r>
            <a:r>
              <a:rPr lang="en-US" b="1" dirty="0">
                <a:latin typeface="Courier New"/>
                <a:cs typeface="Courier New"/>
              </a:rPr>
              <a:t> nisi </a:t>
            </a:r>
            <a:r>
              <a:rPr lang="en-US" b="1" dirty="0" err="1">
                <a:latin typeface="Courier New"/>
                <a:cs typeface="Courier New"/>
              </a:rPr>
              <a:t>nunc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bibendum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vel</a:t>
            </a:r>
            <a:r>
              <a:rPr lang="en-US" b="1" dirty="0">
                <a:latin typeface="Courier New"/>
                <a:cs typeface="Courier New"/>
              </a:rPr>
              <a:t>, ...</a:t>
            </a:r>
          </a:p>
          <a:p>
            <a:r>
              <a:rPr lang="en-US" b="1" dirty="0">
                <a:latin typeface="Courier New"/>
                <a:cs typeface="Courier New"/>
              </a:rPr>
              <a:t>        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...</a:t>
            </a:r>
          </a:p>
          <a:p>
            <a:r>
              <a:rPr lang="en-US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170" y="1325903"/>
            <a:ext cx="146215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pullquote.html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31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Looping with </a:t>
            </a:r>
            <a:r>
              <a:rPr lang="en-US" b="1" dirty="0">
                <a:latin typeface="Courier New"/>
                <a:cs typeface="Courier New"/>
              </a:rPr>
              <a:t>each()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6" y="1179931"/>
            <a:ext cx="4846267" cy="5632312"/>
          </a:xfrm>
          <a:prstGeom prst="rect">
            <a:avLst/>
          </a:prstGeom>
          <a:solidFill>
            <a:srgbClr val="D5FC79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.text </a:t>
            </a:r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font-family: sans-serif;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width: 600px;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margin-top:2em;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margin-left: auto;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margin-right: auto;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min-height: 600px;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pullquote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float: right;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clear: right;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width: 200px;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padding: 10px;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font-</a:t>
            </a:r>
            <a:r>
              <a:rPr lang="it-IT" sz="1800" b="1" dirty="0" err="1">
                <a:latin typeface="Courier New"/>
                <a:cs typeface="Courier New"/>
              </a:rPr>
              <a:t>size</a:t>
            </a:r>
            <a:r>
              <a:rPr lang="it-IT" sz="1800" b="1" dirty="0">
                <a:latin typeface="Courier New"/>
                <a:cs typeface="Courier New"/>
              </a:rPr>
              <a:t>: 20px;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background-color: #DDD;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</a:t>
            </a:r>
            <a:r>
              <a:rPr lang="it-IT" sz="1800" b="1" dirty="0" err="1">
                <a:latin typeface="Courier New"/>
                <a:cs typeface="Courier New"/>
              </a:rPr>
              <a:t>border-radius</a:t>
            </a:r>
            <a:r>
              <a:rPr lang="it-IT" sz="1800" b="1" dirty="0">
                <a:latin typeface="Courier New"/>
                <a:cs typeface="Courier New"/>
              </a:rPr>
              <a:t>: 10px;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margin: 20px 0 10px 10px;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font-style: italic;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67585" y="6382310"/>
            <a:ext cx="174599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css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pullquote.css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928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Looping with </a:t>
            </a:r>
            <a:r>
              <a:rPr lang="en-US" b="1" dirty="0">
                <a:latin typeface="Courier New"/>
                <a:cs typeface="Courier New"/>
              </a:rPr>
              <a:t>each()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23536"/>
            <a:ext cx="8229600" cy="598828"/>
          </a:xfrm>
        </p:spPr>
        <p:txBody>
          <a:bodyPr/>
          <a:lstStyle/>
          <a:p>
            <a:r>
              <a:rPr lang="en-US" dirty="0"/>
              <a:t>What is the result?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20089" y="1234464"/>
            <a:ext cx="5417719" cy="440120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$('</a:t>
            </a:r>
            <a:r>
              <a:rPr lang="en-US" sz="2000" b="1" dirty="0" err="1">
                <a:latin typeface="Courier New"/>
                <a:cs typeface="Courier New"/>
              </a:rPr>
              <a:t>span.pq</a:t>
            </a:r>
            <a:r>
              <a:rPr lang="en-US" sz="2000" b="1" dirty="0">
                <a:latin typeface="Courier New"/>
                <a:cs typeface="Courier New"/>
              </a:rPr>
              <a:t>')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.each(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pullQuotes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pullQuotes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quote = $(this).clone();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quote.removeClass</a:t>
            </a:r>
            <a:r>
              <a:rPr lang="en-US" sz="2000" b="1" dirty="0">
                <a:latin typeface="Courier New"/>
                <a:cs typeface="Courier New"/>
              </a:rPr>
              <a:t>('</a:t>
            </a:r>
            <a:r>
              <a:rPr lang="en-US" sz="2000" b="1" dirty="0" err="1">
                <a:latin typeface="Courier New"/>
                <a:cs typeface="Courier New"/>
              </a:rPr>
              <a:t>pq</a:t>
            </a:r>
            <a:r>
              <a:rPr lang="en-US" sz="2000" b="1" dirty="0">
                <a:latin typeface="Courier New"/>
                <a:cs typeface="Courier New"/>
              </a:rPr>
              <a:t>');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quote.addClass</a:t>
            </a:r>
            <a:r>
              <a:rPr lang="en-US" sz="2000" b="1" dirty="0">
                <a:latin typeface="Courier New"/>
                <a:cs typeface="Courier New"/>
              </a:rPr>
              <a:t>('</a:t>
            </a:r>
            <a:r>
              <a:rPr lang="en-US" sz="2000" b="1" dirty="0" err="1">
                <a:latin typeface="Courier New"/>
                <a:cs typeface="Courier New"/>
              </a:rPr>
              <a:t>pullquote</a:t>
            </a:r>
            <a:r>
              <a:rPr lang="en-US" sz="2000" b="1" dirty="0">
                <a:latin typeface="Courier New"/>
                <a:cs typeface="Courier New"/>
              </a:rPr>
              <a:t>');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$(this).before(quote);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057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585" y="1353105"/>
            <a:ext cx="142539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pullquote.js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4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40" y="1417342"/>
          <a:ext cx="7162755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42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0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show()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Make the object visible.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hide()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Make the object invisible.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toggle()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Toggle visible/invisible.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fadeIn</a:t>
                      </a:r>
                      <a:r>
                        <a:rPr lang="en-US" b="1" i="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Fade the object 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fadeOut</a:t>
                      </a:r>
                      <a:r>
                        <a:rPr lang="en-US" b="1" i="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Fade the object out.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fadeToggle</a:t>
                      </a:r>
                      <a:r>
                        <a:rPr lang="en-US" b="1" i="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Toggle fade in/fade out.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slideDown</a:t>
                      </a:r>
                      <a:r>
                        <a:rPr lang="en-US" b="1" i="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Slide the object into view from top</a:t>
                      </a:r>
                      <a:r>
                        <a:rPr lang="en-US" baseline="0" dirty="0"/>
                        <a:t> to bottom.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slideUp</a:t>
                      </a:r>
                      <a:r>
                        <a:rPr lang="en-US" b="1" i="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Slide the object out of view from bottom </a:t>
                      </a:r>
                      <a:r>
                        <a:rPr lang="en-US" baseline="0" dirty="0"/>
                        <a:t>to top.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slideToggle</a:t>
                      </a:r>
                      <a:r>
                        <a:rPr lang="en-US" b="1" i="0" dirty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Toggle slide down/slide up.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314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3875" y="1309688"/>
            <a:ext cx="7854130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&lt;h1&gt;Object Effects&lt;/h1&gt;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&lt;div id="buttons"&gt;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&lt;h2 id="show"&gt;Show&lt;/h2&gt;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&lt;h2 id="</a:t>
            </a:r>
            <a:r>
              <a:rPr lang="pl-PL" b="1" dirty="0" err="1">
                <a:latin typeface="Courier New"/>
                <a:cs typeface="Courier New"/>
              </a:rPr>
              <a:t>hide</a:t>
            </a:r>
            <a:r>
              <a:rPr lang="pl-PL" b="1" dirty="0">
                <a:latin typeface="Courier New"/>
                <a:cs typeface="Courier New"/>
              </a:rPr>
              <a:t>"&gt;</a:t>
            </a:r>
            <a:r>
              <a:rPr lang="pl-PL" b="1" dirty="0" err="1">
                <a:latin typeface="Courier New"/>
                <a:cs typeface="Courier New"/>
              </a:rPr>
              <a:t>Hide</a:t>
            </a:r>
            <a:r>
              <a:rPr lang="pl-PL" b="1" dirty="0">
                <a:latin typeface="Courier New"/>
                <a:cs typeface="Courier New"/>
              </a:rPr>
              <a:t>&lt;/h2&gt;</a:t>
            </a:r>
          </a:p>
          <a:p>
            <a:r>
              <a:rPr lang="it-IT" b="1" dirty="0">
                <a:latin typeface="Courier New"/>
                <a:cs typeface="Courier New"/>
              </a:rPr>
              <a:t>        &lt;h2 id="</a:t>
            </a:r>
            <a:r>
              <a:rPr lang="it-IT" b="1" dirty="0" err="1">
                <a:latin typeface="Courier New"/>
                <a:cs typeface="Courier New"/>
              </a:rPr>
              <a:t>toggle</a:t>
            </a:r>
            <a:r>
              <a:rPr lang="it-IT" b="1" dirty="0">
                <a:latin typeface="Courier New"/>
                <a:cs typeface="Courier New"/>
              </a:rPr>
              <a:t>"&gt;</a:t>
            </a:r>
            <a:r>
              <a:rPr lang="it-IT" b="1" dirty="0" err="1">
                <a:latin typeface="Courier New"/>
                <a:cs typeface="Courier New"/>
              </a:rPr>
              <a:t>Toggle</a:t>
            </a:r>
            <a:r>
              <a:rPr lang="it-IT" b="1" dirty="0">
                <a:latin typeface="Courier New"/>
                <a:cs typeface="Courier New"/>
              </a:rPr>
              <a:t>&lt;/h2&gt;</a:t>
            </a:r>
          </a:p>
          <a:p>
            <a:r>
              <a:rPr lang="it-IT" b="1" dirty="0">
                <a:latin typeface="Courier New"/>
                <a:cs typeface="Courier New"/>
              </a:rPr>
              <a:t>        &lt;h2 id="</a:t>
            </a:r>
            <a:r>
              <a:rPr lang="it-IT" b="1" dirty="0" err="1">
                <a:latin typeface="Courier New"/>
                <a:cs typeface="Courier New"/>
              </a:rPr>
              <a:t>slideDown</a:t>
            </a:r>
            <a:r>
              <a:rPr lang="it-IT" b="1" dirty="0">
                <a:latin typeface="Courier New"/>
                <a:cs typeface="Courier New"/>
              </a:rPr>
              <a:t>"&gt;Slide Down&lt;/h2&gt;</a:t>
            </a:r>
          </a:p>
          <a:p>
            <a:r>
              <a:rPr lang="it-IT" b="1" dirty="0">
                <a:latin typeface="Courier New"/>
                <a:cs typeface="Courier New"/>
              </a:rPr>
              <a:t>        &lt;h2 id="</a:t>
            </a:r>
            <a:r>
              <a:rPr lang="it-IT" b="1" dirty="0" err="1">
                <a:latin typeface="Courier New"/>
                <a:cs typeface="Courier New"/>
              </a:rPr>
              <a:t>slideUp</a:t>
            </a:r>
            <a:r>
              <a:rPr lang="it-IT" b="1" dirty="0">
                <a:latin typeface="Courier New"/>
                <a:cs typeface="Courier New"/>
              </a:rPr>
              <a:t>"&gt;Slide Up&lt;/h2&gt;</a:t>
            </a:r>
          </a:p>
          <a:p>
            <a:r>
              <a:rPr lang="sv-SE" b="1" dirty="0">
                <a:latin typeface="Courier New"/>
                <a:cs typeface="Courier New"/>
              </a:rPr>
              <a:t>        &lt;h2 id="</a:t>
            </a:r>
            <a:r>
              <a:rPr lang="sv-SE" b="1" dirty="0" err="1">
                <a:latin typeface="Courier New"/>
                <a:cs typeface="Courier New"/>
              </a:rPr>
              <a:t>fadeIn</a:t>
            </a:r>
            <a:r>
              <a:rPr lang="sv-SE" b="1" dirty="0">
                <a:latin typeface="Courier New"/>
                <a:cs typeface="Courier New"/>
              </a:rPr>
              <a:t>"&gt;</a:t>
            </a:r>
            <a:r>
              <a:rPr lang="sv-SE" b="1" dirty="0" err="1">
                <a:latin typeface="Courier New"/>
                <a:cs typeface="Courier New"/>
              </a:rPr>
              <a:t>Fade</a:t>
            </a:r>
            <a:r>
              <a:rPr lang="sv-SE" b="1" dirty="0">
                <a:latin typeface="Courier New"/>
                <a:cs typeface="Courier New"/>
              </a:rPr>
              <a:t> In&lt;/h2&gt;</a:t>
            </a:r>
          </a:p>
          <a:p>
            <a:r>
              <a:rPr lang="pt-BR" b="1" dirty="0">
                <a:latin typeface="Courier New"/>
                <a:cs typeface="Courier New"/>
              </a:rPr>
              <a:t>        &lt;h2 id="</a:t>
            </a:r>
            <a:r>
              <a:rPr lang="pt-BR" b="1" dirty="0" err="1">
                <a:latin typeface="Courier New"/>
                <a:cs typeface="Courier New"/>
              </a:rPr>
              <a:t>fadeOut</a:t>
            </a:r>
            <a:r>
              <a:rPr lang="pt-BR" b="1" dirty="0">
                <a:latin typeface="Courier New"/>
                <a:cs typeface="Courier New"/>
              </a:rPr>
              <a:t>"&gt;Fade Out&lt;/h2&gt;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&lt;h2 id="</a:t>
            </a:r>
            <a:r>
              <a:rPr lang="pl-PL" b="1" dirty="0" err="1">
                <a:latin typeface="Courier New"/>
                <a:cs typeface="Courier New"/>
              </a:rPr>
              <a:t>wrap</a:t>
            </a:r>
            <a:r>
              <a:rPr lang="pl-PL" b="1" dirty="0">
                <a:latin typeface="Courier New"/>
                <a:cs typeface="Courier New"/>
              </a:rPr>
              <a:t>"&gt;</a:t>
            </a:r>
            <a:r>
              <a:rPr lang="pl-PL" b="1" dirty="0" err="1">
                <a:latin typeface="Courier New"/>
                <a:cs typeface="Courier New"/>
              </a:rPr>
              <a:t>Wrap</a:t>
            </a:r>
            <a:r>
              <a:rPr lang="pl-PL" b="1" dirty="0">
                <a:latin typeface="Courier New"/>
                <a:cs typeface="Courier New"/>
              </a:rPr>
              <a:t>&lt;/h2&gt;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&lt;h2 id="</a:t>
            </a:r>
            <a:r>
              <a:rPr lang="pl-PL" b="1" dirty="0" err="1">
                <a:latin typeface="Courier New"/>
                <a:cs typeface="Courier New"/>
              </a:rPr>
              <a:t>unwrap</a:t>
            </a:r>
            <a:r>
              <a:rPr lang="pl-PL" b="1" dirty="0">
                <a:latin typeface="Courier New"/>
                <a:cs typeface="Courier New"/>
              </a:rPr>
              <a:t>"&gt;</a:t>
            </a:r>
            <a:r>
              <a:rPr lang="pl-PL" b="1" dirty="0" err="1">
                <a:latin typeface="Courier New"/>
                <a:cs typeface="Courier New"/>
              </a:rPr>
              <a:t>Unwrap</a:t>
            </a:r>
            <a:r>
              <a:rPr lang="pl-PL" b="1" dirty="0">
                <a:latin typeface="Courier New"/>
                <a:cs typeface="Courier New"/>
              </a:rPr>
              <a:t>&lt;/h2&gt;</a:t>
            </a:r>
          </a:p>
          <a:p>
            <a:r>
              <a:rPr lang="pl-PL" b="1" dirty="0">
                <a:latin typeface="Courier New"/>
                <a:cs typeface="Courier New"/>
              </a:rPr>
              <a:t>    &lt;/div&gt;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>
                <a:latin typeface="Courier New"/>
                <a:cs typeface="Courier New"/>
              </a:rPr>
              <a:t>    &lt;p id="</a:t>
            </a:r>
            <a:r>
              <a:rPr lang="pl-PL" b="1" dirty="0" err="1">
                <a:latin typeface="Courier New"/>
                <a:cs typeface="Courier New"/>
              </a:rPr>
              <a:t>content</a:t>
            </a:r>
            <a:r>
              <a:rPr lang="pl-PL" b="1" dirty="0">
                <a:latin typeface="Courier New"/>
                <a:cs typeface="Courier New"/>
              </a:rPr>
              <a:t>"&gt;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</a:t>
            </a:r>
            <a:r>
              <a:rPr lang="pl-PL" b="1" dirty="0" err="1">
                <a:latin typeface="Courier New"/>
                <a:cs typeface="Courier New"/>
              </a:rPr>
              <a:t>img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src</a:t>
            </a:r>
            <a:r>
              <a:rPr lang="pl-PL" b="1" dirty="0">
                <a:latin typeface="Courier New"/>
                <a:cs typeface="Courier New"/>
              </a:rPr>
              <a:t>="</a:t>
            </a:r>
            <a:r>
              <a:rPr lang="pl-PL" b="1" dirty="0" err="1">
                <a:latin typeface="Courier New"/>
                <a:cs typeface="Courier New"/>
              </a:rPr>
              <a:t>images</a:t>
            </a:r>
            <a:r>
              <a:rPr lang="pl-PL" b="1" dirty="0">
                <a:latin typeface="Courier New"/>
                <a:cs typeface="Courier New"/>
              </a:rPr>
              <a:t>/</a:t>
            </a:r>
            <a:r>
              <a:rPr lang="pl-PL" b="1" dirty="0" err="1">
                <a:latin typeface="Courier New"/>
                <a:cs typeface="Courier New"/>
              </a:rPr>
              <a:t>Bristol.png</a:t>
            </a:r>
            <a:r>
              <a:rPr lang="pl-PL" b="1" dirty="0">
                <a:latin typeface="Courier New"/>
                <a:cs typeface="Courier New"/>
              </a:rPr>
              <a:t>" </a:t>
            </a:r>
            <a:r>
              <a:rPr lang="pl-PL" b="1" dirty="0" err="1">
                <a:latin typeface="Courier New"/>
                <a:cs typeface="Courier New"/>
              </a:rPr>
              <a:t>width</a:t>
            </a:r>
            <a:r>
              <a:rPr lang="pl-PL" b="1" dirty="0">
                <a:latin typeface="Courier New"/>
                <a:cs typeface="Courier New"/>
              </a:rPr>
              <a:t>="400" id="image"/&gt;</a:t>
            </a:r>
          </a:p>
          <a:p>
            <a:r>
              <a:rPr lang="pl-PL" b="1" dirty="0">
                <a:latin typeface="Courier New"/>
                <a:cs typeface="Courier New"/>
              </a:rPr>
              <a:t>    &lt;/p&gt;</a:t>
            </a:r>
          </a:p>
          <a:p>
            <a:r>
              <a:rPr lang="pl-PL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170" y="1444544"/>
            <a:ext cx="12300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effects.html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63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66668" y="1234464"/>
            <a:ext cx="5448502" cy="504753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$(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showing = false;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wrapped = false;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$("#content").hide();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$("#show").click(</a:t>
            </a:r>
            <a:r>
              <a:rPr lang="en-US" sz="1800" b="1" dirty="0" err="1">
                <a:latin typeface="Courier New"/>
                <a:cs typeface="Courier New"/>
              </a:rPr>
              <a:t>showContent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$("#hide").click(</a:t>
            </a:r>
            <a:r>
              <a:rPr lang="en-US" sz="1800" b="1" dirty="0" err="1">
                <a:latin typeface="Courier New"/>
                <a:cs typeface="Courier New"/>
              </a:rPr>
              <a:t>hideContent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$("#toggle").click(</a:t>
            </a:r>
            <a:r>
              <a:rPr lang="en-US" sz="1800" b="1" dirty="0" err="1">
                <a:latin typeface="Courier New"/>
                <a:cs typeface="Courier New"/>
              </a:rPr>
              <a:t>toggleContent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slideDown</a:t>
            </a:r>
            <a:r>
              <a:rPr lang="en-US" sz="1800" b="1" dirty="0">
                <a:latin typeface="Courier New"/>
                <a:cs typeface="Courier New"/>
              </a:rPr>
              <a:t>").click(</a:t>
            </a:r>
            <a:r>
              <a:rPr lang="en-US" sz="1800" b="1" dirty="0" err="1">
                <a:latin typeface="Courier New"/>
                <a:cs typeface="Courier New"/>
              </a:rPr>
              <a:t>slideDown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slideUp</a:t>
            </a:r>
            <a:r>
              <a:rPr lang="en-US" sz="1800" b="1" dirty="0">
                <a:latin typeface="Courier New"/>
                <a:cs typeface="Courier New"/>
              </a:rPr>
              <a:t>").click(</a:t>
            </a:r>
            <a:r>
              <a:rPr lang="en-US" sz="1800" b="1" dirty="0" err="1">
                <a:latin typeface="Courier New"/>
                <a:cs typeface="Courier New"/>
              </a:rPr>
              <a:t>slideUp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fadeIn</a:t>
            </a:r>
            <a:r>
              <a:rPr lang="en-US" sz="1800" b="1" dirty="0">
                <a:latin typeface="Courier New"/>
                <a:cs typeface="Courier New"/>
              </a:rPr>
              <a:t>").click(</a:t>
            </a:r>
            <a:r>
              <a:rPr lang="en-US" sz="1800" b="1" dirty="0" err="1">
                <a:latin typeface="Courier New"/>
                <a:cs typeface="Courier New"/>
              </a:rPr>
              <a:t>fadeIn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fadeOut</a:t>
            </a:r>
            <a:r>
              <a:rPr lang="en-US" sz="1800" b="1" dirty="0">
                <a:latin typeface="Courier New"/>
                <a:cs typeface="Courier New"/>
              </a:rPr>
              <a:t>").click(</a:t>
            </a:r>
            <a:r>
              <a:rPr lang="en-US" sz="1800" b="1" dirty="0" err="1">
                <a:latin typeface="Courier New"/>
                <a:cs typeface="Courier New"/>
              </a:rPr>
              <a:t>fadeOut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$("#wrap").click(</a:t>
            </a:r>
            <a:r>
              <a:rPr lang="en-US" sz="1800" b="1" dirty="0" err="1">
                <a:latin typeface="Courier New"/>
                <a:cs typeface="Courier New"/>
              </a:rPr>
              <a:t>wrapImage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$("#unwrap").click(</a:t>
            </a:r>
            <a:r>
              <a:rPr lang="en-US" sz="1800" b="1" dirty="0" err="1">
                <a:latin typeface="Courier New"/>
                <a:cs typeface="Courier New"/>
              </a:rPr>
              <a:t>unwrapImage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9341" y="1353105"/>
            <a:ext cx="11972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8499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60342" y="1325903"/>
            <a:ext cx="3924760" cy="480131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showContent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$("#content").show();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showing = true;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 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hideContent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$("#content").hide();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showing = false;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 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toggleContent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$("#</a:t>
            </a:r>
            <a:r>
              <a:rPr lang="it-IT" sz="1800" b="1" dirty="0" err="1">
                <a:latin typeface="Courier New"/>
                <a:cs typeface="Courier New"/>
              </a:rPr>
              <a:t>content</a:t>
            </a:r>
            <a:r>
              <a:rPr lang="it-IT" sz="1800" b="1" dirty="0">
                <a:latin typeface="Courier New"/>
                <a:cs typeface="Courier New"/>
              </a:rPr>
              <a:t>").</a:t>
            </a:r>
            <a:r>
              <a:rPr lang="it-IT" sz="1800" b="1" dirty="0" err="1">
                <a:latin typeface="Courier New"/>
                <a:cs typeface="Courier New"/>
              </a:rPr>
              <a:t>toggle</a:t>
            </a:r>
            <a:r>
              <a:rPr lang="it-IT" sz="1800" b="1" dirty="0">
                <a:latin typeface="Courier New"/>
                <a:cs typeface="Courier New"/>
              </a:rPr>
              <a:t>();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</a:t>
            </a:r>
            <a:r>
              <a:rPr lang="it-IT" sz="1800" b="1" dirty="0" err="1">
                <a:latin typeface="Courier New"/>
                <a:cs typeface="Courier New"/>
              </a:rPr>
              <a:t>showing</a:t>
            </a:r>
            <a:r>
              <a:rPr lang="it-IT" sz="1800" b="1" dirty="0">
                <a:latin typeface="Courier New"/>
                <a:cs typeface="Courier New"/>
              </a:rPr>
              <a:t> = !</a:t>
            </a:r>
            <a:r>
              <a:rPr lang="it-IT" sz="1800" b="1" dirty="0" err="1">
                <a:latin typeface="Courier New"/>
                <a:cs typeface="Courier New"/>
              </a:rPr>
              <a:t>showing</a:t>
            </a:r>
            <a:r>
              <a:rPr lang="it-IT" sz="1800" b="1" dirty="0">
                <a:latin typeface="Courier New"/>
                <a:cs typeface="Courier New"/>
              </a:rPr>
              <a:t>;</a:t>
            </a:r>
          </a:p>
          <a:p>
            <a:r>
              <a:rPr lang="it-IT" sz="1800" b="1" dirty="0">
                <a:latin typeface="Courier New"/>
                <a:cs typeface="Courier New"/>
              </a:rPr>
              <a:t>} 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390" y="5909846"/>
            <a:ext cx="11972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72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1478386"/>
            <a:ext cx="5448502" cy="313932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slideDown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</a:t>
            </a:r>
            <a:r>
              <a:rPr lang="en-US" sz="1800" b="1" dirty="0" err="1">
                <a:latin typeface="Courier New"/>
                <a:cs typeface="Courier New"/>
              </a:rPr>
              <a:t>slideDown</a:t>
            </a:r>
            <a:r>
              <a:rPr lang="en-US" sz="1800" b="1" dirty="0">
                <a:latin typeface="Courier New"/>
                <a:cs typeface="Courier New"/>
              </a:rPr>
              <a:t>("medium");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showing = true;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 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slideUp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</a:t>
            </a:r>
            <a:r>
              <a:rPr lang="en-US" sz="1800" b="1" dirty="0" err="1">
                <a:latin typeface="Courier New"/>
                <a:cs typeface="Courier New"/>
              </a:rPr>
              <a:t>slideUp</a:t>
            </a:r>
            <a:r>
              <a:rPr lang="en-US" sz="1800" b="1" dirty="0">
                <a:latin typeface="Courier New"/>
                <a:cs typeface="Courier New"/>
              </a:rPr>
              <a:t>(500);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showing = false;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17902" y="1386947"/>
            <a:ext cx="11972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833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1495753"/>
            <a:ext cx="5309980" cy="449353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fadeIn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$("#</a:t>
            </a:r>
            <a:r>
              <a:rPr lang="pl-PL" sz="1800" b="1" dirty="0" err="1">
                <a:latin typeface="Courier New"/>
                <a:cs typeface="Courier New"/>
              </a:rPr>
              <a:t>content</a:t>
            </a:r>
            <a:r>
              <a:rPr lang="pl-PL" sz="1800" b="1" dirty="0">
                <a:latin typeface="Courier New"/>
                <a:cs typeface="Courier New"/>
              </a:rPr>
              <a:t>").</a:t>
            </a:r>
            <a:r>
              <a:rPr lang="pl-PL" sz="1800" b="1" dirty="0" err="1">
                <a:latin typeface="Courier New"/>
                <a:cs typeface="Courier New"/>
              </a:rPr>
              <a:t>fadeIn</a:t>
            </a:r>
            <a:r>
              <a:rPr lang="pl-PL" sz="1800" b="1" dirty="0">
                <a:latin typeface="Courier New"/>
                <a:cs typeface="Courier New"/>
              </a:rPr>
              <a:t>(1000, </a:t>
            </a:r>
            <a:r>
              <a:rPr lang="pl-P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meow</a:t>
            </a:r>
            <a:r>
              <a:rPr lang="pl-PL" sz="1800" b="1" dirty="0">
                <a:latin typeface="Courier New"/>
                <a:cs typeface="Courier New"/>
              </a:rPr>
              <a:t>);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</a:t>
            </a:r>
            <a:r>
              <a:rPr lang="pl-PL" sz="1800" b="1" dirty="0" err="1">
                <a:latin typeface="Courier New"/>
                <a:cs typeface="Courier New"/>
              </a:rPr>
              <a:t>showing</a:t>
            </a:r>
            <a:r>
              <a:rPr lang="pl-PL" sz="1800" b="1" dirty="0">
                <a:latin typeface="Courier New"/>
                <a:cs typeface="Courier New"/>
              </a:rPr>
              <a:t> = </a:t>
            </a:r>
            <a:r>
              <a:rPr lang="pl-PL" sz="1800" b="1" dirty="0" err="1">
                <a:latin typeface="Courier New"/>
                <a:cs typeface="Courier New"/>
              </a:rPr>
              <a:t>true</a:t>
            </a:r>
            <a:r>
              <a:rPr lang="pl-PL" sz="1800" b="1" dirty="0">
                <a:latin typeface="Courier New"/>
                <a:cs typeface="Courier New"/>
              </a:rPr>
              <a:t>;</a:t>
            </a:r>
          </a:p>
          <a:p>
            <a:r>
              <a:rPr lang="pl-PL" sz="1800" b="1" dirty="0">
                <a:latin typeface="Courier New"/>
                <a:cs typeface="Courier New"/>
              </a:rPr>
              <a:t>} </a:t>
            </a:r>
          </a:p>
          <a:p>
            <a:endParaRPr lang="pl-PL" sz="1800" b="1" dirty="0">
              <a:latin typeface="Courier New"/>
              <a:cs typeface="Courier New"/>
            </a:endParaRPr>
          </a:p>
          <a:p>
            <a:r>
              <a:rPr lang="pl-PL" sz="1800" b="1" dirty="0" err="1">
                <a:latin typeface="Courier New"/>
                <a:cs typeface="Courier New"/>
              </a:rPr>
              <a:t>function</a:t>
            </a:r>
            <a:r>
              <a:rPr lang="pl-PL" sz="1800" b="1" dirty="0">
                <a:latin typeface="Courier New"/>
                <a:cs typeface="Courier New"/>
              </a:rPr>
              <a:t> </a:t>
            </a:r>
            <a:r>
              <a:rPr lang="pl-PL" sz="1800" b="1" dirty="0" err="1">
                <a:latin typeface="Courier New"/>
                <a:cs typeface="Courier New"/>
              </a:rPr>
              <a:t>fadeOut</a:t>
            </a:r>
            <a:r>
              <a:rPr lang="pl-PL" sz="1800" b="1" dirty="0">
                <a:latin typeface="Courier New"/>
                <a:cs typeface="Courier New"/>
              </a:rPr>
              <a:t>()</a:t>
            </a:r>
          </a:p>
          <a:p>
            <a:r>
              <a:rPr lang="pl-PL" sz="1800" b="1" dirty="0">
                <a:latin typeface="Courier New"/>
                <a:cs typeface="Courier New"/>
              </a:rPr>
              <a:t>{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$("#</a:t>
            </a:r>
            <a:r>
              <a:rPr lang="pl-PL" sz="1800" b="1" dirty="0" err="1">
                <a:latin typeface="Courier New"/>
                <a:cs typeface="Courier New"/>
              </a:rPr>
              <a:t>content</a:t>
            </a:r>
            <a:r>
              <a:rPr lang="pl-PL" sz="1800" b="1" dirty="0">
                <a:latin typeface="Courier New"/>
                <a:cs typeface="Courier New"/>
              </a:rPr>
              <a:t>").</a:t>
            </a:r>
            <a:r>
              <a:rPr lang="pl-PL" sz="1800" b="1" dirty="0" err="1">
                <a:latin typeface="Courier New"/>
                <a:cs typeface="Courier New"/>
              </a:rPr>
              <a:t>fadeOut</a:t>
            </a:r>
            <a:r>
              <a:rPr lang="pl-PL" sz="1800" b="1" dirty="0">
                <a:latin typeface="Courier New"/>
                <a:cs typeface="Courier New"/>
              </a:rPr>
              <a:t>("fast");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</a:t>
            </a:r>
            <a:r>
              <a:rPr lang="pl-PL" sz="1800" b="1" dirty="0" err="1">
                <a:latin typeface="Courier New"/>
                <a:cs typeface="Courier New"/>
              </a:rPr>
              <a:t>showing</a:t>
            </a:r>
            <a:r>
              <a:rPr lang="pl-PL" sz="1800" b="1" dirty="0">
                <a:latin typeface="Courier New"/>
                <a:cs typeface="Courier New"/>
              </a:rPr>
              <a:t> = </a:t>
            </a:r>
            <a:r>
              <a:rPr lang="pl-PL" sz="1800" b="1" dirty="0" err="1">
                <a:latin typeface="Courier New"/>
                <a:cs typeface="Courier New"/>
              </a:rPr>
              <a:t>false</a:t>
            </a:r>
            <a:r>
              <a:rPr lang="pl-PL" sz="1800" b="1" dirty="0">
                <a:latin typeface="Courier New"/>
                <a:cs typeface="Courier New"/>
              </a:rPr>
              <a:t>;</a:t>
            </a:r>
          </a:p>
          <a:p>
            <a:r>
              <a:rPr lang="pl-PL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meow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nb-NO" sz="1800" b="1" dirty="0">
                <a:latin typeface="Courier New"/>
                <a:cs typeface="Courier New"/>
              </a:rPr>
              <a:t>    alert("MEOW!");</a:t>
            </a:r>
          </a:p>
          <a:p>
            <a:r>
              <a:rPr lang="nb-NO" sz="1800" b="1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7919" y="1312875"/>
            <a:ext cx="11972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8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Downloads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>
                <a:hlinkClick r:id="rId2" action="ppaction://hlinkfile"/>
              </a:rPr>
              <a:t>jquery.com</a:t>
            </a:r>
            <a:r>
              <a:rPr lang="en-US" dirty="0"/>
              <a:t> to download.</a:t>
            </a:r>
          </a:p>
          <a:p>
            <a:pPr lvl="5"/>
            <a:endParaRPr lang="en-US" dirty="0"/>
          </a:p>
          <a:p>
            <a:r>
              <a:rPr lang="en-US" dirty="0"/>
              <a:t>The compressed versions will enable your web pages that use jQuery to download faster.</a:t>
            </a:r>
          </a:p>
          <a:p>
            <a:pPr lvl="4"/>
            <a:endParaRPr lang="en-US" dirty="0"/>
          </a:p>
          <a:p>
            <a:r>
              <a:rPr lang="en-US" dirty="0"/>
              <a:t>Create a symbolic link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jquery.js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the version you downloaded.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265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325903"/>
            <a:ext cx="7941898" cy="477053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wrapImage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(showing) {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    $("#image").</a:t>
            </a:r>
            <a:r>
              <a:rPr lang="pl-PL" sz="1800" b="1" dirty="0" err="1">
                <a:latin typeface="Courier New"/>
                <a:cs typeface="Courier New"/>
              </a:rPr>
              <a:t>wrap</a:t>
            </a:r>
            <a:r>
              <a:rPr lang="pl-PL" sz="1800" b="1" dirty="0">
                <a:latin typeface="Courier New"/>
                <a:cs typeface="Courier New"/>
              </a:rPr>
              <a:t>("&lt;div </a:t>
            </a:r>
            <a:r>
              <a:rPr lang="pl-PL" sz="1800" b="1" dirty="0" err="1">
                <a:latin typeface="Courier New"/>
                <a:cs typeface="Courier New"/>
              </a:rPr>
              <a:t>class</a:t>
            </a:r>
            <a:r>
              <a:rPr lang="pl-PL" sz="1800" b="1" dirty="0">
                <a:latin typeface="Courier New"/>
                <a:cs typeface="Courier New"/>
              </a:rPr>
              <a:t>='</a:t>
            </a:r>
            <a:r>
              <a:rPr lang="pl-PL" sz="1800" b="1" dirty="0" err="1">
                <a:latin typeface="Courier New"/>
                <a:cs typeface="Courier New"/>
              </a:rPr>
              <a:t>wrapped</a:t>
            </a:r>
            <a:r>
              <a:rPr lang="pl-PL" sz="1800" b="1" dirty="0">
                <a:latin typeface="Courier New"/>
                <a:cs typeface="Courier New"/>
              </a:rPr>
              <a:t>'&gt;&lt;/div&gt;");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wrapped = true;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unwrapImage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(showing &amp;&amp; wrapped) {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    var image = $("#image").</a:t>
            </a:r>
            <a:r>
              <a:rPr lang="da-DK" sz="1800" b="1" dirty="0" err="1">
                <a:latin typeface="Courier New"/>
                <a:cs typeface="Courier New"/>
              </a:rPr>
              <a:t>clone</a:t>
            </a:r>
            <a:r>
              <a:rPr lang="da-DK" sz="1800" b="1" dirty="0">
                <a:latin typeface="Courier New"/>
                <a:cs typeface="Courier New"/>
              </a:rPr>
              <a:t>();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    $(".</a:t>
            </a:r>
            <a:r>
              <a:rPr lang="pl-PL" sz="1800" b="1" dirty="0" err="1">
                <a:latin typeface="Courier New"/>
                <a:cs typeface="Courier New"/>
              </a:rPr>
              <a:t>wrapped</a:t>
            </a:r>
            <a:r>
              <a:rPr lang="pl-PL" sz="1800" b="1" dirty="0">
                <a:latin typeface="Courier New"/>
                <a:cs typeface="Courier New"/>
              </a:rPr>
              <a:t>").</a:t>
            </a:r>
            <a:r>
              <a:rPr lang="pl-PL" sz="1800" b="1" dirty="0" err="1">
                <a:latin typeface="Courier New"/>
                <a:cs typeface="Courier New"/>
              </a:rPr>
              <a:t>remove</a:t>
            </a:r>
            <a:r>
              <a:rPr lang="pl-PL" sz="1800" b="1" dirty="0">
                <a:latin typeface="Courier New"/>
                <a:cs typeface="Courier New"/>
              </a:rPr>
              <a:t>();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    $("#content").</a:t>
            </a:r>
            <a:r>
              <a:rPr lang="nl-NL" sz="1800" b="1" dirty="0" err="1">
                <a:latin typeface="Courier New"/>
                <a:cs typeface="Courier New"/>
              </a:rPr>
              <a:t>append</a:t>
            </a:r>
            <a:r>
              <a:rPr lang="nl-NL" sz="1800" b="1" dirty="0">
                <a:latin typeface="Courier New"/>
                <a:cs typeface="Courier New"/>
              </a:rPr>
              <a:t>(image);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wrapped = false;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9504" y="1234464"/>
            <a:ext cx="11972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66057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3868477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css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method to change </a:t>
            </a:r>
            <a:br>
              <a:rPr lang="en-US" dirty="0"/>
            </a:br>
            <a:r>
              <a:rPr lang="en-US" dirty="0"/>
              <a:t>an object’s position.</a:t>
            </a:r>
          </a:p>
          <a:p>
            <a:pPr lvl="4"/>
            <a:endParaRPr lang="en-US" dirty="0"/>
          </a:p>
          <a:p>
            <a:r>
              <a:rPr lang="en-US" dirty="0"/>
              <a:t>Use </a:t>
            </a:r>
            <a:r>
              <a:rPr lang="en-US" dirty="0">
                <a:solidFill>
                  <a:srgbClr val="B23C00"/>
                </a:solidFill>
              </a:rPr>
              <a:t>chaining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Or use a </a:t>
            </a:r>
            <a:r>
              <a:rPr lang="en-US" dirty="0">
                <a:solidFill>
                  <a:srgbClr val="B23C00"/>
                </a:solidFill>
              </a:rPr>
              <a:t>JSON object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683" y="3028890"/>
            <a:ext cx="8495986" cy="400110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$("#content").</a:t>
            </a:r>
            <a:r>
              <a:rPr lang="en-US" sz="2000" b="1" dirty="0" err="1">
                <a:latin typeface="Courier New"/>
                <a:cs typeface="Courier New"/>
              </a:rPr>
              <a:t>css</a:t>
            </a:r>
            <a:r>
              <a:rPr lang="en-US" sz="2000" b="1" dirty="0">
                <a:latin typeface="Courier New"/>
                <a:cs typeface="Courier New"/>
              </a:rPr>
              <a:t>("left", "10px").</a:t>
            </a:r>
            <a:r>
              <a:rPr lang="en-US" sz="2000" b="1" dirty="0" err="1">
                <a:latin typeface="Courier New"/>
                <a:cs typeface="Courier New"/>
              </a:rPr>
              <a:t>css</a:t>
            </a:r>
            <a:r>
              <a:rPr lang="en-US" sz="2000" b="1" dirty="0">
                <a:latin typeface="Courier New"/>
                <a:cs typeface="Courier New"/>
              </a:rPr>
              <a:t>("top", "120px");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35" y="4458455"/>
            <a:ext cx="6187286" cy="707886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$("#content").</a:t>
            </a:r>
            <a:r>
              <a:rPr lang="en-US" sz="2000" b="1" dirty="0" err="1">
                <a:latin typeface="Courier New"/>
                <a:cs typeface="Courier New"/>
              </a:rPr>
              <a:t>css</a:t>
            </a:r>
            <a:r>
              <a:rPr lang="en-US" sz="2000" b="1" dirty="0">
                <a:latin typeface="Courier New"/>
                <a:cs typeface="Courier New"/>
              </a:rPr>
              <a:t>( {"left": "10px",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"top":  "120px"} ); </a:t>
            </a:r>
          </a:p>
        </p:txBody>
      </p:sp>
    </p:spTree>
    <p:extLst>
      <p:ext uri="{BB962C8B-B14F-4D97-AF65-F5344CB8AC3E}">
        <p14:creationId xmlns:p14="http://schemas.microsoft.com/office/powerpoint/2010/main" val="6843514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042161"/>
          </a:xfrm>
        </p:spPr>
        <p:txBody>
          <a:bodyPr/>
          <a:lstStyle/>
          <a:p>
            <a:r>
              <a:rPr lang="en-US" dirty="0"/>
              <a:t>The jQuery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animate()</a:t>
            </a:r>
            <a:r>
              <a:rPr lang="en-US" dirty="0"/>
              <a:t> method changes </a:t>
            </a:r>
            <a:br>
              <a:rPr lang="en-US" dirty="0"/>
            </a:br>
            <a:r>
              <a:rPr lang="en-US" dirty="0"/>
              <a:t>any DOM characteristics (such as position) </a:t>
            </a:r>
            <a:br>
              <a:rPr lang="en-US" dirty="0"/>
            </a:br>
            <a:r>
              <a:rPr lang="en-US" dirty="0"/>
              <a:t>over time.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Change the left and top attribute values to 500px and 300px, respectively, over a span of 2 seconds.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59925" y="3477146"/>
            <a:ext cx="5263806" cy="1323439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da-DK" sz="2000" b="1" dirty="0">
                <a:latin typeface="Courier New"/>
                <a:cs typeface="Courier New"/>
              </a:rPr>
              <a:t>var end = {"</a:t>
            </a:r>
            <a:r>
              <a:rPr lang="da-DK" sz="2000" b="1" dirty="0" err="1">
                <a:latin typeface="Courier New"/>
                <a:cs typeface="Courier New"/>
              </a:rPr>
              <a:t>left</a:t>
            </a:r>
            <a:r>
              <a:rPr lang="da-DK" sz="2000" b="1" dirty="0">
                <a:latin typeface="Courier New"/>
                <a:cs typeface="Courier New"/>
              </a:rPr>
              <a:t>": "500px",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       "top":  "300px"};</a:t>
            </a:r>
          </a:p>
          <a:p>
            <a:r>
              <a:rPr lang="da-DK" sz="2000" b="1" dirty="0">
                <a:latin typeface="Courier New"/>
                <a:cs typeface="Courier New"/>
              </a:rPr>
              <a:t>...</a:t>
            </a:r>
          </a:p>
          <a:p>
            <a:r>
              <a:rPr lang="en-US" sz="2000" b="1" dirty="0">
                <a:latin typeface="Courier New"/>
                <a:cs typeface="Courier New"/>
              </a:rPr>
              <a:t>$("#content").animate(end, 2000);</a:t>
            </a:r>
          </a:p>
        </p:txBody>
      </p:sp>
    </p:spTree>
    <p:extLst>
      <p:ext uri="{BB962C8B-B14F-4D97-AF65-F5344CB8AC3E}">
        <p14:creationId xmlns:p14="http://schemas.microsoft.com/office/powerpoint/2010/main" val="6412227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322306"/>
          </a:xfrm>
        </p:spPr>
        <p:txBody>
          <a:bodyPr/>
          <a:lstStyle/>
          <a:p>
            <a:r>
              <a:rPr lang="en-US" dirty="0"/>
              <a:t>The animation can occur in two </a:t>
            </a:r>
            <a:r>
              <a:rPr lang="en-US"/>
              <a:t>modes.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swing: </a:t>
            </a:r>
            <a:r>
              <a:rPr lang="en-US" dirty="0"/>
              <a:t>The animation starts slowly, speeds up, and then ends slowly (like a child on a swing). </a:t>
            </a:r>
          </a:p>
          <a:p>
            <a:pPr lvl="1"/>
            <a:r>
              <a:rPr lang="en-US" dirty="0"/>
              <a:t>This is the default mode.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linear:</a:t>
            </a:r>
            <a:r>
              <a:rPr lang="en-US" dirty="0"/>
              <a:t> The animation occurs at a constant speed.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4800585"/>
            <a:ext cx="6802939" cy="400110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$("#content").animate(end, 2000, "linear");</a:t>
            </a:r>
          </a:p>
        </p:txBody>
      </p:sp>
    </p:spTree>
    <p:extLst>
      <p:ext uri="{BB962C8B-B14F-4D97-AF65-F5344CB8AC3E}">
        <p14:creationId xmlns:p14="http://schemas.microsoft.com/office/powerpoint/2010/main" val="12860351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234464"/>
            <a:ext cx="6466190" cy="50475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&lt;form action = ""&gt;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 </a:t>
            </a:r>
            <a:r>
              <a:rPr lang="it-IT" sz="1400" b="1" dirty="0" err="1">
                <a:latin typeface="Courier New"/>
                <a:cs typeface="Courier New"/>
              </a:rPr>
              <a:t>type</a:t>
            </a:r>
            <a:r>
              <a:rPr lang="it-IT" sz="1400" b="1" dirty="0">
                <a:latin typeface="Courier New"/>
                <a:cs typeface="Courier New"/>
              </a:rPr>
              <a:t> = "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" id = "home"&gt;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    Home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&lt;button type = "button" id = "swing"&gt;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Swing glide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 </a:t>
            </a:r>
            <a:r>
              <a:rPr lang="it-IT" sz="1400" b="1" dirty="0" err="1">
                <a:latin typeface="Courier New"/>
                <a:cs typeface="Courier New"/>
              </a:rPr>
              <a:t>type</a:t>
            </a:r>
            <a:r>
              <a:rPr lang="it-IT" sz="1400" b="1" dirty="0">
                <a:latin typeface="Courier New"/>
                <a:cs typeface="Courier New"/>
              </a:rPr>
              <a:t> = "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" id = "linear"&gt;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    Linear </a:t>
            </a:r>
            <a:r>
              <a:rPr lang="it-IT" sz="1400" b="1" dirty="0" err="1">
                <a:latin typeface="Courier New"/>
                <a:cs typeface="Courier New"/>
              </a:rPr>
              <a:t>glide</a:t>
            </a:r>
            <a:endParaRPr lang="it-IT" sz="1400" b="1" dirty="0">
              <a:latin typeface="Courier New"/>
              <a:cs typeface="Courier New"/>
            </a:endParaRP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 </a:t>
            </a:r>
            <a:r>
              <a:rPr lang="it-IT" sz="1400" b="1" dirty="0" err="1">
                <a:latin typeface="Courier New"/>
                <a:cs typeface="Courier New"/>
              </a:rPr>
              <a:t>type</a:t>
            </a:r>
            <a:r>
              <a:rPr lang="it-IT" sz="1400" b="1" dirty="0">
                <a:latin typeface="Courier New"/>
                <a:cs typeface="Courier New"/>
              </a:rPr>
              <a:t> = "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" id = "</a:t>
            </a:r>
            <a:r>
              <a:rPr lang="it-IT" sz="1400" b="1" dirty="0" err="1">
                <a:latin typeface="Courier New"/>
                <a:cs typeface="Courier New"/>
              </a:rPr>
              <a:t>left</a:t>
            </a:r>
            <a:r>
              <a:rPr lang="it-IT" sz="1400" b="1" dirty="0">
                <a:latin typeface="Courier New"/>
                <a:cs typeface="Courier New"/>
              </a:rPr>
              <a:t>"&gt;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    &amp;lt;--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&lt;button type = "button" id = "right"&gt;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--&gt;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&lt;/form&gt;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&lt;p id="content"&gt;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</a:t>
            </a:r>
            <a:r>
              <a:rPr lang="en-US" sz="1400" b="1" dirty="0" err="1">
                <a:latin typeface="Courier New"/>
                <a:cs typeface="Courier New"/>
              </a:rPr>
              <a:t>img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src</a:t>
            </a:r>
            <a:r>
              <a:rPr lang="en-US" sz="1400" b="1" dirty="0">
                <a:latin typeface="Courier New"/>
                <a:cs typeface="Courier New"/>
              </a:rPr>
              <a:t>="images/</a:t>
            </a:r>
            <a:r>
              <a:rPr lang="en-US" sz="1400" b="1" dirty="0" err="1">
                <a:latin typeface="Courier New"/>
                <a:cs typeface="Courier New"/>
              </a:rPr>
              <a:t>Bristol.png</a:t>
            </a:r>
            <a:r>
              <a:rPr lang="en-US" sz="1400" b="1" dirty="0">
                <a:latin typeface="Courier New"/>
                <a:cs typeface="Courier New"/>
              </a:rPr>
              <a:t>" width="200" id="image"/&gt;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&lt;/p&gt;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3658" y="1325903"/>
            <a:ext cx="135926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animate.html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741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88757" y="1366385"/>
            <a:ext cx="4937706" cy="526298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$(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da-DK" b="1" dirty="0">
                <a:latin typeface="Courier New"/>
                <a:cs typeface="Courier New"/>
              </a:rPr>
              <a:t>var start = {"</a:t>
            </a:r>
            <a:r>
              <a:rPr lang="da-DK" b="1" dirty="0" err="1">
                <a:latin typeface="Courier New"/>
                <a:cs typeface="Courier New"/>
              </a:rPr>
              <a:t>left</a:t>
            </a:r>
            <a:r>
              <a:rPr lang="da-DK" b="1" dirty="0">
                <a:latin typeface="Courier New"/>
                <a:cs typeface="Courier New"/>
              </a:rPr>
              <a:t>": "10px",</a:t>
            </a:r>
          </a:p>
          <a:p>
            <a:r>
              <a:rPr lang="da-DK" b="1" dirty="0">
                <a:latin typeface="Courier New"/>
                <a:cs typeface="Courier New"/>
              </a:rPr>
              <a:t>             "top":  "120px"};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>
                <a:latin typeface="Courier New"/>
                <a:cs typeface="Courier New"/>
              </a:rPr>
              <a:t>var end   = {"</a:t>
            </a:r>
            <a:r>
              <a:rPr lang="da-DK" b="1" dirty="0" err="1">
                <a:latin typeface="Courier New"/>
                <a:cs typeface="Courier New"/>
              </a:rPr>
              <a:t>left</a:t>
            </a:r>
            <a:r>
              <a:rPr lang="da-DK" b="1" dirty="0">
                <a:latin typeface="Courier New"/>
                <a:cs typeface="Courier New"/>
              </a:rPr>
              <a:t>": "500px",</a:t>
            </a:r>
          </a:p>
          <a:p>
            <a:r>
              <a:rPr lang="da-DK" b="1" dirty="0">
                <a:latin typeface="Courier New"/>
                <a:cs typeface="Courier New"/>
              </a:rPr>
              <a:t>             "top":  "300px"};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 err="1">
                <a:latin typeface="Courier New"/>
                <a:cs typeface="Courier New"/>
              </a:rPr>
              <a:t>function</a:t>
            </a:r>
            <a:r>
              <a:rPr lang="da-DK" b="1" dirty="0">
                <a:latin typeface="Courier New"/>
                <a:cs typeface="Courier New"/>
              </a:rPr>
              <a:t> </a:t>
            </a:r>
            <a:r>
              <a:rPr lang="da-DK" b="1" dirty="0" err="1">
                <a:latin typeface="Courier New"/>
                <a:cs typeface="Courier New"/>
              </a:rPr>
              <a:t>init</a:t>
            </a:r>
            <a:r>
              <a:rPr lang="da-DK" b="1" dirty="0">
                <a:latin typeface="Courier New"/>
                <a:cs typeface="Courier New"/>
              </a:rPr>
              <a:t>()</a:t>
            </a:r>
          </a:p>
          <a:p>
            <a:r>
              <a:rPr lang="da-DK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$("#home").click(home);</a:t>
            </a:r>
          </a:p>
          <a:p>
            <a:r>
              <a:rPr lang="en-US" b="1" dirty="0">
                <a:latin typeface="Courier New"/>
                <a:cs typeface="Courier New"/>
              </a:rPr>
              <a:t>    $("#swing").click(</a:t>
            </a:r>
            <a:r>
              <a:rPr lang="en-US" b="1" dirty="0" err="1">
                <a:latin typeface="Courier New"/>
                <a:cs typeface="Courier New"/>
              </a:rPr>
              <a:t>swingGlide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$("#linear").click(</a:t>
            </a:r>
            <a:r>
              <a:rPr lang="en-US" b="1" dirty="0" err="1">
                <a:latin typeface="Courier New"/>
                <a:cs typeface="Courier New"/>
              </a:rPr>
              <a:t>linearGlide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cs-CZ" b="1" dirty="0">
                <a:latin typeface="Courier New"/>
                <a:cs typeface="Courier New"/>
              </a:rPr>
              <a:t>    $("#</a:t>
            </a:r>
            <a:r>
              <a:rPr lang="cs-CZ" b="1" dirty="0" err="1">
                <a:latin typeface="Courier New"/>
                <a:cs typeface="Courier New"/>
              </a:rPr>
              <a:t>left</a:t>
            </a:r>
            <a:r>
              <a:rPr lang="cs-CZ" b="1" dirty="0">
                <a:latin typeface="Courier New"/>
                <a:cs typeface="Courier New"/>
              </a:rPr>
              <a:t>").</a:t>
            </a:r>
            <a:r>
              <a:rPr lang="cs-CZ" b="1" dirty="0" err="1">
                <a:latin typeface="Courier New"/>
                <a:cs typeface="Courier New"/>
              </a:rPr>
              <a:t>click</a:t>
            </a:r>
            <a:r>
              <a:rPr lang="cs-CZ" b="1" dirty="0">
                <a:latin typeface="Courier New"/>
                <a:cs typeface="Courier New"/>
              </a:rPr>
              <a:t>(</a:t>
            </a:r>
            <a:r>
              <a:rPr lang="cs-CZ" b="1" dirty="0" err="1">
                <a:latin typeface="Courier New"/>
                <a:cs typeface="Courier New"/>
              </a:rPr>
              <a:t>left</a:t>
            </a:r>
            <a:r>
              <a:rPr lang="cs-CZ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$("#right").click(right);</a:t>
            </a:r>
          </a:p>
          <a:p>
            <a:r>
              <a:rPr lang="en-US" b="1" dirty="0">
                <a:latin typeface="Courier New"/>
                <a:cs typeface="Courier New"/>
              </a:rPr>
              <a:t>} 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home()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hu-HU" b="1" dirty="0">
                <a:latin typeface="Courier New"/>
                <a:cs typeface="Courier New"/>
              </a:rPr>
              <a:t>    $("#content").css(start);</a:t>
            </a:r>
          </a:p>
          <a:p>
            <a:r>
              <a:rPr lang="hu-HU" b="1" dirty="0">
                <a:latin typeface="Courier New"/>
                <a:cs typeface="Courier New"/>
              </a:rPr>
              <a:t>}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7756" y="1234464"/>
            <a:ext cx="13244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animate.js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009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366385"/>
            <a:ext cx="6464330" cy="526298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swingGlide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home();</a:t>
            </a:r>
          </a:p>
          <a:p>
            <a:r>
              <a:rPr lang="en-US" b="1" dirty="0">
                <a:latin typeface="Courier New"/>
                <a:cs typeface="Courier New"/>
              </a:rPr>
              <a:t>    $("#content").animate(end, 2000);</a:t>
            </a:r>
          </a:p>
          <a:p>
            <a:r>
              <a:rPr lang="en-US" b="1" dirty="0">
                <a:latin typeface="Courier New"/>
                <a:cs typeface="Courier New"/>
              </a:rPr>
              <a:t>} 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linearGlide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home();</a:t>
            </a:r>
          </a:p>
          <a:p>
            <a:r>
              <a:rPr lang="en-US" b="1" dirty="0">
                <a:latin typeface="Courier New"/>
                <a:cs typeface="Courier New"/>
              </a:rPr>
              <a:t>    $("#content").animate(end, 2000,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"linear"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} 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left()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$("#content").animate({"left": "-=10px"}, 100);</a:t>
            </a:r>
          </a:p>
          <a:p>
            <a:r>
              <a:rPr lang="en-US" b="1" dirty="0">
                <a:latin typeface="Courier New"/>
                <a:cs typeface="Courier New"/>
              </a:rPr>
              <a:t>} 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right()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$("#content").animate({"left": "+=10px"}, 100);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1234464"/>
            <a:ext cx="13244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animate.js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55243" y="5806414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17877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jQuery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13745"/>
          </a:xfrm>
        </p:spPr>
        <p:txBody>
          <a:bodyPr/>
          <a:lstStyle/>
          <a:p>
            <a:r>
              <a:rPr lang="en-US" dirty="0"/>
              <a:t>To use the jQuery library in your web page:</a:t>
            </a:r>
          </a:p>
          <a:p>
            <a:pPr marL="471487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download from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Content Delivery Network </a:t>
            </a:r>
            <a:r>
              <a:rPr lang="en-US" dirty="0"/>
              <a:t>(CDN) </a:t>
            </a:r>
            <a:br>
              <a:rPr lang="en-US" dirty="0"/>
            </a:br>
            <a:r>
              <a:rPr lang="en-US" dirty="0"/>
              <a:t>such as Google hosted libraries: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82813" y="1965976"/>
            <a:ext cx="4802066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&lt;script type="text/</a:t>
            </a:r>
            <a:r>
              <a:rPr lang="en-US" sz="2000" b="1" dirty="0" err="1">
                <a:latin typeface="Courier New"/>
                <a:cs typeface="Courier New"/>
              </a:rPr>
              <a:t>javascript</a:t>
            </a:r>
            <a:r>
              <a:rPr lang="en-US" sz="2000" b="1" dirty="0">
                <a:latin typeface="Courier New"/>
                <a:cs typeface="Courier New"/>
              </a:rPr>
              <a:t>”</a:t>
            </a:r>
          </a:p>
          <a:p>
            <a:r>
              <a:rPr lang="cs-CZ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cs-CZ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src</a:t>
            </a:r>
            <a:r>
              <a:rPr lang="cs-CZ" sz="2000" b="1" dirty="0">
                <a:solidFill>
                  <a:srgbClr val="B23C00"/>
                </a:solidFill>
                <a:latin typeface="Courier New"/>
                <a:cs typeface="Courier New"/>
              </a:rPr>
              <a:t> ="</a:t>
            </a:r>
            <a:r>
              <a:rPr lang="cs-CZ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jquery.js</a:t>
            </a:r>
            <a:r>
              <a:rPr lang="cs-CZ" sz="20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cs-CZ" sz="2000" b="1" dirty="0">
                <a:latin typeface="Courier New"/>
                <a:cs typeface="Courier New"/>
              </a:rPr>
              <a:t>&gt;</a:t>
            </a:r>
          </a:p>
          <a:p>
            <a:r>
              <a:rPr lang="cs-CZ" sz="2000" b="1" dirty="0">
                <a:latin typeface="Courier New"/>
                <a:cs typeface="Courier New"/>
              </a:rPr>
              <a:t>&lt;/</a:t>
            </a:r>
            <a:r>
              <a:rPr lang="cs-CZ" sz="2000" b="1" dirty="0" err="1">
                <a:latin typeface="Courier New"/>
                <a:cs typeface="Courier New"/>
              </a:rPr>
              <a:t>script</a:t>
            </a:r>
            <a:r>
              <a:rPr lang="cs-CZ" sz="2000" b="1" dirty="0">
                <a:latin typeface="Courier New"/>
                <a:cs typeface="Courier New"/>
              </a:rPr>
              <a:t>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928" y="4838706"/>
            <a:ext cx="8778143" cy="7848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&lt;script type="text/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javascript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</a:p>
          <a:p>
            <a:r>
              <a:rPr lang="en-US" sz="15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5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src</a:t>
            </a:r>
            <a:r>
              <a:rPr lang="en-US" sz="15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="https://</a:t>
            </a:r>
            <a:r>
              <a:rPr lang="en-US" sz="15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ajax.googleapis.com</a:t>
            </a:r>
            <a:r>
              <a:rPr lang="en-US" sz="15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/ajax/libs/</a:t>
            </a:r>
            <a:r>
              <a:rPr lang="en-US" sz="15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jquery</a:t>
            </a:r>
            <a:r>
              <a:rPr lang="en-US" sz="15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/3.4.1/</a:t>
            </a:r>
            <a:r>
              <a:rPr lang="en-US" sz="15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jquery.min.js</a:t>
            </a:r>
            <a:r>
              <a:rPr lang="en-US" sz="15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"&gt;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23167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complete jQuery API, </a:t>
            </a:r>
            <a:br>
              <a:rPr lang="en-US" dirty="0"/>
            </a:br>
            <a:r>
              <a:rPr lang="en-US" dirty="0"/>
              <a:t>see </a:t>
            </a:r>
            <a:r>
              <a:rPr lang="en-US" dirty="0">
                <a:hlinkClick r:id="rId2"/>
              </a:rPr>
              <a:t>http://api.jquery.com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AJAX with jQuery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234464"/>
            <a:ext cx="5368777" cy="4524315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&lt;!DOCTYPE html&gt;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&lt;html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lang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="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"&gt;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&lt;head&gt;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&lt;meta charset="UTF-8"&gt;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&lt;title&gt;Simple AJAX with jQuery&lt;/title&gt;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&lt;script type = "text/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javascript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"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src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= "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js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jquery.js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"&gt;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&lt;/script&gt;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&lt;script type = "text/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javascript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"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src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= "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js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jq-ajax.js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"&gt;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&lt;/script&gt;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&lt;/head&gt;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&lt;body&gt;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&lt;h1&gt;Simple AJAX with jQuery&lt;/h1&gt;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&lt;div id = "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output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"&gt;&lt;/div&gt;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&lt;/body&gt;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67588" y="5242583"/>
            <a:ext cx="4504759" cy="156966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$(document).ready(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#output</a:t>
            </a:r>
            <a:r>
              <a:rPr lang="en-US" b="1" dirty="0">
                <a:latin typeface="Courier New"/>
                <a:cs typeface="Courier New"/>
              </a:rPr>
              <a:t>").load("</a:t>
            </a:r>
            <a:r>
              <a:rPr lang="en-US" b="1" dirty="0" err="1">
                <a:latin typeface="Courier New"/>
                <a:cs typeface="Courier New"/>
              </a:rPr>
              <a:t>lorem.txt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46317" y="1325903"/>
            <a:ext cx="123303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jq-ajax.html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57479" y="5166341"/>
            <a:ext cx="11977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jq-ajax.js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46463" y="572169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128128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320994" cy="3748999"/>
          </a:xfrm>
        </p:spPr>
        <p:txBody>
          <a:bodyPr/>
          <a:lstStyle/>
          <a:p>
            <a:r>
              <a:rPr lang="en-US" dirty="0"/>
              <a:t>Create a </a:t>
            </a:r>
            <a:r>
              <a:rPr lang="en-US" dirty="0">
                <a:solidFill>
                  <a:srgbClr val="B23C00"/>
                </a:solidFill>
              </a:rPr>
              <a:t>jQuery object</a:t>
            </a:r>
            <a:r>
              <a:rPr lang="en-US" dirty="0"/>
              <a:t> from a DOM element.</a:t>
            </a:r>
          </a:p>
          <a:p>
            <a:pPr lvl="5"/>
            <a:endParaRPr lang="en-US" dirty="0"/>
          </a:p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$()</a:t>
            </a:r>
            <a:r>
              <a:rPr lang="en-US" dirty="0"/>
              <a:t> function.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creates a jQuery object from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div</a:t>
            </a:r>
            <a:r>
              <a:rPr lang="en-US" dirty="0"/>
              <a:t> with id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output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Simpler than: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25963" y="3881725"/>
            <a:ext cx="444549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&lt;div id="</a:t>
            </a:r>
            <a:r>
              <a:rPr lang="en-US" sz="2400" b="1" dirty="0">
                <a:solidFill>
                  <a:srgbClr val="008000"/>
                </a:solidFill>
                <a:latin typeface="Courier New"/>
                <a:cs typeface="Courier New"/>
              </a:rPr>
              <a:t>output</a:t>
            </a:r>
            <a:r>
              <a:rPr lang="en-US" sz="2400" b="1" dirty="0">
                <a:latin typeface="Courier New"/>
                <a:cs typeface="Courier New"/>
              </a:rPr>
              <a:t>"&gt;&lt;/div&gt;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6098" y="2606049"/>
            <a:ext cx="2474465" cy="46166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hr-HR" sz="2400" b="1" dirty="0">
                <a:latin typeface="Courier New"/>
                <a:cs typeface="Courier New"/>
              </a:rPr>
              <a:t>$("#</a:t>
            </a:r>
            <a:r>
              <a:rPr lang="hr-HR" sz="2400" b="1" dirty="0">
                <a:solidFill>
                  <a:srgbClr val="008000"/>
                </a:solidFill>
                <a:latin typeface="Courier New"/>
                <a:cs typeface="Courier New"/>
              </a:rPr>
              <a:t>output</a:t>
            </a:r>
            <a:r>
              <a:rPr lang="hr-HR" sz="2400" b="1" dirty="0">
                <a:latin typeface="Courier New"/>
                <a:cs typeface="Courier New"/>
              </a:rPr>
              <a:t>")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35" y="5161871"/>
            <a:ext cx="6279634" cy="46166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hr-HR" sz="2400" b="1" dirty="0" err="1">
                <a:latin typeface="Courier New"/>
                <a:cs typeface="Courier New"/>
              </a:rPr>
              <a:t>document.getElementById</a:t>
            </a:r>
            <a:r>
              <a:rPr lang="hr-HR" sz="2400" b="1" dirty="0">
                <a:latin typeface="Courier New"/>
                <a:cs typeface="Courier New"/>
              </a:rPr>
              <a:t>("</a:t>
            </a:r>
            <a:r>
              <a:rPr lang="hr-HR" sz="2400" b="1" dirty="0">
                <a:solidFill>
                  <a:srgbClr val="008000"/>
                </a:solidFill>
                <a:latin typeface="Courier New"/>
                <a:cs typeface="Courier New"/>
              </a:rPr>
              <a:t>output</a:t>
            </a:r>
            <a:r>
              <a:rPr lang="hr-HR" sz="2400" b="1" dirty="0">
                <a:latin typeface="Courier New"/>
                <a:cs typeface="Courier New"/>
              </a:rPr>
              <a:t>")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6031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02453"/>
          </a:xfrm>
        </p:spPr>
        <p:txBody>
          <a:bodyPr/>
          <a:lstStyle/>
          <a:p>
            <a:r>
              <a:rPr lang="en-US" dirty="0"/>
              <a:t>A jQuery object adds </a:t>
            </a:r>
            <a:r>
              <a:rPr lang="en-US" dirty="0">
                <a:solidFill>
                  <a:srgbClr val="B23C00"/>
                </a:solidFill>
              </a:rPr>
              <a:t>new functionality</a:t>
            </a:r>
            <a:r>
              <a:rPr lang="en-US" u="sng" dirty="0"/>
              <a:t> </a:t>
            </a:r>
            <a:br>
              <a:rPr lang="en-US" dirty="0"/>
            </a:br>
            <a:r>
              <a:rPr lang="en-US" dirty="0"/>
              <a:t>to its DOM element.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Perform an </a:t>
            </a:r>
            <a:r>
              <a:rPr lang="en-US" dirty="0">
                <a:solidFill>
                  <a:srgbClr val="B23C00"/>
                </a:solidFill>
              </a:rPr>
              <a:t>AJAX document load</a:t>
            </a:r>
            <a:r>
              <a:rPr lang="en-US" dirty="0"/>
              <a:t> and replace the contents of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dirty="0"/>
              <a:t> with the document contents.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Equivalent to: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7982" y="2788927"/>
            <a:ext cx="4955979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$("#output").load("</a:t>
            </a:r>
            <a:r>
              <a:rPr lang="en-US" sz="2000" b="1" dirty="0" err="1">
                <a:latin typeface="Courier New"/>
                <a:cs typeface="Courier New"/>
              </a:rPr>
              <a:t>lorem.txt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964" y="4857670"/>
            <a:ext cx="8342072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$("#output").html("&lt;h2&gt;&lt;</a:t>
            </a:r>
            <a:r>
              <a:rPr lang="en-US" sz="2000" b="1" dirty="0" err="1">
                <a:latin typeface="Courier New"/>
                <a:cs typeface="Courier New"/>
              </a:rPr>
              <a:t>em</a:t>
            </a:r>
            <a:r>
              <a:rPr lang="en-US" sz="2000" b="1" dirty="0">
                <a:latin typeface="Courier New"/>
                <a:cs typeface="Courier New"/>
              </a:rPr>
              <a:t>&gt;Hello, world!&lt;/</a:t>
            </a:r>
            <a:r>
              <a:rPr lang="en-US" sz="2000" b="1" dirty="0" err="1">
                <a:latin typeface="Courier New"/>
                <a:cs typeface="Courier New"/>
              </a:rPr>
              <a:t>em</a:t>
            </a:r>
            <a:r>
              <a:rPr lang="en-US" sz="2000" b="1" dirty="0">
                <a:latin typeface="Courier New"/>
                <a:cs typeface="Courier New"/>
              </a:rPr>
              <a:t>&gt;&lt;/h2&gt;");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806" y="6012918"/>
            <a:ext cx="7880332" cy="70788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("output")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.</a:t>
            </a:r>
            <a:r>
              <a:rPr lang="en-US" sz="2000" b="1" dirty="0" err="1">
                <a:latin typeface="Courier New"/>
                <a:cs typeface="Courier New"/>
              </a:rPr>
              <a:t>innerHTML</a:t>
            </a:r>
            <a:r>
              <a:rPr lang="en-US" sz="2000" b="1" dirty="0">
                <a:latin typeface="Courier New"/>
                <a:cs typeface="Courier New"/>
              </a:rPr>
              <a:t>("&lt;h2&gt;&lt;</a:t>
            </a:r>
            <a:r>
              <a:rPr lang="en-US" sz="2000" b="1" dirty="0" err="1">
                <a:latin typeface="Courier New"/>
                <a:cs typeface="Courier New"/>
              </a:rPr>
              <a:t>em</a:t>
            </a:r>
            <a:r>
              <a:rPr lang="en-US" sz="2000" b="1" dirty="0">
                <a:latin typeface="Courier New"/>
                <a:cs typeface="Courier New"/>
              </a:rPr>
              <a:t>&gt;Hello, world!&lt;/</a:t>
            </a:r>
            <a:r>
              <a:rPr lang="en-US" sz="2000" b="1" dirty="0" err="1">
                <a:latin typeface="Courier New"/>
                <a:cs typeface="Courier New"/>
              </a:rPr>
              <a:t>em</a:t>
            </a:r>
            <a:r>
              <a:rPr lang="en-US" sz="2000" b="1" dirty="0">
                <a:latin typeface="Courier New"/>
                <a:cs typeface="Courier New"/>
              </a:rPr>
              <a:t>&gt;&lt;/h2&gt;");</a:t>
            </a:r>
          </a:p>
        </p:txBody>
      </p:sp>
    </p:spTree>
    <p:extLst>
      <p:ext uri="{BB962C8B-B14F-4D97-AF65-F5344CB8AC3E}">
        <p14:creationId xmlns:p14="http://schemas.microsoft.com/office/powerpoint/2010/main" val="168307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36697"/>
          </a:xfrm>
        </p:spPr>
        <p:txBody>
          <a:bodyPr/>
          <a:lstStyle/>
          <a:p>
            <a:r>
              <a:rPr lang="en-US" dirty="0"/>
              <a:t>Instead of:</a:t>
            </a:r>
          </a:p>
          <a:p>
            <a:endParaRPr lang="en-US" dirty="0"/>
          </a:p>
          <a:p>
            <a:pPr lvl="1"/>
            <a:r>
              <a:rPr lang="en-US" dirty="0"/>
              <a:t>Call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init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</a:t>
            </a:r>
            <a:r>
              <a:rPr lang="en-US" u="sng" dirty="0"/>
              <a:t>after</a:t>
            </a:r>
            <a:r>
              <a:rPr lang="en-US" dirty="0"/>
              <a:t> the entire page is </a:t>
            </a:r>
            <a:r>
              <a:rPr lang="en-US" u="sng" dirty="0"/>
              <a:t>displayed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Use the jQuery statement:</a:t>
            </a:r>
          </a:p>
          <a:p>
            <a:endParaRPr lang="en-US" dirty="0"/>
          </a:p>
          <a:p>
            <a:pPr lvl="1"/>
            <a:r>
              <a:rPr lang="en-US" dirty="0"/>
              <a:t>Call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init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</a:t>
            </a:r>
            <a:r>
              <a:rPr lang="en-US" u="sng" dirty="0"/>
              <a:t>after</a:t>
            </a:r>
            <a:r>
              <a:rPr lang="en-US" dirty="0"/>
              <a:t> the entire page is </a:t>
            </a:r>
            <a:r>
              <a:rPr lang="en-US" u="sng" dirty="0"/>
              <a:t>loaded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but </a:t>
            </a:r>
            <a:r>
              <a:rPr lang="en-US" u="sng" dirty="0"/>
              <a:t>before</a:t>
            </a:r>
            <a:r>
              <a:rPr lang="en-US" dirty="0"/>
              <a:t> the page </a:t>
            </a:r>
            <a:r>
              <a:rPr lang="en-US" u="sng" dirty="0"/>
              <a:t>displays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A shortcut: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1781" y="1840183"/>
            <a:ext cx="357075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 </a:t>
            </a:r>
            <a:r>
              <a:rPr lang="en-US" sz="2000" b="1" dirty="0" err="1">
                <a:latin typeface="Courier New"/>
                <a:cs typeface="Courier New"/>
              </a:rPr>
              <a:t>onload</a:t>
            </a:r>
            <a:r>
              <a:rPr lang="en-US" sz="2000" b="1" dirty="0">
                <a:latin typeface="Courier New"/>
                <a:cs typeface="Courier New"/>
              </a:rPr>
              <a:t>="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()"&gt;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3633" y="3520439"/>
            <a:ext cx="3878586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$(document).ready(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29173" y="5131987"/>
            <a:ext cx="1415973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1198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30779</TotalTime>
  <Words>3166</Words>
  <Application>Microsoft Macintosh PowerPoint</Application>
  <PresentationFormat>On-screen Show (4:3)</PresentationFormat>
  <Paragraphs>619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Courier New</vt:lpstr>
      <vt:lpstr>Times New Roman</vt:lpstr>
      <vt:lpstr>Wingdings</vt:lpstr>
      <vt:lpstr>Quadrant</vt:lpstr>
      <vt:lpstr>CMPE 280 Web UI Design and Development February 25 Class Meeting</vt:lpstr>
      <vt:lpstr>jQuery</vt:lpstr>
      <vt:lpstr>jQuery Downloads</vt:lpstr>
      <vt:lpstr>Using the jQuery Library</vt:lpstr>
      <vt:lpstr>jQuery API</vt:lpstr>
      <vt:lpstr>Simple AJAX with jQuery</vt:lpstr>
      <vt:lpstr>jQuery Objects</vt:lpstr>
      <vt:lpstr>jQuery Objects, cont’d</vt:lpstr>
      <vt:lpstr>jQuery Initialization</vt:lpstr>
      <vt:lpstr>Selecting Elements</vt:lpstr>
      <vt:lpstr>Setting Style</vt:lpstr>
      <vt:lpstr>Example: Hover Event</vt:lpstr>
      <vt:lpstr>jQuery Events</vt:lpstr>
      <vt:lpstr>jQuery Events, cont’d</vt:lpstr>
      <vt:lpstr>Changing Classes Dynamically</vt:lpstr>
      <vt:lpstr>jQuery/AJAX Templates</vt:lpstr>
      <vt:lpstr>jQuery/AJAX Template Example</vt:lpstr>
      <vt:lpstr>jQuery/AJAX Template Example, cont’d</vt:lpstr>
      <vt:lpstr>jQuery/AJAX Template Example, cont’d</vt:lpstr>
      <vt:lpstr>Automatic Looping with each()</vt:lpstr>
      <vt:lpstr>Automatic Looping with each(), cont’d</vt:lpstr>
      <vt:lpstr>Automatic Looping with each(), cont’d</vt:lpstr>
      <vt:lpstr>Automatic Looping with each(), cont’d</vt:lpstr>
      <vt:lpstr>jQuery Object Effects</vt:lpstr>
      <vt:lpstr>jQuery Object Effects, cont’d</vt:lpstr>
      <vt:lpstr>jQuery Object Effects, cont’d</vt:lpstr>
      <vt:lpstr>jQuery Object Effects, cont’d</vt:lpstr>
      <vt:lpstr>jQuery Object Effects, cont’d</vt:lpstr>
      <vt:lpstr>jQuery Object Effects, cont’d</vt:lpstr>
      <vt:lpstr>jQuery Object Effects, cont’d</vt:lpstr>
      <vt:lpstr>jQuery Object Animation</vt:lpstr>
      <vt:lpstr>jQuery Object Animation, cont’d</vt:lpstr>
      <vt:lpstr>jQuery Object Animation, cont’d</vt:lpstr>
      <vt:lpstr>jQuery Object Animation, cont’d</vt:lpstr>
      <vt:lpstr>jQuery Object Animation, cont’d</vt:lpstr>
      <vt:lpstr>jQuery Object Animation,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425</cp:revision>
  <dcterms:created xsi:type="dcterms:W3CDTF">2008-01-12T03:52:55Z</dcterms:created>
  <dcterms:modified xsi:type="dcterms:W3CDTF">2020-03-09T05:01:41Z</dcterms:modified>
</cp:coreProperties>
</file>