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93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6" r:id="rId28"/>
    <p:sldId id="294" r:id="rId29"/>
    <p:sldId id="297" r:id="rId30"/>
    <p:sldId id="303" r:id="rId31"/>
    <p:sldId id="291" r:id="rId32"/>
    <p:sldId id="292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008000"/>
    <a:srgbClr val="0033CC"/>
    <a:srgbClr val="009051"/>
    <a:srgbClr val="8F0000"/>
    <a:srgbClr val="CC99FF"/>
    <a:srgbClr val="F2E5D0"/>
    <a:srgbClr val="DEF0F2"/>
    <a:srgbClr val="464646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18" autoAdjust="0"/>
    <p:restoredTop sz="86364" autoAdjust="0"/>
  </p:normalViewPr>
  <p:slideViewPr>
    <p:cSldViewPr>
      <p:cViewPr varScale="1">
        <p:scale>
          <a:sx n="220" d="100"/>
          <a:sy n="220" d="100"/>
        </p:scale>
        <p:origin x="57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2/19/20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38120" y="6248400"/>
            <a:ext cx="548679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2020: February 20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28239" y="6263609"/>
            <a:ext cx="2765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280: Web UI Design</a:t>
            </a:r>
            <a:r>
              <a:rPr lang="en-US" sz="1000" baseline="0" dirty="0"/>
              <a:t> and Development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xml/dom_http.asp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CMPE 280</a:t>
            </a:r>
            <a:br>
              <a:rPr lang="en-US" sz="3200" dirty="0"/>
            </a:br>
            <a:r>
              <a:rPr lang="en-US" sz="3200" dirty="0"/>
              <a:t>Web UI Design and Development</a:t>
            </a:r>
            <a:br>
              <a:rPr lang="en-US" sz="3600" dirty="0"/>
            </a:br>
            <a:r>
              <a:rPr lang="en-US" sz="2400" dirty="0"/>
              <a:t>February 20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2020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40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dirty="0"/>
              <a:t>Also recall how we used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innerHTML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and JavaScript to modify the DOM: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62652" y="2331732"/>
            <a:ext cx="4986762" cy="2554545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b="1" dirty="0">
                <a:latin typeface="Courier New"/>
                <a:cs typeface="Courier New"/>
              </a:rPr>
              <a:t>    &lt;form action=""&gt;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</a:t>
            </a:r>
            <a:r>
              <a:rPr lang="en-US" b="1" dirty="0" err="1">
                <a:latin typeface="Courier New"/>
                <a:cs typeface="Courier New"/>
              </a:rPr>
              <a:t>fieldset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...</a:t>
            </a:r>
            <a:endParaRPr lang="cs-CZ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    &lt;/</a:t>
            </a:r>
            <a:r>
              <a:rPr lang="en-US" b="1" dirty="0" err="1">
                <a:latin typeface="Courier New"/>
                <a:cs typeface="Courier New"/>
              </a:rPr>
              <a:t>fieldset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&lt;/form&gt;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&lt;div id="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outputDiv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"&gt;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&lt;p&gt;Output will appear here.&lt;/p&gt;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&lt;/div&gt;</a:t>
            </a:r>
          </a:p>
          <a:p>
            <a:r>
              <a:rPr lang="en-US" b="1" dirty="0">
                <a:latin typeface="Courier New"/>
                <a:cs typeface="Courier New"/>
              </a:rPr>
              <a:t>&lt;/body&gt;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21521" y="5074902"/>
            <a:ext cx="6833722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A6A6A6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/>
                <a:cs typeface="Courier New"/>
              </a:rPr>
              <a:t>document.getElementById</a:t>
            </a:r>
            <a:r>
              <a:rPr lang="en-US" sz="1800" b="1" dirty="0">
                <a:latin typeface="Courier New"/>
                <a:cs typeface="Courier New"/>
              </a:rPr>
              <a:t>(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"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outputDiv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"</a:t>
            </a:r>
            <a:r>
              <a:rPr lang="en-US" sz="1800" b="1" dirty="0">
                <a:latin typeface="Courier New"/>
                <a:cs typeface="Courier New"/>
              </a:rPr>
              <a:t>).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innerHTML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>
                <a:latin typeface="Courier New"/>
                <a:cs typeface="Courier New"/>
              </a:rPr>
              <a:t>=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"&lt;p&gt;&lt;strong&gt;" + 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x + " + " + y + " = " + sum + 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"&lt;/</a:t>
            </a:r>
            <a:r>
              <a:rPr lang="es-ES_tradnl" sz="1800" b="1" dirty="0" err="1">
                <a:latin typeface="Courier New"/>
                <a:cs typeface="Courier New"/>
              </a:rPr>
              <a:t>strong</a:t>
            </a:r>
            <a:r>
              <a:rPr lang="es-ES_tradnl" sz="1800" b="1" dirty="0">
                <a:latin typeface="Courier New"/>
                <a:cs typeface="Courier New"/>
              </a:rPr>
              <a:t>&gt;&lt;/p&gt;”;</a:t>
            </a:r>
          </a:p>
        </p:txBody>
      </p:sp>
    </p:spTree>
    <p:extLst>
      <p:ext uri="{BB962C8B-B14F-4D97-AF65-F5344CB8AC3E}">
        <p14:creationId xmlns:p14="http://schemas.microsoft.com/office/powerpoint/2010/main" val="1002227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80366"/>
            <a:ext cx="8229600" cy="3250559"/>
          </a:xfrm>
        </p:spPr>
        <p:txBody>
          <a:bodyPr/>
          <a:lstStyle/>
          <a:p>
            <a:r>
              <a:rPr lang="en-US" dirty="0"/>
              <a:t>Using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innerHTML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is error-prone.</a:t>
            </a:r>
          </a:p>
          <a:p>
            <a:pPr lvl="1"/>
            <a:r>
              <a:rPr lang="en-US" dirty="0"/>
              <a:t>You can create elements with unclosed tags, </a:t>
            </a:r>
            <a:br>
              <a:rPr lang="en-US" dirty="0"/>
            </a:br>
            <a:r>
              <a:rPr lang="en-US" dirty="0"/>
              <a:t>or invalid tags.</a:t>
            </a:r>
          </a:p>
          <a:p>
            <a:pPr lvl="5"/>
            <a:endParaRPr lang="en-US" dirty="0"/>
          </a:p>
          <a:p>
            <a:r>
              <a:rPr lang="en-US" dirty="0"/>
              <a:t>A safer way to modify the DOM is to use JavaScript’s </a:t>
            </a:r>
            <a:r>
              <a:rPr lang="en-US" dirty="0">
                <a:solidFill>
                  <a:srgbClr val="B23C00"/>
                </a:solidFill>
              </a:rPr>
              <a:t>DOM manipulation API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21521" y="1405720"/>
            <a:ext cx="6833722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A6A6A6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/>
                <a:cs typeface="Courier New"/>
              </a:rPr>
              <a:t>document.getElementById</a:t>
            </a:r>
            <a:r>
              <a:rPr lang="en-US" sz="1800" b="1" dirty="0">
                <a:latin typeface="Courier New"/>
                <a:cs typeface="Courier New"/>
              </a:rPr>
              <a:t>("</a:t>
            </a:r>
            <a:r>
              <a:rPr lang="en-US" sz="1800" b="1" dirty="0" err="1">
                <a:latin typeface="Courier New"/>
                <a:cs typeface="Courier New"/>
              </a:rPr>
              <a:t>outputDiv</a:t>
            </a:r>
            <a:r>
              <a:rPr lang="en-US" sz="1800" b="1" dirty="0">
                <a:latin typeface="Courier New"/>
                <a:cs typeface="Courier New"/>
              </a:rPr>
              <a:t>").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innerHTML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>
                <a:latin typeface="Courier New"/>
                <a:cs typeface="Courier New"/>
              </a:rPr>
              <a:t>=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"&lt;p&gt;&lt;strong&gt;" + 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    x + " + " + y + " = " + sum + </a:t>
            </a:r>
          </a:p>
          <a:p>
            <a:r>
              <a:rPr lang="es-ES_tradnl" sz="1800" b="1" dirty="0">
                <a:latin typeface="Courier New"/>
                <a:cs typeface="Courier New"/>
              </a:rPr>
              <a:t>    "&lt;/</a:t>
            </a:r>
            <a:r>
              <a:rPr lang="es-ES_tradnl" sz="1800" b="1" dirty="0" err="1">
                <a:latin typeface="Courier New"/>
                <a:cs typeface="Courier New"/>
              </a:rPr>
              <a:t>strong</a:t>
            </a:r>
            <a:r>
              <a:rPr lang="es-ES_tradnl" sz="1800" b="1" dirty="0">
                <a:latin typeface="Courier New"/>
                <a:cs typeface="Courier New"/>
              </a:rPr>
              <a:t>&gt;&lt;/p&gt;";</a:t>
            </a:r>
          </a:p>
        </p:txBody>
      </p:sp>
    </p:spTree>
    <p:extLst>
      <p:ext uri="{BB962C8B-B14F-4D97-AF65-F5344CB8AC3E}">
        <p14:creationId xmlns:p14="http://schemas.microsoft.com/office/powerpoint/2010/main" val="1699862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B32DD-9D05-E24D-9E3B-0184031FC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DOM Modification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50600B-0FA5-D945-8446-892CC778F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91F47A-6794-4B40-9E33-798E490CC7EA}"/>
              </a:ext>
            </a:extLst>
          </p:cNvPr>
          <p:cNvSpPr txBox="1"/>
          <p:nvPr/>
        </p:nvSpPr>
        <p:spPr>
          <a:xfrm>
            <a:off x="365806" y="1246542"/>
            <a:ext cx="7595349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&lt;title&gt;Node Actions&lt;/title&gt;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&lt;script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nodes.js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"&gt;&lt;/script&gt;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&lt;/head&gt;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&lt;h1&gt;Node actions&lt;/h1&gt;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&lt;form id="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theForm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Enter some text and choose an action: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&lt;p&gt;&lt;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textarea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id="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textArea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 rows="5" cols="30"&gt;&lt;/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textarea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&gt;&lt;/p&gt;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&lt;p&gt;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Node action: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&lt;select id="chooser"&gt;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&lt;option value="Add"&gt;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 to end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&lt;/option&gt;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&lt;option value="Insert"&gt;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 before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&lt;/option&gt;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&lt;option value="Replace"&gt;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Replace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&lt;/option&gt;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&lt;option value="Delete"&gt;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&lt;/option&gt;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&lt;/select&gt;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Paragraph: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&lt;select id="indexer"&gt;&lt;/select&gt;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&lt;input type=button value="Do it!"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nodeAction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&lt;/p&gt;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&lt;/form&gt;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 id="workspace"&gt; &lt;/div&gt;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3B7B7D-E98A-AB4F-BFDF-2BF1770046C5}"/>
              </a:ext>
            </a:extLst>
          </p:cNvPr>
          <p:cNvSpPr txBox="1"/>
          <p:nvPr/>
        </p:nvSpPr>
        <p:spPr>
          <a:xfrm>
            <a:off x="3890029" y="6014706"/>
            <a:ext cx="373692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The node whose </a:t>
            </a:r>
            <a:r>
              <a:rPr lang="en-US" sz="1400" u="sng" dirty="0">
                <a:solidFill>
                  <a:srgbClr val="0033CC"/>
                </a:solidFill>
              </a:rPr>
              <a:t>children</a:t>
            </a:r>
            <a:r>
              <a:rPr lang="en-US" sz="1400" dirty="0">
                <a:solidFill>
                  <a:srgbClr val="0033CC"/>
                </a:solidFill>
              </a:rPr>
              <a:t> we will manipulate </a:t>
            </a:r>
          </a:p>
          <a:p>
            <a:r>
              <a:rPr lang="en-US" sz="1400" dirty="0">
                <a:solidFill>
                  <a:srgbClr val="0033CC"/>
                </a:solidFill>
              </a:rPr>
              <a:t>using JavaScript’s DOM API.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913034-B73B-AB4A-A0B5-DF88F870F11B}"/>
              </a:ext>
            </a:extLst>
          </p:cNvPr>
          <p:cNvSpPr txBox="1"/>
          <p:nvPr/>
        </p:nvSpPr>
        <p:spPr>
          <a:xfrm>
            <a:off x="6535024" y="1325903"/>
            <a:ext cx="164450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dom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nodes.html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03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 Modification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26423" y="1443841"/>
            <a:ext cx="7491153" cy="397031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window.onload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=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init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>
                <a:latin typeface="Courier New"/>
                <a:cs typeface="Courier New"/>
              </a:rPr>
              <a:t>textArea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</a:p>
          <a:p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chooser;</a:t>
            </a:r>
          </a:p>
          <a:p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indexer;</a:t>
            </a:r>
          </a:p>
          <a:p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workspace;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init</a:t>
            </a:r>
            <a:r>
              <a:rPr lang="en-US" sz="1800" b="1" dirty="0">
                <a:latin typeface="Courier New"/>
                <a:cs typeface="Courier New"/>
              </a:rPr>
              <a:t>() 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textArea</a:t>
            </a:r>
            <a:r>
              <a:rPr lang="en-US" sz="1800" b="1" dirty="0">
                <a:latin typeface="Courier New"/>
                <a:cs typeface="Courier New"/>
              </a:rPr>
              <a:t>  = </a:t>
            </a:r>
            <a:r>
              <a:rPr lang="en-US" sz="1800" b="1" dirty="0" err="1">
                <a:latin typeface="Courier New"/>
                <a:cs typeface="Courier New"/>
              </a:rPr>
              <a:t>document.getElementById</a:t>
            </a:r>
            <a:r>
              <a:rPr lang="en-US" sz="1800" b="1" dirty="0">
                <a:latin typeface="Courier New"/>
                <a:cs typeface="Courier New"/>
              </a:rPr>
              <a:t>("</a:t>
            </a:r>
            <a:r>
              <a:rPr lang="en-US" sz="1800" b="1" dirty="0" err="1">
                <a:latin typeface="Courier New"/>
                <a:cs typeface="Courier New"/>
              </a:rPr>
              <a:t>textArea</a:t>
            </a:r>
            <a:r>
              <a:rPr lang="en-US" sz="1800" b="1" dirty="0">
                <a:latin typeface="Courier New"/>
                <a:cs typeface="Courier New"/>
              </a:rPr>
              <a:t>");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chooser   = </a:t>
            </a:r>
            <a:r>
              <a:rPr lang="en-US" sz="1800" b="1" dirty="0" err="1">
                <a:latin typeface="Courier New"/>
                <a:cs typeface="Courier New"/>
              </a:rPr>
              <a:t>document.getElementById</a:t>
            </a:r>
            <a:r>
              <a:rPr lang="en-US" sz="1800" b="1" dirty="0">
                <a:latin typeface="Courier New"/>
                <a:cs typeface="Courier New"/>
              </a:rPr>
              <a:t>("chooser");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indexer   = </a:t>
            </a:r>
            <a:r>
              <a:rPr lang="en-US" sz="1800" b="1" dirty="0" err="1">
                <a:latin typeface="Courier New"/>
                <a:cs typeface="Courier New"/>
              </a:rPr>
              <a:t>document.getElementById</a:t>
            </a:r>
            <a:r>
              <a:rPr lang="en-US" sz="1800" b="1" dirty="0">
                <a:latin typeface="Courier New"/>
                <a:cs typeface="Courier New"/>
              </a:rPr>
              <a:t>("indexer");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workspace =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document.getElementById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("workspace");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15170" y="1234464"/>
            <a:ext cx="140505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dom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nodes.js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880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 Modification: Add a Child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77458" y="1508781"/>
            <a:ext cx="7726419" cy="347787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addNode</a:t>
            </a:r>
            <a:r>
              <a:rPr lang="en-US" sz="2000" b="1" dirty="0">
                <a:latin typeface="Courier New"/>
                <a:cs typeface="Courier New"/>
              </a:rPr>
              <a:t>() 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text     = </a:t>
            </a:r>
            <a:r>
              <a:rPr lang="en-US" sz="2000" b="1" dirty="0" err="1">
                <a:latin typeface="Courier New"/>
                <a:cs typeface="Courier New"/>
              </a:rPr>
              <a:t>textArea.value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textNode</a:t>
            </a:r>
            <a:r>
              <a:rPr lang="en-US" sz="2000" b="1" dirty="0">
                <a:latin typeface="Courier New"/>
                <a:cs typeface="Courier New"/>
              </a:rPr>
              <a:t> = </a:t>
            </a:r>
            <a:r>
              <a:rPr lang="en-US" sz="2000" b="1" dirty="0" err="1">
                <a:latin typeface="Courier New"/>
                <a:cs typeface="Courier New"/>
              </a:rPr>
              <a:t>document.createTextNode</a:t>
            </a:r>
            <a:r>
              <a:rPr lang="en-US" sz="2000" b="1" dirty="0">
                <a:latin typeface="Courier New"/>
                <a:cs typeface="Courier New"/>
              </a:rPr>
              <a:t>(text);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008000"/>
                </a:solidFill>
                <a:latin typeface="Courier New"/>
                <a:cs typeface="Courier New"/>
              </a:rPr>
              <a:t>var</a:t>
            </a:r>
            <a:r>
              <a:rPr lang="en-US" sz="20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2000" b="1" dirty="0" err="1">
                <a:solidFill>
                  <a:srgbClr val="008000"/>
                </a:solidFill>
                <a:latin typeface="Courier New"/>
                <a:cs typeface="Courier New"/>
              </a:rPr>
              <a:t>pNode</a:t>
            </a:r>
            <a:r>
              <a:rPr lang="en-US" sz="2000" b="1" dirty="0">
                <a:solidFill>
                  <a:srgbClr val="008000"/>
                </a:solidFill>
                <a:latin typeface="Courier New"/>
                <a:cs typeface="Courier New"/>
              </a:rPr>
              <a:t> = </a:t>
            </a:r>
            <a:r>
              <a:rPr lang="en-US" sz="2000" b="1" dirty="0" err="1">
                <a:solidFill>
                  <a:srgbClr val="008000"/>
                </a:solidFill>
                <a:latin typeface="Courier New"/>
                <a:cs typeface="Courier New"/>
              </a:rPr>
              <a:t>document.createElement</a:t>
            </a:r>
            <a:r>
              <a:rPr lang="en-US" sz="2000" b="1" dirty="0">
                <a:solidFill>
                  <a:srgbClr val="008000"/>
                </a:solidFill>
                <a:latin typeface="Courier New"/>
                <a:cs typeface="Courier New"/>
              </a:rPr>
              <a:t>("p");</a:t>
            </a:r>
          </a:p>
          <a:p>
            <a:r>
              <a:rPr lang="en-US" sz="2000" b="1" dirty="0">
                <a:solidFill>
                  <a:srgbClr val="0080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008000"/>
                </a:solidFill>
                <a:latin typeface="Courier New"/>
                <a:cs typeface="Courier New"/>
              </a:rPr>
              <a:t>pNode.appendChild</a:t>
            </a:r>
            <a:r>
              <a:rPr lang="en-US" sz="2000" b="1" dirty="0">
                <a:solidFill>
                  <a:srgbClr val="008000"/>
                </a:solidFill>
                <a:latin typeface="Courier New"/>
                <a:cs typeface="Courier New"/>
              </a:rPr>
              <a:t>(</a:t>
            </a:r>
            <a:r>
              <a:rPr lang="en-US" sz="2000" b="1" dirty="0" err="1">
                <a:solidFill>
                  <a:srgbClr val="008000"/>
                </a:solidFill>
                <a:latin typeface="Courier New"/>
                <a:cs typeface="Courier New"/>
              </a:rPr>
              <a:t>textNode</a:t>
            </a:r>
            <a:r>
              <a:rPr lang="en-US" sz="2000" b="1" dirty="0">
                <a:solidFill>
                  <a:srgbClr val="008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20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workspace.appendChild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pNode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textArea.value</a:t>
            </a:r>
            <a:r>
              <a:rPr lang="en-US" sz="2000" b="1" dirty="0">
                <a:latin typeface="Courier New"/>
                <a:cs typeface="Courier New"/>
              </a:rPr>
              <a:t> = "";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49414" y="1339504"/>
            <a:ext cx="140505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dom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nodes.js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765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 Modification: Insert a Child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1195" y="1504039"/>
            <a:ext cx="8180445" cy="42473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insertNode</a:t>
            </a:r>
            <a:r>
              <a:rPr lang="en-US" sz="1800" b="1" dirty="0">
                <a:latin typeface="Courier New"/>
                <a:cs typeface="Courier New"/>
              </a:rPr>
              <a:t>() 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>
                <a:latin typeface="Courier New"/>
                <a:cs typeface="Courier New"/>
              </a:rPr>
              <a:t>textNode</a:t>
            </a:r>
            <a:r>
              <a:rPr lang="en-US" sz="1800" b="1" dirty="0">
                <a:latin typeface="Courier New"/>
                <a:cs typeface="Courier New"/>
              </a:rPr>
              <a:t> = </a:t>
            </a:r>
            <a:r>
              <a:rPr lang="en-US" sz="1800" b="1" dirty="0" err="1">
                <a:latin typeface="Courier New"/>
                <a:cs typeface="Courier New"/>
              </a:rPr>
              <a:t>textArea.value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</a:p>
          <a:p>
            <a:r>
              <a:rPr lang="en-US" sz="1800" b="1" dirty="0">
                <a:solidFill>
                  <a:srgbClr val="008000"/>
                </a:solidFill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008000"/>
                </a:solidFill>
                <a:latin typeface="Courier New"/>
                <a:cs typeface="Courier New"/>
              </a:rPr>
              <a:t>var</a:t>
            </a:r>
            <a:r>
              <a:rPr lang="en-US" sz="1800" b="1" dirty="0">
                <a:solidFill>
                  <a:srgbClr val="008000"/>
                </a:solidFill>
                <a:latin typeface="Courier New"/>
                <a:cs typeface="Courier New"/>
              </a:rPr>
              <a:t> index    = </a:t>
            </a:r>
            <a:r>
              <a:rPr lang="en-US" sz="1800" b="1" dirty="0" err="1">
                <a:solidFill>
                  <a:srgbClr val="008000"/>
                </a:solidFill>
                <a:latin typeface="Courier New"/>
                <a:cs typeface="Courier New"/>
              </a:rPr>
              <a:t>indexer.selectedIndex</a:t>
            </a:r>
            <a:r>
              <a:rPr lang="en-US" sz="1800" b="1" dirty="0">
                <a:solidFill>
                  <a:srgbClr val="008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>
                <a:latin typeface="Courier New"/>
                <a:cs typeface="Courier New"/>
              </a:rPr>
              <a:t>textNode</a:t>
            </a:r>
            <a:r>
              <a:rPr lang="en-US" sz="1800" b="1" dirty="0">
                <a:latin typeface="Courier New"/>
                <a:cs typeface="Courier New"/>
              </a:rPr>
              <a:t> = </a:t>
            </a:r>
            <a:r>
              <a:rPr lang="en-US" sz="1800" b="1" dirty="0" err="1">
                <a:latin typeface="Courier New"/>
                <a:cs typeface="Courier New"/>
              </a:rPr>
              <a:t>document.createTextNode</a:t>
            </a:r>
            <a:r>
              <a:rPr lang="en-US" sz="1800" b="1" dirty="0">
                <a:latin typeface="Courier New"/>
                <a:cs typeface="Courier New"/>
              </a:rPr>
              <a:t>(</a:t>
            </a:r>
            <a:r>
              <a:rPr lang="en-US" sz="1800" b="1" dirty="0" err="1">
                <a:latin typeface="Courier New"/>
                <a:cs typeface="Courier New"/>
              </a:rPr>
              <a:t>textNode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>
                <a:latin typeface="Courier New"/>
                <a:cs typeface="Courier New"/>
              </a:rPr>
              <a:t>pNode</a:t>
            </a:r>
            <a:r>
              <a:rPr lang="en-US" sz="1800" b="1" dirty="0">
                <a:latin typeface="Courier New"/>
                <a:cs typeface="Courier New"/>
              </a:rPr>
              <a:t>    = </a:t>
            </a:r>
            <a:r>
              <a:rPr lang="en-US" sz="1800" b="1" dirty="0" err="1">
                <a:latin typeface="Courier New"/>
                <a:cs typeface="Courier New"/>
              </a:rPr>
              <a:t>document.createElement</a:t>
            </a:r>
            <a:r>
              <a:rPr lang="en-US" sz="1800" b="1" dirty="0">
                <a:latin typeface="Courier New"/>
                <a:cs typeface="Courier New"/>
              </a:rPr>
              <a:t>("p");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pNode.appendChild</a:t>
            </a:r>
            <a:r>
              <a:rPr lang="en-US" sz="1800" b="1" dirty="0">
                <a:latin typeface="Courier New"/>
                <a:cs typeface="Courier New"/>
              </a:rPr>
              <a:t>(</a:t>
            </a:r>
            <a:r>
              <a:rPr lang="en-US" sz="1800" b="1" dirty="0" err="1">
                <a:latin typeface="Courier New"/>
                <a:cs typeface="Courier New"/>
              </a:rPr>
              <a:t>textNode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008000"/>
                </a:solidFill>
                <a:latin typeface="Courier New"/>
                <a:cs typeface="Courier New"/>
              </a:rPr>
              <a:t>var</a:t>
            </a:r>
            <a:r>
              <a:rPr lang="en-US" sz="18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 err="1">
                <a:solidFill>
                  <a:srgbClr val="008000"/>
                </a:solidFill>
                <a:latin typeface="Courier New"/>
                <a:cs typeface="Courier New"/>
              </a:rPr>
              <a:t>pNodes</a:t>
            </a:r>
            <a:r>
              <a:rPr lang="en-US" sz="1800" b="1" dirty="0">
                <a:solidFill>
                  <a:srgbClr val="008000"/>
                </a:solidFill>
                <a:latin typeface="Courier New"/>
                <a:cs typeface="Courier New"/>
              </a:rPr>
              <a:t>      = </a:t>
            </a:r>
            <a:r>
              <a:rPr lang="en-US" sz="1800" b="1" dirty="0" err="1">
                <a:solidFill>
                  <a:srgbClr val="008000"/>
                </a:solidFill>
                <a:latin typeface="Courier New"/>
                <a:cs typeface="Courier New"/>
              </a:rPr>
              <a:t>workspace.getElementsByTagName</a:t>
            </a:r>
            <a:r>
              <a:rPr lang="en-US" sz="1800" b="1" dirty="0">
                <a:solidFill>
                  <a:srgbClr val="008000"/>
                </a:solidFill>
                <a:latin typeface="Courier New"/>
                <a:cs typeface="Courier New"/>
              </a:rPr>
              <a:t>("p");</a:t>
            </a:r>
          </a:p>
          <a:p>
            <a:r>
              <a:rPr lang="en-US" sz="1800" b="1" dirty="0">
                <a:solidFill>
                  <a:srgbClr val="008000"/>
                </a:solidFill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008000"/>
                </a:solidFill>
                <a:latin typeface="Courier New"/>
                <a:cs typeface="Courier New"/>
              </a:rPr>
              <a:t>var</a:t>
            </a:r>
            <a:r>
              <a:rPr lang="en-US" sz="18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 err="1">
                <a:solidFill>
                  <a:srgbClr val="008000"/>
                </a:solidFill>
                <a:latin typeface="Courier New"/>
                <a:cs typeface="Courier New"/>
              </a:rPr>
              <a:t>chosenPNode</a:t>
            </a:r>
            <a:r>
              <a:rPr lang="en-US" sz="1800" b="1" dirty="0">
                <a:solidFill>
                  <a:srgbClr val="008000"/>
                </a:solidFill>
                <a:latin typeface="Courier New"/>
                <a:cs typeface="Courier New"/>
              </a:rPr>
              <a:t> = </a:t>
            </a:r>
            <a:r>
              <a:rPr lang="en-US" sz="1800" b="1" dirty="0" err="1">
                <a:solidFill>
                  <a:srgbClr val="008000"/>
                </a:solidFill>
                <a:latin typeface="Courier New"/>
                <a:cs typeface="Courier New"/>
              </a:rPr>
              <a:t>pNodes.item</a:t>
            </a:r>
            <a:r>
              <a:rPr lang="en-US" sz="1800" b="1" dirty="0">
                <a:solidFill>
                  <a:srgbClr val="008000"/>
                </a:solidFill>
                <a:latin typeface="Courier New"/>
                <a:cs typeface="Courier New"/>
              </a:rPr>
              <a:t>(index);</a:t>
            </a:r>
          </a:p>
          <a:p>
            <a:endParaRPr lang="en-US" sz="18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800" b="1" dirty="0">
                <a:solidFill>
                  <a:srgbClr val="008000"/>
                </a:solidFill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workspace.insertBefore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pNode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,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chosenPNode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textArea.value</a:t>
            </a:r>
            <a:r>
              <a:rPr lang="en-US" sz="1800" b="1" dirty="0">
                <a:latin typeface="Courier New"/>
                <a:cs typeface="Courier New"/>
              </a:rPr>
              <a:t> = "";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11343" y="1334762"/>
            <a:ext cx="140505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dom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nodes.js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562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 Modification: Replace a Child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4896" y="1376219"/>
            <a:ext cx="8180445" cy="424731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replaceNode</a:t>
            </a:r>
            <a:r>
              <a:rPr lang="en-US" sz="1800" b="1" dirty="0">
                <a:latin typeface="Courier New"/>
                <a:cs typeface="Courier New"/>
              </a:rPr>
              <a:t>() 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text  = </a:t>
            </a:r>
            <a:r>
              <a:rPr lang="en-US" sz="1800" b="1" dirty="0" err="1">
                <a:latin typeface="Courier New"/>
                <a:cs typeface="Courier New"/>
              </a:rPr>
              <a:t>textArea.value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</a:p>
          <a:p>
            <a:r>
              <a:rPr lang="en-US" sz="1800" b="1" dirty="0">
                <a:solidFill>
                  <a:srgbClr val="008000"/>
                </a:solidFill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008000"/>
                </a:solidFill>
                <a:latin typeface="Courier New"/>
                <a:cs typeface="Courier New"/>
              </a:rPr>
              <a:t>var</a:t>
            </a:r>
            <a:r>
              <a:rPr lang="en-US" sz="1800" b="1" dirty="0">
                <a:solidFill>
                  <a:srgbClr val="008000"/>
                </a:solidFill>
                <a:latin typeface="Courier New"/>
                <a:cs typeface="Courier New"/>
              </a:rPr>
              <a:t> index = </a:t>
            </a:r>
            <a:r>
              <a:rPr lang="en-US" sz="1800" b="1" dirty="0" err="1">
                <a:solidFill>
                  <a:srgbClr val="008000"/>
                </a:solidFill>
                <a:latin typeface="Courier New"/>
                <a:cs typeface="Courier New"/>
              </a:rPr>
              <a:t>indexer.selectedIndex</a:t>
            </a:r>
            <a:r>
              <a:rPr lang="en-US" sz="1800" b="1" dirty="0">
                <a:solidFill>
                  <a:srgbClr val="008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>
                <a:latin typeface="Courier New"/>
                <a:cs typeface="Courier New"/>
              </a:rPr>
              <a:t>textNode</a:t>
            </a:r>
            <a:r>
              <a:rPr lang="en-US" sz="1800" b="1" dirty="0">
                <a:latin typeface="Courier New"/>
                <a:cs typeface="Courier New"/>
              </a:rPr>
              <a:t> = </a:t>
            </a:r>
            <a:r>
              <a:rPr lang="en-US" sz="1800" b="1" dirty="0" err="1">
                <a:latin typeface="Courier New"/>
                <a:cs typeface="Courier New"/>
              </a:rPr>
              <a:t>document.createTextNode</a:t>
            </a:r>
            <a:r>
              <a:rPr lang="en-US" sz="1800" b="1" dirty="0">
                <a:latin typeface="Courier New"/>
                <a:cs typeface="Courier New"/>
              </a:rPr>
              <a:t>(text);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>
                <a:latin typeface="Courier New"/>
                <a:cs typeface="Courier New"/>
              </a:rPr>
              <a:t>pNode</a:t>
            </a:r>
            <a:r>
              <a:rPr lang="en-US" sz="1800" b="1" dirty="0">
                <a:latin typeface="Courier New"/>
                <a:cs typeface="Courier New"/>
              </a:rPr>
              <a:t>    = </a:t>
            </a:r>
            <a:r>
              <a:rPr lang="en-US" sz="1800" b="1" dirty="0" err="1">
                <a:latin typeface="Courier New"/>
                <a:cs typeface="Courier New"/>
              </a:rPr>
              <a:t>document.createElement</a:t>
            </a:r>
            <a:r>
              <a:rPr lang="en-US" sz="1800" b="1" dirty="0">
                <a:latin typeface="Courier New"/>
                <a:cs typeface="Courier New"/>
              </a:rPr>
              <a:t>("p");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pNode.appendChild</a:t>
            </a:r>
            <a:r>
              <a:rPr lang="en-US" sz="1800" b="1" dirty="0">
                <a:latin typeface="Courier New"/>
                <a:cs typeface="Courier New"/>
              </a:rPr>
              <a:t>(</a:t>
            </a:r>
            <a:r>
              <a:rPr lang="en-US" sz="1800" b="1" dirty="0" err="1">
                <a:latin typeface="Courier New"/>
                <a:cs typeface="Courier New"/>
              </a:rPr>
              <a:t>textNode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endParaRPr lang="en-US" sz="18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008000"/>
                </a:solidFill>
                <a:latin typeface="Courier New"/>
                <a:cs typeface="Courier New"/>
              </a:rPr>
              <a:t>var</a:t>
            </a:r>
            <a:r>
              <a:rPr lang="en-US" sz="18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 err="1">
                <a:solidFill>
                  <a:srgbClr val="008000"/>
                </a:solidFill>
                <a:latin typeface="Courier New"/>
                <a:cs typeface="Courier New"/>
              </a:rPr>
              <a:t>pNodes</a:t>
            </a:r>
            <a:r>
              <a:rPr lang="en-US" sz="1800" b="1" dirty="0">
                <a:solidFill>
                  <a:srgbClr val="008000"/>
                </a:solidFill>
                <a:latin typeface="Courier New"/>
                <a:cs typeface="Courier New"/>
              </a:rPr>
              <a:t>      = </a:t>
            </a:r>
            <a:r>
              <a:rPr lang="en-US" sz="1800" b="1" dirty="0" err="1">
                <a:solidFill>
                  <a:srgbClr val="008000"/>
                </a:solidFill>
                <a:latin typeface="Courier New"/>
                <a:cs typeface="Courier New"/>
              </a:rPr>
              <a:t>workspace.getElementsByTagName</a:t>
            </a:r>
            <a:r>
              <a:rPr lang="en-US" sz="1800" b="1" dirty="0">
                <a:solidFill>
                  <a:srgbClr val="008000"/>
                </a:solidFill>
                <a:latin typeface="Courier New"/>
                <a:cs typeface="Courier New"/>
              </a:rPr>
              <a:t>("p");</a:t>
            </a:r>
          </a:p>
          <a:p>
            <a:r>
              <a:rPr lang="en-US" sz="1800" b="1" dirty="0">
                <a:solidFill>
                  <a:srgbClr val="008000"/>
                </a:solidFill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008000"/>
                </a:solidFill>
                <a:latin typeface="Courier New"/>
                <a:cs typeface="Courier New"/>
              </a:rPr>
              <a:t>var</a:t>
            </a:r>
            <a:r>
              <a:rPr lang="en-US" sz="1800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 err="1">
                <a:solidFill>
                  <a:srgbClr val="008000"/>
                </a:solidFill>
                <a:latin typeface="Courier New"/>
                <a:cs typeface="Courier New"/>
              </a:rPr>
              <a:t>chosenPNode</a:t>
            </a:r>
            <a:r>
              <a:rPr lang="en-US" sz="1800" b="1" dirty="0">
                <a:solidFill>
                  <a:srgbClr val="008000"/>
                </a:solidFill>
                <a:latin typeface="Courier New"/>
                <a:cs typeface="Courier New"/>
              </a:rPr>
              <a:t> = </a:t>
            </a:r>
            <a:r>
              <a:rPr lang="en-US" sz="1800" b="1" dirty="0" err="1">
                <a:solidFill>
                  <a:srgbClr val="008000"/>
                </a:solidFill>
                <a:latin typeface="Courier New"/>
                <a:cs typeface="Courier New"/>
              </a:rPr>
              <a:t>pNodes.item</a:t>
            </a:r>
            <a:r>
              <a:rPr lang="en-US" sz="1800" b="1" dirty="0">
                <a:solidFill>
                  <a:srgbClr val="008000"/>
                </a:solidFill>
                <a:latin typeface="Courier New"/>
                <a:cs typeface="Courier New"/>
              </a:rPr>
              <a:t>(index);</a:t>
            </a:r>
          </a:p>
          <a:p>
            <a:endParaRPr lang="en-US" sz="18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workspace.replaceChild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pNode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,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chosenPNode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textArea.value</a:t>
            </a:r>
            <a:r>
              <a:rPr lang="en-US" sz="1800" b="1" dirty="0">
                <a:latin typeface="Courier New"/>
                <a:cs typeface="Courier New"/>
              </a:rPr>
              <a:t> = "";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32292" y="1209955"/>
            <a:ext cx="140505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dom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nodes.js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2775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 Modification: Delete a Child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4896" y="1453904"/>
            <a:ext cx="8180445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deleteNode</a:t>
            </a:r>
            <a:r>
              <a:rPr lang="en-US" sz="1800" b="1" dirty="0">
                <a:latin typeface="Courier New"/>
                <a:cs typeface="Courier New"/>
              </a:rPr>
              <a:t>() 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index       = </a:t>
            </a:r>
            <a:r>
              <a:rPr lang="en-US" sz="1800" b="1" dirty="0" err="1">
                <a:latin typeface="Courier New"/>
                <a:cs typeface="Courier New"/>
              </a:rPr>
              <a:t>indexer.selectedIndex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>
                <a:latin typeface="Courier New"/>
                <a:cs typeface="Courier New"/>
              </a:rPr>
              <a:t>pNodes</a:t>
            </a:r>
            <a:r>
              <a:rPr lang="en-US" sz="1800" b="1" dirty="0">
                <a:latin typeface="Courier New"/>
                <a:cs typeface="Courier New"/>
              </a:rPr>
              <a:t>      = </a:t>
            </a:r>
            <a:r>
              <a:rPr lang="en-US" sz="1800" b="1" dirty="0" err="1">
                <a:latin typeface="Courier New"/>
                <a:cs typeface="Courier New"/>
              </a:rPr>
              <a:t>workspace.getElementsByTagName</a:t>
            </a:r>
            <a:r>
              <a:rPr lang="en-US" sz="1800" b="1" dirty="0">
                <a:latin typeface="Courier New"/>
                <a:cs typeface="Courier New"/>
              </a:rPr>
              <a:t>("p");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>
                <a:latin typeface="Courier New"/>
                <a:cs typeface="Courier New"/>
              </a:rPr>
              <a:t>chosenPNode</a:t>
            </a:r>
            <a:r>
              <a:rPr lang="en-US" sz="1800" b="1" dirty="0">
                <a:latin typeface="Courier New"/>
                <a:cs typeface="Courier New"/>
              </a:rPr>
              <a:t> = </a:t>
            </a:r>
            <a:r>
              <a:rPr lang="en-US" sz="1800" b="1" dirty="0" err="1">
                <a:latin typeface="Courier New"/>
                <a:cs typeface="Courier New"/>
              </a:rPr>
              <a:t>pNodes.item</a:t>
            </a:r>
            <a:r>
              <a:rPr lang="en-US" sz="1800" b="1" dirty="0">
                <a:latin typeface="Courier New"/>
                <a:cs typeface="Courier New"/>
              </a:rPr>
              <a:t>(index);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workspace.removeChild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chosenPNode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32292" y="1284627"/>
            <a:ext cx="140505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dom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nodes.js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6702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JavaScript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/>
              <a:t>At run time, a JavaScript variable </a:t>
            </a:r>
            <a:br>
              <a:rPr lang="en-US" dirty="0"/>
            </a:br>
            <a:r>
              <a:rPr lang="en-US" dirty="0"/>
              <a:t>can have any value.</a:t>
            </a:r>
          </a:p>
          <a:p>
            <a:pPr lvl="4"/>
            <a:endParaRPr lang="en-US" dirty="0"/>
          </a:p>
          <a:p>
            <a:r>
              <a:rPr lang="en-US" dirty="0"/>
              <a:t>Create a </a:t>
            </a:r>
            <a:r>
              <a:rPr lang="en-US" dirty="0">
                <a:solidFill>
                  <a:srgbClr val="B23C00"/>
                </a:solidFill>
              </a:rPr>
              <a:t>custom object </a:t>
            </a:r>
            <a:r>
              <a:rPr lang="en-US" dirty="0"/>
              <a:t>simply by giving it properties and methods.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533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Custom JavaScript Object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73442" y="1417342"/>
            <a:ext cx="7264679" cy="378565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person  = new Object()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person.name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2000" b="1" dirty="0">
                <a:latin typeface="Courier New"/>
                <a:cs typeface="Courier New"/>
              </a:rPr>
              <a:t>= "Mary";</a:t>
            </a:r>
          </a:p>
          <a:p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person.age</a:t>
            </a:r>
            <a:r>
              <a:rPr lang="en-US" sz="2000" b="1" dirty="0">
                <a:latin typeface="Courier New"/>
                <a:cs typeface="Courier New"/>
              </a:rPr>
              <a:t>  = 20;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person.nextYear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2000" b="1" dirty="0">
                <a:latin typeface="Courier New"/>
                <a:cs typeface="Courier New"/>
              </a:rPr>
              <a:t>= function()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return </a:t>
            </a:r>
            <a:r>
              <a:rPr lang="en-US" sz="2000" b="1" dirty="0" err="1">
                <a:latin typeface="Courier New"/>
                <a:cs typeface="Courier New"/>
              </a:rPr>
              <a:t>this.age</a:t>
            </a:r>
            <a:r>
              <a:rPr lang="en-US" sz="2000" b="1" dirty="0">
                <a:latin typeface="Courier New"/>
                <a:cs typeface="Courier New"/>
              </a:rPr>
              <a:t> + 1;</a:t>
            </a:r>
          </a:p>
          <a:p>
            <a:r>
              <a:rPr lang="en-US" sz="2000" b="1" dirty="0">
                <a:latin typeface="Courier New"/>
                <a:cs typeface="Courier New"/>
              </a:rPr>
              <a:t>};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alert("Name = " + </a:t>
            </a:r>
            <a:r>
              <a:rPr lang="en-US" sz="2000" b="1" dirty="0" err="1">
                <a:latin typeface="Courier New"/>
                <a:cs typeface="Courier New"/>
              </a:rPr>
              <a:t>this.name</a:t>
            </a:r>
            <a:r>
              <a:rPr lang="en-US" sz="2000" b="1" dirty="0">
                <a:latin typeface="Courier New"/>
                <a:cs typeface="Courier New"/>
              </a:rPr>
              <a:t> +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", age = " + </a:t>
            </a:r>
            <a:r>
              <a:rPr lang="en-US" sz="2000" b="1" dirty="0" err="1">
                <a:latin typeface="Courier New"/>
                <a:cs typeface="Courier New"/>
              </a:rPr>
              <a:t>this.age</a:t>
            </a:r>
            <a:r>
              <a:rPr lang="en-US" sz="2000" b="1" dirty="0">
                <a:latin typeface="Courier New"/>
                <a:cs typeface="Courier New"/>
              </a:rPr>
              <a:t> +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", age next year = " + </a:t>
            </a:r>
            <a:r>
              <a:rPr lang="en-US" sz="2000" b="1" dirty="0" err="1">
                <a:latin typeface="Courier New"/>
                <a:cs typeface="Courier New"/>
              </a:rPr>
              <a:t>this.nextYear</a:t>
            </a:r>
            <a:r>
              <a:rPr lang="en-US" sz="2000" b="1" dirty="0">
                <a:latin typeface="Courier New"/>
                <a:cs typeface="Courier New"/>
              </a:rPr>
              <a:t>());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92219" y="6172170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309341" y="1234464"/>
            <a:ext cx="196379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objects/</a:t>
            </a:r>
            <a:r>
              <a:rPr lang="en-US" dirty="0" err="1">
                <a:solidFill>
                  <a:srgbClr val="FFFF00"/>
                </a:solidFill>
              </a:rPr>
              <a:t>person.html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712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JavaScript Regular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JavaScript uses regular expressions for </a:t>
            </a:r>
            <a:br>
              <a:rPr lang="en-US" dirty="0"/>
            </a:br>
            <a:r>
              <a:rPr lang="en-US" dirty="0"/>
              <a:t>more than just pattern matching.</a:t>
            </a:r>
          </a:p>
          <a:p>
            <a:pPr lvl="5"/>
            <a:endParaRPr lang="en-US" dirty="0"/>
          </a:p>
          <a:p>
            <a:r>
              <a:rPr lang="en-US" dirty="0"/>
              <a:t>You can use regular expressions also for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string manipulation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7481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Classes and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/>
              <a:t>A JavaScript class has a </a:t>
            </a:r>
            <a:r>
              <a:rPr lang="en-US" dirty="0">
                <a:solidFill>
                  <a:srgbClr val="B23C00"/>
                </a:solidFill>
              </a:rPr>
              <a:t>constructor </a:t>
            </a:r>
            <a:r>
              <a:rPr lang="en-US" dirty="0"/>
              <a:t>function.</a:t>
            </a:r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37391" y="2361998"/>
            <a:ext cx="4802066" cy="317009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Person(name, age)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this.name</a:t>
            </a:r>
            <a:r>
              <a:rPr lang="en-US" sz="2000" b="1" dirty="0">
                <a:latin typeface="Courier New"/>
                <a:cs typeface="Courier New"/>
              </a:rPr>
              <a:t> = name;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this.age</a:t>
            </a:r>
            <a:r>
              <a:rPr lang="en-US" sz="2000" b="1" dirty="0">
                <a:latin typeface="Courier New"/>
                <a:cs typeface="Courier New"/>
              </a:rPr>
              <a:t>  = age;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this.nextYear</a:t>
            </a:r>
            <a:r>
              <a:rPr lang="en-US" sz="2000" b="1" dirty="0">
                <a:latin typeface="Courier New"/>
                <a:cs typeface="Courier New"/>
              </a:rPr>
              <a:t> = function()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return </a:t>
            </a:r>
            <a:r>
              <a:rPr lang="en-US" sz="2000" b="1" dirty="0" err="1">
                <a:latin typeface="Courier New"/>
                <a:cs typeface="Courier New"/>
              </a:rPr>
              <a:t>this.age</a:t>
            </a:r>
            <a:r>
              <a:rPr lang="en-US" sz="2000" b="1" dirty="0">
                <a:latin typeface="Courier New"/>
                <a:cs typeface="Courier New"/>
              </a:rPr>
              <a:t> + 1;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};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99384" y="2234035"/>
            <a:ext cx="249299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Convention: Capitalize</a:t>
            </a:r>
          </a:p>
          <a:p>
            <a:r>
              <a:rPr lang="en-US" sz="1800" dirty="0">
                <a:solidFill>
                  <a:srgbClr val="0033CC"/>
                </a:solidFill>
              </a:rPr>
              <a:t>the constructor name.</a:t>
            </a:r>
          </a:p>
        </p:txBody>
      </p:sp>
    </p:spTree>
    <p:extLst>
      <p:ext uri="{BB962C8B-B14F-4D97-AF65-F5344CB8AC3E}">
        <p14:creationId xmlns:p14="http://schemas.microsoft.com/office/powerpoint/2010/main" val="25425354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Object Instantiation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579136"/>
          </a:xfrm>
        </p:spPr>
        <p:txBody>
          <a:bodyPr/>
          <a:lstStyle/>
          <a:p>
            <a:r>
              <a:rPr lang="en-US" dirty="0"/>
              <a:t>Use the constructor to create new instances: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65806" y="2011823"/>
            <a:ext cx="7418593" cy="470898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latin typeface="Courier New"/>
                <a:cs typeface="Courier New"/>
              </a:rPr>
              <a:t>createPeople</a:t>
            </a:r>
            <a:r>
              <a:rPr lang="en-US" sz="2000" b="1" dirty="0">
                <a:latin typeface="Courier New"/>
                <a:cs typeface="Courier New"/>
              </a:rPr>
              <a:t>()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mary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= new Person("Mary", 20);</a:t>
            </a:r>
          </a:p>
          <a:p>
            <a:r>
              <a:rPr lang="fi-FI" sz="20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fi-FI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john</a:t>
            </a:r>
            <a:r>
              <a:rPr lang="fi-FI" sz="2000" b="1" dirty="0">
                <a:solidFill>
                  <a:srgbClr val="B23C00"/>
                </a:solidFill>
                <a:latin typeface="Courier New"/>
                <a:cs typeface="Courier New"/>
              </a:rPr>
              <a:t> = new </a:t>
            </a:r>
            <a:r>
              <a:rPr lang="fi-FI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Person("John</a:t>
            </a:r>
            <a:r>
              <a:rPr lang="fi-FI" sz="2000" b="1" dirty="0">
                <a:solidFill>
                  <a:srgbClr val="B23C00"/>
                </a:solidFill>
                <a:latin typeface="Courier New"/>
                <a:cs typeface="Courier New"/>
              </a:rPr>
              <a:t>", 25);</a:t>
            </a:r>
          </a:p>
          <a:p>
            <a:r>
              <a:rPr lang="fi-FI" sz="2000" b="1" dirty="0">
                <a:latin typeface="Courier New"/>
                <a:cs typeface="Courier New"/>
              </a:rPr>
              <a:t>    </a:t>
            </a:r>
          </a:p>
          <a:p>
            <a:r>
              <a:rPr lang="fi-FI" sz="2000" b="1" dirty="0">
                <a:latin typeface="Courier New"/>
                <a:cs typeface="Courier New"/>
              </a:rPr>
              <a:t>    </a:t>
            </a:r>
            <a:r>
              <a:rPr lang="fi-FI" sz="2000" b="1" dirty="0" err="1">
                <a:latin typeface="Courier New"/>
                <a:cs typeface="Courier New"/>
              </a:rPr>
              <a:t>showPerson(mary</a:t>
            </a:r>
            <a:r>
              <a:rPr lang="fi-FI" sz="2000" b="1" dirty="0">
                <a:latin typeface="Courier New"/>
                <a:cs typeface="Courier New"/>
              </a:rPr>
              <a:t>);</a:t>
            </a:r>
          </a:p>
          <a:p>
            <a:r>
              <a:rPr lang="fi-FI" sz="2000" b="1" dirty="0">
                <a:latin typeface="Courier New"/>
                <a:cs typeface="Courier New"/>
              </a:rPr>
              <a:t>    </a:t>
            </a:r>
            <a:r>
              <a:rPr lang="fi-FI" sz="2000" b="1" dirty="0" err="1">
                <a:latin typeface="Courier New"/>
                <a:cs typeface="Courier New"/>
              </a:rPr>
              <a:t>showPerson(john</a:t>
            </a:r>
            <a:r>
              <a:rPr lang="fi-FI" sz="2000" b="1" dirty="0">
                <a:latin typeface="Courier New"/>
                <a:cs typeface="Courier New"/>
              </a:rPr>
              <a:t>);</a:t>
            </a:r>
          </a:p>
          <a:p>
            <a:r>
              <a:rPr lang="fi-FI" sz="2000" b="1" dirty="0">
                <a:latin typeface="Courier New"/>
                <a:cs typeface="Courier New"/>
              </a:rPr>
              <a:t>}</a:t>
            </a:r>
          </a:p>
          <a:p>
            <a:endParaRPr lang="fi-FI" sz="2000" b="1" dirty="0">
              <a:latin typeface="Courier New"/>
              <a:cs typeface="Courier New"/>
            </a:endParaRPr>
          </a:p>
          <a:p>
            <a:r>
              <a:rPr lang="fi-FI" sz="2000" b="1" dirty="0" err="1">
                <a:latin typeface="Courier New"/>
                <a:cs typeface="Courier New"/>
              </a:rPr>
              <a:t>function</a:t>
            </a:r>
            <a:r>
              <a:rPr lang="fi-FI" sz="2000" b="1" dirty="0">
                <a:latin typeface="Courier New"/>
                <a:cs typeface="Courier New"/>
              </a:rPr>
              <a:t> </a:t>
            </a:r>
            <a:r>
              <a:rPr lang="fi-FI" sz="2000" b="1" dirty="0" err="1">
                <a:latin typeface="Courier New"/>
                <a:cs typeface="Courier New"/>
              </a:rPr>
              <a:t>showPerson(p</a:t>
            </a:r>
            <a:r>
              <a:rPr lang="fi-FI" sz="2000" b="1" dirty="0">
                <a:latin typeface="Courier New"/>
                <a:cs typeface="Courier New"/>
              </a:rPr>
              <a:t>)</a:t>
            </a:r>
          </a:p>
          <a:p>
            <a:r>
              <a:rPr lang="fi-FI" sz="2000" b="1" dirty="0">
                <a:latin typeface="Courier New"/>
                <a:cs typeface="Courier New"/>
              </a:rPr>
              <a:t>{</a:t>
            </a:r>
          </a:p>
          <a:p>
            <a:r>
              <a:rPr lang="de-DE" sz="2000" b="1" dirty="0">
                <a:latin typeface="Courier New"/>
                <a:cs typeface="Courier New"/>
              </a:rPr>
              <a:t>    alert("Name = " + </a:t>
            </a:r>
            <a:r>
              <a:rPr lang="de-DE" sz="2000" b="1" dirty="0" err="1">
                <a:latin typeface="Courier New"/>
                <a:cs typeface="Courier New"/>
              </a:rPr>
              <a:t>p.name</a:t>
            </a:r>
            <a:r>
              <a:rPr lang="de-DE" sz="2000" b="1" dirty="0">
                <a:latin typeface="Courier New"/>
                <a:cs typeface="Courier New"/>
              </a:rPr>
              <a:t> +</a:t>
            </a:r>
          </a:p>
          <a:p>
            <a:r>
              <a:rPr lang="de-DE" sz="2000" b="1" dirty="0">
                <a:latin typeface="Courier New"/>
                <a:cs typeface="Courier New"/>
              </a:rPr>
              <a:t>          ", </a:t>
            </a:r>
            <a:r>
              <a:rPr lang="de-DE" sz="2000" b="1" dirty="0" err="1">
                <a:latin typeface="Courier New"/>
                <a:cs typeface="Courier New"/>
              </a:rPr>
              <a:t>age</a:t>
            </a:r>
            <a:r>
              <a:rPr lang="de-DE" sz="2000" b="1" dirty="0">
                <a:latin typeface="Courier New"/>
                <a:cs typeface="Courier New"/>
              </a:rPr>
              <a:t> = " + </a:t>
            </a:r>
            <a:r>
              <a:rPr lang="de-DE" sz="2000" b="1" dirty="0" err="1">
                <a:latin typeface="Courier New"/>
                <a:cs typeface="Courier New"/>
              </a:rPr>
              <a:t>p.age</a:t>
            </a:r>
            <a:r>
              <a:rPr lang="de-DE" sz="2000" b="1" dirty="0">
                <a:latin typeface="Courier New"/>
                <a:cs typeface="Courier New"/>
              </a:rPr>
              <a:t> +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", age next year = " + </a:t>
            </a:r>
            <a:r>
              <a:rPr lang="en-US" sz="2000" b="1" dirty="0" err="1">
                <a:latin typeface="Courier New"/>
                <a:cs typeface="Courier New"/>
              </a:rPr>
              <a:t>p.nextYear</a:t>
            </a:r>
            <a:r>
              <a:rPr lang="en-US" sz="2000" b="1" dirty="0">
                <a:latin typeface="Courier New"/>
                <a:cs typeface="Courier New"/>
              </a:rPr>
              <a:t>());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55243" y="5714975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43585" y="1874537"/>
            <a:ext cx="195257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objects/</a:t>
            </a:r>
            <a:r>
              <a:rPr lang="en-US" dirty="0" err="1">
                <a:solidFill>
                  <a:srgbClr val="FFFF00"/>
                </a:solidFill>
              </a:rPr>
              <a:t>people.html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2410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Prototype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3961"/>
            <a:ext cx="8229600" cy="1402087"/>
          </a:xfrm>
        </p:spPr>
        <p:txBody>
          <a:bodyPr/>
          <a:lstStyle/>
          <a:p>
            <a:r>
              <a:rPr lang="en-US" dirty="0"/>
              <a:t>A JavaScript </a:t>
            </a:r>
            <a:r>
              <a:rPr lang="en-US" dirty="0">
                <a:solidFill>
                  <a:srgbClr val="B23C00"/>
                </a:solidFill>
              </a:rPr>
              <a:t>class</a:t>
            </a:r>
            <a:r>
              <a:rPr lang="en-US" dirty="0"/>
              <a:t> is a set of objects </a:t>
            </a:r>
            <a:br>
              <a:rPr lang="en-US" dirty="0"/>
            </a:br>
            <a:r>
              <a:rPr lang="en-US" dirty="0"/>
              <a:t>that </a:t>
            </a:r>
            <a:r>
              <a:rPr lang="en-US" dirty="0">
                <a:solidFill>
                  <a:srgbClr val="B23C00"/>
                </a:solidFill>
              </a:rPr>
              <a:t>inherit properties</a:t>
            </a:r>
            <a:r>
              <a:rPr lang="en-US" dirty="0"/>
              <a:t> from the same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prototype object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97318" y="2688931"/>
            <a:ext cx="5739072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Person.prototype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b="1" dirty="0">
                <a:latin typeface="Courier New"/>
                <a:cs typeface="Courier New"/>
              </a:rPr>
              <a:t>= {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toString</a:t>
            </a:r>
            <a:r>
              <a:rPr lang="en-US" b="1" dirty="0">
                <a:latin typeface="Courier New"/>
                <a:cs typeface="Courier New"/>
              </a:rPr>
              <a:t>: function()</a:t>
            </a:r>
          </a:p>
          <a:p>
            <a:r>
              <a:rPr lang="en-US" b="1" dirty="0">
                <a:latin typeface="Courier New"/>
                <a:cs typeface="Courier New"/>
              </a:rPr>
              <a:t>    {</a:t>
            </a:r>
          </a:p>
          <a:p>
            <a:r>
              <a:rPr lang="en-US" b="1" dirty="0">
                <a:latin typeface="Courier New"/>
                <a:cs typeface="Courier New"/>
              </a:rPr>
              <a:t>        return "Person[name: '" + </a:t>
            </a:r>
            <a:r>
              <a:rPr lang="en-US" b="1" dirty="0" err="1">
                <a:latin typeface="Courier New"/>
                <a:cs typeface="Courier New"/>
              </a:rPr>
              <a:t>this.name</a:t>
            </a:r>
            <a:r>
              <a:rPr lang="en-US" b="1" dirty="0">
                <a:latin typeface="Courier New"/>
                <a:cs typeface="Courier New"/>
              </a:rPr>
              <a:t> +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"', age: " + </a:t>
            </a:r>
            <a:r>
              <a:rPr lang="en-US" b="1" dirty="0" err="1">
                <a:latin typeface="Courier New"/>
                <a:cs typeface="Courier New"/>
              </a:rPr>
              <a:t>this.age</a:t>
            </a:r>
            <a:r>
              <a:rPr lang="en-US" b="1" dirty="0">
                <a:latin typeface="Courier New"/>
                <a:cs typeface="Courier New"/>
              </a:rPr>
              <a:t> + "]";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function </a:t>
            </a:r>
            <a:r>
              <a:rPr lang="en-US" b="1" dirty="0" err="1">
                <a:latin typeface="Courier New"/>
                <a:cs typeface="Courier New"/>
              </a:rPr>
              <a:t>createPeople</a:t>
            </a:r>
            <a:r>
              <a:rPr lang="en-US" b="1" dirty="0">
                <a:latin typeface="Courier New"/>
                <a:cs typeface="Courier New"/>
              </a:rPr>
              <a:t>()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mary</a:t>
            </a:r>
            <a:r>
              <a:rPr lang="en-US" b="1" dirty="0">
                <a:latin typeface="Courier New"/>
                <a:cs typeface="Courier New"/>
              </a:rPr>
              <a:t> = new Person("Mary", 20);</a:t>
            </a:r>
          </a:p>
          <a:p>
            <a:r>
              <a:rPr lang="fi-FI" b="1" dirty="0">
                <a:latin typeface="Courier New"/>
                <a:cs typeface="Courier New"/>
              </a:rPr>
              <a:t>    </a:t>
            </a:r>
            <a:r>
              <a:rPr lang="fi-FI" b="1" dirty="0" err="1">
                <a:latin typeface="Courier New"/>
                <a:cs typeface="Courier New"/>
              </a:rPr>
              <a:t>john</a:t>
            </a:r>
            <a:r>
              <a:rPr lang="fi-FI" b="1" dirty="0">
                <a:latin typeface="Courier New"/>
                <a:cs typeface="Courier New"/>
              </a:rPr>
              <a:t> = new </a:t>
            </a:r>
            <a:r>
              <a:rPr lang="fi-FI" b="1" dirty="0" err="1">
                <a:latin typeface="Courier New"/>
                <a:cs typeface="Courier New"/>
              </a:rPr>
              <a:t>Person("John</a:t>
            </a:r>
            <a:r>
              <a:rPr lang="fi-FI" b="1" dirty="0">
                <a:latin typeface="Courier New"/>
                <a:cs typeface="Courier New"/>
              </a:rPr>
              <a:t>", 25);</a:t>
            </a:r>
          </a:p>
          <a:p>
            <a:r>
              <a:rPr lang="fi-FI" b="1" dirty="0">
                <a:latin typeface="Courier New"/>
                <a:cs typeface="Courier New"/>
              </a:rPr>
              <a:t>    </a:t>
            </a:r>
          </a:p>
          <a:p>
            <a:r>
              <a:rPr lang="fi-FI" b="1" dirty="0">
                <a:latin typeface="Courier New"/>
                <a:cs typeface="Courier New"/>
              </a:rPr>
              <a:t>    </a:t>
            </a:r>
            <a:r>
              <a:rPr lang="fi-FI" b="1" dirty="0" err="1">
                <a:latin typeface="Courier New"/>
                <a:cs typeface="Courier New"/>
              </a:rPr>
              <a:t>alert(mary</a:t>
            </a:r>
            <a:r>
              <a:rPr lang="fi-FI" b="1" dirty="0">
                <a:latin typeface="Courier New"/>
                <a:cs typeface="Courier New"/>
              </a:rPr>
              <a:t>);</a:t>
            </a:r>
          </a:p>
          <a:p>
            <a:r>
              <a:rPr lang="fi-FI" b="1" dirty="0">
                <a:latin typeface="Courier New"/>
                <a:cs typeface="Courier New"/>
              </a:rPr>
              <a:t>    </a:t>
            </a:r>
            <a:r>
              <a:rPr lang="fi-FI" b="1" dirty="0" err="1">
                <a:latin typeface="Courier New"/>
                <a:cs typeface="Courier New"/>
              </a:rPr>
              <a:t>alert(john</a:t>
            </a:r>
            <a:r>
              <a:rPr lang="fi-FI" b="1" dirty="0">
                <a:latin typeface="Courier New"/>
                <a:cs typeface="Courier New"/>
              </a:rPr>
              <a:t>);</a:t>
            </a:r>
          </a:p>
          <a:p>
            <a:r>
              <a:rPr lang="fi-FI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955243" y="5714975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37756" y="2541812"/>
            <a:ext cx="219192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objects/</a:t>
            </a:r>
            <a:r>
              <a:rPr lang="en-US" dirty="0" err="1">
                <a:solidFill>
                  <a:srgbClr val="FFFF00"/>
                </a:solidFill>
              </a:rPr>
              <a:t>prototype.html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9388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Browser – Web Server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time you submit form data from the web browser to the web server, you must wait for: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The data to </a:t>
            </a:r>
            <a:r>
              <a:rPr lang="en-US" dirty="0">
                <a:solidFill>
                  <a:srgbClr val="B23C00"/>
                </a:solidFill>
              </a:rPr>
              <a:t>upload</a:t>
            </a:r>
            <a:r>
              <a:rPr lang="en-US" dirty="0"/>
              <a:t> to the web server.</a:t>
            </a:r>
          </a:p>
          <a:p>
            <a:pPr lvl="1"/>
            <a:r>
              <a:rPr lang="en-US" dirty="0"/>
              <a:t>The web server to </a:t>
            </a:r>
            <a:r>
              <a:rPr lang="en-US" dirty="0">
                <a:solidFill>
                  <a:srgbClr val="B23C00"/>
                </a:solidFill>
              </a:rPr>
              <a:t>generate</a:t>
            </a:r>
            <a:r>
              <a:rPr lang="en-US" dirty="0"/>
              <a:t> the next web page.</a:t>
            </a:r>
          </a:p>
          <a:p>
            <a:pPr lvl="1"/>
            <a:r>
              <a:rPr lang="en-US" dirty="0"/>
              <a:t>The next web page to </a:t>
            </a:r>
            <a:r>
              <a:rPr lang="en-US" dirty="0">
                <a:solidFill>
                  <a:srgbClr val="B23C00"/>
                </a:solidFill>
              </a:rPr>
              <a:t>download</a:t>
            </a:r>
            <a:r>
              <a:rPr lang="en-US" dirty="0"/>
              <a:t> to your browser.</a:t>
            </a:r>
          </a:p>
          <a:p>
            <a:pPr lvl="1"/>
            <a:r>
              <a:rPr lang="en-US" dirty="0"/>
              <a:t>Your browser to </a:t>
            </a:r>
            <a:r>
              <a:rPr lang="en-US" dirty="0">
                <a:solidFill>
                  <a:srgbClr val="B23C00"/>
                </a:solidFill>
              </a:rPr>
              <a:t>render</a:t>
            </a:r>
            <a:r>
              <a:rPr lang="en-US" dirty="0"/>
              <a:t> the next web page.</a:t>
            </a:r>
          </a:p>
          <a:p>
            <a:pPr lvl="5"/>
            <a:endParaRPr lang="en-US" dirty="0"/>
          </a:p>
          <a:p>
            <a:r>
              <a:rPr lang="en-US" dirty="0"/>
              <a:t>You experience a noticeable </a:t>
            </a:r>
            <a:r>
              <a:rPr lang="en-US" dirty="0">
                <a:solidFill>
                  <a:srgbClr val="B23C00"/>
                </a:solidFill>
              </a:rPr>
              <a:t>page refresh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32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Browser – Web Server Cycle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Example: 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Click the submit button.</a:t>
            </a:r>
          </a:p>
          <a:p>
            <a:pPr lvl="1"/>
            <a:r>
              <a:rPr lang="en-US" dirty="0"/>
              <a:t>JavaScript code on the server opens and reads a text file and generates a new web page containing the contents of the text file.</a:t>
            </a:r>
          </a:p>
          <a:p>
            <a:pPr lvl="1"/>
            <a:r>
              <a:rPr lang="en-US" dirty="0"/>
              <a:t>The browser displays the new web page.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0307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Browser – Web Server Cycle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7024" y="1231642"/>
            <a:ext cx="6849952" cy="5016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&lt;body&gt;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&lt;form action="text-response"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method="get"&gt;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&lt;fieldset&gt;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&lt;legend&gt;User input&lt;/legend&gt;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&lt;p&gt;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    &lt;label&gt;First name:&lt;/label&gt;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    &lt;input name="firstName" type="text" /&gt;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&lt;/p&gt;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&lt;p&gt;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    &lt;label&gt;Last name:&lt;/label&gt;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    &lt;input name="lastName" type="text" /&gt;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&lt;/p&gt;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           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&lt;p&gt;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    &lt;input type="submit" value="Submit" /&gt;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&lt;/p&gt;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&lt;/fieldset&gt;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&lt;/form&gt;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&lt;/body&gt;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75997" y="1417342"/>
            <a:ext cx="114005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Client side</a:t>
            </a:r>
          </a:p>
        </p:txBody>
      </p:sp>
    </p:spTree>
    <p:extLst>
      <p:ext uri="{BB962C8B-B14F-4D97-AF65-F5344CB8AC3E}">
        <p14:creationId xmlns:p14="http://schemas.microsoft.com/office/powerpoint/2010/main" val="17955982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Browser – Web Server Cycle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29868" y="1634062"/>
            <a:ext cx="8084264" cy="28007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// Process the form data and send a response.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app.get('/text-response’, 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function(req, res)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var firstName = req.param('firstName');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var lastName  = req.param('lastName');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var html = 'Hello, ' + firstName + ' ' + lastName + '!';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       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res.send(html);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27215" y="1464785"/>
            <a:ext cx="122180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Server side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4380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AJAX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A</a:t>
            </a:r>
            <a:r>
              <a:rPr lang="en-US" dirty="0"/>
              <a:t>synchronous </a:t>
            </a:r>
            <a:r>
              <a:rPr lang="en-US" dirty="0">
                <a:solidFill>
                  <a:srgbClr val="B23C00"/>
                </a:solidFill>
              </a:rPr>
              <a:t>J</a:t>
            </a:r>
            <a:r>
              <a:rPr lang="en-US" dirty="0"/>
              <a:t>avaScript </a:t>
            </a:r>
            <a:r>
              <a:rPr lang="en-US" dirty="0">
                <a:solidFill>
                  <a:srgbClr val="B23C00"/>
                </a:solidFill>
              </a:rPr>
              <a:t>a</a:t>
            </a:r>
            <a:r>
              <a:rPr lang="en-US" dirty="0"/>
              <a:t>nd </a:t>
            </a:r>
            <a:r>
              <a:rPr lang="en-US" dirty="0">
                <a:solidFill>
                  <a:srgbClr val="B23C00"/>
                </a:solidFill>
              </a:rPr>
              <a:t>X</a:t>
            </a:r>
            <a:r>
              <a:rPr lang="en-US" dirty="0"/>
              <a:t>ML</a:t>
            </a:r>
          </a:p>
          <a:p>
            <a:pPr lvl="5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Tighter communication</a:t>
            </a:r>
            <a:r>
              <a:rPr lang="en-US" dirty="0"/>
              <a:t> between the web browser and the web server.</a:t>
            </a:r>
          </a:p>
          <a:p>
            <a:pPr lvl="1"/>
            <a:r>
              <a:rPr lang="en-US" dirty="0"/>
              <a:t>Shortens the browser-server cycle.</a:t>
            </a:r>
          </a:p>
          <a:p>
            <a:pPr lvl="1"/>
            <a:r>
              <a:rPr lang="en-US" dirty="0"/>
              <a:t>The server generates and downloads </a:t>
            </a:r>
            <a:r>
              <a:rPr lang="en-US" dirty="0">
                <a:solidFill>
                  <a:srgbClr val="B23C00"/>
                </a:solidFill>
              </a:rPr>
              <a:t>part of a page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web browser refreshes </a:t>
            </a:r>
            <a:r>
              <a:rPr lang="en-US" dirty="0">
                <a:solidFill>
                  <a:srgbClr val="B23C00"/>
                </a:solidFill>
              </a:rPr>
              <a:t>only the part</a:t>
            </a:r>
            <a:r>
              <a:rPr lang="en-US" dirty="0"/>
              <a:t> of the page that needs to change.</a:t>
            </a:r>
          </a:p>
          <a:p>
            <a:pPr lvl="6"/>
            <a:endParaRPr lang="en-US" dirty="0"/>
          </a:p>
          <a:p>
            <a:r>
              <a:rPr lang="en-US" dirty="0"/>
              <a:t>The browser and server work </a:t>
            </a:r>
            <a:r>
              <a:rPr lang="en-US" dirty="0">
                <a:solidFill>
                  <a:srgbClr val="B23C00"/>
                </a:solidFill>
              </a:rPr>
              <a:t>asynchronously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browser does </a:t>
            </a:r>
            <a:r>
              <a:rPr lang="en-US" u="sng" dirty="0"/>
              <a:t>not</a:t>
            </a:r>
            <a:r>
              <a:rPr lang="en-US" dirty="0"/>
              <a:t> have to wait </a:t>
            </a:r>
            <a:br>
              <a:rPr lang="en-US" dirty="0"/>
            </a:br>
            <a:r>
              <a:rPr lang="en-US" dirty="0"/>
              <a:t>for the download from the server.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972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191CF-6E5D-9C46-A012-F38E3975F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AJAX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6EC9B-84FA-F047-B85B-8CB125B4B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3840483" cy="4835525"/>
          </a:xfrm>
        </p:spPr>
        <p:txBody>
          <a:bodyPr/>
          <a:lstStyle/>
          <a:p>
            <a:r>
              <a:rPr lang="en-US" dirty="0"/>
              <a:t>We will compare AJAX to non-AJAX.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54AE00-6B49-584A-B9A1-EBA50F6EC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06C3BE1-6BE3-194C-B187-8385893A75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417342"/>
            <a:ext cx="2057400" cy="41148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D697A57-F796-AA40-A28A-01406D7AEDA6}"/>
              </a:ext>
            </a:extLst>
          </p:cNvPr>
          <p:cNvSpPr txBox="1"/>
          <p:nvPr/>
        </p:nvSpPr>
        <p:spPr>
          <a:xfrm>
            <a:off x="6766536" y="6130925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7856418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FF2EA-0EB7-5D4F-9AE7-96B04CB7F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AJAX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3A1E40-C9C7-9043-8553-69522833A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0CDF1C-D557-1944-B43F-DEF67BD0C3F5}"/>
              </a:ext>
            </a:extLst>
          </p:cNvPr>
          <p:cNvSpPr txBox="1"/>
          <p:nvPr/>
        </p:nvSpPr>
        <p:spPr>
          <a:xfrm>
            <a:off x="1097318" y="1179932"/>
            <a:ext cx="6647974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</a:t>
            </a:r>
            <a:r>
              <a:rPr lang="en-US" sz="15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function(request, result) 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sendPage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5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index.html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', result);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</a:t>
            </a:r>
            <a:r>
              <a:rPr lang="en-US" sz="15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get_nonajax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function(request, result) 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sendPage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5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nonajax.html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', result);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</a:t>
            </a:r>
            <a:r>
              <a:rPr lang="en-US" sz="15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post_nonajax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function(request, result) 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sendPage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5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nonajax2.html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', result);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</a:t>
            </a:r>
            <a:r>
              <a:rPr lang="en-US" sz="15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get_ajax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function(request, result) 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sendPage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5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ajax.html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', result);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</a:t>
            </a:r>
            <a:r>
              <a:rPr lang="en-US" sz="15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post_ajax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function(request, result) 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sendPage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5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lorem.txt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', result);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D24918-0ACF-F547-B6A7-41C07213EE8C}"/>
              </a:ext>
            </a:extLst>
          </p:cNvPr>
          <p:cNvSpPr txBox="1"/>
          <p:nvPr/>
        </p:nvSpPr>
        <p:spPr>
          <a:xfrm>
            <a:off x="6104344" y="6307723"/>
            <a:ext cx="183736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controllers/</a:t>
            </a:r>
            <a:r>
              <a:rPr lang="en-US" dirty="0" err="1">
                <a:solidFill>
                  <a:srgbClr val="FFFF00"/>
                </a:solidFill>
              </a:rPr>
              <a:t>main.js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844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Reversing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047990"/>
          </a:xfrm>
        </p:spPr>
        <p:txBody>
          <a:bodyPr/>
          <a:lstStyle/>
          <a:p>
            <a:r>
              <a:rPr lang="en-US" dirty="0"/>
              <a:t>Suppose you had a list of names, such as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want to reverse the names, last name first, and insert a comma: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185920" y="1874537"/>
            <a:ext cx="2031325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Bill Clinton</a:t>
            </a:r>
          </a:p>
          <a:p>
            <a:r>
              <a:rPr lang="en-US" sz="2000" b="1" dirty="0">
                <a:latin typeface="Courier New"/>
                <a:cs typeface="Courier New"/>
              </a:rPr>
              <a:t>George Bush</a:t>
            </a:r>
          </a:p>
          <a:p>
            <a:r>
              <a:rPr lang="en-US" sz="2000" b="1" dirty="0">
                <a:latin typeface="Courier New"/>
                <a:cs typeface="Courier New"/>
              </a:rPr>
              <a:t>Barack Obama</a:t>
            </a:r>
          </a:p>
          <a:p>
            <a:r>
              <a:rPr lang="en-US" sz="2000" b="1" dirty="0">
                <a:latin typeface="Courier New"/>
                <a:cs typeface="Courier New"/>
              </a:rPr>
              <a:t>Donald Trump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08975" y="4434829"/>
            <a:ext cx="2185214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Clinton, Bill</a:t>
            </a:r>
          </a:p>
          <a:p>
            <a:r>
              <a:rPr lang="en-US" sz="2000" b="1" dirty="0">
                <a:latin typeface="Courier New"/>
                <a:cs typeface="Courier New"/>
              </a:rPr>
              <a:t>Bush, George</a:t>
            </a:r>
          </a:p>
          <a:p>
            <a:r>
              <a:rPr lang="en-US" sz="2000" b="1" dirty="0">
                <a:latin typeface="Courier New"/>
                <a:cs typeface="Courier New"/>
              </a:rPr>
              <a:t>Obama, Barack</a:t>
            </a:r>
          </a:p>
          <a:p>
            <a:r>
              <a:rPr lang="en-US" sz="2000" b="1" dirty="0">
                <a:latin typeface="Courier New"/>
                <a:cs typeface="Courier New"/>
              </a:rPr>
              <a:t>Trump, Donald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92219" y="6172170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4295316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C3E6F-8551-E24D-9107-B4580643F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AJAX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808A84-E41A-514C-9738-5053F14F7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233AFA-6BAA-9944-82C0-EEB055F76692}"/>
              </a:ext>
            </a:extLst>
          </p:cNvPr>
          <p:cNvSpPr txBox="1"/>
          <p:nvPr/>
        </p:nvSpPr>
        <p:spPr>
          <a:xfrm>
            <a:off x="1097318" y="1449678"/>
            <a:ext cx="7220246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request;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doAJAX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request = new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XMLHttpRequest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request.open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("POST", "/ajax");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request.</a:t>
            </a:r>
            <a:r>
              <a:rPr lang="en-US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onreadystatechange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displayFile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request.send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(null);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displayFile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request.readyState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4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request.status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200)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text =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request.responseText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text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text.replace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(/\n/g, "&lt;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/&gt;");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("output").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innerHTML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"&lt;p&gt;" + text + "&lt;/p&gt;";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3EE238-9D01-B44B-AA89-D16443ED20E3}"/>
              </a:ext>
            </a:extLst>
          </p:cNvPr>
          <p:cNvSpPr txBox="1"/>
          <p:nvPr/>
        </p:nvSpPr>
        <p:spPr>
          <a:xfrm>
            <a:off x="6733748" y="1280401"/>
            <a:ext cx="176843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public/</a:t>
            </a:r>
            <a:r>
              <a:rPr lang="en-US" dirty="0" err="1">
                <a:solidFill>
                  <a:srgbClr val="FFFF00"/>
                </a:solidFill>
              </a:rPr>
              <a:t>common.js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253D47-89BF-4B42-A65D-B2585227B56B}"/>
              </a:ext>
            </a:extLst>
          </p:cNvPr>
          <p:cNvSpPr txBox="1"/>
          <p:nvPr/>
        </p:nvSpPr>
        <p:spPr>
          <a:xfrm>
            <a:off x="4023366" y="3703317"/>
            <a:ext cx="286732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Function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displayFile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r>
              <a:rPr lang="en-US" dirty="0">
                <a:solidFill>
                  <a:srgbClr val="0033CC"/>
                </a:solidFill>
              </a:rPr>
              <a:t>will be called asynchronously.</a:t>
            </a:r>
          </a:p>
        </p:txBody>
      </p:sp>
    </p:spTree>
    <p:extLst>
      <p:ext uri="{BB962C8B-B14F-4D97-AF65-F5344CB8AC3E}">
        <p14:creationId xmlns:p14="http://schemas.microsoft.com/office/powerpoint/2010/main" val="28319735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 err="1">
                <a:latin typeface="Courier New"/>
                <a:cs typeface="Courier New"/>
              </a:rPr>
              <a:t>XMLHttpRequest</a:t>
            </a:r>
            <a:r>
              <a:rPr lang="en-US" dirty="0"/>
              <a:t>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02088"/>
          </a:xfrm>
        </p:spPr>
        <p:txBody>
          <a:bodyPr/>
          <a:lstStyle/>
          <a:p>
            <a:r>
              <a:rPr lang="en-US" dirty="0"/>
              <a:t>Use the properties and methods of the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XMLHttpRequest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object to control a request from the web browser to the web server.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806" y="2788927"/>
            <a:ext cx="8595316" cy="316489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492219" y="6172170"/>
            <a:ext cx="1608283" cy="5847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chemeClr val="bg1">
                    <a:lumMod val="75000"/>
                  </a:schemeClr>
                </a:solidFill>
              </a:rPr>
              <a:t>JavaScript, 9</a:t>
            </a:r>
            <a:r>
              <a:rPr lang="en-US" sz="800" b="1" baseline="30000" dirty="0">
                <a:solidFill>
                  <a:schemeClr val="bg1">
                    <a:lumMod val="75000"/>
                  </a:schemeClr>
                </a:solidFill>
              </a:rPr>
              <a:t>th</a:t>
            </a:r>
            <a:r>
              <a:rPr lang="en-US" sz="800" b="1" dirty="0">
                <a:solidFill>
                  <a:schemeClr val="bg1">
                    <a:lumMod val="75000"/>
                  </a:schemeClr>
                </a:solidFill>
              </a:rPr>
              <a:t> ed.</a:t>
            </a:r>
          </a:p>
          <a:p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by Tom </a:t>
            </a:r>
            <a:r>
              <a:rPr lang="en-US" sz="800" dirty="0" err="1">
                <a:solidFill>
                  <a:schemeClr val="bg1">
                    <a:lumMod val="75000"/>
                  </a:schemeClr>
                </a:solidFill>
              </a:rPr>
              <a:t>Negrino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 and </a:t>
            </a:r>
            <a:r>
              <a:rPr lang="en-US" sz="800" dirty="0" err="1">
                <a:solidFill>
                  <a:schemeClr val="bg1">
                    <a:lumMod val="75000"/>
                  </a:schemeClr>
                </a:solidFill>
              </a:rPr>
              <a:t>Dori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 Smith</a:t>
            </a:r>
          </a:p>
          <a:p>
            <a:r>
              <a:rPr lang="en-US" sz="800" dirty="0" err="1">
                <a:solidFill>
                  <a:schemeClr val="bg1">
                    <a:lumMod val="75000"/>
                  </a:schemeClr>
                </a:solidFill>
              </a:rPr>
              <a:t>Peachpit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 Press, 2015</a:t>
            </a:r>
          </a:p>
          <a:p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ISBN 978-0-321-99670-1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3001" y="5925055"/>
            <a:ext cx="51797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See also: </a:t>
            </a:r>
            <a:r>
              <a:rPr lang="en-US" dirty="0">
                <a:hlinkClick r:id="rId3"/>
              </a:rPr>
              <a:t>http://www.w3schools.com/xml/dom_http.asp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758329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/>
                <a:cs typeface="Courier New"/>
              </a:rPr>
              <a:t>readyState</a:t>
            </a:r>
            <a:r>
              <a:rPr lang="en-US" dirty="0"/>
              <a:t> Property Values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800" y="1508781"/>
            <a:ext cx="4470400" cy="3441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83289" y="6120825"/>
            <a:ext cx="1627369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chemeClr val="bg1">
                    <a:lumMod val="75000"/>
                  </a:schemeClr>
                </a:solidFill>
              </a:rPr>
              <a:t>JavaScript, 9</a:t>
            </a:r>
            <a:r>
              <a:rPr lang="en-US" sz="800" b="1" baseline="30000" dirty="0">
                <a:solidFill>
                  <a:schemeClr val="bg1">
                    <a:lumMod val="75000"/>
                  </a:schemeClr>
                </a:solidFill>
              </a:rPr>
              <a:t>th</a:t>
            </a:r>
            <a:r>
              <a:rPr lang="en-US" sz="800" b="1" dirty="0">
                <a:solidFill>
                  <a:schemeClr val="bg1">
                    <a:lumMod val="75000"/>
                  </a:schemeClr>
                </a:solidFill>
              </a:rPr>
              <a:t> ed.</a:t>
            </a:r>
          </a:p>
          <a:p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by Tom </a:t>
            </a:r>
            <a:r>
              <a:rPr lang="en-US" sz="800" dirty="0" err="1">
                <a:solidFill>
                  <a:schemeClr val="bg1">
                    <a:lumMod val="75000"/>
                  </a:schemeClr>
                </a:solidFill>
              </a:rPr>
              <a:t>Negrino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 and </a:t>
            </a:r>
            <a:r>
              <a:rPr lang="en-US" sz="800" dirty="0" err="1">
                <a:solidFill>
                  <a:schemeClr val="bg1">
                    <a:lumMod val="75000"/>
                  </a:schemeClr>
                </a:solidFill>
              </a:rPr>
              <a:t>Dori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 Smith</a:t>
            </a:r>
          </a:p>
          <a:p>
            <a:r>
              <a:rPr lang="en-US" sz="800" dirty="0" err="1">
                <a:solidFill>
                  <a:schemeClr val="bg1">
                    <a:lumMod val="75000"/>
                  </a:schemeClr>
                </a:solidFill>
              </a:rPr>
              <a:t>Peachpit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 Press, 2015</a:t>
            </a:r>
          </a:p>
          <a:p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ISBN 978-0-321-99670-1</a:t>
            </a:r>
          </a:p>
        </p:txBody>
      </p:sp>
    </p:spTree>
    <p:extLst>
      <p:ext uri="{BB962C8B-B14F-4D97-AF65-F5344CB8AC3E}">
        <p14:creationId xmlns:p14="http://schemas.microsoft.com/office/powerpoint/2010/main" val="3588084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Reversing Names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8699" y="1342882"/>
            <a:ext cx="8495986" cy="36625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&lt;body&gt;</a:t>
            </a:r>
          </a:p>
          <a:p>
            <a:r>
              <a:rPr lang="nl-NL" sz="1800" b="1" dirty="0">
                <a:latin typeface="Courier New"/>
                <a:cs typeface="Courier New"/>
              </a:rPr>
              <a:t>    &lt;h1&gt;Reverse </a:t>
            </a:r>
            <a:r>
              <a:rPr lang="nl-NL" sz="1800" b="1" dirty="0" err="1">
                <a:latin typeface="Courier New"/>
                <a:cs typeface="Courier New"/>
              </a:rPr>
              <a:t>names</a:t>
            </a:r>
            <a:r>
              <a:rPr lang="nl-NL" sz="1800" b="1" dirty="0">
                <a:latin typeface="Courier New"/>
                <a:cs typeface="Courier New"/>
              </a:rPr>
              <a:t>:&lt;/h1&gt;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&lt;form action=""&gt;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Enter a list of names with first name first,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one per line:&lt;</a:t>
            </a:r>
            <a:r>
              <a:rPr lang="en-US" sz="1800" b="1" dirty="0" err="1">
                <a:latin typeface="Courier New"/>
                <a:cs typeface="Courier New"/>
              </a:rPr>
              <a:t>br</a:t>
            </a:r>
            <a:r>
              <a:rPr lang="en-US" sz="18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&lt;</a:t>
            </a:r>
            <a:r>
              <a:rPr lang="en-US" sz="1800" b="1" dirty="0" err="1">
                <a:latin typeface="Courier New"/>
                <a:cs typeface="Courier New"/>
              </a:rPr>
              <a:t>textarea</a:t>
            </a:r>
            <a:r>
              <a:rPr lang="en-US" sz="1800" b="1" dirty="0">
                <a:latin typeface="Courier New"/>
                <a:cs typeface="Courier New"/>
              </a:rPr>
              <a:t> id="names" rows="10" cols="50"&gt;&lt;/</a:t>
            </a:r>
            <a:r>
              <a:rPr lang="en-US" sz="1800" b="1" dirty="0" err="1">
                <a:latin typeface="Courier New"/>
                <a:cs typeface="Courier New"/>
              </a:rPr>
              <a:t>textarea</a:t>
            </a:r>
            <a:r>
              <a:rPr lang="en-US" sz="18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&lt;p&gt;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&lt;input type="button" value="Reverse names"</a:t>
            </a:r>
          </a:p>
          <a:p>
            <a:r>
              <a:rPr lang="de-DE" sz="1800" b="1" dirty="0">
                <a:latin typeface="Courier New"/>
                <a:cs typeface="Courier New"/>
              </a:rPr>
              <a:t>                   </a:t>
            </a:r>
            <a:r>
              <a:rPr lang="de-DE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onclick</a:t>
            </a:r>
            <a:r>
              <a:rPr lang="de-DE" sz="1800" b="1" dirty="0">
                <a:solidFill>
                  <a:srgbClr val="B23C00"/>
                </a:solidFill>
                <a:latin typeface="Courier New"/>
                <a:cs typeface="Courier New"/>
              </a:rPr>
              <a:t>=</a:t>
            </a:r>
            <a:r>
              <a:rPr lang="de-DE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reverseNames</a:t>
            </a:r>
            <a:r>
              <a:rPr lang="de-DE" sz="1800" b="1" dirty="0">
                <a:solidFill>
                  <a:srgbClr val="B23C00"/>
                </a:solidFill>
                <a:latin typeface="Courier New"/>
                <a:cs typeface="Courier New"/>
              </a:rPr>
              <a:t>()</a:t>
            </a:r>
            <a:r>
              <a:rPr lang="de-DE" sz="1800" b="1" dirty="0">
                <a:latin typeface="Courier New"/>
                <a:cs typeface="Courier New"/>
              </a:rPr>
              <a:t> /&gt;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&lt;input type="reset" /&gt;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&lt;/p&gt;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&lt;/form&gt;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&lt;/body&gt;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15170" y="1234464"/>
            <a:ext cx="155292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re/</a:t>
            </a:r>
            <a:r>
              <a:rPr lang="en-US" dirty="0" err="1">
                <a:solidFill>
                  <a:srgbClr val="FFFF00"/>
                </a:solidFill>
              </a:rPr>
              <a:t>reverse.html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754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Reversing Names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7664" y="1381065"/>
            <a:ext cx="8728672" cy="532453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/>
                <a:cs typeface="Courier New"/>
              </a:rPr>
              <a:t>function </a:t>
            </a:r>
            <a:r>
              <a:rPr lang="en-US" sz="1700" b="1" dirty="0" err="1">
                <a:solidFill>
                  <a:srgbClr val="B23C00"/>
                </a:solidFill>
                <a:latin typeface="Courier New"/>
                <a:cs typeface="Courier New"/>
              </a:rPr>
              <a:t>reverseNames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()</a:t>
            </a:r>
          </a:p>
          <a:p>
            <a:r>
              <a:rPr lang="en-US" sz="1700" b="1" dirty="0">
                <a:latin typeface="Courier New"/>
                <a:cs typeface="Courier New"/>
              </a:rPr>
              <a:t>{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</a:t>
            </a:r>
            <a:r>
              <a:rPr lang="en-US" sz="1700" b="1" dirty="0" err="1">
                <a:latin typeface="Courier New"/>
                <a:cs typeface="Courier New"/>
              </a:rPr>
              <a:t>var</a:t>
            </a:r>
            <a:r>
              <a:rPr lang="en-US" sz="1700" b="1" dirty="0">
                <a:latin typeface="Courier New"/>
                <a:cs typeface="Courier New"/>
              </a:rPr>
              <a:t> names = </a:t>
            </a:r>
            <a:r>
              <a:rPr lang="en-US" sz="1700" b="1" dirty="0" err="1">
                <a:latin typeface="Courier New"/>
                <a:cs typeface="Courier New"/>
              </a:rPr>
              <a:t>document.getElementById</a:t>
            </a:r>
            <a:r>
              <a:rPr lang="en-US" sz="1700" b="1" dirty="0">
                <a:latin typeface="Courier New"/>
                <a:cs typeface="Courier New"/>
              </a:rPr>
              <a:t>("names").value;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</a:t>
            </a:r>
          </a:p>
          <a:p>
            <a:r>
              <a:rPr lang="nb-NO" sz="1700" b="1" dirty="0">
                <a:latin typeface="Courier New"/>
                <a:cs typeface="Courier New"/>
              </a:rPr>
              <a:t>    var splitter = </a:t>
            </a:r>
            <a:r>
              <a:rPr lang="nb-NO" sz="1700" b="1" dirty="0">
                <a:solidFill>
                  <a:srgbClr val="008000"/>
                </a:solidFill>
                <a:latin typeface="Courier New"/>
                <a:cs typeface="Courier New"/>
              </a:rPr>
              <a:t>/\s*</a:t>
            </a:r>
            <a:r>
              <a:rPr lang="nb-NO" sz="1700" b="1" dirty="0">
                <a:solidFill>
                  <a:srgbClr val="B23C00"/>
                </a:solidFill>
                <a:latin typeface="Courier New"/>
                <a:cs typeface="Courier New"/>
              </a:rPr>
              <a:t>\n</a:t>
            </a:r>
            <a:r>
              <a:rPr lang="nb-NO" sz="1700" b="1" dirty="0">
                <a:solidFill>
                  <a:srgbClr val="008000"/>
                </a:solidFill>
                <a:latin typeface="Courier New"/>
                <a:cs typeface="Courier New"/>
              </a:rPr>
              <a:t>\s*/</a:t>
            </a:r>
            <a:r>
              <a:rPr lang="nb-NO" sz="1700" b="1" dirty="0">
                <a:latin typeface="Courier New"/>
                <a:cs typeface="Courier New"/>
              </a:rPr>
              <a:t>;</a:t>
            </a:r>
          </a:p>
          <a:p>
            <a:r>
              <a:rPr lang="nb-NO" sz="1700" b="1" dirty="0">
                <a:solidFill>
                  <a:srgbClr val="B23C00"/>
                </a:solidFill>
                <a:latin typeface="Courier New"/>
                <a:cs typeface="Courier New"/>
              </a:rPr>
              <a:t>    var </a:t>
            </a:r>
            <a:r>
              <a:rPr lang="nb-NO" sz="1700" b="1" dirty="0" err="1">
                <a:solidFill>
                  <a:srgbClr val="B23C00"/>
                </a:solidFill>
                <a:latin typeface="Courier New"/>
                <a:cs typeface="Courier New"/>
              </a:rPr>
              <a:t>nameList</a:t>
            </a:r>
            <a:r>
              <a:rPr lang="nb-NO" sz="1700" b="1" dirty="0">
                <a:solidFill>
                  <a:srgbClr val="B23C00"/>
                </a:solidFill>
                <a:latin typeface="Courier New"/>
                <a:cs typeface="Courier New"/>
              </a:rPr>
              <a:t> = </a:t>
            </a:r>
            <a:r>
              <a:rPr lang="nb-NO" sz="1700" b="1" dirty="0" err="1">
                <a:solidFill>
                  <a:srgbClr val="B23C00"/>
                </a:solidFill>
                <a:latin typeface="Courier New"/>
                <a:cs typeface="Courier New"/>
              </a:rPr>
              <a:t>names.split</a:t>
            </a:r>
            <a:r>
              <a:rPr lang="nb-NO" sz="1700" b="1" dirty="0">
                <a:solidFill>
                  <a:srgbClr val="B23C00"/>
                </a:solidFill>
                <a:latin typeface="Courier New"/>
                <a:cs typeface="Courier New"/>
              </a:rPr>
              <a:t>(splitter);</a:t>
            </a:r>
          </a:p>
          <a:p>
            <a:r>
              <a:rPr lang="nb-NO" sz="1700" b="1" dirty="0">
                <a:latin typeface="Courier New"/>
                <a:cs typeface="Courier New"/>
              </a:rPr>
              <a:t>    </a:t>
            </a:r>
          </a:p>
          <a:p>
            <a:r>
              <a:rPr lang="nb-NO" sz="1700" b="1" dirty="0">
                <a:latin typeface="Courier New"/>
                <a:cs typeface="Courier New"/>
              </a:rPr>
              <a:t>    var </a:t>
            </a:r>
            <a:r>
              <a:rPr lang="nb-NO" sz="1700" b="1" dirty="0" err="1">
                <a:latin typeface="Courier New"/>
                <a:cs typeface="Courier New"/>
              </a:rPr>
              <a:t>newList</a:t>
            </a:r>
            <a:r>
              <a:rPr lang="nb-NO" sz="1700" b="1" dirty="0">
                <a:latin typeface="Courier New"/>
                <a:cs typeface="Courier New"/>
              </a:rPr>
              <a:t>  = </a:t>
            </a:r>
            <a:r>
              <a:rPr lang="nb-NO" sz="1700" b="1" dirty="0" err="1">
                <a:latin typeface="Courier New"/>
                <a:cs typeface="Courier New"/>
              </a:rPr>
              <a:t>new</a:t>
            </a:r>
            <a:r>
              <a:rPr lang="nb-NO" sz="1700" b="1" dirty="0">
                <a:latin typeface="Courier New"/>
                <a:cs typeface="Courier New"/>
              </a:rPr>
              <a:t> </a:t>
            </a:r>
            <a:r>
              <a:rPr lang="nb-NO" sz="1700" b="1" dirty="0" err="1">
                <a:latin typeface="Courier New"/>
                <a:cs typeface="Courier New"/>
              </a:rPr>
              <a:t>Array</a:t>
            </a:r>
            <a:r>
              <a:rPr lang="nb-NO" sz="1700" b="1" dirty="0">
                <a:latin typeface="Courier New"/>
                <a:cs typeface="Courier New"/>
              </a:rPr>
              <a:t>;</a:t>
            </a:r>
          </a:p>
          <a:p>
            <a:r>
              <a:rPr lang="is-IS" sz="1700" b="1" dirty="0">
                <a:latin typeface="Courier New"/>
                <a:cs typeface="Courier New"/>
              </a:rPr>
              <a:t>    var </a:t>
            </a:r>
            <a:r>
              <a:rPr lang="is-IS" sz="1700" b="1" dirty="0">
                <a:solidFill>
                  <a:srgbClr val="009051"/>
                </a:solidFill>
                <a:latin typeface="Courier New"/>
                <a:cs typeface="Courier New"/>
              </a:rPr>
              <a:t>reverser</a:t>
            </a:r>
            <a:r>
              <a:rPr lang="is-IS" sz="1700" b="1" dirty="0">
                <a:latin typeface="Courier New"/>
                <a:cs typeface="Courier New"/>
              </a:rPr>
              <a:t> = </a:t>
            </a:r>
            <a:r>
              <a:rPr lang="is-IS" sz="1700" b="1" dirty="0">
                <a:solidFill>
                  <a:srgbClr val="008000"/>
                </a:solidFill>
                <a:latin typeface="Courier New"/>
                <a:cs typeface="Courier New"/>
              </a:rPr>
              <a:t>/(\S+)</a:t>
            </a:r>
            <a:r>
              <a:rPr lang="is-IS" sz="1700" b="1" dirty="0">
                <a:solidFill>
                  <a:srgbClr val="B23C00"/>
                </a:solidFill>
                <a:latin typeface="Courier New"/>
                <a:cs typeface="Courier New"/>
              </a:rPr>
              <a:t>\s</a:t>
            </a:r>
            <a:r>
              <a:rPr lang="is-IS" sz="1700" b="1" dirty="0">
                <a:solidFill>
                  <a:srgbClr val="008000"/>
                </a:solidFill>
                <a:latin typeface="Courier New"/>
                <a:cs typeface="Courier New"/>
              </a:rPr>
              <a:t>(\S+)/</a:t>
            </a:r>
            <a:r>
              <a:rPr lang="is-IS" sz="1700" b="1" dirty="0">
                <a:latin typeface="Courier New"/>
                <a:cs typeface="Courier New"/>
              </a:rPr>
              <a:t>;</a:t>
            </a:r>
          </a:p>
          <a:p>
            <a:r>
              <a:rPr lang="is-IS" sz="1700" b="1" dirty="0">
                <a:latin typeface="Courier New"/>
                <a:cs typeface="Courier New"/>
              </a:rPr>
              <a:t>    </a:t>
            </a:r>
          </a:p>
          <a:p>
            <a:r>
              <a:rPr lang="da-DK" sz="1700" b="1" dirty="0">
                <a:latin typeface="Courier New"/>
                <a:cs typeface="Courier New"/>
              </a:rPr>
              <a:t>    for (var i = 0; i &lt; </a:t>
            </a:r>
            <a:r>
              <a:rPr lang="da-DK" sz="1700" b="1" dirty="0" err="1">
                <a:latin typeface="Courier New"/>
                <a:cs typeface="Courier New"/>
              </a:rPr>
              <a:t>nameList.length</a:t>
            </a:r>
            <a:r>
              <a:rPr lang="da-DK" sz="1700" b="1" dirty="0">
                <a:latin typeface="Courier New"/>
                <a:cs typeface="Courier New"/>
              </a:rPr>
              <a:t>; i++) {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    if (</a:t>
            </a:r>
            <a:r>
              <a:rPr lang="en-US" sz="1700" b="1" dirty="0" err="1">
                <a:latin typeface="Courier New"/>
                <a:cs typeface="Courier New"/>
              </a:rPr>
              <a:t>nameList</a:t>
            </a:r>
            <a:r>
              <a:rPr lang="en-US" sz="1700" b="1" dirty="0">
                <a:latin typeface="Courier New"/>
                <a:cs typeface="Courier New"/>
              </a:rPr>
              <a:t>[</a:t>
            </a:r>
            <a:r>
              <a:rPr lang="en-US" sz="1700" b="1" dirty="0" err="1">
                <a:latin typeface="Courier New"/>
                <a:cs typeface="Courier New"/>
              </a:rPr>
              <a:t>i</a:t>
            </a:r>
            <a:r>
              <a:rPr lang="en-US" sz="1700" b="1" dirty="0">
                <a:latin typeface="Courier New"/>
                <a:cs typeface="Courier New"/>
              </a:rPr>
              <a:t>].trim().length &gt; 0) {</a:t>
            </a:r>
          </a:p>
          <a:p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            </a:t>
            </a:r>
            <a:r>
              <a:rPr lang="en-US" sz="1700" b="1" dirty="0" err="1">
                <a:solidFill>
                  <a:srgbClr val="B23C00"/>
                </a:solidFill>
                <a:latin typeface="Courier New"/>
                <a:cs typeface="Courier New"/>
              </a:rPr>
              <a:t>newList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[</a:t>
            </a:r>
            <a:r>
              <a:rPr lang="en-US" sz="1700" b="1" dirty="0" err="1">
                <a:solidFill>
                  <a:srgbClr val="B23C00"/>
                </a:solidFill>
                <a:latin typeface="Courier New"/>
                <a:cs typeface="Courier New"/>
              </a:rPr>
              <a:t>i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] = </a:t>
            </a:r>
            <a:r>
              <a:rPr lang="en-US" sz="1700" b="1" dirty="0" err="1">
                <a:solidFill>
                  <a:srgbClr val="B23C00"/>
                </a:solidFill>
                <a:latin typeface="Courier New"/>
                <a:cs typeface="Courier New"/>
              </a:rPr>
              <a:t>nameList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[</a:t>
            </a:r>
            <a:r>
              <a:rPr lang="en-US" sz="1700" b="1" dirty="0" err="1">
                <a:solidFill>
                  <a:srgbClr val="B23C00"/>
                </a:solidFill>
                <a:latin typeface="Courier New"/>
                <a:cs typeface="Courier New"/>
              </a:rPr>
              <a:t>i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].replace(</a:t>
            </a:r>
            <a:r>
              <a:rPr lang="en-US" sz="1700" b="1" dirty="0">
                <a:solidFill>
                  <a:srgbClr val="009051"/>
                </a:solidFill>
                <a:latin typeface="Courier New"/>
                <a:cs typeface="Courier New"/>
              </a:rPr>
              <a:t>reverser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, "$2, $1");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        </a:t>
            </a:r>
            <a:r>
              <a:rPr lang="en-US" sz="1700" b="1" dirty="0" err="1">
                <a:latin typeface="Courier New"/>
                <a:cs typeface="Courier New"/>
              </a:rPr>
              <a:t>newNames</a:t>
            </a:r>
            <a:r>
              <a:rPr lang="en-US" sz="1700" b="1" dirty="0">
                <a:latin typeface="Courier New"/>
                <a:cs typeface="Courier New"/>
              </a:rPr>
              <a:t> += </a:t>
            </a:r>
            <a:r>
              <a:rPr lang="en-US" sz="1700" b="1" dirty="0" err="1">
                <a:latin typeface="Courier New"/>
                <a:cs typeface="Courier New"/>
              </a:rPr>
              <a:t>newList</a:t>
            </a:r>
            <a:r>
              <a:rPr lang="en-US" sz="1700" b="1" dirty="0">
                <a:latin typeface="Courier New"/>
                <a:cs typeface="Courier New"/>
              </a:rPr>
              <a:t>[</a:t>
            </a:r>
            <a:r>
              <a:rPr lang="en-US" sz="1700" b="1" dirty="0" err="1">
                <a:latin typeface="Courier New"/>
                <a:cs typeface="Courier New"/>
              </a:rPr>
              <a:t>i</a:t>
            </a:r>
            <a:r>
              <a:rPr lang="en-US" sz="1700" b="1" dirty="0">
                <a:latin typeface="Courier New"/>
                <a:cs typeface="Courier New"/>
              </a:rPr>
              <a:t>] + "\n";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    }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}</a:t>
            </a:r>
          </a:p>
          <a:p>
            <a:endParaRPr lang="en-US" sz="1700" b="1" dirty="0">
              <a:latin typeface="Courier New"/>
              <a:cs typeface="Courier New"/>
            </a:endParaRPr>
          </a:p>
          <a:p>
            <a:r>
              <a:rPr lang="en-US" sz="1700" b="1" dirty="0">
                <a:latin typeface="Courier New"/>
                <a:cs typeface="Courier New"/>
              </a:rPr>
              <a:t>    </a:t>
            </a:r>
            <a:r>
              <a:rPr lang="en-US" sz="1700" b="1" dirty="0" err="1">
                <a:latin typeface="Courier New"/>
                <a:cs typeface="Courier New"/>
              </a:rPr>
              <a:t>document.getElementById</a:t>
            </a:r>
            <a:r>
              <a:rPr lang="en-US" sz="1700" b="1" dirty="0">
                <a:latin typeface="Courier New"/>
                <a:cs typeface="Courier New"/>
              </a:rPr>
              <a:t>("names").value = </a:t>
            </a:r>
            <a:r>
              <a:rPr lang="en-US" sz="1700" b="1" dirty="0" err="1">
                <a:latin typeface="Courier New"/>
                <a:cs typeface="Courier New"/>
              </a:rPr>
              <a:t>newNames</a:t>
            </a:r>
            <a:r>
              <a:rPr lang="en-US" sz="1700" b="1" dirty="0">
                <a:latin typeface="Courier New"/>
                <a:cs typeface="Courier New"/>
              </a:rPr>
              <a:t>;</a:t>
            </a:r>
          </a:p>
          <a:p>
            <a:r>
              <a:rPr lang="en-US" sz="1700" b="1" dirty="0">
                <a:latin typeface="Courier New"/>
                <a:cs typeface="Courier New"/>
              </a:rPr>
              <a:t>}</a:t>
            </a:r>
          </a:p>
          <a:p>
            <a:endParaRPr lang="en-US" sz="17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23941" y="2367962"/>
            <a:ext cx="2810385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Use the pattern to split the string </a:t>
            </a:r>
          </a:p>
          <a:p>
            <a:r>
              <a:rPr lang="en-US" sz="1400" dirty="0">
                <a:solidFill>
                  <a:srgbClr val="0033CC"/>
                </a:solidFill>
              </a:rPr>
              <a:t>into an array of names. The</a:t>
            </a:r>
          </a:p>
          <a:p>
            <a:r>
              <a:rPr lang="en-US" sz="1400" dirty="0">
                <a:solidFill>
                  <a:srgbClr val="0033CC"/>
                </a:solidFill>
              </a:rPr>
              <a:t>pattern </a:t>
            </a:r>
            <a:r>
              <a:rPr lang="en-US" sz="1400" u="sng" dirty="0">
                <a:solidFill>
                  <a:srgbClr val="0033CC"/>
                </a:solidFill>
              </a:rPr>
              <a:t>separates</a:t>
            </a:r>
            <a:r>
              <a:rPr lang="en-US" sz="1400" dirty="0">
                <a:solidFill>
                  <a:srgbClr val="0033CC"/>
                </a:solidFill>
              </a:rPr>
              <a:t> the names.</a:t>
            </a:r>
          </a:p>
          <a:p>
            <a:r>
              <a:rPr lang="en-US" sz="1400" b="1" dirty="0">
                <a:solidFill>
                  <a:srgbClr val="009051"/>
                </a:solidFill>
                <a:latin typeface="Courier New"/>
                <a:cs typeface="Courier New"/>
              </a:rPr>
              <a:t>\s</a:t>
            </a:r>
            <a:r>
              <a:rPr lang="en-US" sz="1400" dirty="0">
                <a:solidFill>
                  <a:srgbClr val="0033CC"/>
                </a:solidFill>
              </a:rPr>
              <a:t> is a whitespace character.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78213" y="4825999"/>
            <a:ext cx="2475358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Replace each name string </a:t>
            </a:r>
          </a:p>
          <a:p>
            <a:r>
              <a:rPr lang="en-US" sz="1400" dirty="0">
                <a:solidFill>
                  <a:srgbClr val="0033CC"/>
                </a:solidFill>
              </a:rPr>
              <a:t>using the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reverser</a:t>
            </a:r>
            <a:r>
              <a:rPr lang="en-US" sz="1400" dirty="0">
                <a:solidFill>
                  <a:srgbClr val="0033CC"/>
                </a:solidFill>
              </a:rPr>
              <a:t> pattern.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75733" y="3479202"/>
            <a:ext cx="270939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9051"/>
                </a:solidFill>
                <a:latin typeface="Courier New"/>
                <a:cs typeface="Courier New"/>
              </a:rPr>
              <a:t>\S</a:t>
            </a:r>
            <a:r>
              <a:rPr lang="en-US" sz="1400" b="1" dirty="0">
                <a:solidFill>
                  <a:srgbClr val="0033CC"/>
                </a:solidFill>
                <a:latin typeface="Courier New"/>
                <a:cs typeface="Courier New"/>
              </a:rPr>
              <a:t> </a:t>
            </a:r>
            <a:r>
              <a:rPr lang="en-US" sz="1400" dirty="0">
                <a:solidFill>
                  <a:srgbClr val="0033CC"/>
                </a:solidFill>
              </a:rPr>
              <a:t>= non-whitespace character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06609" y="1234464"/>
            <a:ext cx="131348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re/</a:t>
            </a:r>
            <a:r>
              <a:rPr lang="en-US" dirty="0" err="1">
                <a:solidFill>
                  <a:srgbClr val="FFFF00"/>
                </a:solidFill>
              </a:rPr>
              <a:t>reverse.js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285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Formatting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773673"/>
          </a:xfrm>
        </p:spPr>
        <p:txBody>
          <a:bodyPr/>
          <a:lstStyle/>
          <a:p>
            <a:r>
              <a:rPr lang="en-US" dirty="0"/>
              <a:t>Suppose you allow users to be sloppy: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But you still want: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47311" y="1874537"/>
            <a:ext cx="3108543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BiLL</a:t>
            </a:r>
            <a:r>
              <a:rPr lang="en-US" sz="2000" b="1" dirty="0">
                <a:latin typeface="Courier New"/>
                <a:cs typeface="Courier New"/>
              </a:rPr>
              <a:t>     </a:t>
            </a:r>
            <a:r>
              <a:rPr lang="en-US" sz="2000" b="1" dirty="0" err="1">
                <a:latin typeface="Courier New"/>
                <a:cs typeface="Courier New"/>
              </a:rPr>
              <a:t>CLinTON</a:t>
            </a:r>
            <a:r>
              <a:rPr lang="en-US" sz="2000" b="1" dirty="0">
                <a:latin typeface="Courier New"/>
                <a:cs typeface="Courier New"/>
              </a:rPr>
              <a:t>  </a:t>
            </a:r>
          </a:p>
          <a:p>
            <a:r>
              <a:rPr lang="en-US" sz="2000" b="1" dirty="0" err="1">
                <a:latin typeface="Courier New"/>
                <a:cs typeface="Courier New"/>
              </a:rPr>
              <a:t>GeOrGe</a:t>
            </a:r>
            <a:r>
              <a:rPr lang="en-US" sz="2000" b="1" dirty="0">
                <a:latin typeface="Courier New"/>
                <a:cs typeface="Courier New"/>
              </a:rPr>
              <a:t>  </a:t>
            </a:r>
            <a:r>
              <a:rPr lang="en-US" sz="2000" b="1" dirty="0" err="1">
                <a:latin typeface="Courier New"/>
                <a:cs typeface="Courier New"/>
              </a:rPr>
              <a:t>BuSh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barack</a:t>
            </a:r>
            <a:r>
              <a:rPr lang="en-US" sz="2000" b="1" dirty="0">
                <a:latin typeface="Courier New"/>
                <a:cs typeface="Courier New"/>
              </a:rPr>
              <a:t>    OBAMA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dOnAlD</a:t>
            </a:r>
            <a:r>
              <a:rPr lang="en-US" sz="2000" b="1" dirty="0">
                <a:latin typeface="Courier New"/>
                <a:cs typeface="Courier New"/>
              </a:rPr>
              <a:t>  </a:t>
            </a:r>
            <a:r>
              <a:rPr lang="en-US" sz="2000" b="1" dirty="0" err="1">
                <a:latin typeface="Courier New"/>
                <a:cs typeface="Courier New"/>
              </a:rPr>
              <a:t>truMP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92219" y="6172170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92A1E0-0405-994B-BF1A-6DB46A3900F7}"/>
              </a:ext>
            </a:extLst>
          </p:cNvPr>
          <p:cNvSpPr txBox="1"/>
          <p:nvPr/>
        </p:nvSpPr>
        <p:spPr>
          <a:xfrm>
            <a:off x="3108975" y="3986490"/>
            <a:ext cx="2185214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Clinton, Bill</a:t>
            </a:r>
          </a:p>
          <a:p>
            <a:r>
              <a:rPr lang="en-US" sz="2000" b="1" dirty="0">
                <a:latin typeface="Courier New"/>
                <a:cs typeface="Courier New"/>
              </a:rPr>
              <a:t>Bush, George</a:t>
            </a:r>
          </a:p>
          <a:p>
            <a:r>
              <a:rPr lang="en-US" sz="2000" b="1" dirty="0">
                <a:latin typeface="Courier New"/>
                <a:cs typeface="Courier New"/>
              </a:rPr>
              <a:t>Obama, Barack</a:t>
            </a:r>
          </a:p>
          <a:p>
            <a:r>
              <a:rPr lang="en-US" sz="2000" b="1" dirty="0">
                <a:latin typeface="Courier New"/>
                <a:cs typeface="Courier New"/>
              </a:rPr>
              <a:t>Trump, Donald</a:t>
            </a:r>
          </a:p>
        </p:txBody>
      </p:sp>
    </p:spTree>
    <p:extLst>
      <p:ext uri="{BB962C8B-B14F-4D97-AF65-F5344CB8AC3E}">
        <p14:creationId xmlns:p14="http://schemas.microsoft.com/office/powerpoint/2010/main" val="959391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Formatting Names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5"/>
            <a:ext cx="8229600" cy="4937706"/>
          </a:xfrm>
        </p:spPr>
        <p:txBody>
          <a:bodyPr/>
          <a:lstStyle/>
          <a:p>
            <a:r>
              <a:rPr lang="en-US" dirty="0"/>
              <a:t>Our regular expression for formatting names:</a:t>
            </a:r>
          </a:p>
          <a:p>
            <a:endParaRPr lang="en-US" dirty="0"/>
          </a:p>
          <a:p>
            <a:pPr lvl="1"/>
            <a:r>
              <a:rPr lang="en-US" dirty="0"/>
              <a:t>Split the first and last names each into </a:t>
            </a:r>
            <a:br>
              <a:rPr lang="en-US" dirty="0"/>
            </a:br>
            <a:r>
              <a:rPr lang="en-US" dirty="0"/>
              <a:t>an </a:t>
            </a:r>
            <a:r>
              <a:rPr lang="en-US" dirty="0">
                <a:solidFill>
                  <a:srgbClr val="B23C00"/>
                </a:solidFill>
              </a:rPr>
              <a:t>initial letter </a:t>
            </a:r>
            <a:r>
              <a:rPr lang="en-US" dirty="0"/>
              <a:t>followed by the </a:t>
            </a:r>
            <a:r>
              <a:rPr lang="en-US" dirty="0">
                <a:solidFill>
                  <a:srgbClr val="008000"/>
                </a:solidFill>
              </a:rPr>
              <a:t>rest of the letters</a:t>
            </a:r>
            <a:r>
              <a:rPr lang="en-US" dirty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Call the regular expression’s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exec()</a:t>
            </a:r>
            <a:r>
              <a:rPr lang="en-US" dirty="0"/>
              <a:t> method on each string.</a:t>
            </a:r>
          </a:p>
          <a:p>
            <a:pPr lvl="1"/>
            <a:r>
              <a:rPr lang="en-US" dirty="0"/>
              <a:t>Automatically sets JavaScript’s </a:t>
            </a:r>
            <a:br>
              <a:rPr lang="en-US" dirty="0"/>
            </a:br>
            <a:r>
              <a:rPr lang="en-US" dirty="0"/>
              <a:t>built-in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RegExp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object. </a:t>
            </a:r>
          </a:p>
          <a:p>
            <a:pPr lvl="1"/>
            <a:r>
              <a:rPr lang="en-US" dirty="0"/>
              <a:t>Use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RegExp.$1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RegExp.$2</a:t>
            </a:r>
            <a:r>
              <a:rPr lang="en-US" dirty="0"/>
              <a:t>, etc. </a:t>
            </a:r>
            <a:br>
              <a:rPr lang="en-US" dirty="0"/>
            </a:br>
            <a:r>
              <a:rPr lang="en-US" dirty="0"/>
              <a:t>to access stored parts of the match.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40" y="1783098"/>
            <a:ext cx="711076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formatter = /\s*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(\S)</a:t>
            </a:r>
            <a:r>
              <a:rPr lang="en-US" sz="2000" b="1" dirty="0">
                <a:solidFill>
                  <a:srgbClr val="008000"/>
                </a:solidFill>
                <a:latin typeface="Courier New"/>
                <a:cs typeface="Courier New"/>
              </a:rPr>
              <a:t>(\S+)</a:t>
            </a:r>
            <a:r>
              <a:rPr lang="en-US" sz="2000" b="1" dirty="0">
                <a:latin typeface="Courier New"/>
                <a:cs typeface="Courier New"/>
              </a:rPr>
              <a:t>\s+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(\S)</a:t>
            </a:r>
            <a:r>
              <a:rPr lang="en-US" sz="2000" b="1" dirty="0">
                <a:solidFill>
                  <a:srgbClr val="008000"/>
                </a:solidFill>
                <a:latin typeface="Courier New"/>
                <a:cs typeface="Courier New"/>
              </a:rPr>
              <a:t>(\S+)</a:t>
            </a:r>
            <a:r>
              <a:rPr lang="en-US" sz="2000" b="1" dirty="0">
                <a:latin typeface="Courier New"/>
                <a:cs typeface="Courier New"/>
              </a:rPr>
              <a:t>\s*/</a:t>
            </a:r>
          </a:p>
        </p:txBody>
      </p:sp>
    </p:spTree>
    <p:extLst>
      <p:ext uri="{BB962C8B-B14F-4D97-AF65-F5344CB8AC3E}">
        <p14:creationId xmlns:p14="http://schemas.microsoft.com/office/powerpoint/2010/main" val="380469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Formatting Names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27356" y="1420481"/>
            <a:ext cx="7110765" cy="470898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newNames</a:t>
            </a:r>
            <a:r>
              <a:rPr lang="en-US" sz="2000" b="1" dirty="0">
                <a:latin typeface="Courier New"/>
                <a:cs typeface="Courier New"/>
              </a:rPr>
              <a:t> = "";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for (</a:t>
            </a:r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 = 0; 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 &lt; </a:t>
            </a:r>
            <a:r>
              <a:rPr lang="en-US" sz="2000" b="1" dirty="0" err="1">
                <a:latin typeface="Courier New"/>
                <a:cs typeface="Courier New"/>
              </a:rPr>
              <a:t>nameList.length</a:t>
            </a:r>
            <a:r>
              <a:rPr lang="en-US" sz="2000" b="1" dirty="0">
                <a:latin typeface="Courier New"/>
                <a:cs typeface="Courier New"/>
              </a:rPr>
              <a:t>; 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++)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if (</a:t>
            </a:r>
            <a:r>
              <a:rPr lang="en-US" sz="2000" b="1" dirty="0" err="1">
                <a:latin typeface="Courier New"/>
                <a:cs typeface="Courier New"/>
              </a:rPr>
              <a:t>nameList</a:t>
            </a:r>
            <a:r>
              <a:rPr lang="en-US" sz="2000" b="1" dirty="0">
                <a:latin typeface="Courier New"/>
                <a:cs typeface="Courier New"/>
              </a:rPr>
              <a:t>[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].trim().length &gt; 0) {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formatter.exec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nameList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[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i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]);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       </a:t>
            </a:r>
            <a:r>
              <a:rPr lang="en-US" sz="2000" b="1" dirty="0" err="1">
                <a:latin typeface="Courier New"/>
                <a:cs typeface="Courier New"/>
              </a:rPr>
              <a:t>newList</a:t>
            </a:r>
            <a:r>
              <a:rPr lang="en-US" sz="2000" b="1" dirty="0">
                <a:latin typeface="Courier New"/>
                <a:cs typeface="Courier New"/>
              </a:rPr>
              <a:t>[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] =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RegExp.$3</a:t>
            </a:r>
            <a:r>
              <a:rPr lang="en-US" sz="2000" b="1" dirty="0">
                <a:latin typeface="Courier New"/>
                <a:cs typeface="Courier New"/>
              </a:rPr>
              <a:t>.toUpperCase()</a:t>
            </a:r>
          </a:p>
          <a:p>
            <a:r>
              <a:rPr lang="pl-PL" sz="2000" b="1" dirty="0">
                <a:latin typeface="Courier New"/>
                <a:cs typeface="Courier New"/>
              </a:rPr>
              <a:t>                   + </a:t>
            </a:r>
            <a:r>
              <a:rPr lang="pl-PL" sz="2000" b="1" dirty="0">
                <a:solidFill>
                  <a:srgbClr val="B23C00"/>
                </a:solidFill>
                <a:latin typeface="Courier New"/>
                <a:cs typeface="Courier New"/>
              </a:rPr>
              <a:t>RegExp.$4</a:t>
            </a:r>
            <a:r>
              <a:rPr lang="pl-PL" sz="2000" b="1" dirty="0">
                <a:latin typeface="Courier New"/>
                <a:cs typeface="Courier New"/>
              </a:rPr>
              <a:t>.toLowerCase()</a:t>
            </a:r>
          </a:p>
          <a:p>
            <a:r>
              <a:rPr lang="pl-PL" sz="2000" b="1" dirty="0">
                <a:latin typeface="Courier New"/>
                <a:cs typeface="Courier New"/>
              </a:rPr>
              <a:t>                   + ", "</a:t>
            </a:r>
          </a:p>
          <a:p>
            <a:r>
              <a:rPr lang="pl-PL" sz="2000" b="1" dirty="0">
                <a:latin typeface="Courier New"/>
                <a:cs typeface="Courier New"/>
              </a:rPr>
              <a:t>                   + </a:t>
            </a:r>
            <a:r>
              <a:rPr lang="pl-PL" sz="2000" b="1" dirty="0">
                <a:solidFill>
                  <a:srgbClr val="B23C00"/>
                </a:solidFill>
                <a:latin typeface="Courier New"/>
                <a:cs typeface="Courier New"/>
              </a:rPr>
              <a:t>RegExp.$1</a:t>
            </a:r>
            <a:r>
              <a:rPr lang="pl-PL" sz="2000" b="1" dirty="0">
                <a:latin typeface="Courier New"/>
                <a:cs typeface="Courier New"/>
              </a:rPr>
              <a:t>.toUpperCase()</a:t>
            </a:r>
          </a:p>
          <a:p>
            <a:r>
              <a:rPr lang="pl-PL" sz="2000" b="1" dirty="0">
                <a:latin typeface="Courier New"/>
                <a:cs typeface="Courier New"/>
              </a:rPr>
              <a:t>                   + </a:t>
            </a:r>
            <a:r>
              <a:rPr lang="pl-PL" sz="2000" b="1" dirty="0">
                <a:solidFill>
                  <a:srgbClr val="B23C00"/>
                </a:solidFill>
                <a:latin typeface="Courier New"/>
                <a:cs typeface="Courier New"/>
              </a:rPr>
              <a:t>RegExp.$2</a:t>
            </a:r>
            <a:r>
              <a:rPr lang="pl-PL" sz="2000" b="1" dirty="0">
                <a:latin typeface="Courier New"/>
                <a:cs typeface="Courier New"/>
              </a:rPr>
              <a:t>.toLowerCase();</a:t>
            </a:r>
          </a:p>
          <a:p>
            <a:endParaRPr lang="pl-PL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       </a:t>
            </a:r>
            <a:r>
              <a:rPr lang="en-US" sz="2000" b="1" dirty="0" err="1">
                <a:latin typeface="Courier New"/>
                <a:cs typeface="Courier New"/>
              </a:rPr>
              <a:t>newNames</a:t>
            </a:r>
            <a:r>
              <a:rPr lang="en-US" sz="2000" b="1" dirty="0">
                <a:latin typeface="Courier New"/>
                <a:cs typeface="Courier New"/>
              </a:rPr>
              <a:t> += </a:t>
            </a:r>
            <a:r>
              <a:rPr lang="en-US" sz="2000" b="1" dirty="0" err="1">
                <a:latin typeface="Courier New"/>
                <a:cs typeface="Courier New"/>
              </a:rPr>
              <a:t>newList</a:t>
            </a:r>
            <a:r>
              <a:rPr lang="en-US" sz="2000" b="1" dirty="0">
                <a:latin typeface="Courier New"/>
                <a:cs typeface="Courier New"/>
              </a:rPr>
              <a:t>[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] + "\n";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23731" y="1325903"/>
            <a:ext cx="121078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re/</a:t>
            </a:r>
            <a:r>
              <a:rPr lang="en-US" dirty="0" err="1">
                <a:solidFill>
                  <a:srgbClr val="FFFF00"/>
                </a:solidFill>
              </a:rPr>
              <a:t>format.js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014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Document Object Model (DOM)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/>
              <a:t>Recall the DOM.</a:t>
            </a:r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0634" y="1874536"/>
            <a:ext cx="2834609" cy="437339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001" y="2788927"/>
            <a:ext cx="3886200" cy="22479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468903" y="5440658"/>
            <a:ext cx="2053163" cy="7386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050" b="1" dirty="0">
                <a:solidFill>
                  <a:schemeClr val="bg1">
                    <a:lumMod val="75000"/>
                  </a:schemeClr>
                </a:solidFill>
              </a:rPr>
              <a:t>JavaScript, 9</a:t>
            </a:r>
            <a:r>
              <a:rPr lang="en-US" sz="1050" b="1" baseline="30000" dirty="0">
                <a:solidFill>
                  <a:schemeClr val="bg1">
                    <a:lumMod val="75000"/>
                  </a:schemeClr>
                </a:solidFill>
              </a:rPr>
              <a:t>th</a:t>
            </a:r>
            <a:r>
              <a:rPr lang="en-US" sz="1050" b="1" dirty="0">
                <a:solidFill>
                  <a:schemeClr val="bg1">
                    <a:lumMod val="75000"/>
                  </a:schemeClr>
                </a:solidFill>
              </a:rPr>
              <a:t> ed.</a:t>
            </a:r>
          </a:p>
          <a:p>
            <a:r>
              <a:rPr lang="en-US" sz="1050" dirty="0">
                <a:solidFill>
                  <a:schemeClr val="bg1">
                    <a:lumMod val="75000"/>
                  </a:schemeClr>
                </a:solidFill>
              </a:rPr>
              <a:t>by Tom </a:t>
            </a:r>
            <a:r>
              <a:rPr lang="en-US" sz="1050" dirty="0" err="1">
                <a:solidFill>
                  <a:schemeClr val="bg1">
                    <a:lumMod val="75000"/>
                  </a:schemeClr>
                </a:solidFill>
              </a:rPr>
              <a:t>Negrino</a:t>
            </a:r>
            <a:r>
              <a:rPr lang="en-US" sz="1050" dirty="0">
                <a:solidFill>
                  <a:schemeClr val="bg1">
                    <a:lumMod val="75000"/>
                  </a:schemeClr>
                </a:solidFill>
              </a:rPr>
              <a:t> and </a:t>
            </a:r>
            <a:r>
              <a:rPr lang="en-US" sz="1050" dirty="0" err="1">
                <a:solidFill>
                  <a:schemeClr val="bg1">
                    <a:lumMod val="75000"/>
                  </a:schemeClr>
                </a:solidFill>
              </a:rPr>
              <a:t>Dori</a:t>
            </a:r>
            <a:r>
              <a:rPr lang="en-US" sz="1050" dirty="0">
                <a:solidFill>
                  <a:schemeClr val="bg1">
                    <a:lumMod val="75000"/>
                  </a:schemeClr>
                </a:solidFill>
              </a:rPr>
              <a:t> Smith</a:t>
            </a:r>
          </a:p>
          <a:p>
            <a:r>
              <a:rPr lang="en-US" sz="1050" dirty="0" err="1">
                <a:solidFill>
                  <a:schemeClr val="bg1">
                    <a:lumMod val="75000"/>
                  </a:schemeClr>
                </a:solidFill>
              </a:rPr>
              <a:t>Peachpit</a:t>
            </a:r>
            <a:r>
              <a:rPr lang="en-US" sz="1050" dirty="0">
                <a:solidFill>
                  <a:schemeClr val="bg1">
                    <a:lumMod val="75000"/>
                  </a:schemeClr>
                </a:solidFill>
              </a:rPr>
              <a:t> Press, 2015</a:t>
            </a:r>
          </a:p>
          <a:p>
            <a:r>
              <a:rPr lang="en-US" sz="1050" dirty="0">
                <a:solidFill>
                  <a:schemeClr val="bg1">
                    <a:lumMod val="75000"/>
                  </a:schemeClr>
                </a:solidFill>
              </a:rPr>
              <a:t>ISBN 978-0-321-99670-1</a:t>
            </a:r>
          </a:p>
        </p:txBody>
      </p:sp>
    </p:spTree>
    <p:extLst>
      <p:ext uri="{BB962C8B-B14F-4D97-AF65-F5344CB8AC3E}">
        <p14:creationId xmlns:p14="http://schemas.microsoft.com/office/powerpoint/2010/main" val="855723658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28770</TotalTime>
  <Words>3089</Words>
  <Application>Microsoft Macintosh PowerPoint</Application>
  <PresentationFormat>On-screen Show (4:3)</PresentationFormat>
  <Paragraphs>465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Courier New</vt:lpstr>
      <vt:lpstr>Times New Roman</vt:lpstr>
      <vt:lpstr>Wingdings</vt:lpstr>
      <vt:lpstr>Quadrant</vt:lpstr>
      <vt:lpstr>CMPE 280 Web UI Design and Development February 20 Class Meeting</vt:lpstr>
      <vt:lpstr>More JavaScript Regular Expressions</vt:lpstr>
      <vt:lpstr>Example: Reversing Names</vt:lpstr>
      <vt:lpstr>Reversing Names, cont’d</vt:lpstr>
      <vt:lpstr>Reversing Names, cont’d</vt:lpstr>
      <vt:lpstr>Example: Formatting Names</vt:lpstr>
      <vt:lpstr>Formatting Names, cont’d</vt:lpstr>
      <vt:lpstr>Formatting Names, cont’d</vt:lpstr>
      <vt:lpstr>More Document Object Model (DOM)</vt:lpstr>
      <vt:lpstr>DOM, cont’d</vt:lpstr>
      <vt:lpstr>DOM, cont’d</vt:lpstr>
      <vt:lpstr>Example: DOM Modification</vt:lpstr>
      <vt:lpstr>DOM Modification, cont’d</vt:lpstr>
      <vt:lpstr>DOM Modification: Add a Child Node</vt:lpstr>
      <vt:lpstr>DOM Modification: Insert a Child Node</vt:lpstr>
      <vt:lpstr>DOM Modification: Replace a Child Node</vt:lpstr>
      <vt:lpstr>DOM Modification: Delete a Child Node</vt:lpstr>
      <vt:lpstr>Custom JavaScript Objects</vt:lpstr>
      <vt:lpstr>Example Custom JavaScript Object</vt:lpstr>
      <vt:lpstr>JavaScript Classes and Objects</vt:lpstr>
      <vt:lpstr>Example Object Instantiation</vt:lpstr>
      <vt:lpstr>Prototype Objects</vt:lpstr>
      <vt:lpstr>Web Browser – Web Server Cycle</vt:lpstr>
      <vt:lpstr>Web Browser – Web Server Cycle, cont’d</vt:lpstr>
      <vt:lpstr>Web Browser – Web Server Cycle, cont’d</vt:lpstr>
      <vt:lpstr>Web Browser – Web Server Cycle, cont’d</vt:lpstr>
      <vt:lpstr>AJAX</vt:lpstr>
      <vt:lpstr>AJAX Example</vt:lpstr>
      <vt:lpstr>AJAX Example, cont’d</vt:lpstr>
      <vt:lpstr>AJAX Example, cont’d</vt:lpstr>
      <vt:lpstr>The XMLHttpRequest Object</vt:lpstr>
      <vt:lpstr>readyState Property Values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Ronald Mak</cp:lastModifiedBy>
  <cp:revision>420</cp:revision>
  <dcterms:created xsi:type="dcterms:W3CDTF">2008-01-12T03:52:55Z</dcterms:created>
  <dcterms:modified xsi:type="dcterms:W3CDTF">2020-02-20T07:40:07Z</dcterms:modified>
</cp:coreProperties>
</file>