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51"/>
  </p:notesMasterIdLst>
  <p:handoutMasterIdLst>
    <p:handoutMasterId r:id="rId52"/>
  </p:handoutMasterIdLst>
  <p:sldIdLst>
    <p:sldId id="256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330" r:id="rId32"/>
    <p:sldId id="331" r:id="rId33"/>
    <p:sldId id="332" r:id="rId34"/>
    <p:sldId id="333" r:id="rId35"/>
    <p:sldId id="334" r:id="rId36"/>
    <p:sldId id="335" r:id="rId37"/>
    <p:sldId id="336" r:id="rId38"/>
    <p:sldId id="337" r:id="rId39"/>
    <p:sldId id="338" r:id="rId40"/>
    <p:sldId id="339" r:id="rId41"/>
    <p:sldId id="340" r:id="rId42"/>
    <p:sldId id="341" r:id="rId43"/>
    <p:sldId id="342" r:id="rId44"/>
    <p:sldId id="343" r:id="rId45"/>
    <p:sldId id="344" r:id="rId46"/>
    <p:sldId id="345" r:id="rId47"/>
    <p:sldId id="346" r:id="rId48"/>
    <p:sldId id="347" r:id="rId49"/>
    <p:sldId id="348" r:id="rId5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008000"/>
    <a:srgbClr val="8F0000"/>
    <a:srgbClr val="CC99FF"/>
    <a:srgbClr val="F2E5D0"/>
    <a:srgbClr val="DEF0F2"/>
    <a:srgbClr val="464646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03" autoAdjust="0"/>
    <p:restoredTop sz="86364" autoAdjust="0"/>
  </p:normalViewPr>
  <p:slideViewPr>
    <p:cSldViewPr>
      <p:cViewPr varScale="1">
        <p:scale>
          <a:sx n="145" d="100"/>
          <a:sy n="145" d="100"/>
        </p:scale>
        <p:origin x="71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2/17/20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38120" y="6248400"/>
            <a:ext cx="548679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2020: February 18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28239" y="6263609"/>
            <a:ext cx="2765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280: Web UI Design</a:t>
            </a:r>
            <a:r>
              <a:rPr lang="en-US" sz="1000" baseline="0" dirty="0"/>
              <a:t> and Development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280</a:t>
            </a:r>
            <a:br>
              <a:rPr lang="en-US" sz="3200" dirty="0"/>
            </a:br>
            <a:r>
              <a:rPr lang="en-US" sz="3200" dirty="0"/>
              <a:t>Web UI Design and Development</a:t>
            </a:r>
            <a:br>
              <a:rPr lang="en-US" sz="3600" dirty="0"/>
            </a:br>
            <a:r>
              <a:rPr lang="en-US" sz="2400" dirty="0"/>
              <a:t>February 18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2020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 Attributes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Line joins: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17629" y="1874537"/>
            <a:ext cx="3262932" cy="4278094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con.lineJoin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= "round"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con.strokeStyle</a:t>
            </a:r>
            <a:r>
              <a:rPr lang="en-US" b="1" dirty="0">
                <a:latin typeface="Courier New"/>
                <a:cs typeface="Courier New"/>
              </a:rPr>
              <a:t> = "red";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con.beginPath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con.moveTo</a:t>
            </a:r>
            <a:r>
              <a:rPr lang="en-US" b="1" dirty="0">
                <a:latin typeface="Courier New"/>
                <a:cs typeface="Courier New"/>
              </a:rPr>
              <a:t>(20, 50);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con.lineTo</a:t>
            </a:r>
            <a:r>
              <a:rPr lang="en-US" b="1" dirty="0">
                <a:latin typeface="Courier New"/>
                <a:cs typeface="Courier New"/>
              </a:rPr>
              <a:t>(30, 20);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con.lineTo</a:t>
            </a:r>
            <a:r>
              <a:rPr lang="en-US" b="1" dirty="0">
                <a:latin typeface="Courier New"/>
                <a:cs typeface="Courier New"/>
              </a:rPr>
              <a:t>(40, 50);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con.closePath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con.lineJoin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= "bevel";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con.strokeStyle</a:t>
            </a:r>
            <a:r>
              <a:rPr lang="en-US" b="1" dirty="0">
                <a:latin typeface="Courier New"/>
                <a:cs typeface="Courier New"/>
              </a:rPr>
              <a:t> = "blue";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con.beginPath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con.moveTo</a:t>
            </a:r>
            <a:r>
              <a:rPr lang="en-US" b="1" dirty="0">
                <a:latin typeface="Courier New"/>
                <a:cs typeface="Courier New"/>
              </a:rPr>
              <a:t>(60, 50);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con.lineTo</a:t>
            </a:r>
            <a:r>
              <a:rPr lang="en-US" b="1" dirty="0">
                <a:latin typeface="Courier New"/>
                <a:cs typeface="Courier New"/>
              </a:rPr>
              <a:t>(70, 20);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con.lineTo</a:t>
            </a:r>
            <a:r>
              <a:rPr lang="en-US" b="1" dirty="0">
                <a:latin typeface="Courier New"/>
                <a:cs typeface="Courier New"/>
              </a:rPr>
              <a:t>(80, 50);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con.closePath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54878" y="1874537"/>
            <a:ext cx="3262932" cy="2062103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con.lineJoin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= "miter";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con.strokeStyle</a:t>
            </a:r>
            <a:r>
              <a:rPr lang="en-US" b="1" dirty="0">
                <a:latin typeface="Courier New"/>
                <a:cs typeface="Courier New"/>
              </a:rPr>
              <a:t> = "green"</a:t>
            </a:r>
          </a:p>
          <a:p>
            <a:r>
              <a:rPr lang="en-US" b="1" dirty="0" err="1">
                <a:latin typeface="Courier New"/>
                <a:cs typeface="Courier New"/>
              </a:rPr>
              <a:t>con.beginPath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con.moveTo</a:t>
            </a:r>
            <a:r>
              <a:rPr lang="en-US" b="1" dirty="0">
                <a:latin typeface="Courier New"/>
                <a:cs typeface="Courier New"/>
              </a:rPr>
              <a:t>(100, 50);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con.lineTo</a:t>
            </a:r>
            <a:r>
              <a:rPr lang="en-US" b="1" dirty="0">
                <a:latin typeface="Courier New"/>
                <a:cs typeface="Courier New"/>
              </a:rPr>
              <a:t>(110, 20);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con.lineTo</a:t>
            </a:r>
            <a:r>
              <a:rPr lang="en-US" b="1" dirty="0">
                <a:latin typeface="Courier New"/>
                <a:cs typeface="Courier New"/>
              </a:rPr>
              <a:t>(120, 50);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con.closePath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05138" y="3722914"/>
            <a:ext cx="175841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canvas/</a:t>
            </a:r>
            <a:r>
              <a:rPr lang="en-US" dirty="0" err="1">
                <a:solidFill>
                  <a:srgbClr val="FFFF00"/>
                </a:solidFill>
              </a:rPr>
              <a:t>lines.html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D0F89EF-E724-4F4C-9EDF-AD87B3A0A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0990" y="4343390"/>
            <a:ext cx="20701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31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 Attributes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45" y="1325903"/>
            <a:ext cx="8229600" cy="579137"/>
          </a:xfrm>
        </p:spPr>
        <p:txBody>
          <a:bodyPr/>
          <a:lstStyle/>
          <a:p>
            <a:r>
              <a:rPr lang="en-US" dirty="0"/>
              <a:t>Line caps: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88824" y="1965976"/>
            <a:ext cx="3188766" cy="378565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con.lineCap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= "round";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con.strokeStyle</a:t>
            </a:r>
            <a:r>
              <a:rPr lang="en-US" b="1" dirty="0">
                <a:latin typeface="Courier New"/>
                <a:cs typeface="Courier New"/>
              </a:rPr>
              <a:t> = "red"</a:t>
            </a:r>
          </a:p>
          <a:p>
            <a:r>
              <a:rPr lang="en-US" b="1" dirty="0" err="1">
                <a:latin typeface="Courier New"/>
                <a:cs typeface="Courier New"/>
              </a:rPr>
              <a:t>con.beginPath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con.moveTo</a:t>
            </a:r>
            <a:r>
              <a:rPr lang="en-US" b="1" dirty="0">
                <a:latin typeface="Courier New"/>
                <a:cs typeface="Courier New"/>
              </a:rPr>
              <a:t>(20, 100);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con.lineTo</a:t>
            </a:r>
            <a:r>
              <a:rPr lang="en-US" b="1" dirty="0">
                <a:latin typeface="Courier New"/>
                <a:cs typeface="Courier New"/>
              </a:rPr>
              <a:t>(180, 100);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con.closePath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con.lineCap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= "butt";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con.strokeStyle</a:t>
            </a:r>
            <a:r>
              <a:rPr lang="en-US" b="1" dirty="0">
                <a:latin typeface="Courier New"/>
                <a:cs typeface="Courier New"/>
              </a:rPr>
              <a:t> = "blue"</a:t>
            </a:r>
          </a:p>
          <a:p>
            <a:r>
              <a:rPr lang="en-US" b="1" dirty="0" err="1">
                <a:latin typeface="Courier New"/>
                <a:cs typeface="Courier New"/>
              </a:rPr>
              <a:t>con.beginPath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con.moveTo</a:t>
            </a:r>
            <a:r>
              <a:rPr lang="en-US" b="1" dirty="0">
                <a:latin typeface="Courier New"/>
                <a:cs typeface="Courier New"/>
              </a:rPr>
              <a:t>(20, 120);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con.lineTo</a:t>
            </a:r>
            <a:r>
              <a:rPr lang="en-US" b="1" dirty="0">
                <a:latin typeface="Courier New"/>
                <a:cs typeface="Courier New"/>
              </a:rPr>
              <a:t>(180, 120);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con.closePath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0" y="1965976"/>
            <a:ext cx="3311897" cy="181588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con.lineCap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= "square";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con.strokeStyle</a:t>
            </a:r>
            <a:r>
              <a:rPr lang="en-US" b="1" dirty="0">
                <a:latin typeface="Courier New"/>
                <a:cs typeface="Courier New"/>
              </a:rPr>
              <a:t> = "green"</a:t>
            </a:r>
          </a:p>
          <a:p>
            <a:r>
              <a:rPr lang="en-US" b="1" dirty="0" err="1">
                <a:latin typeface="Courier New"/>
                <a:cs typeface="Courier New"/>
              </a:rPr>
              <a:t>con.beginPath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con.moveTo</a:t>
            </a:r>
            <a:r>
              <a:rPr lang="en-US" b="1" dirty="0">
                <a:latin typeface="Courier New"/>
                <a:cs typeface="Courier New"/>
              </a:rPr>
              <a:t>(20, 140);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con.lineTo</a:t>
            </a:r>
            <a:r>
              <a:rPr lang="en-US" b="1" dirty="0">
                <a:latin typeface="Courier New"/>
                <a:cs typeface="Courier New"/>
              </a:rPr>
              <a:t>(180, 140);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con.closePath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95190" y="3612581"/>
            <a:ext cx="175841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canvas/</a:t>
            </a:r>
            <a:r>
              <a:rPr lang="en-US" dirty="0" err="1">
                <a:solidFill>
                  <a:srgbClr val="FFFF00"/>
                </a:solidFill>
              </a:rPr>
              <a:t>lines.html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462749D-B672-F342-8D48-6064311397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9348" y="4197165"/>
            <a:ext cx="2997200" cy="10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234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Arcs and Circles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2043458"/>
            <a:ext cx="8557551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Courier New"/>
                <a:cs typeface="Courier New"/>
              </a:rPr>
              <a:t>arc(</a:t>
            </a:r>
            <a:r>
              <a:rPr lang="en-US" sz="3200" b="1" dirty="0">
                <a:solidFill>
                  <a:srgbClr val="008000"/>
                </a:solidFill>
                <a:latin typeface="Courier New"/>
                <a:cs typeface="Courier New"/>
              </a:rPr>
              <a:t>70, 30</a:t>
            </a:r>
            <a:r>
              <a:rPr lang="en-US" sz="3200" b="1" dirty="0">
                <a:latin typeface="Courier New"/>
                <a:cs typeface="Courier New"/>
              </a:rPr>
              <a:t>, </a:t>
            </a:r>
            <a:r>
              <a:rPr lang="en-US" sz="3200" b="1" dirty="0">
                <a:solidFill>
                  <a:srgbClr val="B23C00"/>
                </a:solidFill>
                <a:latin typeface="Courier New"/>
                <a:cs typeface="Courier New"/>
              </a:rPr>
              <a:t>50</a:t>
            </a:r>
            <a:r>
              <a:rPr lang="en-US" sz="3200" b="1" dirty="0">
                <a:latin typeface="Courier New"/>
                <a:cs typeface="Courier New"/>
              </a:rPr>
              <a:t>, </a:t>
            </a:r>
            <a:r>
              <a:rPr lang="en-US" sz="3200" b="1" dirty="0">
                <a:solidFill>
                  <a:srgbClr val="0033CC"/>
                </a:solidFill>
                <a:latin typeface="Courier New"/>
                <a:cs typeface="Courier New"/>
              </a:rPr>
              <a:t>0, </a:t>
            </a:r>
            <a:r>
              <a:rPr lang="en-US" sz="3200" b="1" dirty="0" err="1">
                <a:solidFill>
                  <a:srgbClr val="0033CC"/>
                </a:solidFill>
                <a:latin typeface="Courier New"/>
                <a:cs typeface="Courier New"/>
              </a:rPr>
              <a:t>Math.PI</a:t>
            </a:r>
            <a:r>
              <a:rPr lang="en-US" sz="3200" b="1" dirty="0">
                <a:latin typeface="Courier New"/>
                <a:cs typeface="Courier New"/>
              </a:rPr>
              <a:t>, </a:t>
            </a:r>
            <a:r>
              <a:rPr lang="en-US" sz="3200" b="1" dirty="0">
                <a:solidFill>
                  <a:srgbClr val="660066"/>
                </a:solidFill>
                <a:latin typeface="Courier New"/>
                <a:cs typeface="Courier New"/>
              </a:rPr>
              <a:t>false</a:t>
            </a:r>
            <a:r>
              <a:rPr lang="en-US" sz="3200" b="1" dirty="0">
                <a:latin typeface="Courier New"/>
                <a:cs typeface="Courier New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80196" y="2606049"/>
            <a:ext cx="15191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center position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88414" y="1718861"/>
            <a:ext cx="743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radius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06244" y="1508781"/>
            <a:ext cx="259167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starting and ending angles</a:t>
            </a:r>
          </a:p>
          <a:p>
            <a:r>
              <a:rPr lang="en-US" dirty="0">
                <a:solidFill>
                  <a:srgbClr val="0033CC"/>
                </a:solidFill>
              </a:rPr>
              <a:t>in radians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69614" y="2606049"/>
            <a:ext cx="23278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660066"/>
                </a:solidFill>
              </a:rPr>
              <a:t>drawing direction</a:t>
            </a:r>
          </a:p>
          <a:p>
            <a:r>
              <a:rPr lang="en-US" b="1" dirty="0">
                <a:solidFill>
                  <a:srgbClr val="660066"/>
                </a:solidFill>
              </a:rPr>
              <a:t>true: </a:t>
            </a:r>
            <a:r>
              <a:rPr lang="en-US" dirty="0">
                <a:solidFill>
                  <a:srgbClr val="660066"/>
                </a:solidFill>
              </a:rPr>
              <a:t>counter-clockwise</a:t>
            </a:r>
          </a:p>
          <a:p>
            <a:r>
              <a:rPr lang="en-US" b="1" dirty="0">
                <a:solidFill>
                  <a:srgbClr val="660066"/>
                </a:solidFill>
              </a:rPr>
              <a:t>false: </a:t>
            </a:r>
            <a:r>
              <a:rPr lang="en-US" dirty="0">
                <a:solidFill>
                  <a:srgbClr val="660066"/>
                </a:solidFill>
              </a:rPr>
              <a:t>clockwise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25" y="3246122"/>
          <a:ext cx="4114755" cy="2286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69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5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Compass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Radians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East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0" dirty="0">
                          <a:latin typeface="Courier New"/>
                          <a:cs typeface="Courier New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South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0" dirty="0" err="1">
                          <a:latin typeface="Courier New"/>
                          <a:cs typeface="Courier New"/>
                        </a:rPr>
                        <a:t>Math.PI</a:t>
                      </a:r>
                      <a:r>
                        <a:rPr lang="en-US" sz="2400" b="1" i="0" dirty="0">
                          <a:latin typeface="Courier New"/>
                          <a:cs typeface="Courier New"/>
                        </a:rPr>
                        <a:t>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West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0" dirty="0" err="1">
                          <a:latin typeface="Courier New"/>
                          <a:cs typeface="Courier New"/>
                        </a:rPr>
                        <a:t>Math.PI</a:t>
                      </a:r>
                      <a:endParaRPr lang="en-US" sz="24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North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0" dirty="0">
                          <a:latin typeface="Courier New"/>
                          <a:cs typeface="Courier New"/>
                        </a:rPr>
                        <a:t>3*</a:t>
                      </a:r>
                      <a:r>
                        <a:rPr lang="en-US" sz="2400" b="1" i="0" dirty="0" err="1">
                          <a:latin typeface="Courier New"/>
                          <a:cs typeface="Courier New"/>
                        </a:rPr>
                        <a:t>Math.PI</a:t>
                      </a:r>
                      <a:r>
                        <a:rPr lang="en-US" sz="2400" b="1" i="0" dirty="0">
                          <a:latin typeface="Courier New"/>
                          <a:cs typeface="Courier New"/>
                        </a:rPr>
                        <a:t>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9690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Arcs and Circles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417342"/>
            <a:ext cx="6603090" cy="526297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// Stroked closed half-circle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con.strokeStyle</a:t>
            </a:r>
            <a:r>
              <a:rPr lang="en-US" b="1" dirty="0">
                <a:latin typeface="Courier New"/>
                <a:cs typeface="Courier New"/>
              </a:rPr>
              <a:t> = "green";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con.lineWidth</a:t>
            </a:r>
            <a:r>
              <a:rPr lang="en-US" b="1" dirty="0">
                <a:latin typeface="Courier New"/>
                <a:cs typeface="Courier New"/>
              </a:rPr>
              <a:t> = "5";            </a:t>
            </a:r>
          </a:p>
          <a:p>
            <a:r>
              <a:rPr lang="en-US" b="1" dirty="0" err="1">
                <a:latin typeface="Courier New"/>
                <a:cs typeface="Courier New"/>
              </a:rPr>
              <a:t>con.beginPath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con.arc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(70, 30, 50, 0,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Math.PI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, false);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con.closePath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// Filled full circle</a:t>
            </a:r>
          </a:p>
          <a:p>
            <a:r>
              <a:rPr lang="tr-TR" b="1" dirty="0" err="1">
                <a:latin typeface="Courier New"/>
                <a:cs typeface="Courier New"/>
              </a:rPr>
              <a:t>con.fillStyle</a:t>
            </a:r>
            <a:r>
              <a:rPr lang="tr-TR" b="1" dirty="0">
                <a:latin typeface="Courier New"/>
                <a:cs typeface="Courier New"/>
              </a:rPr>
              <a:t> = "</a:t>
            </a:r>
            <a:r>
              <a:rPr lang="tr-TR" b="1" dirty="0" err="1">
                <a:latin typeface="Courier New"/>
                <a:cs typeface="Courier New"/>
              </a:rPr>
              <a:t>rgba</a:t>
            </a:r>
            <a:r>
              <a:rPr lang="tr-TR" b="1" dirty="0">
                <a:latin typeface="Courier New"/>
                <a:cs typeface="Courier New"/>
              </a:rPr>
              <a:t>(255, 0, 0, 0.5)";</a:t>
            </a:r>
          </a:p>
          <a:p>
            <a:r>
              <a:rPr lang="tr-TR" b="1" dirty="0" err="1">
                <a:latin typeface="Courier New"/>
                <a:cs typeface="Courier New"/>
              </a:rPr>
              <a:t>con.beginPath</a:t>
            </a:r>
            <a:r>
              <a:rPr lang="tr-TR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con.arc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(70, 100, 50, 0, 2*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Math.PI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, true);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con.closePath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con.fill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// Stroked half arc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con.strokeStyle</a:t>
            </a:r>
            <a:r>
              <a:rPr lang="en-US" b="1" dirty="0">
                <a:latin typeface="Courier New"/>
                <a:cs typeface="Courier New"/>
              </a:rPr>
              <a:t> = "blue";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con.beginPath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con.arc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(130, 120, 50,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Math.PI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/2, 3*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Math.PI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/2, true);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con.stroke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con.closePath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37756" y="6263609"/>
            <a:ext cx="176963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canvas/</a:t>
            </a:r>
            <a:r>
              <a:rPr lang="en-US" dirty="0" err="1">
                <a:solidFill>
                  <a:srgbClr val="FFFF00"/>
                </a:solidFill>
              </a:rPr>
              <a:t>arcs.html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585" y="1600220"/>
            <a:ext cx="2641600" cy="26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134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Quadratic 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/>
              <a:t>Curve with starting and ending points.</a:t>
            </a:r>
          </a:p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control point </a:t>
            </a:r>
            <a:r>
              <a:rPr lang="en-US" dirty="0"/>
              <a:t>affects the shape of the curve.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1562" y="2968742"/>
            <a:ext cx="7726419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t-IT" sz="2800" b="1" dirty="0" err="1">
                <a:latin typeface="Courier New"/>
                <a:cs typeface="Courier New"/>
              </a:rPr>
              <a:t>quadraticCurveTo</a:t>
            </a:r>
            <a:r>
              <a:rPr lang="it-IT" sz="2800" b="1" dirty="0">
                <a:latin typeface="Courier New"/>
                <a:cs typeface="Courier New"/>
              </a:rPr>
              <a:t>(</a:t>
            </a:r>
            <a:r>
              <a:rPr lang="it-IT" sz="2800" b="1" dirty="0">
                <a:solidFill>
                  <a:srgbClr val="A40000"/>
                </a:solidFill>
                <a:latin typeface="Courier New"/>
                <a:cs typeface="Courier New"/>
              </a:rPr>
              <a:t>100, 10</a:t>
            </a:r>
            <a:r>
              <a:rPr lang="it-IT" sz="2800" b="1" dirty="0">
                <a:latin typeface="Courier New"/>
                <a:cs typeface="Courier New"/>
              </a:rPr>
              <a:t>, </a:t>
            </a:r>
            <a:r>
              <a:rPr lang="it-IT" sz="2800" b="1" dirty="0">
                <a:solidFill>
                  <a:srgbClr val="0033CC"/>
                </a:solidFill>
                <a:latin typeface="Courier New"/>
                <a:cs typeface="Courier New"/>
              </a:rPr>
              <a:t>190, 190</a:t>
            </a:r>
            <a:r>
              <a:rPr lang="it-IT" sz="2800" b="1" dirty="0">
                <a:latin typeface="Courier New"/>
                <a:cs typeface="Courier New"/>
              </a:rPr>
              <a:t>)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49686" y="3429000"/>
            <a:ext cx="130246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control point</a:t>
            </a:r>
          </a:p>
          <a:p>
            <a:r>
              <a:rPr lang="en-US" dirty="0">
                <a:solidFill>
                  <a:srgbClr val="B23C00"/>
                </a:solidFill>
              </a:rPr>
              <a:t>position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83658" y="3429000"/>
            <a:ext cx="130276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ending point</a:t>
            </a:r>
          </a:p>
          <a:p>
            <a:r>
              <a:rPr lang="en-US" dirty="0">
                <a:solidFill>
                  <a:srgbClr val="0033CC"/>
                </a:solidFill>
              </a:rPr>
              <a:t>position</a:t>
            </a:r>
          </a:p>
        </p:txBody>
      </p:sp>
    </p:spTree>
    <p:extLst>
      <p:ext uri="{BB962C8B-B14F-4D97-AF65-F5344CB8AC3E}">
        <p14:creationId xmlns:p14="http://schemas.microsoft.com/office/powerpoint/2010/main" val="2190420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Quadratic Curve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234464"/>
            <a:ext cx="5121915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con.strokeStyle</a:t>
            </a:r>
            <a:r>
              <a:rPr lang="en-US" b="1" dirty="0">
                <a:latin typeface="Courier New"/>
                <a:cs typeface="Courier New"/>
              </a:rPr>
              <a:t> = "green";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con.beginPath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con.moveTo</a:t>
            </a:r>
            <a:r>
              <a:rPr lang="en-US" b="1" dirty="0">
                <a:latin typeface="Courier New"/>
                <a:cs typeface="Courier New"/>
              </a:rPr>
              <a:t>(10,190);</a:t>
            </a:r>
          </a:p>
          <a:p>
            <a:r>
              <a:rPr lang="it-IT" b="1" dirty="0" err="1">
                <a:solidFill>
                  <a:srgbClr val="008000"/>
                </a:solidFill>
                <a:latin typeface="Courier New"/>
                <a:cs typeface="Courier New"/>
              </a:rPr>
              <a:t>con.quadraticCurveTo</a:t>
            </a:r>
            <a:r>
              <a:rPr lang="it-IT" b="1" dirty="0">
                <a:solidFill>
                  <a:srgbClr val="008000"/>
                </a:solidFill>
                <a:latin typeface="Courier New"/>
                <a:cs typeface="Courier New"/>
              </a:rPr>
              <a:t>(</a:t>
            </a:r>
            <a:r>
              <a:rPr lang="it-IT" b="1" dirty="0">
                <a:solidFill>
                  <a:srgbClr val="B23C00"/>
                </a:solidFill>
                <a:latin typeface="Courier New"/>
                <a:cs typeface="Courier New"/>
              </a:rPr>
              <a:t>100, 10</a:t>
            </a:r>
            <a:r>
              <a:rPr lang="it-IT" b="1" dirty="0">
                <a:solidFill>
                  <a:srgbClr val="008000"/>
                </a:solidFill>
                <a:latin typeface="Courier New"/>
                <a:cs typeface="Courier New"/>
              </a:rPr>
              <a:t>, 190, 190);</a:t>
            </a:r>
          </a:p>
          <a:p>
            <a:r>
              <a:rPr lang="it-IT" b="1" dirty="0" err="1">
                <a:latin typeface="Courier New"/>
                <a:cs typeface="Courier New"/>
              </a:rPr>
              <a:t>con.stroke</a:t>
            </a:r>
            <a:r>
              <a:rPr lang="it-IT" b="1" dirty="0">
                <a:latin typeface="Courier New"/>
                <a:cs typeface="Courier New"/>
              </a:rPr>
              <a:t>();</a:t>
            </a:r>
          </a:p>
          <a:p>
            <a:r>
              <a:rPr lang="it-IT" b="1" dirty="0" err="1">
                <a:latin typeface="Courier New"/>
                <a:cs typeface="Courier New"/>
              </a:rPr>
              <a:t>con.closePath</a:t>
            </a:r>
            <a:r>
              <a:rPr lang="it-IT" b="1" dirty="0">
                <a:latin typeface="Courier New"/>
                <a:cs typeface="Courier New"/>
              </a:rPr>
              <a:t>();</a:t>
            </a:r>
          </a:p>
          <a:p>
            <a:endParaRPr lang="it-IT" b="1" dirty="0">
              <a:latin typeface="Courier New"/>
              <a:cs typeface="Courier New"/>
            </a:endParaRPr>
          </a:p>
          <a:p>
            <a:r>
              <a:rPr lang="it-IT" b="1" dirty="0">
                <a:latin typeface="Courier New"/>
                <a:cs typeface="Courier New"/>
              </a:rPr>
              <a:t>// Blue </a:t>
            </a:r>
            <a:r>
              <a:rPr lang="it-IT" b="1" dirty="0" err="1">
                <a:latin typeface="Courier New"/>
                <a:cs typeface="Courier New"/>
              </a:rPr>
              <a:t>dots</a:t>
            </a:r>
            <a:r>
              <a:rPr lang="it-IT" b="1" dirty="0">
                <a:latin typeface="Courier New"/>
                <a:cs typeface="Courier New"/>
              </a:rPr>
              <a:t>: start and end </a:t>
            </a:r>
            <a:r>
              <a:rPr lang="it-IT" b="1" dirty="0" err="1">
                <a:latin typeface="Courier New"/>
                <a:cs typeface="Courier New"/>
              </a:rPr>
              <a:t>points</a:t>
            </a:r>
            <a:r>
              <a:rPr lang="it-IT" b="1" dirty="0">
                <a:latin typeface="Courier New"/>
                <a:cs typeface="Courier New"/>
              </a:rPr>
              <a:t>.</a:t>
            </a:r>
          </a:p>
          <a:p>
            <a:r>
              <a:rPr lang="pl-PL" b="1" dirty="0" err="1">
                <a:solidFill>
                  <a:srgbClr val="0033CC"/>
                </a:solidFill>
                <a:latin typeface="Courier New"/>
                <a:cs typeface="Courier New"/>
              </a:rPr>
              <a:t>drawDot</a:t>
            </a:r>
            <a:r>
              <a:rPr lang="pl-PL" b="1" dirty="0">
                <a:solidFill>
                  <a:srgbClr val="0033CC"/>
                </a:solidFill>
                <a:latin typeface="Courier New"/>
                <a:cs typeface="Courier New"/>
              </a:rPr>
              <a:t>(10,  190, "</a:t>
            </a:r>
            <a:r>
              <a:rPr lang="pl-PL" b="1" dirty="0" err="1">
                <a:solidFill>
                  <a:srgbClr val="0033CC"/>
                </a:solidFill>
                <a:latin typeface="Courier New"/>
                <a:cs typeface="Courier New"/>
              </a:rPr>
              <a:t>blue</a:t>
            </a:r>
            <a:r>
              <a:rPr lang="pl-PL" b="1" dirty="0">
                <a:solidFill>
                  <a:srgbClr val="0033CC"/>
                </a:solidFill>
                <a:latin typeface="Courier New"/>
                <a:cs typeface="Courier New"/>
              </a:rPr>
              <a:t>");</a:t>
            </a:r>
          </a:p>
          <a:p>
            <a:r>
              <a:rPr lang="pl-PL" b="1" dirty="0" err="1">
                <a:solidFill>
                  <a:srgbClr val="0033CC"/>
                </a:solidFill>
                <a:latin typeface="Courier New"/>
                <a:cs typeface="Courier New"/>
              </a:rPr>
              <a:t>drawDot</a:t>
            </a:r>
            <a:r>
              <a:rPr lang="pl-PL" b="1" dirty="0">
                <a:solidFill>
                  <a:srgbClr val="0033CC"/>
                </a:solidFill>
                <a:latin typeface="Courier New"/>
                <a:cs typeface="Courier New"/>
              </a:rPr>
              <a:t>(190, 190, "</a:t>
            </a:r>
            <a:r>
              <a:rPr lang="pl-PL" b="1" dirty="0" err="1">
                <a:solidFill>
                  <a:srgbClr val="0033CC"/>
                </a:solidFill>
                <a:latin typeface="Courier New"/>
                <a:cs typeface="Courier New"/>
              </a:rPr>
              <a:t>blue</a:t>
            </a:r>
            <a:r>
              <a:rPr lang="pl-PL" b="1" dirty="0">
                <a:solidFill>
                  <a:srgbClr val="0033CC"/>
                </a:solidFill>
                <a:latin typeface="Courier New"/>
                <a:cs typeface="Courier New"/>
              </a:rPr>
              <a:t>");</a:t>
            </a:r>
          </a:p>
          <a:p>
            <a:endParaRPr lang="pl-PL" b="1" dirty="0">
              <a:latin typeface="Courier New"/>
              <a:cs typeface="Courier New"/>
            </a:endParaRPr>
          </a:p>
          <a:p>
            <a:r>
              <a:rPr lang="pl-PL" b="1" dirty="0">
                <a:latin typeface="Courier New"/>
                <a:cs typeface="Courier New"/>
              </a:rPr>
              <a:t>// Red </a:t>
            </a:r>
            <a:r>
              <a:rPr lang="pl-PL" b="1" dirty="0" err="1">
                <a:latin typeface="Courier New"/>
                <a:cs typeface="Courier New"/>
              </a:rPr>
              <a:t>dot</a:t>
            </a:r>
            <a:r>
              <a:rPr lang="pl-PL" b="1" dirty="0">
                <a:latin typeface="Courier New"/>
                <a:cs typeface="Courier New"/>
              </a:rPr>
              <a:t>: </a:t>
            </a:r>
            <a:r>
              <a:rPr lang="pl-PL" b="1" dirty="0" err="1">
                <a:latin typeface="Courier New"/>
                <a:cs typeface="Courier New"/>
              </a:rPr>
              <a:t>control</a:t>
            </a:r>
            <a:r>
              <a:rPr lang="pl-PL" b="1" dirty="0">
                <a:latin typeface="Courier New"/>
                <a:cs typeface="Courier New"/>
              </a:rPr>
              <a:t> point.</a:t>
            </a:r>
          </a:p>
          <a:p>
            <a:r>
              <a:rPr lang="pl-PL" b="1" dirty="0" err="1">
                <a:solidFill>
                  <a:srgbClr val="B23C00"/>
                </a:solidFill>
                <a:latin typeface="Courier New"/>
                <a:cs typeface="Courier New"/>
              </a:rPr>
              <a:t>drawDot</a:t>
            </a:r>
            <a:r>
              <a:rPr lang="pl-PL" b="1" dirty="0">
                <a:solidFill>
                  <a:srgbClr val="B23C00"/>
                </a:solidFill>
                <a:latin typeface="Courier New"/>
                <a:cs typeface="Courier New"/>
              </a:rPr>
              <a:t>(100, 10, "red");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5806" y="4658701"/>
            <a:ext cx="5669218" cy="206210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function </a:t>
            </a:r>
            <a:r>
              <a:rPr lang="en-US" b="1" dirty="0" err="1">
                <a:latin typeface="Courier New"/>
                <a:cs typeface="Courier New"/>
              </a:rPr>
              <a:t>drawDot</a:t>
            </a:r>
            <a:r>
              <a:rPr lang="en-US" b="1" dirty="0">
                <a:latin typeface="Courier New"/>
                <a:cs typeface="Courier New"/>
              </a:rPr>
              <a:t>(x, y, color)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con.fillStyle</a:t>
            </a:r>
            <a:r>
              <a:rPr lang="en-US" b="1" dirty="0">
                <a:latin typeface="Courier New"/>
                <a:cs typeface="Courier New"/>
              </a:rPr>
              <a:t> = color;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con.beginPath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con.arc</a:t>
            </a:r>
            <a:r>
              <a:rPr lang="en-US" b="1" dirty="0">
                <a:latin typeface="Courier New"/>
                <a:cs typeface="Courier New"/>
              </a:rPr>
              <a:t>(x, y, 10, 0, 2*</a:t>
            </a:r>
            <a:r>
              <a:rPr lang="en-US" b="1" dirty="0" err="1">
                <a:latin typeface="Courier New"/>
                <a:cs typeface="Courier New"/>
              </a:rPr>
              <a:t>Math.PI</a:t>
            </a:r>
            <a:r>
              <a:rPr lang="en-US" b="1" dirty="0">
                <a:latin typeface="Courier New"/>
                <a:cs typeface="Courier New"/>
              </a:rPr>
              <a:t>, true);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con.fill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con.closePath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14805" y="4434829"/>
            <a:ext cx="218050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canvas/</a:t>
            </a:r>
            <a:r>
              <a:rPr lang="en-US" dirty="0" err="1">
                <a:solidFill>
                  <a:srgbClr val="FFFF00"/>
                </a:solidFill>
              </a:rPr>
              <a:t>quadratic.html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049" y="1423664"/>
            <a:ext cx="2641600" cy="265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382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Bézier</a:t>
            </a:r>
            <a:r>
              <a:rPr lang="en-US" dirty="0"/>
              <a:t> 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127771"/>
          </a:xfrm>
        </p:spPr>
        <p:txBody>
          <a:bodyPr/>
          <a:lstStyle/>
          <a:p>
            <a:r>
              <a:rPr lang="en-US" dirty="0"/>
              <a:t>Similar to the quadratic curve,</a:t>
            </a:r>
            <a:br>
              <a:rPr lang="en-US" dirty="0"/>
            </a:br>
            <a:r>
              <a:rPr lang="en-US" dirty="0"/>
              <a:t>but with </a:t>
            </a:r>
            <a:r>
              <a:rPr lang="en-US" dirty="0">
                <a:solidFill>
                  <a:srgbClr val="B23C00"/>
                </a:solidFill>
              </a:rPr>
              <a:t>two control points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3276" y="2762579"/>
            <a:ext cx="7941898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de-DE" sz="2400" b="1" dirty="0" err="1">
                <a:latin typeface="Courier New"/>
                <a:cs typeface="Courier New"/>
              </a:rPr>
              <a:t>bezierCurveTo</a:t>
            </a:r>
            <a:r>
              <a:rPr lang="de-DE" sz="2400" b="1" dirty="0">
                <a:latin typeface="Courier New"/>
                <a:cs typeface="Courier New"/>
              </a:rPr>
              <a:t>(</a:t>
            </a:r>
            <a:r>
              <a:rPr lang="de-DE" sz="2400" b="1" dirty="0">
                <a:solidFill>
                  <a:srgbClr val="B23C00"/>
                </a:solidFill>
                <a:latin typeface="Courier New"/>
                <a:cs typeface="Courier New"/>
              </a:rPr>
              <a:t>100, 10</a:t>
            </a:r>
            <a:r>
              <a:rPr lang="de-DE" sz="2400" b="1" dirty="0">
                <a:latin typeface="Courier New"/>
                <a:cs typeface="Courier New"/>
              </a:rPr>
              <a:t>, </a:t>
            </a:r>
            <a:r>
              <a:rPr lang="de-DE" sz="2400" b="1" dirty="0">
                <a:solidFill>
                  <a:srgbClr val="008000"/>
                </a:solidFill>
                <a:latin typeface="Courier New"/>
                <a:cs typeface="Courier New"/>
              </a:rPr>
              <a:t>100, 190</a:t>
            </a:r>
            <a:r>
              <a:rPr lang="de-DE" sz="2400" b="1" dirty="0">
                <a:latin typeface="Courier New"/>
                <a:cs typeface="Courier New"/>
              </a:rPr>
              <a:t>, </a:t>
            </a:r>
            <a:r>
              <a:rPr lang="de-DE" sz="2400" b="1" dirty="0">
                <a:solidFill>
                  <a:srgbClr val="0033CC"/>
                </a:solidFill>
                <a:latin typeface="Courier New"/>
                <a:cs typeface="Courier New"/>
              </a:rPr>
              <a:t>190, 190</a:t>
            </a:r>
            <a:r>
              <a:rPr lang="de-DE" sz="2400" b="1" dirty="0">
                <a:latin typeface="Courier New"/>
                <a:cs typeface="Courier New"/>
              </a:rPr>
              <a:t>)</a:t>
            </a:r>
            <a:endParaRPr lang="en-US" sz="24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7975" y="3209980"/>
            <a:ext cx="130276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ending point</a:t>
            </a:r>
          </a:p>
          <a:p>
            <a:r>
              <a:rPr lang="en-US" dirty="0">
                <a:solidFill>
                  <a:srgbClr val="0033CC"/>
                </a:solidFill>
              </a:rPr>
              <a:t>position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17537" y="3209980"/>
            <a:ext cx="158769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control point #1</a:t>
            </a:r>
          </a:p>
          <a:p>
            <a:r>
              <a:rPr lang="en-US" dirty="0">
                <a:solidFill>
                  <a:srgbClr val="B23C00"/>
                </a:solidFill>
              </a:rPr>
              <a:t>position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46317" y="3209980"/>
            <a:ext cx="158769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control point #2</a:t>
            </a:r>
          </a:p>
          <a:p>
            <a:r>
              <a:rPr lang="en-US" dirty="0">
                <a:solidFill>
                  <a:srgbClr val="008000"/>
                </a:solidFill>
              </a:rPr>
              <a:t>position</a:t>
            </a:r>
          </a:p>
        </p:txBody>
      </p:sp>
    </p:spTree>
    <p:extLst>
      <p:ext uri="{BB962C8B-B14F-4D97-AF65-F5344CB8AC3E}">
        <p14:creationId xmlns:p14="http://schemas.microsoft.com/office/powerpoint/2010/main" val="3574588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Bézier</a:t>
            </a:r>
            <a:r>
              <a:rPr lang="en-US" dirty="0"/>
              <a:t> Curve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6241" y="1360673"/>
            <a:ext cx="5985934" cy="353943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con.strokeStyle</a:t>
            </a:r>
            <a:r>
              <a:rPr lang="en-US" b="1" dirty="0">
                <a:latin typeface="Courier New"/>
                <a:cs typeface="Courier New"/>
              </a:rPr>
              <a:t> = "green";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con.beginPath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>
                <a:latin typeface="Courier New"/>
                <a:cs typeface="Courier New"/>
              </a:rPr>
              <a:t>con.moveTo</a:t>
            </a:r>
            <a:r>
              <a:rPr lang="en-US" b="1" dirty="0">
                <a:latin typeface="Courier New"/>
                <a:cs typeface="Courier New"/>
              </a:rPr>
              <a:t>(10,10);</a:t>
            </a:r>
          </a:p>
          <a:p>
            <a:r>
              <a:rPr lang="de-DE" b="1" dirty="0" err="1">
                <a:solidFill>
                  <a:srgbClr val="008000"/>
                </a:solidFill>
                <a:latin typeface="Courier New"/>
                <a:cs typeface="Courier New"/>
              </a:rPr>
              <a:t>con.bezierCurveTo</a:t>
            </a:r>
            <a:r>
              <a:rPr lang="de-DE" b="1" dirty="0">
                <a:solidFill>
                  <a:srgbClr val="008000"/>
                </a:solidFill>
                <a:latin typeface="Courier New"/>
                <a:cs typeface="Courier New"/>
              </a:rPr>
              <a:t>(</a:t>
            </a:r>
            <a:r>
              <a:rPr lang="de-DE" b="1" dirty="0">
                <a:solidFill>
                  <a:srgbClr val="B23C00"/>
                </a:solidFill>
                <a:latin typeface="Courier New"/>
                <a:cs typeface="Courier New"/>
              </a:rPr>
              <a:t>100, 10, 100, 190</a:t>
            </a:r>
            <a:r>
              <a:rPr lang="de-DE" b="1" dirty="0">
                <a:solidFill>
                  <a:srgbClr val="008000"/>
                </a:solidFill>
                <a:latin typeface="Courier New"/>
                <a:cs typeface="Courier New"/>
              </a:rPr>
              <a:t>, 190, 190);</a:t>
            </a:r>
          </a:p>
          <a:p>
            <a:r>
              <a:rPr lang="de-DE" b="1" dirty="0" err="1">
                <a:latin typeface="Courier New"/>
                <a:cs typeface="Courier New"/>
              </a:rPr>
              <a:t>con.stroke</a:t>
            </a:r>
            <a:r>
              <a:rPr lang="de-DE" b="1" dirty="0">
                <a:latin typeface="Courier New"/>
                <a:cs typeface="Courier New"/>
              </a:rPr>
              <a:t>();</a:t>
            </a:r>
          </a:p>
          <a:p>
            <a:r>
              <a:rPr lang="de-DE" b="1" dirty="0" err="1">
                <a:latin typeface="Courier New"/>
                <a:cs typeface="Courier New"/>
              </a:rPr>
              <a:t>con.closePath</a:t>
            </a:r>
            <a:r>
              <a:rPr lang="de-DE" b="1" dirty="0">
                <a:latin typeface="Courier New"/>
                <a:cs typeface="Courier New"/>
              </a:rPr>
              <a:t>();</a:t>
            </a:r>
          </a:p>
          <a:p>
            <a:endParaRPr lang="de-DE" b="1" dirty="0">
              <a:latin typeface="Courier New"/>
              <a:cs typeface="Courier New"/>
            </a:endParaRPr>
          </a:p>
          <a:p>
            <a:r>
              <a:rPr lang="de-DE" b="1" dirty="0">
                <a:latin typeface="Courier New"/>
                <a:cs typeface="Courier New"/>
              </a:rPr>
              <a:t>// Blue </a:t>
            </a:r>
            <a:r>
              <a:rPr lang="de-DE" b="1" dirty="0" err="1">
                <a:latin typeface="Courier New"/>
                <a:cs typeface="Courier New"/>
              </a:rPr>
              <a:t>dots</a:t>
            </a:r>
            <a:r>
              <a:rPr lang="de-DE" b="1" dirty="0">
                <a:latin typeface="Courier New"/>
                <a:cs typeface="Courier New"/>
              </a:rPr>
              <a:t>: </a:t>
            </a:r>
            <a:r>
              <a:rPr lang="de-DE" b="1" dirty="0" err="1">
                <a:latin typeface="Courier New"/>
                <a:cs typeface="Courier New"/>
              </a:rPr>
              <a:t>start</a:t>
            </a:r>
            <a:r>
              <a:rPr lang="de-DE" b="1" dirty="0">
                <a:latin typeface="Courier New"/>
                <a:cs typeface="Courier New"/>
              </a:rPr>
              <a:t> </a:t>
            </a:r>
            <a:r>
              <a:rPr lang="de-DE" b="1" dirty="0" err="1">
                <a:latin typeface="Courier New"/>
                <a:cs typeface="Courier New"/>
              </a:rPr>
              <a:t>and</a:t>
            </a:r>
            <a:r>
              <a:rPr lang="de-DE" b="1" dirty="0">
                <a:latin typeface="Courier New"/>
                <a:cs typeface="Courier New"/>
              </a:rPr>
              <a:t> end </a:t>
            </a:r>
            <a:r>
              <a:rPr lang="de-DE" b="1" dirty="0" err="1">
                <a:latin typeface="Courier New"/>
                <a:cs typeface="Courier New"/>
              </a:rPr>
              <a:t>points</a:t>
            </a:r>
            <a:r>
              <a:rPr lang="de-DE" b="1" dirty="0">
                <a:latin typeface="Courier New"/>
                <a:cs typeface="Courier New"/>
              </a:rPr>
              <a:t>.</a:t>
            </a:r>
          </a:p>
          <a:p>
            <a:r>
              <a:rPr lang="pl-PL" b="1" dirty="0" err="1">
                <a:solidFill>
                  <a:srgbClr val="0033CC"/>
                </a:solidFill>
                <a:latin typeface="Courier New"/>
                <a:cs typeface="Courier New"/>
              </a:rPr>
              <a:t>drawDot</a:t>
            </a:r>
            <a:r>
              <a:rPr lang="pl-PL" b="1" dirty="0">
                <a:solidFill>
                  <a:srgbClr val="0033CC"/>
                </a:solidFill>
                <a:latin typeface="Courier New"/>
                <a:cs typeface="Courier New"/>
              </a:rPr>
              <a:t>(10,  10,  "</a:t>
            </a:r>
            <a:r>
              <a:rPr lang="pl-PL" b="1" dirty="0" err="1">
                <a:solidFill>
                  <a:srgbClr val="0033CC"/>
                </a:solidFill>
                <a:latin typeface="Courier New"/>
                <a:cs typeface="Courier New"/>
              </a:rPr>
              <a:t>blue</a:t>
            </a:r>
            <a:r>
              <a:rPr lang="pl-PL" b="1" dirty="0">
                <a:solidFill>
                  <a:srgbClr val="0033CC"/>
                </a:solidFill>
                <a:latin typeface="Courier New"/>
                <a:cs typeface="Courier New"/>
              </a:rPr>
              <a:t>");</a:t>
            </a:r>
          </a:p>
          <a:p>
            <a:r>
              <a:rPr lang="pl-PL" b="1" dirty="0" err="1">
                <a:solidFill>
                  <a:srgbClr val="0033CC"/>
                </a:solidFill>
                <a:latin typeface="Courier New"/>
                <a:cs typeface="Courier New"/>
              </a:rPr>
              <a:t>drawDot</a:t>
            </a:r>
            <a:r>
              <a:rPr lang="pl-PL" b="1" dirty="0">
                <a:solidFill>
                  <a:srgbClr val="0033CC"/>
                </a:solidFill>
                <a:latin typeface="Courier New"/>
                <a:cs typeface="Courier New"/>
              </a:rPr>
              <a:t>(190, 190, "</a:t>
            </a:r>
            <a:r>
              <a:rPr lang="pl-PL" b="1" dirty="0" err="1">
                <a:solidFill>
                  <a:srgbClr val="0033CC"/>
                </a:solidFill>
                <a:latin typeface="Courier New"/>
                <a:cs typeface="Courier New"/>
              </a:rPr>
              <a:t>blue</a:t>
            </a:r>
            <a:r>
              <a:rPr lang="pl-PL" b="1" dirty="0">
                <a:solidFill>
                  <a:srgbClr val="0033CC"/>
                </a:solidFill>
                <a:latin typeface="Courier New"/>
                <a:cs typeface="Courier New"/>
              </a:rPr>
              <a:t>");</a:t>
            </a:r>
          </a:p>
          <a:p>
            <a:endParaRPr lang="pl-PL" b="1" dirty="0">
              <a:latin typeface="Courier New"/>
              <a:cs typeface="Courier New"/>
            </a:endParaRPr>
          </a:p>
          <a:p>
            <a:r>
              <a:rPr lang="pl-PL" b="1" dirty="0">
                <a:latin typeface="Courier New"/>
                <a:cs typeface="Courier New"/>
              </a:rPr>
              <a:t>// Red </a:t>
            </a:r>
            <a:r>
              <a:rPr lang="pl-PL" b="1" dirty="0" err="1">
                <a:latin typeface="Courier New"/>
                <a:cs typeface="Courier New"/>
              </a:rPr>
              <a:t>dots</a:t>
            </a:r>
            <a:r>
              <a:rPr lang="pl-PL" b="1" dirty="0">
                <a:latin typeface="Courier New"/>
                <a:cs typeface="Courier New"/>
              </a:rPr>
              <a:t>: </a:t>
            </a:r>
            <a:r>
              <a:rPr lang="pl-PL" b="1" dirty="0" err="1">
                <a:latin typeface="Courier New"/>
                <a:cs typeface="Courier New"/>
              </a:rPr>
              <a:t>control</a:t>
            </a:r>
            <a:r>
              <a:rPr lang="pl-PL" b="1" dirty="0">
                <a:latin typeface="Courier New"/>
                <a:cs typeface="Courier New"/>
              </a:rPr>
              <a:t> </a:t>
            </a:r>
            <a:r>
              <a:rPr lang="pl-PL" b="1" dirty="0" err="1">
                <a:latin typeface="Courier New"/>
                <a:cs typeface="Courier New"/>
              </a:rPr>
              <a:t>points</a:t>
            </a:r>
            <a:r>
              <a:rPr lang="pl-PL" b="1" dirty="0">
                <a:latin typeface="Courier New"/>
                <a:cs typeface="Courier New"/>
              </a:rPr>
              <a:t>.</a:t>
            </a:r>
          </a:p>
          <a:p>
            <a:r>
              <a:rPr lang="pl-PL" b="1" dirty="0" err="1">
                <a:solidFill>
                  <a:srgbClr val="B23C00"/>
                </a:solidFill>
                <a:latin typeface="Courier New"/>
                <a:cs typeface="Courier New"/>
              </a:rPr>
              <a:t>drawDot</a:t>
            </a:r>
            <a:r>
              <a:rPr lang="pl-PL" b="1" dirty="0">
                <a:solidFill>
                  <a:srgbClr val="B23C00"/>
                </a:solidFill>
                <a:latin typeface="Courier New"/>
                <a:cs typeface="Courier New"/>
              </a:rPr>
              <a:t>(100,  10, "red");</a:t>
            </a:r>
          </a:p>
          <a:p>
            <a:r>
              <a:rPr lang="pl-PL" b="1" dirty="0" err="1">
                <a:solidFill>
                  <a:srgbClr val="B23C00"/>
                </a:solidFill>
                <a:latin typeface="Courier New"/>
                <a:cs typeface="Courier New"/>
              </a:rPr>
              <a:t>drawDot</a:t>
            </a:r>
            <a:r>
              <a:rPr lang="pl-PL" b="1" dirty="0">
                <a:solidFill>
                  <a:srgbClr val="B23C00"/>
                </a:solidFill>
                <a:latin typeface="Courier New"/>
                <a:cs typeface="Courier New"/>
              </a:rPr>
              <a:t>(100, 190, "red");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52146" y="1234464"/>
            <a:ext cx="188394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canvas/</a:t>
            </a:r>
            <a:r>
              <a:rPr lang="en-US" dirty="0" err="1">
                <a:solidFill>
                  <a:srgbClr val="FFFF00"/>
                </a:solidFill>
              </a:rPr>
              <a:t>bezier.html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585" y="3520439"/>
            <a:ext cx="26416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762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an Image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4912967"/>
            <a:ext cx="834207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000" b="1" dirty="0" err="1">
                <a:latin typeface="Courier New"/>
                <a:cs typeface="Courier New"/>
              </a:rPr>
              <a:t>drawImage</a:t>
            </a:r>
            <a:r>
              <a:rPr lang="pl-PL" sz="2000" b="1" dirty="0">
                <a:latin typeface="Courier New"/>
                <a:cs typeface="Courier New"/>
              </a:rPr>
              <a:t>(image, </a:t>
            </a:r>
            <a:r>
              <a:rPr lang="pl-PL" sz="2000" b="1" dirty="0">
                <a:solidFill>
                  <a:srgbClr val="0033CC"/>
                </a:solidFill>
                <a:latin typeface="Courier New"/>
                <a:cs typeface="Courier New"/>
              </a:rPr>
              <a:t>150, 70</a:t>
            </a:r>
            <a:r>
              <a:rPr lang="pl-PL" sz="2000" b="1" dirty="0">
                <a:latin typeface="Courier New"/>
                <a:cs typeface="Courier New"/>
              </a:rPr>
              <a:t>, </a:t>
            </a:r>
            <a:r>
              <a:rPr lang="pl-PL" sz="2000" b="1" dirty="0">
                <a:solidFill>
                  <a:srgbClr val="660066"/>
                </a:solidFill>
                <a:latin typeface="Courier New"/>
                <a:cs typeface="Courier New"/>
              </a:rPr>
              <a:t>190, 120</a:t>
            </a:r>
            <a:r>
              <a:rPr lang="pl-PL" sz="2000" b="1" dirty="0">
                <a:latin typeface="Courier New"/>
                <a:cs typeface="Courier New"/>
              </a:rPr>
              <a:t>, </a:t>
            </a:r>
            <a:r>
              <a:rPr lang="pl-PL" sz="2000" b="1" dirty="0">
                <a:solidFill>
                  <a:srgbClr val="008000"/>
                </a:solidFill>
                <a:latin typeface="Courier New"/>
                <a:cs typeface="Courier New"/>
              </a:rPr>
              <a:t>10, 10</a:t>
            </a:r>
            <a:r>
              <a:rPr lang="pl-PL" sz="2000" b="1" dirty="0">
                <a:latin typeface="Courier New"/>
                <a:cs typeface="Courier New"/>
              </a:rPr>
              <a:t>, </a:t>
            </a:r>
            <a:r>
              <a:rPr lang="pl-PL" sz="2000" b="1" dirty="0">
                <a:solidFill>
                  <a:srgbClr val="B23C00"/>
                </a:solidFill>
                <a:latin typeface="Courier New"/>
                <a:cs typeface="Courier New"/>
              </a:rPr>
              <a:t>180, 110</a:t>
            </a:r>
            <a:r>
              <a:rPr lang="pl-PL" sz="2000" b="1" dirty="0">
                <a:latin typeface="Courier New"/>
                <a:cs typeface="Courier New"/>
              </a:rPr>
              <a:t>)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28830" y="2387029"/>
            <a:ext cx="541771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000" b="1" dirty="0" err="1">
                <a:latin typeface="Courier New"/>
                <a:cs typeface="Courier New"/>
              </a:rPr>
              <a:t>drawImage</a:t>
            </a:r>
            <a:r>
              <a:rPr lang="pl-PL" sz="2000" b="1" dirty="0">
                <a:latin typeface="Courier New"/>
                <a:cs typeface="Courier New"/>
              </a:rPr>
              <a:t>(image, </a:t>
            </a:r>
            <a:r>
              <a:rPr lang="pl-PL" sz="2000" b="1" dirty="0">
                <a:solidFill>
                  <a:srgbClr val="008000"/>
                </a:solidFill>
                <a:latin typeface="Courier New"/>
                <a:cs typeface="Courier New"/>
              </a:rPr>
              <a:t>10, 10</a:t>
            </a:r>
            <a:r>
              <a:rPr lang="pl-PL" sz="2000" b="1" dirty="0">
                <a:latin typeface="Courier New"/>
                <a:cs typeface="Courier New"/>
              </a:rPr>
              <a:t>, </a:t>
            </a:r>
            <a:r>
              <a:rPr lang="pl-PL" sz="2000" b="1" dirty="0">
                <a:solidFill>
                  <a:srgbClr val="B23C00"/>
                </a:solidFill>
                <a:latin typeface="Courier New"/>
                <a:cs typeface="Courier New"/>
              </a:rPr>
              <a:t>180, 135</a:t>
            </a:r>
            <a:r>
              <a:rPr lang="pl-PL" sz="2000" b="1" dirty="0">
                <a:latin typeface="Courier New"/>
                <a:cs typeface="Courier New"/>
              </a:rPr>
              <a:t>)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89122" y="1838395"/>
            <a:ext cx="117712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destination</a:t>
            </a:r>
          </a:p>
          <a:p>
            <a:r>
              <a:rPr lang="en-US" dirty="0">
                <a:solidFill>
                  <a:srgbClr val="008000"/>
                </a:solidFill>
              </a:rPr>
              <a:t>position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69268" y="2752785"/>
            <a:ext cx="167906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destination</a:t>
            </a:r>
          </a:p>
          <a:p>
            <a:r>
              <a:rPr lang="en-US" dirty="0">
                <a:solidFill>
                  <a:srgbClr val="B23C00"/>
                </a:solidFill>
              </a:rPr>
              <a:t>width and height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52146" y="4398687"/>
            <a:ext cx="117712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destination</a:t>
            </a:r>
          </a:p>
          <a:p>
            <a:r>
              <a:rPr lang="en-US" dirty="0">
                <a:solidFill>
                  <a:srgbClr val="008000"/>
                </a:solidFill>
              </a:rPr>
              <a:t>position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99129" y="5313077"/>
            <a:ext cx="167906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destination</a:t>
            </a:r>
          </a:p>
          <a:p>
            <a:r>
              <a:rPr lang="en-US" dirty="0">
                <a:solidFill>
                  <a:srgbClr val="B23C00"/>
                </a:solidFill>
              </a:rPr>
              <a:t>width and height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26098" y="4398687"/>
            <a:ext cx="16560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image upper left</a:t>
            </a:r>
          </a:p>
          <a:p>
            <a:r>
              <a:rPr lang="en-US" dirty="0">
                <a:solidFill>
                  <a:srgbClr val="0033CC"/>
                </a:solidFill>
              </a:rPr>
              <a:t>corner position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89122" y="5313077"/>
            <a:ext cx="127951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660066"/>
                </a:solidFill>
              </a:rPr>
              <a:t>image width </a:t>
            </a:r>
          </a:p>
          <a:p>
            <a:r>
              <a:rPr lang="en-US" dirty="0">
                <a:solidFill>
                  <a:srgbClr val="660066"/>
                </a:solidFill>
              </a:rPr>
              <a:t>and height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139429"/>
          </a:xfrm>
        </p:spPr>
        <p:txBody>
          <a:bodyPr/>
          <a:lstStyle/>
          <a:p>
            <a:r>
              <a:rPr lang="en-US" dirty="0"/>
              <a:t>Draw the entire image: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Draw part of the image:</a:t>
            </a:r>
          </a:p>
        </p:txBody>
      </p:sp>
    </p:spTree>
    <p:extLst>
      <p:ext uri="{BB962C8B-B14F-4D97-AF65-F5344CB8AC3E}">
        <p14:creationId xmlns:p14="http://schemas.microsoft.com/office/powerpoint/2010/main" val="365388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  <p:bldP spid="10" grpId="0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an Image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0199" y="1325903"/>
            <a:ext cx="8218942" cy="175432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image = new Image();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image.src</a:t>
            </a:r>
            <a:r>
              <a:rPr lang="en-US" sz="1800" b="1" dirty="0">
                <a:latin typeface="Courier New"/>
                <a:cs typeface="Courier New"/>
              </a:rPr>
              <a:t> = "images/</a:t>
            </a:r>
            <a:r>
              <a:rPr lang="en-US" sz="1800" b="1" dirty="0" err="1">
                <a:latin typeface="Courier New"/>
                <a:cs typeface="Courier New"/>
              </a:rPr>
              <a:t>RonCats.jpg</a:t>
            </a:r>
            <a:r>
              <a:rPr lang="en-US" sz="1800" b="1" dirty="0">
                <a:latin typeface="Courier New"/>
                <a:cs typeface="Courier New"/>
              </a:rPr>
              <a:t>";</a:t>
            </a:r>
          </a:p>
          <a:p>
            <a:r>
              <a:rPr lang="en-US" sz="1800" b="1" dirty="0">
                <a:latin typeface="Courier New"/>
                <a:cs typeface="Courier New"/>
              </a:rPr>
              <a:t>...</a:t>
            </a:r>
          </a:p>
          <a:p>
            <a:r>
              <a:rPr lang="pl-PL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con.drawImage</a:t>
            </a:r>
            <a:r>
              <a:rPr lang="pl-PL" sz="1800" b="1" dirty="0">
                <a:solidFill>
                  <a:srgbClr val="B23C00"/>
                </a:solidFill>
                <a:latin typeface="Courier New"/>
                <a:cs typeface="Courier New"/>
              </a:rPr>
              <a:t>(image, 10, 10, 180, 135);</a:t>
            </a:r>
          </a:p>
          <a:p>
            <a:r>
              <a:rPr lang="en-US" sz="1800" b="1" dirty="0">
                <a:latin typeface="Courier New"/>
                <a:cs typeface="Courier New"/>
              </a:rPr>
              <a:t>...</a:t>
            </a:r>
            <a:endParaRPr lang="nl-NL" sz="1800" b="1" dirty="0">
              <a:latin typeface="Courier New"/>
              <a:cs typeface="Courier New"/>
            </a:endParaRPr>
          </a:p>
          <a:p>
            <a:r>
              <a:rPr lang="pl-PL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con.drawImage</a:t>
            </a:r>
            <a:r>
              <a:rPr lang="pl-PL" sz="1800" b="1" dirty="0">
                <a:solidFill>
                  <a:srgbClr val="B23C00"/>
                </a:solidFill>
                <a:latin typeface="Courier New"/>
                <a:cs typeface="Courier New"/>
              </a:rPr>
              <a:t>(image, 150, 70, </a:t>
            </a:r>
            <a:r>
              <a:rPr lang="pl-PL" sz="1800" b="1" dirty="0">
                <a:solidFill>
                  <a:srgbClr val="0033CC"/>
                </a:solidFill>
                <a:latin typeface="Courier New"/>
                <a:cs typeface="Courier New"/>
              </a:rPr>
              <a:t>190, 120</a:t>
            </a:r>
            <a:r>
              <a:rPr lang="pl-PL" sz="1800" b="1" dirty="0">
                <a:solidFill>
                  <a:srgbClr val="B23C00"/>
                </a:solidFill>
                <a:latin typeface="Courier New"/>
                <a:cs typeface="Courier New"/>
              </a:rPr>
              <a:t>, 10, 10, 180, 110);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06014" y="1417342"/>
            <a:ext cx="199786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canvas/</a:t>
            </a:r>
            <a:r>
              <a:rPr lang="en-US" dirty="0" err="1">
                <a:solidFill>
                  <a:srgbClr val="FFFF00"/>
                </a:solidFill>
              </a:rPr>
              <a:t>images.html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47" y="3246122"/>
            <a:ext cx="2616200" cy="2616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894" y="3246122"/>
            <a:ext cx="2641600" cy="26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887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Rectangle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strokeRect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(x, y, w, h)</a:t>
            </a:r>
          </a:p>
          <a:p>
            <a:pPr lvl="1"/>
            <a:r>
              <a:rPr lang="en-US" dirty="0"/>
              <a:t>Draw the </a:t>
            </a:r>
            <a:r>
              <a:rPr lang="en-US" dirty="0">
                <a:solidFill>
                  <a:srgbClr val="B23C00"/>
                </a:solidFill>
              </a:rPr>
              <a:t>outline</a:t>
            </a:r>
            <a:r>
              <a:rPr lang="en-US" dirty="0"/>
              <a:t> of a rectangle with the upper left corner at position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x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y</a:t>
            </a:r>
            <a:r>
              <a:rPr lang="en-US" dirty="0"/>
              <a:t> and width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w</a:t>
            </a:r>
            <a:r>
              <a:rPr lang="en-US" dirty="0"/>
              <a:t> and height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h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Use the current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strokeStyle</a:t>
            </a:r>
            <a:r>
              <a:rPr lang="en-US" dirty="0"/>
              <a:t> and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lineWidth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fillRect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(x, y, w, h)</a:t>
            </a:r>
          </a:p>
          <a:p>
            <a:pPr lvl="1"/>
            <a:r>
              <a:rPr lang="en-US" dirty="0"/>
              <a:t>Draw a </a:t>
            </a:r>
            <a:r>
              <a:rPr lang="en-US" dirty="0">
                <a:solidFill>
                  <a:srgbClr val="B23C00"/>
                </a:solidFill>
              </a:rPr>
              <a:t>filled-in </a:t>
            </a:r>
            <a:r>
              <a:rPr lang="en-US" dirty="0"/>
              <a:t>rectangle.</a:t>
            </a:r>
          </a:p>
          <a:p>
            <a:pPr lvl="1"/>
            <a:r>
              <a:rPr lang="en-US" dirty="0"/>
              <a:t>Fill with the current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fillStyle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clearRect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(x, y, w, h)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Erase</a:t>
            </a:r>
            <a:r>
              <a:rPr lang="en-US" dirty="0"/>
              <a:t> a rectangle by filling in with the </a:t>
            </a:r>
            <a:br>
              <a:rPr lang="en-US" dirty="0"/>
            </a:br>
            <a:r>
              <a:rPr lang="en-US" dirty="0"/>
              <a:t>current background color.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89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Altering Pixels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image is displayed in a canvas </a:t>
            </a:r>
            <a:br>
              <a:rPr lang="en-US" dirty="0"/>
            </a:br>
            <a:r>
              <a:rPr lang="en-US" dirty="0"/>
              <a:t>as an </a:t>
            </a:r>
            <a:r>
              <a:rPr lang="en-US" dirty="0">
                <a:solidFill>
                  <a:srgbClr val="B23C00"/>
                </a:solidFill>
              </a:rPr>
              <a:t>array of pixels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Each pixel takes up </a:t>
            </a:r>
            <a:r>
              <a:rPr lang="en-US" dirty="0">
                <a:solidFill>
                  <a:srgbClr val="B23C00"/>
                </a:solidFill>
              </a:rPr>
              <a:t>four elements</a:t>
            </a:r>
            <a:r>
              <a:rPr lang="en-US" dirty="0"/>
              <a:t> of the array, R, G, B, and A, each value can be 0 – 255.</a:t>
            </a:r>
          </a:p>
          <a:p>
            <a:pPr lvl="4"/>
            <a:endParaRPr lang="en-US" dirty="0"/>
          </a:p>
          <a:p>
            <a:r>
              <a:rPr lang="en-US" dirty="0"/>
              <a:t>Convert an image to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imageData</a:t>
            </a:r>
            <a:r>
              <a:rPr lang="en-US" dirty="0">
                <a:solidFill>
                  <a:srgbClr val="0033CC"/>
                </a:solidFill>
              </a:rPr>
              <a:t>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/>
              <a:t>to get the array of RGBA values.</a:t>
            </a:r>
          </a:p>
          <a:p>
            <a:pPr lvl="5"/>
            <a:endParaRPr lang="en-US" dirty="0"/>
          </a:p>
          <a:p>
            <a:r>
              <a:rPr lang="en-US" dirty="0"/>
              <a:t>You can then </a:t>
            </a:r>
            <a:r>
              <a:rPr lang="en-US" dirty="0">
                <a:solidFill>
                  <a:srgbClr val="B23C00"/>
                </a:solidFill>
              </a:rPr>
              <a:t>alter</a:t>
            </a:r>
            <a:r>
              <a:rPr lang="en-US" dirty="0"/>
              <a:t> each value.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729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Altering Pixels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5174" y="1234464"/>
            <a:ext cx="6464330" cy="550920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imageData</a:t>
            </a:r>
            <a:r>
              <a:rPr lang="en-US" b="1" dirty="0">
                <a:latin typeface="Courier New"/>
                <a:cs typeface="Courier New"/>
              </a:rPr>
              <a:t> = </a:t>
            </a:r>
            <a:r>
              <a:rPr lang="en-US" b="1" dirty="0" err="1">
                <a:latin typeface="Courier New"/>
                <a:cs typeface="Courier New"/>
              </a:rPr>
              <a:t>con.</a:t>
            </a:r>
            <a:r>
              <a:rPr lang="en-US" b="1" dirty="0" err="1">
                <a:solidFill>
                  <a:srgbClr val="7030A0"/>
                </a:solidFill>
                <a:latin typeface="Courier New"/>
                <a:cs typeface="Courier New"/>
              </a:rPr>
              <a:t>getImageData</a:t>
            </a:r>
            <a:r>
              <a:rPr lang="en-US" b="1" dirty="0">
                <a:latin typeface="Courier New"/>
                <a:cs typeface="Courier New"/>
              </a:rPr>
              <a:t>(10, 10, 180, 135);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pl-PL" b="1" dirty="0">
                <a:latin typeface="Courier New"/>
                <a:cs typeface="Courier New"/>
              </a:rPr>
              <a:t>for (</a:t>
            </a:r>
            <a:r>
              <a:rPr lang="pl-PL" b="1" dirty="0" err="1">
                <a:latin typeface="Courier New"/>
                <a:cs typeface="Courier New"/>
              </a:rPr>
              <a:t>var</a:t>
            </a:r>
            <a:r>
              <a:rPr lang="pl-PL" b="1" dirty="0">
                <a:latin typeface="Courier New"/>
                <a:cs typeface="Courier New"/>
              </a:rPr>
              <a:t> </a:t>
            </a:r>
            <a:r>
              <a:rPr lang="pl-PL" b="1" dirty="0" err="1">
                <a:latin typeface="Courier New"/>
                <a:cs typeface="Courier New"/>
              </a:rPr>
              <a:t>row</a:t>
            </a:r>
            <a:r>
              <a:rPr lang="pl-PL" b="1" dirty="0">
                <a:latin typeface="Courier New"/>
                <a:cs typeface="Courier New"/>
              </a:rPr>
              <a:t> = 0; </a:t>
            </a:r>
            <a:r>
              <a:rPr lang="pl-PL" b="1" dirty="0" err="1">
                <a:latin typeface="Courier New"/>
                <a:cs typeface="Courier New"/>
              </a:rPr>
              <a:t>row</a:t>
            </a:r>
            <a:r>
              <a:rPr lang="pl-PL" b="1" dirty="0">
                <a:latin typeface="Courier New"/>
                <a:cs typeface="Courier New"/>
              </a:rPr>
              <a:t> &lt; 135; </a:t>
            </a:r>
            <a:r>
              <a:rPr lang="pl-PL" b="1" dirty="0" err="1">
                <a:latin typeface="Courier New"/>
                <a:cs typeface="Courier New"/>
              </a:rPr>
              <a:t>row</a:t>
            </a:r>
            <a:r>
              <a:rPr lang="pl-PL" b="1" dirty="0">
                <a:latin typeface="Courier New"/>
                <a:cs typeface="Courier New"/>
              </a:rPr>
              <a:t>++) {</a:t>
            </a:r>
          </a:p>
          <a:p>
            <a:r>
              <a:rPr lang="da-DK" b="1" dirty="0">
                <a:latin typeface="Courier New"/>
                <a:cs typeface="Courier New"/>
              </a:rPr>
              <a:t>    for (var </a:t>
            </a:r>
            <a:r>
              <a:rPr lang="da-DK" b="1" dirty="0" err="1">
                <a:latin typeface="Courier New"/>
                <a:cs typeface="Courier New"/>
              </a:rPr>
              <a:t>col</a:t>
            </a:r>
            <a:r>
              <a:rPr lang="da-DK" b="1" dirty="0">
                <a:latin typeface="Courier New"/>
                <a:cs typeface="Courier New"/>
              </a:rPr>
              <a:t> = 0; </a:t>
            </a:r>
            <a:r>
              <a:rPr lang="da-DK" b="1" dirty="0" err="1">
                <a:latin typeface="Courier New"/>
                <a:cs typeface="Courier New"/>
              </a:rPr>
              <a:t>col</a:t>
            </a:r>
            <a:r>
              <a:rPr lang="da-DK" b="1" dirty="0">
                <a:latin typeface="Courier New"/>
                <a:cs typeface="Courier New"/>
              </a:rPr>
              <a:t> &lt; 180; </a:t>
            </a:r>
            <a:r>
              <a:rPr lang="da-DK" b="1" dirty="0" err="1">
                <a:latin typeface="Courier New"/>
                <a:cs typeface="Courier New"/>
              </a:rPr>
              <a:t>col</a:t>
            </a:r>
            <a:r>
              <a:rPr lang="da-DK" b="1" dirty="0">
                <a:latin typeface="Courier New"/>
                <a:cs typeface="Courier New"/>
              </a:rPr>
              <a:t>++) {</a:t>
            </a:r>
          </a:p>
          <a:p>
            <a:r>
              <a:rPr lang="da-DK" b="1" dirty="0">
                <a:latin typeface="Courier New"/>
                <a:cs typeface="Courier New"/>
              </a:rPr>
              <a:t>        var </a:t>
            </a:r>
            <a:r>
              <a:rPr lang="da-DK" b="1" dirty="0" err="1">
                <a:latin typeface="Courier New"/>
                <a:cs typeface="Courier New"/>
              </a:rPr>
              <a:t>index</a:t>
            </a:r>
            <a:r>
              <a:rPr lang="da-DK" b="1" dirty="0">
                <a:latin typeface="Courier New"/>
                <a:cs typeface="Courier New"/>
              </a:rPr>
              <a:t> = 4*(</a:t>
            </a:r>
            <a:r>
              <a:rPr lang="da-DK" b="1" dirty="0" err="1">
                <a:latin typeface="Courier New"/>
                <a:cs typeface="Courier New"/>
              </a:rPr>
              <a:t>col</a:t>
            </a:r>
            <a:r>
              <a:rPr lang="da-DK" b="1" dirty="0">
                <a:latin typeface="Courier New"/>
                <a:cs typeface="Courier New"/>
              </a:rPr>
              <a:t> + </a:t>
            </a:r>
            <a:r>
              <a:rPr lang="da-DK" b="1" dirty="0" err="1">
                <a:latin typeface="Courier New"/>
                <a:cs typeface="Courier New"/>
              </a:rPr>
              <a:t>row</a:t>
            </a:r>
            <a:r>
              <a:rPr lang="da-DK" b="1" dirty="0">
                <a:latin typeface="Courier New"/>
                <a:cs typeface="Courier New"/>
              </a:rPr>
              <a:t>*</a:t>
            </a:r>
            <a:r>
              <a:rPr lang="da-DK" b="1" dirty="0" err="1">
                <a:latin typeface="Courier New"/>
                <a:cs typeface="Courier New"/>
              </a:rPr>
              <a:t>imageData.width</a:t>
            </a:r>
            <a:r>
              <a:rPr lang="da-DK" b="1" dirty="0">
                <a:latin typeface="Courier New"/>
                <a:cs typeface="Courier New"/>
              </a:rPr>
              <a:t>);</a:t>
            </a:r>
          </a:p>
          <a:p>
            <a:r>
              <a:rPr lang="da-DK" b="1" dirty="0">
                <a:latin typeface="Courier New"/>
                <a:cs typeface="Courier New"/>
              </a:rPr>
              <a:t>        </a:t>
            </a:r>
          </a:p>
          <a:p>
            <a:r>
              <a:rPr lang="da-DK" b="1" dirty="0">
                <a:latin typeface="Courier New"/>
                <a:cs typeface="Courier New"/>
              </a:rPr>
              <a:t>        </a:t>
            </a:r>
            <a:r>
              <a:rPr lang="da-DK" b="1" dirty="0">
                <a:solidFill>
                  <a:srgbClr val="B23C00"/>
                </a:solidFill>
                <a:latin typeface="Courier New"/>
                <a:cs typeface="Courier New"/>
              </a:rPr>
              <a:t>var r = </a:t>
            </a:r>
            <a:r>
              <a:rPr lang="da-DK" b="1" dirty="0" err="1">
                <a:solidFill>
                  <a:srgbClr val="B23C00"/>
                </a:solidFill>
                <a:latin typeface="Courier New"/>
                <a:cs typeface="Courier New"/>
              </a:rPr>
              <a:t>imageData.data</a:t>
            </a:r>
            <a:r>
              <a:rPr lang="da-DK" b="1" dirty="0">
                <a:solidFill>
                  <a:srgbClr val="B23C00"/>
                </a:solidFill>
                <a:latin typeface="Courier New"/>
                <a:cs typeface="Courier New"/>
              </a:rPr>
              <a:t>[</a:t>
            </a:r>
            <a:r>
              <a:rPr lang="da-DK" b="1" dirty="0" err="1">
                <a:solidFill>
                  <a:srgbClr val="B23C00"/>
                </a:solidFill>
                <a:latin typeface="Courier New"/>
                <a:cs typeface="Courier New"/>
              </a:rPr>
              <a:t>index</a:t>
            </a:r>
            <a:r>
              <a:rPr lang="da-DK" b="1" dirty="0">
                <a:solidFill>
                  <a:srgbClr val="B23C00"/>
                </a:solidFill>
                <a:latin typeface="Courier New"/>
                <a:cs typeface="Courier New"/>
              </a:rPr>
              <a:t>];</a:t>
            </a:r>
          </a:p>
          <a:p>
            <a:r>
              <a:rPr lang="da-DK" b="1" dirty="0">
                <a:solidFill>
                  <a:srgbClr val="B23C00"/>
                </a:solidFill>
                <a:latin typeface="Courier New"/>
                <a:cs typeface="Courier New"/>
              </a:rPr>
              <a:t>        var g = </a:t>
            </a:r>
            <a:r>
              <a:rPr lang="da-DK" b="1" dirty="0" err="1">
                <a:solidFill>
                  <a:srgbClr val="B23C00"/>
                </a:solidFill>
                <a:latin typeface="Courier New"/>
                <a:cs typeface="Courier New"/>
              </a:rPr>
              <a:t>imageData.data</a:t>
            </a:r>
            <a:r>
              <a:rPr lang="da-DK" b="1" dirty="0">
                <a:solidFill>
                  <a:srgbClr val="B23C00"/>
                </a:solidFill>
                <a:latin typeface="Courier New"/>
                <a:cs typeface="Courier New"/>
              </a:rPr>
              <a:t>[index+1];</a:t>
            </a:r>
          </a:p>
          <a:p>
            <a:r>
              <a:rPr lang="da-DK" b="1" dirty="0">
                <a:solidFill>
                  <a:srgbClr val="B23C00"/>
                </a:solidFill>
                <a:latin typeface="Courier New"/>
                <a:cs typeface="Courier New"/>
              </a:rPr>
              <a:t>        var b = </a:t>
            </a:r>
            <a:r>
              <a:rPr lang="da-DK" b="1" dirty="0" err="1">
                <a:solidFill>
                  <a:srgbClr val="B23C00"/>
                </a:solidFill>
                <a:latin typeface="Courier New"/>
                <a:cs typeface="Courier New"/>
              </a:rPr>
              <a:t>imageData.data</a:t>
            </a:r>
            <a:r>
              <a:rPr lang="da-DK" b="1" dirty="0">
                <a:solidFill>
                  <a:srgbClr val="B23C00"/>
                </a:solidFill>
                <a:latin typeface="Courier New"/>
                <a:cs typeface="Courier New"/>
              </a:rPr>
              <a:t>[index+2];</a:t>
            </a:r>
          </a:p>
          <a:p>
            <a:r>
              <a:rPr lang="da-DK" b="1" dirty="0">
                <a:solidFill>
                  <a:srgbClr val="B23C00"/>
                </a:solidFill>
                <a:latin typeface="Courier New"/>
                <a:cs typeface="Courier New"/>
              </a:rPr>
              <a:t>        var a = </a:t>
            </a:r>
            <a:r>
              <a:rPr lang="da-DK" b="1" dirty="0" err="1">
                <a:solidFill>
                  <a:srgbClr val="B23C00"/>
                </a:solidFill>
                <a:latin typeface="Courier New"/>
                <a:cs typeface="Courier New"/>
              </a:rPr>
              <a:t>imageData.data</a:t>
            </a:r>
            <a:r>
              <a:rPr lang="da-DK" b="1" dirty="0">
                <a:solidFill>
                  <a:srgbClr val="B23C00"/>
                </a:solidFill>
                <a:latin typeface="Courier New"/>
                <a:cs typeface="Courier New"/>
              </a:rPr>
              <a:t>[index+3];</a:t>
            </a:r>
          </a:p>
          <a:p>
            <a:r>
              <a:rPr lang="da-DK" b="1" dirty="0">
                <a:latin typeface="Courier New"/>
                <a:cs typeface="Courier New"/>
              </a:rPr>
              <a:t>        </a:t>
            </a:r>
          </a:p>
          <a:p>
            <a:r>
              <a:rPr lang="da-DK" b="1" dirty="0">
                <a:latin typeface="Courier New"/>
                <a:cs typeface="Courier New"/>
              </a:rPr>
              <a:t>        </a:t>
            </a:r>
            <a:r>
              <a:rPr lang="da-DK" b="1" dirty="0">
                <a:solidFill>
                  <a:srgbClr val="008000"/>
                </a:solidFill>
                <a:latin typeface="Courier New"/>
                <a:cs typeface="Courier New"/>
              </a:rPr>
              <a:t>g = r;</a:t>
            </a:r>
          </a:p>
          <a:p>
            <a:r>
              <a:rPr lang="da-DK" b="1" dirty="0">
                <a:solidFill>
                  <a:srgbClr val="008000"/>
                </a:solidFill>
                <a:latin typeface="Courier New"/>
                <a:cs typeface="Courier New"/>
              </a:rPr>
              <a:t>        b = r;</a:t>
            </a:r>
          </a:p>
          <a:p>
            <a:endParaRPr lang="da-DK" b="1" dirty="0">
              <a:latin typeface="Courier New"/>
              <a:cs typeface="Courier New"/>
            </a:endParaRPr>
          </a:p>
          <a:p>
            <a:r>
              <a:rPr lang="da-DK" b="1" dirty="0">
                <a:latin typeface="Courier New"/>
                <a:cs typeface="Courier New"/>
              </a:rPr>
              <a:t>        </a:t>
            </a:r>
            <a:r>
              <a:rPr lang="da-DK" b="1" dirty="0" err="1">
                <a:solidFill>
                  <a:srgbClr val="0033CC"/>
                </a:solidFill>
                <a:latin typeface="Courier New"/>
                <a:cs typeface="Courier New"/>
              </a:rPr>
              <a:t>imageData.data</a:t>
            </a:r>
            <a:r>
              <a:rPr lang="da-DK" b="1" dirty="0">
                <a:solidFill>
                  <a:srgbClr val="0033CC"/>
                </a:solidFill>
                <a:latin typeface="Courier New"/>
                <a:cs typeface="Courier New"/>
              </a:rPr>
              <a:t>[</a:t>
            </a:r>
            <a:r>
              <a:rPr lang="da-DK" b="1" dirty="0" err="1">
                <a:solidFill>
                  <a:srgbClr val="0033CC"/>
                </a:solidFill>
                <a:latin typeface="Courier New"/>
                <a:cs typeface="Courier New"/>
              </a:rPr>
              <a:t>index</a:t>
            </a:r>
            <a:r>
              <a:rPr lang="da-DK" b="1" dirty="0">
                <a:solidFill>
                  <a:srgbClr val="0033CC"/>
                </a:solidFill>
                <a:latin typeface="Courier New"/>
                <a:cs typeface="Courier New"/>
              </a:rPr>
              <a:t>]   = r;</a:t>
            </a:r>
          </a:p>
          <a:p>
            <a:r>
              <a:rPr lang="da-DK" b="1" dirty="0">
                <a:solidFill>
                  <a:srgbClr val="0033CC"/>
                </a:solidFill>
                <a:latin typeface="Courier New"/>
                <a:cs typeface="Courier New"/>
              </a:rPr>
              <a:t>        </a:t>
            </a:r>
            <a:r>
              <a:rPr lang="da-DK" b="1" dirty="0" err="1">
                <a:solidFill>
                  <a:srgbClr val="0033CC"/>
                </a:solidFill>
                <a:latin typeface="Courier New"/>
                <a:cs typeface="Courier New"/>
              </a:rPr>
              <a:t>imageData.data</a:t>
            </a:r>
            <a:r>
              <a:rPr lang="da-DK" b="1" dirty="0">
                <a:solidFill>
                  <a:srgbClr val="0033CC"/>
                </a:solidFill>
                <a:latin typeface="Courier New"/>
                <a:cs typeface="Courier New"/>
              </a:rPr>
              <a:t>[index+1] = g;</a:t>
            </a:r>
          </a:p>
          <a:p>
            <a:r>
              <a:rPr lang="da-DK" b="1" dirty="0">
                <a:solidFill>
                  <a:srgbClr val="0033CC"/>
                </a:solidFill>
                <a:latin typeface="Courier New"/>
                <a:cs typeface="Courier New"/>
              </a:rPr>
              <a:t>        </a:t>
            </a:r>
            <a:r>
              <a:rPr lang="da-DK" b="1" dirty="0" err="1">
                <a:solidFill>
                  <a:srgbClr val="0033CC"/>
                </a:solidFill>
                <a:latin typeface="Courier New"/>
                <a:cs typeface="Courier New"/>
              </a:rPr>
              <a:t>imageData.data</a:t>
            </a:r>
            <a:r>
              <a:rPr lang="da-DK" b="1" dirty="0">
                <a:solidFill>
                  <a:srgbClr val="0033CC"/>
                </a:solidFill>
                <a:latin typeface="Courier New"/>
                <a:cs typeface="Courier New"/>
              </a:rPr>
              <a:t>[index+2] = b;</a:t>
            </a:r>
          </a:p>
          <a:p>
            <a:r>
              <a:rPr lang="da-DK" b="1" dirty="0">
                <a:solidFill>
                  <a:srgbClr val="0033CC"/>
                </a:solidFill>
                <a:latin typeface="Courier New"/>
                <a:cs typeface="Courier New"/>
              </a:rPr>
              <a:t>        </a:t>
            </a:r>
            <a:r>
              <a:rPr lang="da-DK" b="1" dirty="0" err="1">
                <a:solidFill>
                  <a:srgbClr val="0033CC"/>
                </a:solidFill>
                <a:latin typeface="Courier New"/>
                <a:cs typeface="Courier New"/>
              </a:rPr>
              <a:t>imageData.data</a:t>
            </a:r>
            <a:r>
              <a:rPr lang="da-DK" b="1" dirty="0">
                <a:solidFill>
                  <a:srgbClr val="0033CC"/>
                </a:solidFill>
                <a:latin typeface="Courier New"/>
                <a:cs typeface="Courier New"/>
              </a:rPr>
              <a:t>[index+3] = a;</a:t>
            </a:r>
          </a:p>
          <a:p>
            <a:r>
              <a:rPr lang="da-DK" b="1" dirty="0">
                <a:latin typeface="Courier New"/>
                <a:cs typeface="Courier New"/>
              </a:rPr>
              <a:t>    }</a:t>
            </a:r>
          </a:p>
          <a:p>
            <a:r>
              <a:rPr lang="da-DK" b="1" dirty="0">
                <a:latin typeface="Courier New"/>
                <a:cs typeface="Courier New"/>
              </a:rPr>
              <a:t>}</a:t>
            </a:r>
          </a:p>
          <a:p>
            <a:endParaRPr lang="da-DK" b="1" dirty="0">
              <a:latin typeface="Courier New"/>
              <a:cs typeface="Courier New"/>
            </a:endParaRPr>
          </a:p>
          <a:p>
            <a:r>
              <a:rPr lang="da-DK" b="1" dirty="0" err="1">
                <a:latin typeface="Courier New"/>
                <a:cs typeface="Courier New"/>
              </a:rPr>
              <a:t>con.</a:t>
            </a:r>
            <a:r>
              <a:rPr lang="da-DK" b="1" dirty="0" err="1">
                <a:solidFill>
                  <a:srgbClr val="7030A0"/>
                </a:solidFill>
                <a:latin typeface="Courier New"/>
                <a:cs typeface="Courier New"/>
              </a:rPr>
              <a:t>putImageData</a:t>
            </a:r>
            <a:r>
              <a:rPr lang="da-DK" b="1" dirty="0">
                <a:latin typeface="Courier New"/>
                <a:cs typeface="Courier New"/>
              </a:rPr>
              <a:t>(</a:t>
            </a:r>
            <a:r>
              <a:rPr lang="da-DK" b="1" dirty="0" err="1">
                <a:latin typeface="Courier New"/>
                <a:cs typeface="Courier New"/>
              </a:rPr>
              <a:t>imageData</a:t>
            </a:r>
            <a:r>
              <a:rPr lang="da-DK" b="1" dirty="0">
                <a:latin typeface="Courier New"/>
                <a:cs typeface="Courier New"/>
              </a:rPr>
              <a:t>, 10, 10);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66536" y="1234464"/>
            <a:ext cx="1929835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Get the image data</a:t>
            </a:r>
          </a:p>
          <a:p>
            <a:r>
              <a:rPr lang="en-US" dirty="0"/>
              <a:t>from the canvas.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77829" y="2880366"/>
            <a:ext cx="1998364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Separate each pixel </a:t>
            </a:r>
          </a:p>
          <a:p>
            <a:r>
              <a:rPr lang="en-US" dirty="0">
                <a:solidFill>
                  <a:srgbClr val="B23C00"/>
                </a:solidFill>
              </a:rPr>
              <a:t>into R, G, B, and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68903" y="4069073"/>
            <a:ext cx="1644501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Alter each pixel.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12073" y="4892024"/>
            <a:ext cx="2477361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Set the altered pixel</a:t>
            </a:r>
          </a:p>
          <a:p>
            <a:r>
              <a:rPr lang="en-US" dirty="0">
                <a:solidFill>
                  <a:srgbClr val="0033CC"/>
                </a:solidFill>
              </a:rPr>
              <a:t>back into the image data.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29195" y="6080731"/>
            <a:ext cx="2591475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Put the altered image data</a:t>
            </a:r>
          </a:p>
          <a:p>
            <a:r>
              <a:rPr lang="en-US" dirty="0">
                <a:solidFill>
                  <a:srgbClr val="000000"/>
                </a:solidFill>
              </a:rPr>
              <a:t>back into the canvas.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12073" y="3977634"/>
            <a:ext cx="186100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canvas/</a:t>
            </a:r>
            <a:r>
              <a:rPr lang="en-US" dirty="0" err="1">
                <a:solidFill>
                  <a:srgbClr val="FFFF00"/>
                </a:solidFill>
              </a:rPr>
              <a:t>pixels.html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60468" y="3773109"/>
            <a:ext cx="1622560" cy="830997"/>
          </a:xfrm>
          <a:prstGeom prst="rect">
            <a:avLst/>
          </a:prstGeom>
          <a:solidFill>
            <a:srgbClr val="8F0000"/>
          </a:solidFill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What is</a:t>
            </a:r>
          </a:p>
          <a:p>
            <a:r>
              <a:rPr lang="en-US" sz="2400" dirty="0">
                <a:solidFill>
                  <a:srgbClr val="FFFF00"/>
                </a:solidFill>
              </a:rPr>
              <a:t>the result?</a:t>
            </a:r>
          </a:p>
        </p:txBody>
      </p:sp>
    </p:spTree>
    <p:extLst>
      <p:ext uri="{BB962C8B-B14F-4D97-AF65-F5344CB8AC3E}">
        <p14:creationId xmlns:p14="http://schemas.microsoft.com/office/powerpoint/2010/main" val="2052887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Altering Pixels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978" y="1783098"/>
            <a:ext cx="2628900" cy="2628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4878" y="1770398"/>
            <a:ext cx="2641600" cy="2641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25978" y="1431844"/>
            <a:ext cx="9476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Original: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39629" y="1431844"/>
            <a:ext cx="8915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Altered:</a:t>
            </a:r>
          </a:p>
        </p:txBody>
      </p:sp>
    </p:spTree>
    <p:extLst>
      <p:ext uri="{BB962C8B-B14F-4D97-AF65-F5344CB8AC3E}">
        <p14:creationId xmlns:p14="http://schemas.microsoft.com/office/powerpoint/2010/main" val="246016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Animation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Animate objects on the HTML canvas.</a:t>
            </a:r>
          </a:p>
          <a:p>
            <a:pPr lvl="5"/>
            <a:endParaRPr lang="en-US" dirty="0"/>
          </a:p>
          <a:p>
            <a:r>
              <a:rPr lang="en-US" dirty="0"/>
              <a:t>Use an </a:t>
            </a:r>
            <a:r>
              <a:rPr lang="en-US" dirty="0">
                <a:solidFill>
                  <a:srgbClr val="B23C00"/>
                </a:solidFill>
              </a:rPr>
              <a:t>animation loop</a:t>
            </a:r>
            <a:r>
              <a:rPr lang="en-US" dirty="0"/>
              <a:t> to perform </a:t>
            </a:r>
            <a:r>
              <a:rPr lang="en-US" dirty="0">
                <a:solidFill>
                  <a:srgbClr val="B23C00"/>
                </a:solidFill>
              </a:rPr>
              <a:t>transformations</a:t>
            </a:r>
            <a:r>
              <a:rPr lang="en-US" dirty="0"/>
              <a:t>:</a:t>
            </a:r>
          </a:p>
          <a:p>
            <a:pPr lvl="5"/>
            <a:endParaRPr lang="en-US" dirty="0"/>
          </a:p>
          <a:p>
            <a:pPr lvl="1"/>
            <a:r>
              <a:rPr lang="en-US" dirty="0">
                <a:solidFill>
                  <a:srgbClr val="B23C00"/>
                </a:solidFill>
              </a:rPr>
              <a:t>translations</a:t>
            </a:r>
            <a:r>
              <a:rPr lang="en-US" dirty="0"/>
              <a:t>: move objects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rotations</a:t>
            </a:r>
            <a:r>
              <a:rPr lang="en-US" dirty="0"/>
              <a:t>: rotate objects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scaling</a:t>
            </a:r>
            <a:r>
              <a:rPr lang="en-US" dirty="0"/>
              <a:t>: grow and shrink objects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7768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Temporary Coordinate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Transformations are actually performed </a:t>
            </a:r>
            <a:br>
              <a:rPr lang="en-US" dirty="0"/>
            </a:br>
            <a:r>
              <a:rPr lang="en-US" dirty="0"/>
              <a:t>on the </a:t>
            </a:r>
            <a:r>
              <a:rPr lang="en-US" dirty="0">
                <a:solidFill>
                  <a:srgbClr val="B23C00"/>
                </a:solidFill>
              </a:rPr>
              <a:t>coordinate system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Draw the object in the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transformed</a:t>
            </a:r>
            <a:r>
              <a:rPr lang="en-US" dirty="0"/>
              <a:t> coordinate system.</a:t>
            </a:r>
          </a:p>
          <a:p>
            <a:pPr lvl="4"/>
            <a:endParaRPr lang="en-US" dirty="0"/>
          </a:p>
          <a:p>
            <a:r>
              <a:rPr lang="en-US" dirty="0"/>
              <a:t>Common sequence: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>
                <a:solidFill>
                  <a:srgbClr val="B23C00"/>
                </a:solidFill>
              </a:rPr>
              <a:t>Save</a:t>
            </a:r>
            <a:r>
              <a:rPr lang="en-US" dirty="0"/>
              <a:t> the current coordinate system</a:t>
            </a:r>
            <a:br>
              <a:rPr lang="en-US" dirty="0"/>
            </a:br>
            <a:r>
              <a:rPr lang="en-US" dirty="0"/>
              <a:t>and create a </a:t>
            </a:r>
            <a:r>
              <a:rPr lang="en-US" dirty="0">
                <a:solidFill>
                  <a:srgbClr val="B23C00"/>
                </a:solidFill>
              </a:rPr>
              <a:t>temporary coordinate system</a:t>
            </a:r>
            <a:r>
              <a:rPr lang="en-US" dirty="0"/>
              <a:t>.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>
                <a:solidFill>
                  <a:srgbClr val="B23C00"/>
                </a:solidFill>
              </a:rPr>
              <a:t>Draw</a:t>
            </a:r>
            <a:r>
              <a:rPr lang="en-US" dirty="0"/>
              <a:t> the object using the temporary coordinates.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>
                <a:solidFill>
                  <a:srgbClr val="B23C00"/>
                </a:solidFill>
              </a:rPr>
              <a:t>Restore</a:t>
            </a:r>
            <a:r>
              <a:rPr lang="en-US" dirty="0"/>
              <a:t> the original coordinate system.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82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/>
              <a:t>Grow or shrink an object by </a:t>
            </a:r>
            <a:r>
              <a:rPr lang="en-US" dirty="0">
                <a:solidFill>
                  <a:srgbClr val="B23C00"/>
                </a:solidFill>
              </a:rPr>
              <a:t>scaling the axes </a:t>
            </a:r>
            <a:br>
              <a:rPr lang="en-US" dirty="0"/>
            </a:br>
            <a:r>
              <a:rPr lang="en-US" dirty="0"/>
              <a:t>of the coordinate system.</a:t>
            </a:r>
          </a:p>
          <a:p>
            <a:pPr lvl="1"/>
            <a:r>
              <a:rPr lang="en-US" dirty="0"/>
              <a:t>Apply a multiplication factor to each axis.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8684" y="2971805"/>
            <a:ext cx="6647974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con1.drawImage(image, CANVAS_X, CANVAS_Y,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      IMAGE_W, IMAGE_H);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con2.save();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con2.scale(1.2, 0.8);</a:t>
            </a:r>
          </a:p>
          <a:p>
            <a:r>
              <a:rPr lang="en-US" sz="2000" b="1" dirty="0">
                <a:latin typeface="Courier New"/>
                <a:cs typeface="Courier New"/>
              </a:rPr>
              <a:t>con2.drawImage(image, CANVAS_X, CANVAS_Y,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      IMAGE_W, IMAGE_H);</a:t>
            </a:r>
          </a:p>
          <a:p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con2.restore();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49005" y="3913397"/>
            <a:ext cx="629210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Save the current coordinate system and begin a temporary system.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6179" y="5193543"/>
            <a:ext cx="362891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Restore the saved coordinate system.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29195" y="5623536"/>
            <a:ext cx="244249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animation/</a:t>
            </a:r>
            <a:r>
              <a:rPr lang="en-US" dirty="0" err="1">
                <a:solidFill>
                  <a:srgbClr val="FFFF00"/>
                </a:solidFill>
              </a:rPr>
              <a:t>transform.html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36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Scaling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6" name="Picture 5" descr="Screen Shot 2015-03-04 at 10.50.2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592" y="1455412"/>
            <a:ext cx="521970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6006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  <a:ln>
            <a:noFill/>
          </a:ln>
        </p:spPr>
        <p:txBody>
          <a:bodyPr/>
          <a:lstStyle/>
          <a:p>
            <a:r>
              <a:rPr lang="en-US" dirty="0"/>
              <a:t>Rotation is clockwise about the </a:t>
            </a:r>
            <a:r>
              <a:rPr lang="en-US" dirty="0">
                <a:solidFill>
                  <a:srgbClr val="B23C00"/>
                </a:solidFill>
              </a:rPr>
              <a:t>canvas origin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Specify the rotation amount in </a:t>
            </a:r>
            <a:r>
              <a:rPr lang="en-US" dirty="0">
                <a:solidFill>
                  <a:srgbClr val="B23C00"/>
                </a:solidFill>
                <a:cs typeface="+mn-cs"/>
              </a:rPr>
              <a:t>radians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2346418"/>
            <a:ext cx="6647974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con3.save();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con3.rotate(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Math.PI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/8);</a:t>
            </a:r>
          </a:p>
          <a:p>
            <a:r>
              <a:rPr lang="en-US" sz="2000" b="1" dirty="0">
                <a:latin typeface="Courier New"/>
                <a:cs typeface="Courier New"/>
              </a:rPr>
              <a:t>con3.drawImage(image, CANVAS_X, CANVAS_Y,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      IMAGE_W, IMAGE_H);</a:t>
            </a:r>
          </a:p>
          <a:p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con3.restore();</a:t>
            </a:r>
          </a:p>
        </p:txBody>
      </p:sp>
      <p:pic>
        <p:nvPicPr>
          <p:cNvPr id="7" name="Picture 6" descr="Screen Shot 2015-03-04 at 10.55.5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318" y="4069073"/>
            <a:ext cx="2616200" cy="2616200"/>
          </a:xfrm>
          <a:prstGeom prst="rect">
            <a:avLst/>
          </a:prstGeom>
        </p:spPr>
      </p:pic>
      <p:pic>
        <p:nvPicPr>
          <p:cNvPr id="8" name="Picture 7" descr="Screen Shot 2015-03-04 at 10.57.1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049" y="4069073"/>
            <a:ext cx="2603500" cy="2616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94951" y="2259415"/>
            <a:ext cx="244249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animation/</a:t>
            </a:r>
            <a:r>
              <a:rPr lang="en-US" dirty="0" err="1">
                <a:solidFill>
                  <a:srgbClr val="FFFF00"/>
                </a:solidFill>
              </a:rPr>
              <a:t>transform.html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505C27-372A-834F-AFA6-0571AC9E10FB}"/>
              </a:ext>
            </a:extLst>
          </p:cNvPr>
          <p:cNvSpPr txBox="1"/>
          <p:nvPr/>
        </p:nvSpPr>
        <p:spPr>
          <a:xfrm>
            <a:off x="6583658" y="4526268"/>
            <a:ext cx="1976823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Rotation about the</a:t>
            </a:r>
          </a:p>
          <a:p>
            <a:r>
              <a:rPr lang="en-US" dirty="0">
                <a:solidFill>
                  <a:srgbClr val="0033CC"/>
                </a:solidFill>
              </a:rPr>
              <a:t>upper left corner.</a:t>
            </a:r>
          </a:p>
          <a:p>
            <a:endParaRPr lang="en-US" dirty="0">
              <a:solidFill>
                <a:srgbClr val="0033CC"/>
              </a:solidFill>
            </a:endParaRPr>
          </a:p>
          <a:p>
            <a:r>
              <a:rPr lang="en-US" dirty="0">
                <a:solidFill>
                  <a:srgbClr val="0033CC"/>
                </a:solidFill>
              </a:rPr>
              <a:t>How to rotate about</a:t>
            </a:r>
          </a:p>
          <a:p>
            <a:r>
              <a:rPr lang="en-US" dirty="0">
                <a:solidFill>
                  <a:srgbClr val="0033CC"/>
                </a:solidFill>
              </a:rPr>
              <a:t>the image center?</a:t>
            </a:r>
          </a:p>
        </p:txBody>
      </p:sp>
    </p:spTree>
    <p:extLst>
      <p:ext uri="{BB962C8B-B14F-4D97-AF65-F5344CB8AC3E}">
        <p14:creationId xmlns:p14="http://schemas.microsoft.com/office/powerpoint/2010/main" val="266402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1005829"/>
          </a:xfrm>
        </p:spPr>
        <p:txBody>
          <a:bodyPr/>
          <a:lstStyle/>
          <a:p>
            <a:r>
              <a:rPr lang="en-US" dirty="0"/>
              <a:t>To rotate around the center of an object, first </a:t>
            </a:r>
            <a:r>
              <a:rPr lang="en-US" dirty="0">
                <a:solidFill>
                  <a:srgbClr val="B23C00"/>
                </a:solidFill>
              </a:rPr>
              <a:t>translate the canvas origin</a:t>
            </a:r>
            <a:r>
              <a:rPr lang="en-US" dirty="0"/>
              <a:t> to the object center.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35917" y="2221520"/>
            <a:ext cx="7263527" cy="193899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con4.save();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con4.translate(100, 100);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con4.rotate(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Math.PI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/8);</a:t>
            </a:r>
          </a:p>
          <a:p>
            <a:r>
              <a:rPr lang="en-US" sz="2000" b="1" dirty="0">
                <a:latin typeface="Courier New"/>
                <a:cs typeface="Courier New"/>
              </a:rPr>
              <a:t>con4.drawImage(image, -IMAGE_W/2, -IMAGE_H/2,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      IMAGE_W, IMAGE_H);</a:t>
            </a:r>
          </a:p>
          <a:p>
            <a:r>
              <a:rPr lang="en-US" sz="2000" b="1" dirty="0">
                <a:latin typeface="Courier New"/>
                <a:cs typeface="Courier New"/>
              </a:rPr>
              <a:t>con4.restore();</a:t>
            </a:r>
          </a:p>
        </p:txBody>
      </p:sp>
      <p:pic>
        <p:nvPicPr>
          <p:cNvPr id="7" name="Picture 6" descr="Screen Shot 2015-03-04 at 10.55.5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67" y="4160512"/>
            <a:ext cx="2616200" cy="2616200"/>
          </a:xfrm>
          <a:prstGeom prst="rect">
            <a:avLst/>
          </a:prstGeom>
        </p:spPr>
      </p:pic>
      <p:pic>
        <p:nvPicPr>
          <p:cNvPr id="9" name="Picture 8" descr="Screen Shot 2015-03-04 at 11.02.2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049" y="4173212"/>
            <a:ext cx="2603500" cy="2603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30836" y="3905792"/>
            <a:ext cx="244249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animation/</a:t>
            </a:r>
            <a:r>
              <a:rPr lang="en-US" dirty="0" err="1">
                <a:solidFill>
                  <a:srgbClr val="FFFF00"/>
                </a:solidFill>
              </a:rPr>
              <a:t>transform.html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8148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Animation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animate, repeatedly call a drawing function.</a:t>
            </a:r>
          </a:p>
          <a:p>
            <a:pPr lvl="1"/>
            <a:r>
              <a:rPr lang="en-US" dirty="0"/>
              <a:t>Change the image slightly for each drawing.</a:t>
            </a:r>
          </a:p>
          <a:p>
            <a:pPr lvl="4"/>
            <a:endParaRPr lang="en-US" dirty="0"/>
          </a:p>
          <a:p>
            <a:r>
              <a:rPr lang="en-US" dirty="0"/>
              <a:t>Set the </a:t>
            </a:r>
            <a:r>
              <a:rPr lang="en-US" dirty="0">
                <a:solidFill>
                  <a:srgbClr val="B23C00"/>
                </a:solidFill>
              </a:rPr>
              <a:t>frame rate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Games typically run between </a:t>
            </a:r>
            <a:br>
              <a:rPr lang="en-US" dirty="0"/>
            </a:br>
            <a:r>
              <a:rPr lang="en-US" dirty="0"/>
              <a:t>10 and 30 frames per second.</a:t>
            </a:r>
          </a:p>
          <a:p>
            <a:pPr lvl="5"/>
            <a:endParaRPr lang="en-US" dirty="0"/>
          </a:p>
          <a:p>
            <a:r>
              <a:rPr lang="en-US" dirty="0"/>
              <a:t>Call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setInterval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</a:t>
            </a:r>
            <a:r>
              <a:rPr lang="en-US" b="1" i="1" dirty="0">
                <a:solidFill>
                  <a:srgbClr val="0033CC"/>
                </a:solidFill>
                <a:latin typeface="Times New Roman"/>
                <a:cs typeface="Times New Roman"/>
              </a:rPr>
              <a:t>function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, </a:t>
            </a:r>
            <a:r>
              <a:rPr lang="en-US" b="1" i="1" dirty="0">
                <a:solidFill>
                  <a:srgbClr val="0033CC"/>
                </a:solidFill>
                <a:latin typeface="Times New Roman"/>
                <a:cs typeface="Times New Roman"/>
              </a:rPr>
              <a:t>delay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)</a:t>
            </a:r>
          </a:p>
          <a:p>
            <a:pPr lvl="1"/>
            <a:r>
              <a:rPr lang="en-US" b="1" i="1" dirty="0">
                <a:solidFill>
                  <a:srgbClr val="0033CC"/>
                </a:solidFill>
                <a:latin typeface="Times New Roman"/>
                <a:cs typeface="Times New Roman"/>
              </a:rPr>
              <a:t>function</a:t>
            </a:r>
            <a:r>
              <a:rPr lang="en-US" dirty="0"/>
              <a:t>: the drawing function to call repeatedly</a:t>
            </a:r>
          </a:p>
          <a:p>
            <a:pPr lvl="1"/>
            <a:r>
              <a:rPr lang="en-US" b="1" i="1" dirty="0">
                <a:solidFill>
                  <a:srgbClr val="0033CC"/>
                </a:solidFill>
                <a:latin typeface="Times New Roman"/>
                <a:cs typeface="Times New Roman"/>
              </a:rPr>
              <a:t>delay</a:t>
            </a:r>
            <a:r>
              <a:rPr lang="en-US" dirty="0"/>
              <a:t>: the number of milliseconds between calls</a:t>
            </a:r>
          </a:p>
          <a:p>
            <a:pPr lvl="2"/>
            <a:r>
              <a:rPr lang="en-US" dirty="0"/>
              <a:t>100 = 10 frames/second</a:t>
            </a:r>
          </a:p>
          <a:p>
            <a:pPr lvl="2"/>
            <a:r>
              <a:rPr lang="en-US" dirty="0"/>
              <a:t>  50 = 20 frames/second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34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Rectangle Operations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5174" y="1349808"/>
            <a:ext cx="4050681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&lt;canvas id =     "canvas"</a:t>
            </a:r>
          </a:p>
          <a:p>
            <a:r>
              <a:rPr lang="en-US" b="1" dirty="0">
                <a:latin typeface="Courier New"/>
                <a:cs typeface="Courier New"/>
              </a:rPr>
              <a:t>        height = "200"</a:t>
            </a:r>
          </a:p>
          <a:p>
            <a:r>
              <a:rPr lang="en-US" b="1" dirty="0">
                <a:latin typeface="Courier New"/>
                <a:cs typeface="Courier New"/>
              </a:rPr>
              <a:t>        width  = "200" &gt;</a:t>
            </a:r>
          </a:p>
          <a:p>
            <a:r>
              <a:rPr lang="en-US" b="1" dirty="0">
                <a:latin typeface="Courier New"/>
                <a:cs typeface="Courier New"/>
              </a:rPr>
              <a:t>    &lt;p&gt;Canvas not supported&lt;/p&gt;</a:t>
            </a:r>
          </a:p>
          <a:p>
            <a:r>
              <a:rPr lang="en-US" b="1" dirty="0">
                <a:latin typeface="Courier New"/>
                <a:cs typeface="Courier New"/>
              </a:rPr>
              <a:t>&lt;/canvas&gt;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45" y="2788927"/>
            <a:ext cx="6464330" cy="3293209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function draw()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canvas = </a:t>
            </a:r>
            <a:r>
              <a:rPr lang="en-US" b="1" dirty="0" err="1">
                <a:latin typeface="Courier New"/>
                <a:cs typeface="Courier New"/>
              </a:rPr>
              <a:t>document.getElementById</a:t>
            </a:r>
            <a:r>
              <a:rPr lang="en-US" b="1" dirty="0">
                <a:latin typeface="Courier New"/>
                <a:cs typeface="Courier New"/>
              </a:rPr>
              <a:t>("canvas");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con = </a:t>
            </a:r>
            <a:r>
              <a:rPr lang="en-US" b="1" dirty="0" err="1">
                <a:latin typeface="Courier New"/>
                <a:cs typeface="Courier New"/>
              </a:rPr>
              <a:t>canvas.getContext</a:t>
            </a:r>
            <a:r>
              <a:rPr lang="en-US" b="1" dirty="0">
                <a:latin typeface="Courier New"/>
                <a:cs typeface="Courier New"/>
              </a:rPr>
              <a:t>("2d");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con.fillStyle</a:t>
            </a:r>
            <a:r>
              <a:rPr lang="en-US" b="1" dirty="0">
                <a:latin typeface="Courier New"/>
                <a:cs typeface="Courier New"/>
              </a:rPr>
              <a:t> = "blue";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con.strokeStyle</a:t>
            </a:r>
            <a:r>
              <a:rPr lang="en-US" b="1" dirty="0">
                <a:latin typeface="Courier New"/>
                <a:cs typeface="Courier New"/>
              </a:rPr>
              <a:t> = "black";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con.lineWidth</a:t>
            </a:r>
            <a:r>
              <a:rPr lang="en-US" b="1" dirty="0">
                <a:latin typeface="Courier New"/>
                <a:cs typeface="Courier New"/>
              </a:rPr>
              <a:t> = "5";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nl-NL" b="1" dirty="0">
                <a:latin typeface="Courier New"/>
                <a:cs typeface="Courier New"/>
              </a:rPr>
              <a:t>    </a:t>
            </a:r>
            <a:r>
              <a:rPr lang="nl-NL" b="1" dirty="0" err="1">
                <a:latin typeface="Courier New"/>
                <a:cs typeface="Courier New"/>
              </a:rPr>
              <a:t>con.</a:t>
            </a:r>
            <a:r>
              <a:rPr lang="nl-NL" b="1" dirty="0" err="1">
                <a:solidFill>
                  <a:srgbClr val="B23C00"/>
                </a:solidFill>
                <a:latin typeface="Courier New"/>
                <a:cs typeface="Courier New"/>
              </a:rPr>
              <a:t>strokeRect</a:t>
            </a:r>
            <a:r>
              <a:rPr lang="nl-NL" b="1" dirty="0">
                <a:latin typeface="Courier New"/>
                <a:cs typeface="Courier New"/>
              </a:rPr>
              <a:t>( 0,  0, 200, 200);</a:t>
            </a:r>
          </a:p>
          <a:p>
            <a:r>
              <a:rPr lang="nl-NL" b="1" dirty="0">
                <a:latin typeface="Courier New"/>
                <a:cs typeface="Courier New"/>
              </a:rPr>
              <a:t>    </a:t>
            </a:r>
            <a:r>
              <a:rPr lang="nl-NL" b="1" dirty="0" err="1">
                <a:latin typeface="Courier New"/>
                <a:cs typeface="Courier New"/>
              </a:rPr>
              <a:t>con.</a:t>
            </a:r>
            <a:r>
              <a:rPr lang="nl-NL" b="1" dirty="0" err="1">
                <a:solidFill>
                  <a:srgbClr val="B23C00"/>
                </a:solidFill>
                <a:latin typeface="Courier New"/>
                <a:cs typeface="Courier New"/>
              </a:rPr>
              <a:t>fillRect</a:t>
            </a:r>
            <a:r>
              <a:rPr lang="nl-NL" b="1" dirty="0">
                <a:solidFill>
                  <a:srgbClr val="B23C00"/>
                </a:solidFill>
                <a:latin typeface="Courier New"/>
                <a:cs typeface="Courier New"/>
              </a:rPr>
              <a:t>  </a:t>
            </a:r>
            <a:r>
              <a:rPr lang="nl-NL" b="1" dirty="0">
                <a:latin typeface="Courier New"/>
                <a:cs typeface="Courier New"/>
              </a:rPr>
              <a:t>(10, 10, 180,  80);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con.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clearRect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b="1" dirty="0">
                <a:latin typeface="Courier New"/>
                <a:cs typeface="Courier New"/>
              </a:rPr>
              <a:t>( 0, 50,  90,  70);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  <p:pic>
        <p:nvPicPr>
          <p:cNvPr id="8" name="Picture 7" descr="Screen Shot 2015-03-02 at 9.48.3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707" y="3794756"/>
            <a:ext cx="2654300" cy="2692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49049" y="2514610"/>
            <a:ext cx="228309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canvas/</a:t>
            </a:r>
            <a:r>
              <a:rPr lang="en-US" dirty="0" err="1">
                <a:solidFill>
                  <a:srgbClr val="FFFF00"/>
                </a:solidFill>
              </a:rPr>
              <a:t>rectangles.html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9504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Animated Rotation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45952" y="1508781"/>
            <a:ext cx="5725546" cy="286232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&lt;body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onload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= "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init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()"</a:t>
            </a:r>
            <a:r>
              <a:rPr lang="en-US" sz="2000" b="1" dirty="0">
                <a:latin typeface="Courier New"/>
                <a:cs typeface="Courier New"/>
              </a:rPr>
              <a:t>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&lt;h1&gt;Rotations&lt;/h1&gt;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&lt;canvas id = "canvas"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height = "200"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width = "200"&gt;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&lt;p&gt;Canvas not supported!&lt;/p&gt;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&lt;/canvas&gt;</a:t>
            </a:r>
          </a:p>
          <a:p>
            <a:r>
              <a:rPr lang="nl-NL" sz="2000" b="1" dirty="0">
                <a:latin typeface="Courier New"/>
                <a:cs typeface="Courier New"/>
              </a:rPr>
              <a:t>&lt;/body&gt;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69268" y="1325903"/>
            <a:ext cx="21006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animation/</a:t>
            </a:r>
            <a:r>
              <a:rPr lang="en-US" dirty="0" err="1">
                <a:solidFill>
                  <a:srgbClr val="FFFF00"/>
                </a:solidFill>
              </a:rPr>
              <a:t>rotate.html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0548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Animated Rotation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30" y="1234464"/>
            <a:ext cx="5479285" cy="501675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const</a:t>
            </a:r>
            <a:r>
              <a:rPr lang="en-US" b="1" dirty="0">
                <a:latin typeface="Courier New"/>
                <a:cs typeface="Courier New"/>
              </a:rPr>
              <a:t> CANVAS_X = 50;</a:t>
            </a:r>
          </a:p>
          <a:p>
            <a:r>
              <a:rPr lang="en-US" b="1" dirty="0" err="1">
                <a:latin typeface="Courier New"/>
                <a:cs typeface="Courier New"/>
              </a:rPr>
              <a:t>const</a:t>
            </a:r>
            <a:r>
              <a:rPr lang="en-US" b="1" dirty="0">
                <a:latin typeface="Courier New"/>
                <a:cs typeface="Courier New"/>
              </a:rPr>
              <a:t> CANVAS_Y = 50;</a:t>
            </a:r>
          </a:p>
          <a:p>
            <a:r>
              <a:rPr lang="en-US" b="1" dirty="0" err="1">
                <a:latin typeface="Courier New"/>
                <a:cs typeface="Courier New"/>
              </a:rPr>
              <a:t>const</a:t>
            </a:r>
            <a:r>
              <a:rPr lang="en-US" b="1" dirty="0">
                <a:latin typeface="Courier New"/>
                <a:cs typeface="Courier New"/>
              </a:rPr>
              <a:t> CANVAS_W = 200;</a:t>
            </a:r>
          </a:p>
          <a:p>
            <a:r>
              <a:rPr lang="en-US" b="1" dirty="0" err="1">
                <a:latin typeface="Courier New"/>
                <a:cs typeface="Courier New"/>
              </a:rPr>
              <a:t>const</a:t>
            </a:r>
            <a:r>
              <a:rPr lang="en-US" b="1" dirty="0">
                <a:latin typeface="Courier New"/>
                <a:cs typeface="Courier New"/>
              </a:rPr>
              <a:t> CANVAS_H = 200;</a:t>
            </a:r>
          </a:p>
          <a:p>
            <a:r>
              <a:rPr lang="pl-PL" b="1" dirty="0" err="1">
                <a:latin typeface="Courier New"/>
                <a:cs typeface="Courier New"/>
              </a:rPr>
              <a:t>const</a:t>
            </a:r>
            <a:r>
              <a:rPr lang="pl-PL" b="1" dirty="0">
                <a:latin typeface="Courier New"/>
                <a:cs typeface="Courier New"/>
              </a:rPr>
              <a:t> IMAGE_W  = 100;</a:t>
            </a:r>
          </a:p>
          <a:p>
            <a:r>
              <a:rPr lang="pl-PL" b="1" dirty="0" err="1">
                <a:latin typeface="Courier New"/>
                <a:cs typeface="Courier New"/>
              </a:rPr>
              <a:t>const</a:t>
            </a:r>
            <a:r>
              <a:rPr lang="pl-PL" b="1" dirty="0">
                <a:latin typeface="Courier New"/>
                <a:cs typeface="Courier New"/>
              </a:rPr>
              <a:t> IMAGE_H  = 100;</a:t>
            </a:r>
          </a:p>
          <a:p>
            <a:endParaRPr lang="pl-PL" b="1" dirty="0">
              <a:latin typeface="Courier New"/>
              <a:cs typeface="Courier New"/>
            </a:endParaRPr>
          </a:p>
          <a:p>
            <a:r>
              <a:rPr lang="pl-PL" b="1" dirty="0" err="1">
                <a:latin typeface="Courier New"/>
                <a:cs typeface="Courier New"/>
              </a:rPr>
              <a:t>var</a:t>
            </a:r>
            <a:r>
              <a:rPr lang="pl-PL" b="1" dirty="0">
                <a:latin typeface="Courier New"/>
                <a:cs typeface="Courier New"/>
              </a:rPr>
              <a:t> con;</a:t>
            </a:r>
          </a:p>
          <a:p>
            <a:r>
              <a:rPr lang="pl-PL" b="1" dirty="0" err="1">
                <a:latin typeface="Courier New"/>
                <a:cs typeface="Courier New"/>
              </a:rPr>
              <a:t>var</a:t>
            </a:r>
            <a:r>
              <a:rPr lang="pl-PL" b="1" dirty="0">
                <a:latin typeface="Courier New"/>
                <a:cs typeface="Courier New"/>
              </a:rPr>
              <a:t> image;</a:t>
            </a:r>
          </a:p>
          <a:p>
            <a:r>
              <a:rPr lang="pl-PL" b="1" dirty="0" err="1">
                <a:latin typeface="Courier New"/>
                <a:cs typeface="Courier New"/>
              </a:rPr>
              <a:t>var</a:t>
            </a:r>
            <a:r>
              <a:rPr lang="pl-PL" b="1" dirty="0">
                <a:latin typeface="Courier New"/>
                <a:cs typeface="Courier New"/>
              </a:rPr>
              <a:t> </a:t>
            </a:r>
            <a:r>
              <a:rPr lang="pl-PL" b="1" dirty="0" err="1">
                <a:latin typeface="Courier New"/>
                <a:cs typeface="Courier New"/>
              </a:rPr>
              <a:t>angle</a:t>
            </a:r>
            <a:r>
              <a:rPr lang="pl-PL" b="1" dirty="0">
                <a:latin typeface="Courier New"/>
                <a:cs typeface="Courier New"/>
              </a:rPr>
              <a:t> = 0;</a:t>
            </a:r>
          </a:p>
          <a:p>
            <a:endParaRPr lang="pl-PL" b="1" dirty="0">
              <a:latin typeface="Courier New"/>
              <a:cs typeface="Courier New"/>
            </a:endParaRPr>
          </a:p>
          <a:p>
            <a:r>
              <a:rPr lang="pl-PL" b="1" dirty="0" err="1">
                <a:latin typeface="Courier New"/>
                <a:cs typeface="Courier New"/>
              </a:rPr>
              <a:t>function</a:t>
            </a:r>
            <a:r>
              <a:rPr lang="pl-PL" b="1" dirty="0">
                <a:latin typeface="Courier New"/>
                <a:cs typeface="Courier New"/>
              </a:rPr>
              <a:t> </a:t>
            </a:r>
            <a:r>
              <a:rPr lang="pl-PL" b="1" dirty="0" err="1">
                <a:solidFill>
                  <a:srgbClr val="B23C00"/>
                </a:solidFill>
                <a:latin typeface="Courier New"/>
                <a:cs typeface="Courier New"/>
              </a:rPr>
              <a:t>init</a:t>
            </a:r>
            <a:r>
              <a:rPr lang="pl-PL" b="1" dirty="0">
                <a:latin typeface="Courier New"/>
                <a:cs typeface="Courier New"/>
              </a:rPr>
              <a:t>()</a:t>
            </a:r>
          </a:p>
          <a:p>
            <a:r>
              <a:rPr lang="pl-PL" b="1" dirty="0">
                <a:latin typeface="Courier New"/>
                <a:cs typeface="Courier New"/>
              </a:rPr>
              <a:t>{</a:t>
            </a:r>
          </a:p>
          <a:p>
            <a:r>
              <a:rPr lang="pl-PL" b="1" dirty="0">
                <a:latin typeface="Courier New"/>
                <a:cs typeface="Courier New"/>
              </a:rPr>
              <a:t>    con = </a:t>
            </a:r>
            <a:r>
              <a:rPr lang="pl-PL" b="1" dirty="0" err="1">
                <a:latin typeface="Courier New"/>
                <a:cs typeface="Courier New"/>
              </a:rPr>
              <a:t>document.getElementById</a:t>
            </a:r>
            <a:r>
              <a:rPr lang="pl-PL" b="1" dirty="0">
                <a:latin typeface="Courier New"/>
                <a:cs typeface="Courier New"/>
              </a:rPr>
              <a:t>("</a:t>
            </a:r>
            <a:r>
              <a:rPr lang="pl-PL" b="1" dirty="0" err="1">
                <a:latin typeface="Courier New"/>
                <a:cs typeface="Courier New"/>
              </a:rPr>
              <a:t>canvas</a:t>
            </a:r>
            <a:r>
              <a:rPr lang="pl-PL" b="1" dirty="0">
                <a:latin typeface="Courier New"/>
                <a:cs typeface="Courier New"/>
              </a:rPr>
              <a:t>")</a:t>
            </a:r>
          </a:p>
          <a:p>
            <a:r>
              <a:rPr lang="pl-PL" b="1" dirty="0">
                <a:latin typeface="Courier New"/>
                <a:cs typeface="Courier New"/>
              </a:rPr>
              <a:t>                  .</a:t>
            </a:r>
            <a:r>
              <a:rPr lang="pl-PL" b="1" dirty="0" err="1">
                <a:latin typeface="Courier New"/>
                <a:cs typeface="Courier New"/>
              </a:rPr>
              <a:t>getContext</a:t>
            </a:r>
            <a:r>
              <a:rPr lang="pl-PL" b="1" dirty="0">
                <a:latin typeface="Courier New"/>
                <a:cs typeface="Courier New"/>
              </a:rPr>
              <a:t>("2d");</a:t>
            </a:r>
          </a:p>
          <a:p>
            <a:r>
              <a:rPr lang="pl-PL" b="1" dirty="0">
                <a:latin typeface="Courier New"/>
                <a:cs typeface="Courier New"/>
              </a:rPr>
              <a:t>    image = </a:t>
            </a:r>
            <a:r>
              <a:rPr lang="pl-PL" b="1" dirty="0" err="1">
                <a:latin typeface="Courier New"/>
                <a:cs typeface="Courier New"/>
              </a:rPr>
              <a:t>new</a:t>
            </a:r>
            <a:r>
              <a:rPr lang="pl-PL" b="1" dirty="0">
                <a:latin typeface="Courier New"/>
                <a:cs typeface="Courier New"/>
              </a:rPr>
              <a:t> Image();</a:t>
            </a:r>
          </a:p>
          <a:p>
            <a:r>
              <a:rPr lang="pl-PL" b="1" dirty="0">
                <a:latin typeface="Courier New"/>
                <a:cs typeface="Courier New"/>
              </a:rPr>
              <a:t>    </a:t>
            </a:r>
            <a:r>
              <a:rPr lang="pl-PL" b="1" dirty="0" err="1">
                <a:latin typeface="Courier New"/>
                <a:cs typeface="Courier New"/>
              </a:rPr>
              <a:t>image.src</a:t>
            </a:r>
            <a:r>
              <a:rPr lang="pl-PL" b="1" dirty="0">
                <a:latin typeface="Courier New"/>
                <a:cs typeface="Courier New"/>
              </a:rPr>
              <a:t> = "</a:t>
            </a:r>
            <a:r>
              <a:rPr lang="pl-PL" b="1" dirty="0" err="1">
                <a:latin typeface="Courier New"/>
                <a:cs typeface="Courier New"/>
              </a:rPr>
              <a:t>images</a:t>
            </a:r>
            <a:r>
              <a:rPr lang="pl-PL" b="1" dirty="0">
                <a:latin typeface="Courier New"/>
                <a:cs typeface="Courier New"/>
              </a:rPr>
              <a:t>/</a:t>
            </a:r>
            <a:r>
              <a:rPr lang="pl-PL" b="1" dirty="0" err="1">
                <a:latin typeface="Courier New"/>
                <a:cs typeface="Courier New"/>
              </a:rPr>
              <a:t>bristol.png</a:t>
            </a:r>
            <a:r>
              <a:rPr lang="pl-PL" b="1" dirty="0">
                <a:latin typeface="Courier New"/>
                <a:cs typeface="Courier New"/>
              </a:rPr>
              <a:t>";</a:t>
            </a:r>
          </a:p>
          <a:p>
            <a:r>
              <a:rPr lang="pl-PL" b="1" dirty="0">
                <a:latin typeface="Courier New"/>
                <a:cs typeface="Courier New"/>
              </a:rPr>
              <a:t>    </a:t>
            </a:r>
          </a:p>
          <a:p>
            <a:r>
              <a:rPr lang="pl-PL" b="1" dirty="0">
                <a:latin typeface="Courier New"/>
                <a:cs typeface="Courier New"/>
              </a:rPr>
              <a:t>    </a:t>
            </a:r>
            <a:r>
              <a:rPr lang="pl-PL" b="1" dirty="0" err="1">
                <a:solidFill>
                  <a:srgbClr val="B23C00"/>
                </a:solidFill>
                <a:latin typeface="Courier New"/>
                <a:cs typeface="Courier New"/>
              </a:rPr>
              <a:t>setInterval</a:t>
            </a:r>
            <a:r>
              <a:rPr lang="pl-PL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pl-PL" b="1" dirty="0" err="1">
                <a:solidFill>
                  <a:srgbClr val="B23C00"/>
                </a:solidFill>
                <a:latin typeface="Courier New"/>
                <a:cs typeface="Courier New"/>
              </a:rPr>
              <a:t>draw</a:t>
            </a:r>
            <a:r>
              <a:rPr lang="pl-PL" b="1" dirty="0">
                <a:solidFill>
                  <a:srgbClr val="B23C00"/>
                </a:solidFill>
                <a:latin typeface="Courier New"/>
                <a:cs typeface="Courier New"/>
              </a:rPr>
              <a:t>, 50);</a:t>
            </a:r>
          </a:p>
          <a:p>
            <a:r>
              <a:rPr lang="pl-PL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20634" y="1325903"/>
            <a:ext cx="21006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animation/</a:t>
            </a:r>
            <a:r>
              <a:rPr lang="en-US" dirty="0" err="1">
                <a:solidFill>
                  <a:srgbClr val="FFFF00"/>
                </a:solidFill>
              </a:rPr>
              <a:t>rotate.html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1965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Animated Rotation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02140" y="1325903"/>
            <a:ext cx="6939720" cy="477053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draw()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con.strokeStyle</a:t>
            </a:r>
            <a:r>
              <a:rPr lang="en-US" sz="1800" b="1" dirty="0">
                <a:latin typeface="Courier New"/>
                <a:cs typeface="Courier New"/>
              </a:rPr>
              <a:t> = "black";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con.fillStyle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= "white";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con.fillRect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(0, 0, CANVAS_W, CANVAS_H);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con.strokeRect</a:t>
            </a:r>
            <a:r>
              <a:rPr lang="en-US" sz="1800" b="1" dirty="0">
                <a:latin typeface="Courier New"/>
                <a:cs typeface="Courier New"/>
              </a:rPr>
              <a:t>(0, 0, CANVAS_W, CANVAS_H);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da-DK" sz="1800" b="1" dirty="0">
                <a:latin typeface="Courier New"/>
                <a:cs typeface="Courier New"/>
              </a:rPr>
              <a:t>    </a:t>
            </a:r>
            <a:r>
              <a:rPr lang="da-DK" sz="1800" b="1" dirty="0">
                <a:solidFill>
                  <a:srgbClr val="008000"/>
                </a:solidFill>
                <a:latin typeface="Courier New"/>
                <a:cs typeface="Courier New"/>
              </a:rPr>
              <a:t>angle += 0.25;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if (angle &gt; 2*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cs typeface="Courier New"/>
              </a:rPr>
              <a:t>Math.PI</a:t>
            </a:r>
            <a:r>
              <a:rPr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) angle = 0;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hr-HR" sz="1800" b="1" dirty="0">
                <a:latin typeface="Courier New"/>
                <a:cs typeface="Courier New"/>
              </a:rPr>
              <a:t>    con.save();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con.translate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(100, 100);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con.rotate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(angle);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con.drawImage</a:t>
            </a:r>
            <a:r>
              <a:rPr lang="en-US" sz="1800" b="1" dirty="0">
                <a:latin typeface="Courier New"/>
                <a:cs typeface="Courier New"/>
              </a:rPr>
              <a:t>(image, -IMAGE_W/2, -IMAGE_H/2,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          IMAGE_W, IMAGE_H);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con.restore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}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77829" y="1789368"/>
            <a:ext cx="130107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First clear </a:t>
            </a:r>
          </a:p>
          <a:p>
            <a:r>
              <a:rPr lang="en-US" sz="1800" dirty="0">
                <a:solidFill>
                  <a:srgbClr val="0033CC"/>
                </a:solidFill>
              </a:rPr>
              <a:t>the canvas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29195" y="4434829"/>
            <a:ext cx="243438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Translate, then rotate.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26463" y="1234464"/>
            <a:ext cx="21006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animation/</a:t>
            </a:r>
            <a:r>
              <a:rPr lang="en-US" dirty="0" err="1">
                <a:solidFill>
                  <a:srgbClr val="FFFF00"/>
                </a:solidFill>
              </a:rPr>
              <a:t>rotate.html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726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animate moving an object, draw it in a </a:t>
            </a:r>
            <a:r>
              <a:rPr lang="en-US" dirty="0">
                <a:solidFill>
                  <a:srgbClr val="B23C00"/>
                </a:solidFill>
              </a:rPr>
              <a:t>slightly different location</a:t>
            </a:r>
            <a:r>
              <a:rPr lang="en-US" dirty="0"/>
              <a:t> during each </a:t>
            </a:r>
            <a:br>
              <a:rPr lang="en-US" dirty="0"/>
            </a:br>
            <a:r>
              <a:rPr lang="en-US" dirty="0"/>
              <a:t>call of the drawing function.</a:t>
            </a:r>
          </a:p>
          <a:p>
            <a:pPr lvl="5"/>
            <a:endParaRPr lang="en-US" dirty="0"/>
          </a:p>
          <a:p>
            <a:r>
              <a:rPr lang="en-US" dirty="0"/>
              <a:t>Remember to </a:t>
            </a:r>
            <a:r>
              <a:rPr lang="en-US" dirty="0">
                <a:solidFill>
                  <a:srgbClr val="B23C00"/>
                </a:solidFill>
              </a:rPr>
              <a:t>clear the canvas</a:t>
            </a:r>
            <a:r>
              <a:rPr lang="en-US" dirty="0"/>
              <a:t> first, otherwise </a:t>
            </a:r>
            <a:br>
              <a:rPr lang="en-US" dirty="0"/>
            </a:br>
            <a:r>
              <a:rPr lang="en-US" dirty="0"/>
              <a:t>the object is “smeared” across the canvas.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801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Objects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417342"/>
            <a:ext cx="7725192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draw()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con.fillRect</a:t>
            </a:r>
            <a:r>
              <a:rPr lang="en-US" sz="2000" b="1" dirty="0">
                <a:latin typeface="Courier New"/>
                <a:cs typeface="Courier New"/>
              </a:rPr>
              <a:t>(0, 0, CANVAS_W, CANVAS_H);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con.strokeRect</a:t>
            </a:r>
            <a:r>
              <a:rPr lang="en-US" sz="2000" b="1" dirty="0">
                <a:latin typeface="Courier New"/>
                <a:cs typeface="Courier New"/>
              </a:rPr>
              <a:t>(0, 0, CANVAS_W, CANVAS_H);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con.drawImage</a:t>
            </a:r>
            <a:r>
              <a:rPr lang="en-US" sz="2000" b="1" dirty="0">
                <a:latin typeface="Courier New"/>
                <a:cs typeface="Courier New"/>
              </a:rPr>
              <a:t>(image, </a:t>
            </a:r>
            <a:r>
              <a:rPr lang="en-US" sz="2000" b="1" dirty="0">
                <a:solidFill>
                  <a:srgbClr val="8F0000"/>
                </a:solidFill>
                <a:latin typeface="Courier New"/>
                <a:cs typeface="Courier New"/>
              </a:rPr>
              <a:t>x, y</a:t>
            </a:r>
            <a:r>
              <a:rPr lang="en-US" sz="2000" b="1" dirty="0">
                <a:latin typeface="Courier New"/>
                <a:cs typeface="Courier New"/>
              </a:rPr>
              <a:t>, IMAGE_W, IMAGE_H);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fr-FR" sz="2000" b="1" dirty="0">
                <a:latin typeface="Courier New"/>
                <a:cs typeface="Courier New"/>
              </a:rPr>
              <a:t>    </a:t>
            </a:r>
            <a:r>
              <a:rPr lang="fr-FR" sz="2000" b="1" dirty="0">
                <a:solidFill>
                  <a:srgbClr val="B23C00"/>
                </a:solidFill>
                <a:latin typeface="Courier New"/>
                <a:cs typeface="Courier New"/>
              </a:rPr>
              <a:t>x += dx;</a:t>
            </a:r>
          </a:p>
          <a:p>
            <a:r>
              <a:rPr lang="es-ES_tradnl" sz="2000" b="1" dirty="0">
                <a:solidFill>
                  <a:srgbClr val="B23C00"/>
                </a:solidFill>
                <a:latin typeface="Courier New"/>
                <a:cs typeface="Courier New"/>
              </a:rPr>
              <a:t>    y += </a:t>
            </a:r>
            <a:r>
              <a:rPr lang="es-ES_tradnl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dy</a:t>
            </a:r>
            <a:r>
              <a:rPr lang="es-ES_tradnl" sz="2000" b="1" dirty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s-ES_tradnl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</a:p>
          <a:p>
            <a:r>
              <a:rPr lang="es-ES_tradnl" sz="2000" b="1" dirty="0">
                <a:solidFill>
                  <a:srgbClr val="B23C00"/>
                </a:solidFill>
                <a:latin typeface="Courier New"/>
                <a:cs typeface="Courier New"/>
              </a:rPr>
              <a:t>    // </a:t>
            </a:r>
            <a:r>
              <a:rPr lang="es-ES_tradnl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Bounce</a:t>
            </a:r>
            <a:r>
              <a:rPr lang="es-ES_tradnl" sz="2000" b="1" dirty="0">
                <a:solidFill>
                  <a:srgbClr val="B23C00"/>
                </a:solidFill>
                <a:latin typeface="Courier New"/>
                <a:cs typeface="Courier New"/>
              </a:rPr>
              <a:t> off a </a:t>
            </a:r>
            <a:r>
              <a:rPr lang="es-ES_tradnl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wall</a:t>
            </a:r>
            <a:endParaRPr lang="es-ES_tradnl" sz="20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if ((x &lt; 0) || (x &gt; RIGHT))  dx = -dx;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if ((y &lt; 0) || (y &gt; BOTTOM))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dy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= -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dy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06609" y="1989602"/>
            <a:ext cx="1295547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Clear the </a:t>
            </a:r>
          </a:p>
          <a:p>
            <a:r>
              <a:rPr lang="en-US" sz="2000" dirty="0">
                <a:solidFill>
                  <a:srgbClr val="0033CC"/>
                </a:solidFill>
              </a:rPr>
              <a:t>canvas.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26463" y="1234464"/>
            <a:ext cx="224913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animation/</a:t>
            </a:r>
            <a:r>
              <a:rPr lang="en-US" dirty="0" err="1">
                <a:solidFill>
                  <a:srgbClr val="FFFF00"/>
                </a:solidFill>
              </a:rPr>
              <a:t>bounce.html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127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Keyboard Animation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/>
              <a:t>You can use the keyboard to control animation.</a:t>
            </a:r>
          </a:p>
          <a:p>
            <a:r>
              <a:rPr lang="en-US" dirty="0"/>
              <a:t>Set the event handler for the document’s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onkeydown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event.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0269" y="2971805"/>
            <a:ext cx="5262979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const</a:t>
            </a:r>
            <a:r>
              <a:rPr lang="en-US" sz="2000" b="1" dirty="0">
                <a:latin typeface="Courier New"/>
                <a:cs typeface="Courier New"/>
              </a:rPr>
              <a:t> KEY_SPACE = 32;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const</a:t>
            </a:r>
            <a:r>
              <a:rPr lang="en-US" sz="2000" b="1" dirty="0">
                <a:latin typeface="Courier New"/>
                <a:cs typeface="Courier New"/>
              </a:rPr>
              <a:t> KEY_LEFT  = 37; 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const</a:t>
            </a:r>
            <a:r>
              <a:rPr lang="en-US" sz="2000" b="1" dirty="0">
                <a:latin typeface="Courier New"/>
                <a:cs typeface="Courier New"/>
              </a:rPr>
              <a:t> KEY_UP    = 38;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const</a:t>
            </a:r>
            <a:r>
              <a:rPr lang="en-US" sz="2000" b="1" dirty="0">
                <a:latin typeface="Courier New"/>
                <a:cs typeface="Courier New"/>
              </a:rPr>
              <a:t> KEY_RIGHT = 39; 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const</a:t>
            </a:r>
            <a:r>
              <a:rPr lang="en-US" sz="2000" b="1" dirty="0">
                <a:latin typeface="Courier New"/>
                <a:cs typeface="Courier New"/>
              </a:rPr>
              <a:t> KEY_DOWN  = 40;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...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document.onkeydown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=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updateKeys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;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52880" y="2788927"/>
            <a:ext cx="251092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animation/</a:t>
            </a:r>
            <a:r>
              <a:rPr lang="en-US" dirty="0" err="1">
                <a:solidFill>
                  <a:srgbClr val="FFFF00"/>
                </a:solidFill>
              </a:rPr>
              <a:t>arrowkeys.html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3321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Keyboard Animation Control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1508781"/>
            <a:ext cx="6802939" cy="409342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updateKeys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(event)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key =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event.keyCode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pl-PL" sz="2000" b="1" dirty="0">
                <a:latin typeface="Courier New"/>
                <a:cs typeface="Courier New"/>
              </a:rPr>
              <a:t>    </a:t>
            </a:r>
            <a:r>
              <a:rPr lang="pl-PL" sz="2000" b="1" dirty="0" err="1">
                <a:latin typeface="Courier New"/>
                <a:cs typeface="Courier New"/>
              </a:rPr>
              <a:t>switch</a:t>
            </a:r>
            <a:r>
              <a:rPr lang="pl-PL" sz="2000" b="1" dirty="0">
                <a:latin typeface="Courier New"/>
                <a:cs typeface="Courier New"/>
              </a:rPr>
              <a:t>(</a:t>
            </a:r>
            <a:r>
              <a:rPr lang="pl-PL" sz="2000" b="1" dirty="0" err="1">
                <a:latin typeface="Courier New"/>
                <a:cs typeface="Courier New"/>
              </a:rPr>
              <a:t>key</a:t>
            </a:r>
            <a:r>
              <a:rPr lang="pl-PL" sz="2000" b="1" dirty="0">
                <a:latin typeface="Courier New"/>
                <a:cs typeface="Courier New"/>
              </a:rPr>
              <a:t>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case KEY_LEFT:  dx -= 5;     break;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case KEY_RIGHT: dx += 5;     break;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case KEY_UP:    </a:t>
            </a:r>
            <a:r>
              <a:rPr lang="en-US" sz="2000" b="1" dirty="0" err="1">
                <a:latin typeface="Courier New"/>
                <a:cs typeface="Courier New"/>
              </a:rPr>
              <a:t>dy</a:t>
            </a:r>
            <a:r>
              <a:rPr lang="en-US" sz="2000" b="1" dirty="0">
                <a:latin typeface="Courier New"/>
                <a:cs typeface="Courier New"/>
              </a:rPr>
              <a:t> -= 5;     break;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case KEY_DOWN:  </a:t>
            </a:r>
            <a:r>
              <a:rPr lang="en-US" sz="2000" b="1" dirty="0" err="1">
                <a:latin typeface="Courier New"/>
                <a:cs typeface="Courier New"/>
              </a:rPr>
              <a:t>dy</a:t>
            </a:r>
            <a:r>
              <a:rPr lang="en-US" sz="2000" b="1" dirty="0">
                <a:latin typeface="Courier New"/>
                <a:cs typeface="Courier New"/>
              </a:rPr>
              <a:t> += 5;     break;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case KEY_SPACE: dx = </a:t>
            </a:r>
            <a:r>
              <a:rPr lang="en-US" sz="2000" b="1" dirty="0" err="1">
                <a:latin typeface="Courier New"/>
                <a:cs typeface="Courier New"/>
              </a:rPr>
              <a:t>dy</a:t>
            </a:r>
            <a:r>
              <a:rPr lang="en-US" sz="2000" b="1" dirty="0">
                <a:latin typeface="Courier New"/>
                <a:cs typeface="Courier New"/>
              </a:rPr>
              <a:t> = 0; break;</a:t>
            </a:r>
          </a:p>
          <a:p>
            <a:r>
              <a:rPr lang="fr-FR" sz="2000" b="1" dirty="0">
                <a:latin typeface="Courier New"/>
                <a:cs typeface="Courier New"/>
              </a:rPr>
              <a:t>        default:                     break;</a:t>
            </a:r>
          </a:p>
          <a:p>
            <a:r>
              <a:rPr lang="fr-FR" sz="2000" b="1" dirty="0">
                <a:latin typeface="Courier New"/>
                <a:cs typeface="Courier New"/>
              </a:rPr>
              <a:t>    }</a:t>
            </a:r>
          </a:p>
          <a:p>
            <a:r>
              <a:rPr lang="fr-FR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60707" y="1325903"/>
            <a:ext cx="251092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animation/</a:t>
            </a:r>
            <a:r>
              <a:rPr lang="en-US" dirty="0" err="1">
                <a:solidFill>
                  <a:srgbClr val="FFFF00"/>
                </a:solidFill>
              </a:rPr>
              <a:t>arrowkeys.html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44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Keyboard Animation Control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1562" y="1417342"/>
            <a:ext cx="7726419" cy="470898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draw()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con.fillRect</a:t>
            </a:r>
            <a:r>
              <a:rPr lang="en-US" sz="2000" b="1" dirty="0">
                <a:latin typeface="Courier New"/>
                <a:cs typeface="Courier New"/>
              </a:rPr>
              <a:t>(0, 0, CANVAS_W, CANVAS_H);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con.strokeRect</a:t>
            </a:r>
            <a:r>
              <a:rPr lang="en-US" sz="2000" b="1" dirty="0">
                <a:latin typeface="Courier New"/>
                <a:cs typeface="Courier New"/>
              </a:rPr>
              <a:t>(0, 0, CANVAS_W, CANVAS_H);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con.drawImage</a:t>
            </a:r>
            <a:r>
              <a:rPr lang="en-US" sz="2000" b="1" dirty="0">
                <a:latin typeface="Courier New"/>
                <a:cs typeface="Courier New"/>
              </a:rPr>
              <a:t>(image, </a:t>
            </a:r>
            <a:r>
              <a:rPr lang="en-US" sz="2000" b="1" dirty="0">
                <a:solidFill>
                  <a:srgbClr val="8F0000"/>
                </a:solidFill>
                <a:latin typeface="Courier New"/>
                <a:cs typeface="Courier New"/>
              </a:rPr>
              <a:t>x, y</a:t>
            </a:r>
            <a:r>
              <a:rPr lang="en-US" sz="2000" b="1" dirty="0">
                <a:latin typeface="Courier New"/>
                <a:cs typeface="Courier New"/>
              </a:rPr>
              <a:t>, IMAGE_W, IMAGE_H);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endParaRPr lang="en-US" sz="2000" b="1" dirty="0">
              <a:solidFill>
                <a:srgbClr val="B23300"/>
              </a:solidFill>
              <a:latin typeface="Courier New"/>
              <a:cs typeface="Courier New"/>
            </a:endParaRPr>
          </a:p>
          <a:p>
            <a:r>
              <a:rPr lang="fr-FR" sz="2000" b="1" dirty="0">
                <a:solidFill>
                  <a:srgbClr val="B23300"/>
                </a:solidFill>
                <a:latin typeface="Courier New"/>
                <a:cs typeface="Courier New"/>
              </a:rPr>
              <a:t>    </a:t>
            </a:r>
            <a:r>
              <a:rPr lang="fr-FR" sz="2000" b="1" dirty="0">
                <a:solidFill>
                  <a:srgbClr val="B23C00"/>
                </a:solidFill>
                <a:latin typeface="Courier New"/>
                <a:cs typeface="Courier New"/>
              </a:rPr>
              <a:t>x += dx;</a:t>
            </a:r>
          </a:p>
          <a:p>
            <a:r>
              <a:rPr lang="es-ES_tradnl" sz="2000" b="1" dirty="0">
                <a:solidFill>
                  <a:srgbClr val="B23C00"/>
                </a:solidFill>
                <a:latin typeface="Courier New"/>
                <a:cs typeface="Courier New"/>
              </a:rPr>
              <a:t>    y += </a:t>
            </a:r>
            <a:r>
              <a:rPr lang="es-ES_tradnl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dy</a:t>
            </a:r>
            <a:r>
              <a:rPr lang="es-ES_tradnl" sz="2000" b="1" dirty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s-ES_tradnl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</a:p>
          <a:p>
            <a:r>
              <a:rPr lang="es-ES_tradnl" sz="2000" b="1" dirty="0">
                <a:solidFill>
                  <a:srgbClr val="B23C00"/>
                </a:solidFill>
                <a:latin typeface="Courier New"/>
                <a:cs typeface="Courier New"/>
              </a:rPr>
              <a:t>    // </a:t>
            </a:r>
            <a:r>
              <a:rPr lang="es-ES_tradnl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Wrap</a:t>
            </a:r>
            <a:r>
              <a:rPr lang="es-ES_tradnl" sz="20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s-ES_tradnl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around</a:t>
            </a:r>
            <a:endParaRPr lang="es-ES_tradnl" sz="20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if      (x &lt; 0)        x = CANVAS_W;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else if (x &gt; CANVAS_W) x = 0;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if      (y &lt; 0)        y = CANVAS_H;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else if (y &gt; CANVAS_H) y = 0;</a:t>
            </a:r>
          </a:p>
          <a:p>
            <a:r>
              <a:rPr lang="en-US" sz="2000" b="1" dirty="0">
                <a:solidFill>
                  <a:srgbClr val="8F0000"/>
                </a:solidFill>
                <a:latin typeface="Courier New"/>
                <a:cs typeface="Courier New"/>
              </a:rPr>
              <a:t>}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26463" y="1234464"/>
            <a:ext cx="251092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animation/</a:t>
            </a:r>
            <a:r>
              <a:rPr lang="en-US" dirty="0" err="1">
                <a:solidFill>
                  <a:srgbClr val="FFFF00"/>
                </a:solidFill>
              </a:rPr>
              <a:t>arrowkeys.html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BF3689-9BFD-A842-A9C6-CD7F0B83F491}"/>
              </a:ext>
            </a:extLst>
          </p:cNvPr>
          <p:cNvSpPr txBox="1"/>
          <p:nvPr/>
        </p:nvSpPr>
        <p:spPr>
          <a:xfrm>
            <a:off x="6949414" y="6263609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4665635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Mouse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5"/>
            <a:ext cx="8229600" cy="2926048"/>
          </a:xfrm>
        </p:spPr>
        <p:txBody>
          <a:bodyPr numCol="2"/>
          <a:lstStyle/>
          <a:p>
            <a:r>
              <a:rPr lang="en-US" dirty="0" err="1"/>
              <a:t>onclick</a:t>
            </a:r>
            <a:endParaRPr lang="en-US" dirty="0"/>
          </a:p>
          <a:p>
            <a:r>
              <a:rPr lang="en-US" dirty="0" err="1"/>
              <a:t>oncontextmenu</a:t>
            </a:r>
            <a:endParaRPr lang="en-US" dirty="0"/>
          </a:p>
          <a:p>
            <a:r>
              <a:rPr lang="en-US" dirty="0" err="1"/>
              <a:t>ondblclick</a:t>
            </a:r>
            <a:endParaRPr lang="en-US" dirty="0"/>
          </a:p>
          <a:p>
            <a:r>
              <a:rPr lang="en-US" dirty="0" err="1"/>
              <a:t>onmouseup</a:t>
            </a:r>
            <a:endParaRPr lang="en-US" dirty="0"/>
          </a:p>
          <a:p>
            <a:r>
              <a:rPr lang="en-US" dirty="0" err="1"/>
              <a:t>onmousedown</a:t>
            </a:r>
            <a:endParaRPr lang="en-US" dirty="0"/>
          </a:p>
          <a:p>
            <a:r>
              <a:rPr lang="en-US" dirty="0" err="1"/>
              <a:t>onmouseenter</a:t>
            </a:r>
            <a:endParaRPr lang="en-US" dirty="0"/>
          </a:p>
          <a:p>
            <a:r>
              <a:rPr lang="en-US" dirty="0" err="1"/>
              <a:t>onmouseleave</a:t>
            </a:r>
            <a:endParaRPr lang="en-US" dirty="0"/>
          </a:p>
          <a:p>
            <a:r>
              <a:rPr lang="en-US" dirty="0" err="1"/>
              <a:t>onmousemove</a:t>
            </a:r>
            <a:endParaRPr lang="en-US" dirty="0"/>
          </a:p>
          <a:p>
            <a:r>
              <a:rPr lang="en-US" dirty="0" err="1"/>
              <a:t>onmouseover</a:t>
            </a:r>
            <a:endParaRPr lang="en-US" dirty="0"/>
          </a:p>
          <a:p>
            <a:r>
              <a:rPr lang="en-US" dirty="0" err="1"/>
              <a:t>onmouseout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949414" y="6263609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7481532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Mouse Animation Control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0123" y="1447800"/>
            <a:ext cx="8034246" cy="440120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canvas = </a:t>
            </a:r>
            <a:r>
              <a:rPr lang="en-US" sz="2000" b="1" dirty="0" err="1">
                <a:latin typeface="Courier New"/>
                <a:cs typeface="Courier New"/>
              </a:rPr>
              <a:t>document.getElementById</a:t>
            </a:r>
            <a:r>
              <a:rPr lang="en-US" sz="2000" b="1" dirty="0">
                <a:latin typeface="Courier New"/>
                <a:cs typeface="Courier New"/>
              </a:rPr>
              <a:t>("canvas");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con = </a:t>
            </a:r>
            <a:r>
              <a:rPr lang="en-US" sz="2000" b="1" dirty="0" err="1">
                <a:latin typeface="Courier New"/>
                <a:cs typeface="Courier New"/>
              </a:rPr>
              <a:t>canvas.getContext</a:t>
            </a:r>
            <a:r>
              <a:rPr lang="en-US" sz="2000" b="1" dirty="0">
                <a:latin typeface="Courier New"/>
                <a:cs typeface="Courier New"/>
              </a:rPr>
              <a:t>("2d");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con.fillStyle</a:t>
            </a:r>
            <a:r>
              <a:rPr lang="en-US" sz="2000" b="1" dirty="0">
                <a:latin typeface="Courier New"/>
                <a:cs typeface="Courier New"/>
              </a:rPr>
              <a:t> = "white";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con.strokeStyle</a:t>
            </a:r>
            <a:r>
              <a:rPr lang="en-US" sz="2000" b="1" dirty="0">
                <a:latin typeface="Courier New"/>
                <a:cs typeface="Courier New"/>
              </a:rPr>
              <a:t> = "</a:t>
            </a:r>
            <a:r>
              <a:rPr lang="en-US" sz="2000" b="1" dirty="0" err="1">
                <a:latin typeface="Courier New"/>
                <a:cs typeface="Courier New"/>
              </a:rPr>
              <a:t>lightgray</a:t>
            </a:r>
            <a:r>
              <a:rPr lang="en-US" sz="2000" b="1" dirty="0">
                <a:latin typeface="Courier New"/>
                <a:cs typeface="Courier New"/>
              </a:rPr>
              <a:t>";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con.lineWidth</a:t>
            </a:r>
            <a:r>
              <a:rPr lang="en-US" sz="2000" b="1" dirty="0">
                <a:latin typeface="Courier New"/>
                <a:cs typeface="Courier New"/>
              </a:rPr>
              <a:t> = 1;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con.strokeRect</a:t>
            </a:r>
            <a:r>
              <a:rPr lang="en-US" sz="2000" b="1" dirty="0">
                <a:latin typeface="Courier New"/>
                <a:cs typeface="Courier New"/>
              </a:rPr>
              <a:t>(0, 0, CANVAS_W, CANVAS_H);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canvas.onmouseenter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=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mouseEnter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canvas.onmouseleave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=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mouseLeave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canvas.onmousemove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=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mouseMove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75097" y="1234464"/>
            <a:ext cx="219182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animation/</a:t>
            </a:r>
            <a:r>
              <a:rPr lang="en-US" dirty="0" err="1">
                <a:solidFill>
                  <a:srgbClr val="FFFF00"/>
                </a:solidFill>
              </a:rPr>
              <a:t>mouse.html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11694" y="4800585"/>
            <a:ext cx="225895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Assign event handlers.</a:t>
            </a:r>
          </a:p>
        </p:txBody>
      </p:sp>
    </p:spTree>
    <p:extLst>
      <p:ext uri="{BB962C8B-B14F-4D97-AF65-F5344CB8AC3E}">
        <p14:creationId xmlns:p14="http://schemas.microsoft.com/office/powerpoint/2010/main" val="2813050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fillText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</a:t>
            </a:r>
            <a:r>
              <a:rPr lang="en-US" b="1" i="1" dirty="0">
                <a:solidFill>
                  <a:srgbClr val="0033CC"/>
                </a:solidFill>
                <a:latin typeface="Times New Roman"/>
                <a:cs typeface="Times New Roman"/>
              </a:rPr>
              <a:t>string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, x, y)</a:t>
            </a:r>
            <a:b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</a:br>
            <a:r>
              <a:rPr lang="en-US" dirty="0"/>
              <a:t>Display the characters of </a:t>
            </a:r>
            <a:r>
              <a:rPr lang="en-US" b="1" i="1" dirty="0">
                <a:solidFill>
                  <a:srgbClr val="0033CC"/>
                </a:solidFill>
                <a:latin typeface="Times New Roman"/>
                <a:cs typeface="Times New Roman"/>
              </a:rPr>
              <a:t>string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at offset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x</a:t>
            </a:r>
            <a:r>
              <a:rPr lang="en-US" dirty="0"/>
              <a:t> and baseline at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y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strokeText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</a:t>
            </a:r>
            <a:r>
              <a:rPr lang="en-US" b="1" i="1" dirty="0">
                <a:solidFill>
                  <a:srgbClr val="0033CC"/>
                </a:solidFill>
                <a:latin typeface="Times New Roman"/>
                <a:cs typeface="Times New Roman"/>
              </a:rPr>
              <a:t>string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, x, y)</a:t>
            </a:r>
            <a:b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</a:br>
            <a:r>
              <a:rPr lang="en-US" dirty="0"/>
              <a:t>Display the </a:t>
            </a:r>
            <a:r>
              <a:rPr lang="en-US" dirty="0">
                <a:solidFill>
                  <a:srgbClr val="B23C00"/>
                </a:solidFill>
              </a:rPr>
              <a:t>outline</a:t>
            </a:r>
            <a:r>
              <a:rPr lang="en-US" dirty="0"/>
              <a:t> of the characters of </a:t>
            </a:r>
            <a:r>
              <a:rPr lang="en-US" b="1" i="1" dirty="0">
                <a:solidFill>
                  <a:srgbClr val="0033CC"/>
                </a:solidFill>
                <a:latin typeface="Times New Roman"/>
                <a:cs typeface="Times New Roman"/>
              </a:rPr>
              <a:t>string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84874" y="4069073"/>
            <a:ext cx="4955979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&lt;canvas id =     "canvas"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height = "200"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width  = "280" 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&lt;p&gt;Canvas not supported&lt;/p&gt;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&lt;/canvas&gt;</a:t>
            </a:r>
          </a:p>
        </p:txBody>
      </p:sp>
    </p:spTree>
    <p:extLst>
      <p:ext uri="{BB962C8B-B14F-4D97-AF65-F5344CB8AC3E}">
        <p14:creationId xmlns:p14="http://schemas.microsoft.com/office/powerpoint/2010/main" val="13685711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Mouse Animation Control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71635" y="1234464"/>
            <a:ext cx="6418156" cy="507831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mouseEnter</a:t>
            </a:r>
            <a:r>
              <a:rPr lang="en-US" sz="1800" b="1" dirty="0">
                <a:latin typeface="Courier New"/>
                <a:cs typeface="Courier New"/>
              </a:rPr>
              <a:t>(event)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con.lineWidth</a:t>
            </a:r>
            <a:r>
              <a:rPr lang="en-US" sz="1800" b="1" dirty="0">
                <a:latin typeface="Courier New"/>
                <a:cs typeface="Courier New"/>
              </a:rPr>
              <a:t> = 3;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con.strokeStyle</a:t>
            </a:r>
            <a:r>
              <a:rPr lang="en-US" sz="1800" b="1" dirty="0">
                <a:latin typeface="Courier New"/>
                <a:cs typeface="Courier New"/>
              </a:rPr>
              <a:t> = "white";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con.strokeRect</a:t>
            </a:r>
            <a:r>
              <a:rPr lang="en-US" sz="1800" b="1" dirty="0">
                <a:latin typeface="Courier New"/>
                <a:cs typeface="Courier New"/>
              </a:rPr>
              <a:t>(0, 0, CANVAS_W, CANVAS_H);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con.strokeStyle</a:t>
            </a:r>
            <a:r>
              <a:rPr lang="en-US" sz="1800" b="1" dirty="0">
                <a:latin typeface="Courier New"/>
                <a:cs typeface="Courier New"/>
              </a:rPr>
              <a:t> = "red";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con.strokeRect</a:t>
            </a:r>
            <a:r>
              <a:rPr lang="en-US" sz="1800" b="1" dirty="0">
                <a:latin typeface="Courier New"/>
                <a:cs typeface="Courier New"/>
              </a:rPr>
              <a:t>(0, 0, CANVAS_W, CANVAS_H);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mouseLeave</a:t>
            </a:r>
            <a:r>
              <a:rPr lang="en-US" sz="1800" b="1" dirty="0">
                <a:latin typeface="Courier New"/>
                <a:cs typeface="Courier New"/>
              </a:rPr>
              <a:t>(event)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con.lineWidth</a:t>
            </a:r>
            <a:r>
              <a:rPr lang="en-US" sz="1800" b="1" dirty="0">
                <a:latin typeface="Courier New"/>
                <a:cs typeface="Courier New"/>
              </a:rPr>
              <a:t> = 4;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con.strokeStyle</a:t>
            </a:r>
            <a:r>
              <a:rPr lang="en-US" sz="1800" b="1" dirty="0">
                <a:latin typeface="Courier New"/>
                <a:cs typeface="Courier New"/>
              </a:rPr>
              <a:t> = "white";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con.strokeRect</a:t>
            </a:r>
            <a:r>
              <a:rPr lang="en-US" sz="1800" b="1" dirty="0">
                <a:latin typeface="Courier New"/>
                <a:cs typeface="Courier New"/>
              </a:rPr>
              <a:t>(0, 0, CANVAS_W, CANVAS_H);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con.strokeStyle</a:t>
            </a:r>
            <a:r>
              <a:rPr lang="en-US" sz="1800" b="1" dirty="0">
                <a:latin typeface="Courier New"/>
                <a:cs typeface="Courier New"/>
              </a:rPr>
              <a:t> = "</a:t>
            </a:r>
            <a:r>
              <a:rPr lang="en-US" sz="1800" b="1" dirty="0" err="1">
                <a:latin typeface="Courier New"/>
                <a:cs typeface="Courier New"/>
              </a:rPr>
              <a:t>lightgray</a:t>
            </a:r>
            <a:r>
              <a:rPr lang="en-US" sz="1800" b="1" dirty="0">
                <a:latin typeface="Courier New"/>
                <a:cs typeface="Courier New"/>
              </a:rPr>
              <a:t>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con.lineWidth</a:t>
            </a:r>
            <a:r>
              <a:rPr lang="en-US" sz="1800" b="1" dirty="0">
                <a:latin typeface="Courier New"/>
                <a:cs typeface="Courier New"/>
              </a:rPr>
              <a:t> = 1;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con.strokeRect</a:t>
            </a:r>
            <a:r>
              <a:rPr lang="en-US" sz="1800" b="1" dirty="0">
                <a:latin typeface="Courier New"/>
                <a:cs typeface="Courier New"/>
              </a:rPr>
              <a:t>(0, 0, CANVAS_W, CANVAS_H);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52146" y="1325903"/>
            <a:ext cx="219182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animation/</a:t>
            </a:r>
            <a:r>
              <a:rPr lang="en-US" dirty="0" err="1">
                <a:solidFill>
                  <a:srgbClr val="FFFF00"/>
                </a:solidFill>
              </a:rPr>
              <a:t>mouse.html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2363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Mouse Animation Control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9819" y="1234464"/>
            <a:ext cx="6388287" cy="48013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mouseMove</a:t>
            </a:r>
            <a:r>
              <a:rPr lang="en-US" sz="1800" b="1" dirty="0">
                <a:latin typeface="Courier New"/>
                <a:cs typeface="Courier New"/>
              </a:rPr>
              <a:t>(event)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var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mouseX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=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event.pageX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- CANVAS_LEFT;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var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mouseY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=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event.pageY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- CANVAS_TOP;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con.lineWidth</a:t>
            </a:r>
            <a:r>
              <a:rPr lang="en-US" sz="1800" b="1" dirty="0">
                <a:latin typeface="Courier New"/>
                <a:cs typeface="Courier New"/>
              </a:rPr>
              <a:t> = 3;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con.fillStyle</a:t>
            </a:r>
            <a:r>
              <a:rPr lang="en-US" sz="1800" b="1" dirty="0">
                <a:latin typeface="Courier New"/>
                <a:cs typeface="Courier New"/>
              </a:rPr>
              <a:t> = "white";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con.fillRect</a:t>
            </a:r>
            <a:r>
              <a:rPr lang="en-US" sz="1800" b="1" dirty="0">
                <a:latin typeface="Courier New"/>
                <a:cs typeface="Courier New"/>
              </a:rPr>
              <a:t>(0, 0, CANVAS_W, CANVAS_H);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con.strokeRect</a:t>
            </a:r>
            <a:r>
              <a:rPr lang="en-US" sz="1800" b="1" dirty="0">
                <a:latin typeface="Courier New"/>
                <a:cs typeface="Courier New"/>
              </a:rPr>
              <a:t>(0, 0, CANVAS_W, CANVAS_H);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con.lineWidth</a:t>
            </a:r>
            <a:r>
              <a:rPr lang="en-US" sz="1800" b="1" dirty="0">
                <a:latin typeface="Courier New"/>
                <a:cs typeface="Courier New"/>
              </a:rPr>
              <a:t> = 5;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con.beginPath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con.moveTo</a:t>
            </a:r>
            <a:r>
              <a:rPr lang="en-US" sz="1800" b="1" dirty="0">
                <a:latin typeface="Courier New"/>
                <a:cs typeface="Courier New"/>
              </a:rPr>
              <a:t>(CANVAS_W/2, CANVAS_H/2);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con.lineTo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 err="1">
                <a:latin typeface="Courier New"/>
                <a:cs typeface="Courier New"/>
              </a:rPr>
              <a:t>mouseX</a:t>
            </a:r>
            <a:r>
              <a:rPr lang="en-US" sz="1800" b="1" dirty="0">
                <a:latin typeface="Courier New"/>
                <a:cs typeface="Courier New"/>
              </a:rPr>
              <a:t>, </a:t>
            </a:r>
            <a:r>
              <a:rPr lang="en-US" sz="1800" b="1" dirty="0" err="1">
                <a:latin typeface="Courier New"/>
                <a:cs typeface="Courier New"/>
              </a:rPr>
              <a:t>mouseY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</a:t>
            </a:r>
            <a:r>
              <a:rPr lang="nl-NL" sz="1800" b="1" dirty="0" err="1">
                <a:latin typeface="Courier New"/>
                <a:cs typeface="Courier New"/>
              </a:rPr>
              <a:t>con.closePath</a:t>
            </a:r>
            <a:r>
              <a:rPr lang="nl-NL" sz="1800" b="1" dirty="0">
                <a:latin typeface="Courier New"/>
                <a:cs typeface="Courier New"/>
              </a:rPr>
              <a:t>();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</a:t>
            </a:r>
            <a:r>
              <a:rPr lang="nl-NL" sz="1800" b="1" dirty="0" err="1">
                <a:latin typeface="Courier New"/>
                <a:cs typeface="Courier New"/>
              </a:rPr>
              <a:t>con.stroke</a:t>
            </a:r>
            <a:r>
              <a:rPr lang="nl-NL" sz="1800" b="1" dirty="0">
                <a:latin typeface="Courier New"/>
                <a:cs typeface="Courier New"/>
              </a:rPr>
              <a:t>();</a:t>
            </a:r>
          </a:p>
          <a:p>
            <a:r>
              <a:rPr lang="nl-NL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92219" y="1783098"/>
            <a:ext cx="2271776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Map page coordinates </a:t>
            </a:r>
          </a:p>
          <a:p>
            <a:r>
              <a:rPr lang="en-US" dirty="0">
                <a:solidFill>
                  <a:srgbClr val="0033CC"/>
                </a:solidFill>
              </a:rPr>
              <a:t>to canvas coordinates.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0" y="5532097"/>
            <a:ext cx="219182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animation/</a:t>
            </a:r>
            <a:r>
              <a:rPr lang="en-US" dirty="0" err="1">
                <a:solidFill>
                  <a:srgbClr val="FFFF00"/>
                </a:solidFill>
              </a:rPr>
              <a:t>mouse.html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493DE7-142F-224E-B049-131BBDB4BF05}"/>
              </a:ext>
            </a:extLst>
          </p:cNvPr>
          <p:cNvSpPr txBox="1"/>
          <p:nvPr/>
        </p:nvSpPr>
        <p:spPr>
          <a:xfrm>
            <a:off x="4937756" y="1317455"/>
            <a:ext cx="219182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animation/</a:t>
            </a:r>
            <a:r>
              <a:rPr lang="en-US" dirty="0" err="1">
                <a:solidFill>
                  <a:srgbClr val="FFFF00"/>
                </a:solidFill>
              </a:rPr>
              <a:t>mouse.html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0272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Mouse Animation Control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94586" y="1249150"/>
            <a:ext cx="4340326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&lt;style type = "text/</a:t>
            </a:r>
            <a:r>
              <a:rPr lang="en-US" sz="2000" b="1" dirty="0" err="1">
                <a:latin typeface="Courier New"/>
                <a:cs typeface="Courier New"/>
              </a:rPr>
              <a:t>css</a:t>
            </a:r>
            <a:r>
              <a:rPr lang="en-US" sz="2000" b="1" dirty="0">
                <a:latin typeface="Courier New"/>
                <a:cs typeface="Courier New"/>
              </a:rPr>
              <a:t>"&gt;</a:t>
            </a:r>
          </a:p>
          <a:p>
            <a:r>
              <a:rPr lang="sv-SE" sz="2000" b="1" dirty="0">
                <a:latin typeface="Courier New"/>
                <a:cs typeface="Courier New"/>
              </a:rPr>
              <a:t>    </a:t>
            </a:r>
            <a:r>
              <a:rPr lang="sv-SE" sz="2000" b="1" dirty="0">
                <a:solidFill>
                  <a:srgbClr val="B23C00"/>
                </a:solidFill>
                <a:latin typeface="Courier New"/>
                <a:cs typeface="Courier New"/>
              </a:rPr>
              <a:t>#canvas </a:t>
            </a:r>
            <a:r>
              <a:rPr lang="sv-SE" sz="2000" b="1" dirty="0">
                <a:latin typeface="Courier New"/>
                <a:cs typeface="Courier New"/>
              </a:rPr>
              <a:t>{</a:t>
            </a:r>
          </a:p>
          <a:p>
            <a:r>
              <a:rPr lang="sv-SE" sz="2000" b="1" dirty="0">
                <a:latin typeface="Courier New"/>
                <a:cs typeface="Courier New"/>
              </a:rPr>
              <a:t>        position: absolute;</a:t>
            </a:r>
          </a:p>
          <a:p>
            <a:r>
              <a:rPr lang="sv-SE" sz="2000" b="1" dirty="0">
                <a:latin typeface="Courier New"/>
                <a:cs typeface="Courier New"/>
              </a:rPr>
              <a:t>        </a:t>
            </a:r>
            <a:r>
              <a:rPr lang="sv-SE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left</a:t>
            </a:r>
            <a:r>
              <a:rPr lang="sv-SE" sz="2000" b="1" dirty="0">
                <a:solidFill>
                  <a:srgbClr val="B23C00"/>
                </a:solidFill>
                <a:latin typeface="Courier New"/>
                <a:cs typeface="Courier New"/>
              </a:rPr>
              <a:t>:     50px;</a:t>
            </a:r>
          </a:p>
          <a:p>
            <a:r>
              <a:rPr lang="tr-TR" sz="2000" b="1" dirty="0">
                <a:solidFill>
                  <a:srgbClr val="B23C00"/>
                </a:solidFill>
                <a:latin typeface="Courier New"/>
                <a:cs typeface="Courier New"/>
              </a:rPr>
              <a:t>        top:      100px;</a:t>
            </a:r>
          </a:p>
          <a:p>
            <a:r>
              <a:rPr lang="tr-TR" sz="2000" b="1" dirty="0">
                <a:latin typeface="Courier New"/>
                <a:cs typeface="Courier New"/>
              </a:rPr>
              <a:t>    }</a:t>
            </a:r>
          </a:p>
          <a:p>
            <a:r>
              <a:rPr lang="tr-TR" sz="2000" b="1" dirty="0">
                <a:latin typeface="Courier New"/>
                <a:cs typeface="Courier New"/>
              </a:rPr>
              <a:t>&lt;/</a:t>
            </a:r>
            <a:r>
              <a:rPr lang="tr-TR" sz="2000" b="1" dirty="0" err="1">
                <a:latin typeface="Courier New"/>
                <a:cs typeface="Courier New"/>
              </a:rPr>
              <a:t>style</a:t>
            </a:r>
            <a:r>
              <a:rPr lang="tr-TR" sz="2000" b="1" dirty="0">
                <a:latin typeface="Courier New"/>
                <a:cs typeface="Courier New"/>
              </a:rPr>
              <a:t>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94586" y="4632393"/>
            <a:ext cx="5109893" cy="1631216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&lt;canvas id = "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canvas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height = "200"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width = "200"&gt;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&lt;p&gt;Canvas not supported!&lt;/p&gt;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&lt;/canvas&gt;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94586" y="3703317"/>
            <a:ext cx="3878586" cy="707886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const</a:t>
            </a:r>
            <a:r>
              <a:rPr lang="en-US" sz="2000" b="1" dirty="0">
                <a:latin typeface="Courier New"/>
                <a:cs typeface="Courier New"/>
              </a:rPr>
              <a:t> CANVAS_LEFT =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50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const</a:t>
            </a:r>
            <a:r>
              <a:rPr lang="en-US" sz="2000" b="1" dirty="0">
                <a:latin typeface="Courier New"/>
                <a:cs typeface="Courier New"/>
              </a:rPr>
              <a:t> CANVAS_TOP  =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100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43585" y="4343390"/>
            <a:ext cx="219182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animation/</a:t>
            </a:r>
            <a:r>
              <a:rPr lang="en-US" dirty="0" err="1">
                <a:solidFill>
                  <a:srgbClr val="FFFF00"/>
                </a:solidFill>
              </a:rPr>
              <a:t>mouse.html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3965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Animated Menus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219209"/>
          </a:xfrm>
        </p:spPr>
        <p:txBody>
          <a:bodyPr/>
          <a:lstStyle/>
          <a:p>
            <a:r>
              <a:rPr lang="en-US" dirty="0"/>
              <a:t>Done entirely with CSS and JavaScript.</a:t>
            </a:r>
          </a:p>
          <a:p>
            <a:pPr lvl="4"/>
            <a:endParaRPr lang="en-US" dirty="0"/>
          </a:p>
          <a:p>
            <a:r>
              <a:rPr lang="en-US" dirty="0"/>
              <a:t>No canvas required!</a:t>
            </a:r>
          </a:p>
          <a:p>
            <a:pPr lvl="5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949414" y="6263609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3607891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Animated Menus: Example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95253" y="1211788"/>
            <a:ext cx="7042312" cy="5493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&lt;body&gt;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&lt;h1&gt;Shakespeare's Plays&lt;/h1&gt;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&lt;div&gt;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&lt;a href="</a:t>
            </a:r>
            <a:r>
              <a:rPr lang="is-I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menu1.html</a:t>
            </a:r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" class="</a:t>
            </a:r>
            <a:r>
              <a:rPr lang="is-IS" sz="13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menuLink</a:t>
            </a:r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"&gt;</a:t>
            </a:r>
            <a:r>
              <a:rPr lang="is-I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Comedies</a:t>
            </a:r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&lt;/a&gt;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&lt;ul class="menu" id="</a:t>
            </a:r>
            <a:r>
              <a:rPr lang="is-I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menu1</a:t>
            </a:r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"&gt;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&lt;li&gt;&lt;a href="pg1.html"&gt;All's Well That Ends Well&lt;/a&gt;&lt;/li&gt;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&lt;li&gt;&lt;a href="pg2.html"&gt;As You Like It&lt;/a&gt;&lt;/li&gt;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&lt;li&gt;&lt;a href="pg3.html"&gt;Love's Labour's Lost&lt;/a&gt;&lt;/li&gt;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&lt;li&gt;&lt;a href="pg4.html"&gt;The Comedy of Errors&lt;/a&gt;&lt;/li&gt;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&lt;/ul&gt;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&lt;/div&gt;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&lt;div&gt;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&lt;a href="</a:t>
            </a:r>
            <a:r>
              <a:rPr lang="is-I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menu2.html</a:t>
            </a:r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" class="</a:t>
            </a:r>
            <a:r>
              <a:rPr lang="is-IS" sz="13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menuLink</a:t>
            </a:r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"&gt;</a:t>
            </a:r>
            <a:r>
              <a:rPr lang="is-I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Tragedies</a:t>
            </a:r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&lt;/a&gt;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&lt;ul class="menu" id="</a:t>
            </a:r>
            <a:r>
              <a:rPr lang="is-I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menu2</a:t>
            </a:r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"&gt;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&lt;li&gt;&lt;a href="pg5.html"&gt;Anthony &amp;amp; Cleopatra&lt;/a&gt;&lt;/li&gt;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&lt;li&gt;&lt;a href="pg6.html"&gt;Hamlet&lt;/a&gt;&lt;/li&gt;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&lt;li&gt;&lt;a href="pg7.html"&gt;Romeo &amp;amp; Juliet&lt;/a&gt;&lt;/li&gt;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&lt;/ul&gt;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&lt;/div&gt;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&lt;div&gt;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&lt;a href="</a:t>
            </a:r>
            <a:r>
              <a:rPr lang="is-I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menu3.html</a:t>
            </a:r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" class="</a:t>
            </a:r>
            <a:r>
              <a:rPr lang="is-IS" sz="13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menuLink</a:t>
            </a:r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"&gt;</a:t>
            </a:r>
            <a:r>
              <a:rPr lang="is-I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Histories</a:t>
            </a:r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&lt;/a&gt;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&lt;ul class="menu" id="</a:t>
            </a:r>
            <a:r>
              <a:rPr lang="is-I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menu3</a:t>
            </a:r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"&gt;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&lt;li&gt;&lt;a href="pg8.html"&gt;Henry IV, Part 1&lt;/a&gt;&lt;/li&gt;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&lt;li&gt;&lt;a href="pg9.html"&gt;Henry IV, Part 2&lt;/a&gt;&lt;/li&gt;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&lt;/ul&gt;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&lt;/div&gt;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&lt;/body&gt;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60707" y="1325903"/>
            <a:ext cx="193033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menus/menu1.html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4670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Animated Menus: Example 1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7024" y="1479280"/>
            <a:ext cx="6849952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window.onload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init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function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init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 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var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allLinks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document.getElementsByTagName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("a");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 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for 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var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allLinks.length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++) 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if 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allLinks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].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className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== "</a:t>
            </a:r>
            <a:r>
              <a:rPr lang="en-US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menuLink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") 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allLinks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].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onclick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toggleMenu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}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82115" y="1310003"/>
            <a:ext cx="168988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menus/menu1.js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91620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Animated Menus: Example 1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3005" y="1436881"/>
            <a:ext cx="8577989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function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toggleMenu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(event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 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var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startName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this.href.lastIndexOf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("/") + 1;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var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stopName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    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this.href.lastIndexOf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(".");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var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thisMenuName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this.href.substring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startName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stopName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 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var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thisMenuStyle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document.getElementById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thisMenuName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).style;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 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if 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thisMenuStyle.display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== 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"block"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) 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   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thisMenuStyle.display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"none"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else 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   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thisMenuStyle.display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"block"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 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event.preventDefault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96869" y="1267604"/>
            <a:ext cx="168988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menus/menu1.js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14442" y="3762011"/>
            <a:ext cx="1992853" cy="584775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Toggle between</a:t>
            </a:r>
          </a:p>
          <a:p>
            <a:r>
              <a:rPr lang="en-US" dirty="0">
                <a:solidFill>
                  <a:srgbClr val="0033CC"/>
                </a:solidFill>
              </a:rPr>
              <a:t>invisible and visible.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95609" y="4880211"/>
            <a:ext cx="3393878" cy="1323439"/>
          </a:xfrm>
          <a:prstGeom prst="rect">
            <a:avLst/>
          </a:prstGeom>
          <a:solidFill>
            <a:srgbClr val="F2F2F2"/>
          </a:solidFill>
          <a:ln>
            <a:solidFill>
              <a:srgbClr val="A6A6A6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ul.menu</a:t>
            </a:r>
            <a:r>
              <a:rPr lang="en-US" b="1" dirty="0">
                <a:latin typeface="Courier New"/>
                <a:cs typeface="Courier New"/>
              </a:rPr>
              <a:t> 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display: none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    list-style-type: none;</a:t>
            </a:r>
          </a:p>
          <a:p>
            <a:r>
              <a:rPr lang="en-US" b="1" dirty="0">
                <a:latin typeface="Courier New"/>
                <a:cs typeface="Courier New"/>
              </a:rPr>
              <a:t>    margin-top: 5px;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05057" y="5989292"/>
            <a:ext cx="185018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menus/menu1.css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21460" y="5074902"/>
            <a:ext cx="1651414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Initially invisible.</a:t>
            </a:r>
          </a:p>
        </p:txBody>
      </p:sp>
    </p:spTree>
    <p:extLst>
      <p:ext uri="{BB962C8B-B14F-4D97-AF65-F5344CB8AC3E}">
        <p14:creationId xmlns:p14="http://schemas.microsoft.com/office/powerpoint/2010/main" val="152474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Animated Menus: Example 2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767843"/>
          </a:xfrm>
        </p:spPr>
        <p:txBody>
          <a:bodyPr/>
          <a:lstStyle/>
          <a:p>
            <a:r>
              <a:rPr lang="en-US" dirty="0"/>
              <a:t>We can make the animated menus </a:t>
            </a:r>
            <a:r>
              <a:rPr lang="en-US" dirty="0">
                <a:solidFill>
                  <a:srgbClr val="B23C00"/>
                </a:solidFill>
              </a:rPr>
              <a:t>fancier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with a </a:t>
            </a:r>
            <a:r>
              <a:rPr lang="en-US" dirty="0">
                <a:solidFill>
                  <a:srgbClr val="B23C00"/>
                </a:solidFill>
              </a:rPr>
              <a:t>better CSS</a:t>
            </a:r>
            <a:r>
              <a:rPr lang="en-US" dirty="0"/>
              <a:t> file and </a:t>
            </a:r>
            <a:r>
              <a:rPr lang="en-US" dirty="0">
                <a:solidFill>
                  <a:srgbClr val="B23C00"/>
                </a:solidFill>
              </a:rPr>
              <a:t>better JavaScript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Anonymous functions </a:t>
            </a:r>
            <a:r>
              <a:rPr lang="en-US" dirty="0"/>
              <a:t>to toggle visibility: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55380" y="3154683"/>
            <a:ext cx="5725546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menuParent.onmouseout</a:t>
            </a:r>
            <a:r>
              <a:rPr lang="en-US" sz="2000" b="1" dirty="0">
                <a:latin typeface="Courier New"/>
                <a:cs typeface="Courier New"/>
              </a:rPr>
              <a:t> =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function() 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thisMenuStyle.display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= "none";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}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menuParent.onmouseover</a:t>
            </a:r>
            <a:r>
              <a:rPr lang="en-US" sz="2000" b="1" dirty="0">
                <a:latin typeface="Courier New"/>
                <a:cs typeface="Courier New"/>
              </a:rPr>
              <a:t> =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function() 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thisMenuStyle.display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= "block";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}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49414" y="6263609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8152DB-190F-F749-A0C6-F87C7A71B338}"/>
              </a:ext>
            </a:extLst>
          </p:cNvPr>
          <p:cNvSpPr txBox="1"/>
          <p:nvPr/>
        </p:nvSpPr>
        <p:spPr>
          <a:xfrm>
            <a:off x="6217902" y="5801753"/>
            <a:ext cx="168988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menus/menu2.js</a:t>
            </a:r>
          </a:p>
        </p:txBody>
      </p:sp>
    </p:spTree>
    <p:extLst>
      <p:ext uri="{BB962C8B-B14F-4D97-AF65-F5344CB8AC3E}">
        <p14:creationId xmlns:p14="http://schemas.microsoft.com/office/powerpoint/2010/main" val="131368708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503872" cy="4937706"/>
          </a:xfrm>
        </p:spPr>
        <p:txBody>
          <a:bodyPr/>
          <a:lstStyle/>
          <a:p>
            <a:r>
              <a:rPr lang="en-US" dirty="0"/>
              <a:t>Further develop your prototype code.</a:t>
            </a:r>
          </a:p>
          <a:p>
            <a:pPr lvl="1"/>
            <a:r>
              <a:rPr lang="en-US" dirty="0"/>
              <a:t>User authentication using sessions and cookies.</a:t>
            </a:r>
          </a:p>
          <a:p>
            <a:pPr lvl="1"/>
            <a:r>
              <a:rPr lang="en-US" dirty="0"/>
              <a:t>Server-side page generation.</a:t>
            </a:r>
          </a:p>
          <a:p>
            <a:pPr lvl="1"/>
            <a:r>
              <a:rPr lang="en-US" dirty="0"/>
              <a:t>Input form validation with HTML, CSS, and/or JavaScript.</a:t>
            </a:r>
          </a:p>
          <a:p>
            <a:pPr lvl="1"/>
            <a:r>
              <a:rPr lang="en-US" dirty="0"/>
              <a:t>Improved user interactivity with client-side JavaScript.</a:t>
            </a:r>
          </a:p>
          <a:p>
            <a:pPr lvl="1"/>
            <a:r>
              <a:rPr lang="en-US" dirty="0"/>
              <a:t>HTML 5 canvas drawing and animation.</a:t>
            </a:r>
          </a:p>
          <a:p>
            <a:pPr lvl="2"/>
            <a:r>
              <a:rPr lang="en-US" dirty="0"/>
              <a:t>Use your imagination!</a:t>
            </a:r>
          </a:p>
          <a:p>
            <a:pPr lvl="5"/>
            <a:endParaRPr lang="en-US" dirty="0"/>
          </a:p>
          <a:p>
            <a:r>
              <a:rPr lang="en-US" dirty="0"/>
              <a:t>This assignment is primarily about the </a:t>
            </a:r>
            <a:r>
              <a:rPr lang="en-US" u="sng" dirty="0"/>
              <a:t>client side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Make any necessary changes to your server-side code to support your client-side components.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10141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5F84D-B7C2-E54F-AB33-D994675FE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CA0C0-6FE0-304A-B05D-EF54F6765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dirty="0"/>
              <a:t>Brief (2- or 3-page) report:</a:t>
            </a:r>
          </a:p>
          <a:p>
            <a:pPr lvl="1"/>
            <a:r>
              <a:rPr lang="en-US" dirty="0"/>
              <a:t>Describe what input validation and interactivity features you added on the client side.</a:t>
            </a:r>
          </a:p>
          <a:p>
            <a:pPr lvl="1"/>
            <a:r>
              <a:rPr lang="en-US" dirty="0"/>
              <a:t>Describe what the server side does </a:t>
            </a:r>
            <a:br>
              <a:rPr lang="en-US" dirty="0"/>
            </a:br>
            <a:r>
              <a:rPr lang="en-US" dirty="0"/>
              <a:t>to support the client side.</a:t>
            </a:r>
          </a:p>
          <a:p>
            <a:pPr lvl="1"/>
            <a:r>
              <a:rPr lang="en-US" dirty="0"/>
              <a:t>Include any necessary instructions to build </a:t>
            </a:r>
            <a:br>
              <a:rPr lang="en-US" dirty="0"/>
            </a:br>
            <a:r>
              <a:rPr lang="en-US" dirty="0"/>
              <a:t>and run your code.</a:t>
            </a:r>
          </a:p>
          <a:p>
            <a:pPr lvl="6"/>
            <a:endParaRPr lang="en-US" dirty="0"/>
          </a:p>
          <a:p>
            <a:r>
              <a:rPr lang="en-US" dirty="0"/>
              <a:t>Submit your zip file to Canvas.</a:t>
            </a:r>
          </a:p>
          <a:p>
            <a:pPr lvl="1"/>
            <a:r>
              <a:rPr lang="en-US" dirty="0"/>
              <a:t>Assignment #3</a:t>
            </a:r>
          </a:p>
          <a:p>
            <a:pPr lvl="1"/>
            <a:r>
              <a:rPr lang="en-US" dirty="0"/>
              <a:t>Do not include the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node_modules</a:t>
            </a:r>
            <a:r>
              <a:rPr lang="en-US" dirty="0"/>
              <a:t> directory.</a:t>
            </a:r>
          </a:p>
          <a:p>
            <a:pPr lvl="1"/>
            <a:r>
              <a:rPr lang="en-US" dirty="0"/>
              <a:t>Due Wednesday, February 26 at 11:59 PM.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4E84AF-C1EB-604F-829E-A4E28B3CB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717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Text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417342"/>
            <a:ext cx="8034246" cy="409342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draw()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canvas = </a:t>
            </a:r>
            <a:r>
              <a:rPr lang="en-US" sz="2000" b="1" dirty="0" err="1">
                <a:latin typeface="Courier New"/>
                <a:cs typeface="Courier New"/>
              </a:rPr>
              <a:t>document.getElementById</a:t>
            </a:r>
            <a:r>
              <a:rPr lang="en-US" sz="2000" b="1" dirty="0">
                <a:latin typeface="Courier New"/>
                <a:cs typeface="Courier New"/>
              </a:rPr>
              <a:t>("canvas");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con = </a:t>
            </a:r>
            <a:r>
              <a:rPr lang="en-US" sz="2000" b="1" dirty="0" err="1">
                <a:latin typeface="Courier New"/>
                <a:cs typeface="Courier New"/>
              </a:rPr>
              <a:t>canvas.getContext</a:t>
            </a:r>
            <a:r>
              <a:rPr lang="en-US" sz="2000" b="1" dirty="0">
                <a:latin typeface="Courier New"/>
                <a:cs typeface="Courier New"/>
              </a:rPr>
              <a:t>("2d");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con.strokeStyle</a:t>
            </a:r>
            <a:r>
              <a:rPr lang="en-US" sz="2000" b="1" dirty="0">
                <a:latin typeface="Courier New"/>
                <a:cs typeface="Courier New"/>
              </a:rPr>
              <a:t> = "black";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</a:t>
            </a:r>
            <a:r>
              <a:rPr lang="nl-NL" sz="2000" b="1" dirty="0" err="1">
                <a:latin typeface="Courier New"/>
                <a:cs typeface="Courier New"/>
              </a:rPr>
              <a:t>con.strokeRect</a:t>
            </a:r>
            <a:r>
              <a:rPr lang="nl-NL" sz="2000" b="1" dirty="0">
                <a:latin typeface="Courier New"/>
                <a:cs typeface="Courier New"/>
              </a:rPr>
              <a:t>(0, 0, 280, 200);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</a:t>
            </a:r>
            <a:r>
              <a:rPr lang="nl-NL" sz="2000" b="1" dirty="0" err="1">
                <a:latin typeface="Courier New"/>
                <a:cs typeface="Courier New"/>
              </a:rPr>
              <a:t>con.font</a:t>
            </a:r>
            <a:r>
              <a:rPr lang="nl-NL" sz="2000" b="1" dirty="0">
                <a:latin typeface="Courier New"/>
                <a:cs typeface="Courier New"/>
              </a:rPr>
              <a:t> = "40pt sans-</a:t>
            </a:r>
            <a:r>
              <a:rPr lang="nl-NL" sz="2000" b="1" dirty="0" err="1">
                <a:latin typeface="Courier New"/>
                <a:cs typeface="Courier New"/>
              </a:rPr>
              <a:t>serif</a:t>
            </a:r>
            <a:r>
              <a:rPr lang="nl-NL" sz="2000" b="1" dirty="0">
                <a:latin typeface="Courier New"/>
                <a:cs typeface="Courier New"/>
              </a:rPr>
              <a:t>";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</a:t>
            </a:r>
            <a:r>
              <a:rPr lang="nl-NL" sz="2000" b="1" dirty="0" err="1">
                <a:latin typeface="Courier New"/>
                <a:cs typeface="Courier New"/>
              </a:rPr>
              <a:t>con.fillStyle</a:t>
            </a:r>
            <a:r>
              <a:rPr lang="nl-NL" sz="2000" b="1" dirty="0">
                <a:latin typeface="Courier New"/>
                <a:cs typeface="Courier New"/>
              </a:rPr>
              <a:t> = "red";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</a:t>
            </a:r>
            <a:r>
              <a:rPr lang="nl-NL" sz="2000" b="1" dirty="0" err="1">
                <a:latin typeface="Courier New"/>
                <a:cs typeface="Courier New"/>
              </a:rPr>
              <a:t>con.</a:t>
            </a:r>
            <a:r>
              <a:rPr lang="nl-NL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fillText</a:t>
            </a:r>
            <a:r>
              <a:rPr lang="nl-NL" sz="2000" b="1" dirty="0">
                <a:solidFill>
                  <a:srgbClr val="B23C00"/>
                </a:solidFill>
                <a:latin typeface="Courier New"/>
                <a:cs typeface="Courier New"/>
              </a:rPr>
              <a:t>  </a:t>
            </a:r>
            <a:r>
              <a:rPr lang="nl-NL" sz="2000" b="1" dirty="0">
                <a:latin typeface="Courier New"/>
                <a:cs typeface="Courier New"/>
              </a:rPr>
              <a:t>("CMPE 280", 5,  75);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</a:t>
            </a:r>
            <a:r>
              <a:rPr lang="nl-NL" sz="2000" b="1" dirty="0" err="1">
                <a:latin typeface="Courier New"/>
                <a:cs typeface="Courier New"/>
              </a:rPr>
              <a:t>con.</a:t>
            </a:r>
            <a:r>
              <a:rPr lang="nl-NL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strokeText</a:t>
            </a:r>
            <a:r>
              <a:rPr lang="nl-NL" sz="2000" b="1" dirty="0">
                <a:latin typeface="Courier New"/>
                <a:cs typeface="Courier New"/>
              </a:rPr>
              <a:t>("CMPE 280", 5, 150);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28173" y="1325903"/>
            <a:ext cx="166714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canvas/</a:t>
            </a:r>
            <a:r>
              <a:rPr lang="en-US" dirty="0" err="1">
                <a:solidFill>
                  <a:srgbClr val="FFFF00"/>
                </a:solidFill>
              </a:rPr>
              <a:t>text.html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219" y="4251951"/>
            <a:ext cx="2468853" cy="1776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406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a shadow to </a:t>
            </a:r>
            <a:r>
              <a:rPr lang="en-US" dirty="0">
                <a:solidFill>
                  <a:srgbClr val="B23C00"/>
                </a:solidFill>
              </a:rPr>
              <a:t>any object</a:t>
            </a:r>
            <a:r>
              <a:rPr lang="en-US" u="sng" dirty="0"/>
              <a:t> </a:t>
            </a:r>
            <a:br>
              <a:rPr lang="en-US" dirty="0"/>
            </a:br>
            <a:r>
              <a:rPr lang="en-US" dirty="0"/>
              <a:t>you draw on the canvas.</a:t>
            </a:r>
          </a:p>
          <a:p>
            <a:pPr lvl="5"/>
            <a:endParaRPr lang="en-US" dirty="0"/>
          </a:p>
          <a:p>
            <a:r>
              <a:rPr lang="en-US" dirty="0"/>
              <a:t>Canvas shadow attributes: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shadowOffsetX</a:t>
            </a:r>
            <a:r>
              <a:rPr lang="en-US" dirty="0"/>
              <a:t>,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shadowOffsetY</a:t>
            </a:r>
            <a:br>
              <a:rPr lang="en-US" dirty="0"/>
            </a:br>
            <a:r>
              <a:rPr lang="en-US" dirty="0"/>
              <a:t>How much to move the shadow </a:t>
            </a:r>
            <a:br>
              <a:rPr lang="en-US" dirty="0"/>
            </a:br>
            <a:r>
              <a:rPr lang="en-US" dirty="0"/>
              <a:t>along the x and y axes.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shadowColor</a:t>
            </a:r>
            <a:br>
              <a:rPr lang="en-US" dirty="0"/>
            </a:br>
            <a:r>
              <a:rPr lang="en-US" dirty="0"/>
              <a:t>Default is black.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shadowBlur</a:t>
            </a:r>
            <a:br>
              <a:rPr lang="en-US" dirty="0"/>
            </a:br>
            <a:r>
              <a:rPr lang="en-US" dirty="0"/>
              <a:t>0: crisp and sharp</a:t>
            </a:r>
            <a:br>
              <a:rPr lang="en-US" dirty="0"/>
            </a:br>
            <a:r>
              <a:rPr lang="en-US" dirty="0"/>
              <a:t>5: softer and lighter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72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5879" y="1279416"/>
            <a:ext cx="7249288" cy="480131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draw()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canvas = </a:t>
            </a:r>
            <a:r>
              <a:rPr lang="en-US" sz="1800" b="1" dirty="0" err="1">
                <a:latin typeface="Courier New"/>
                <a:cs typeface="Courier New"/>
              </a:rPr>
              <a:t>document.getElementById</a:t>
            </a:r>
            <a:r>
              <a:rPr lang="en-US" sz="1800" b="1" dirty="0">
                <a:latin typeface="Courier New"/>
                <a:cs typeface="Courier New"/>
              </a:rPr>
              <a:t>("canvas");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con = </a:t>
            </a:r>
            <a:r>
              <a:rPr lang="en-US" sz="1800" b="1" dirty="0" err="1">
                <a:latin typeface="Courier New"/>
                <a:cs typeface="Courier New"/>
              </a:rPr>
              <a:t>canvas.getContext</a:t>
            </a:r>
            <a:r>
              <a:rPr lang="en-US" sz="1800" b="1" dirty="0">
                <a:latin typeface="Courier New"/>
                <a:cs typeface="Courier New"/>
              </a:rPr>
              <a:t>("2d");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con.strokeStyle</a:t>
            </a:r>
            <a:r>
              <a:rPr lang="en-US" sz="1800" b="1" dirty="0">
                <a:latin typeface="Courier New"/>
                <a:cs typeface="Courier New"/>
              </a:rPr>
              <a:t> = "black";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</a:t>
            </a:r>
            <a:r>
              <a:rPr lang="nl-NL" sz="1800" b="1" dirty="0" err="1">
                <a:latin typeface="Courier New"/>
                <a:cs typeface="Courier New"/>
              </a:rPr>
              <a:t>con.strokeRect</a:t>
            </a:r>
            <a:r>
              <a:rPr lang="nl-NL" sz="1800" b="1" dirty="0">
                <a:latin typeface="Courier New"/>
                <a:cs typeface="Courier New"/>
              </a:rPr>
              <a:t>(0, 0, 200, 100);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</a:t>
            </a:r>
            <a:r>
              <a:rPr lang="nl-NL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con.shadowOffsetX</a:t>
            </a:r>
            <a:r>
              <a:rPr lang="nl-NL" sz="1800" b="1" dirty="0">
                <a:solidFill>
                  <a:srgbClr val="B23C00"/>
                </a:solidFill>
                <a:latin typeface="Courier New"/>
                <a:cs typeface="Courier New"/>
              </a:rPr>
              <a:t> = 3;</a:t>
            </a:r>
          </a:p>
          <a:p>
            <a:r>
              <a:rPr lang="nl-NL" sz="18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nl-NL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con.shadowOffsetY</a:t>
            </a:r>
            <a:r>
              <a:rPr lang="nl-NL" sz="1800" b="1" dirty="0">
                <a:solidFill>
                  <a:srgbClr val="B23C00"/>
                </a:solidFill>
                <a:latin typeface="Courier New"/>
                <a:cs typeface="Courier New"/>
              </a:rPr>
              <a:t> = 3;</a:t>
            </a:r>
          </a:p>
          <a:p>
            <a:r>
              <a:rPr lang="nl-NL" sz="18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nl-NL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con.shadowColor</a:t>
            </a:r>
            <a:r>
              <a:rPr lang="nl-NL" sz="1800" b="1" dirty="0">
                <a:solidFill>
                  <a:srgbClr val="B23C00"/>
                </a:solidFill>
                <a:latin typeface="Courier New"/>
                <a:cs typeface="Courier New"/>
              </a:rPr>
              <a:t> = "gray";</a:t>
            </a:r>
          </a:p>
          <a:p>
            <a:r>
              <a:rPr lang="nl-NL" sz="18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nl-NL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con.shadowBlur</a:t>
            </a:r>
            <a:r>
              <a:rPr lang="nl-NL" sz="1800" b="1" dirty="0">
                <a:solidFill>
                  <a:srgbClr val="B23C00"/>
                </a:solidFill>
                <a:latin typeface="Courier New"/>
                <a:cs typeface="Courier New"/>
              </a:rPr>
              <a:t> = 5;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</a:t>
            </a:r>
            <a:r>
              <a:rPr lang="nl-NL" sz="1800" b="1" dirty="0" err="1">
                <a:latin typeface="Courier New"/>
                <a:cs typeface="Courier New"/>
              </a:rPr>
              <a:t>con.font</a:t>
            </a:r>
            <a:r>
              <a:rPr lang="nl-NL" sz="1800" b="1" dirty="0">
                <a:latin typeface="Courier New"/>
                <a:cs typeface="Courier New"/>
              </a:rPr>
              <a:t> = "40pt sans-</a:t>
            </a:r>
            <a:r>
              <a:rPr lang="nl-NL" sz="1800" b="1" dirty="0" err="1">
                <a:latin typeface="Courier New"/>
                <a:cs typeface="Courier New"/>
              </a:rPr>
              <a:t>serif</a:t>
            </a:r>
            <a:r>
              <a:rPr lang="nl-NL" sz="1800" b="1" dirty="0">
                <a:latin typeface="Courier New"/>
                <a:cs typeface="Courier New"/>
              </a:rPr>
              <a:t>";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</a:t>
            </a:r>
            <a:r>
              <a:rPr lang="nl-NL" sz="1800" b="1" dirty="0" err="1">
                <a:latin typeface="Courier New"/>
                <a:cs typeface="Courier New"/>
              </a:rPr>
              <a:t>con.fillStyle</a:t>
            </a:r>
            <a:r>
              <a:rPr lang="nl-NL" sz="1800" b="1" dirty="0">
                <a:latin typeface="Courier New"/>
                <a:cs typeface="Courier New"/>
              </a:rPr>
              <a:t> = "red";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</a:t>
            </a:r>
            <a:r>
              <a:rPr lang="nl-NL" sz="1800" b="1" dirty="0" err="1">
                <a:latin typeface="Courier New"/>
                <a:cs typeface="Courier New"/>
              </a:rPr>
              <a:t>con.fillText</a:t>
            </a:r>
            <a:r>
              <a:rPr lang="nl-NL" sz="1800" b="1" dirty="0">
                <a:latin typeface="Courier New"/>
                <a:cs typeface="Courier New"/>
              </a:rPr>
              <a:t>("CMPE 280", 5, 65);</a:t>
            </a:r>
          </a:p>
          <a:p>
            <a:r>
              <a:rPr lang="nl-NL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92219" y="1417342"/>
            <a:ext cx="203232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canvas/</a:t>
            </a:r>
            <a:r>
              <a:rPr lang="en-US" dirty="0" err="1">
                <a:solidFill>
                  <a:srgbClr val="FFFF00"/>
                </a:solidFill>
              </a:rPr>
              <a:t>shadow.html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585" y="3520439"/>
            <a:ext cx="2888412" cy="1089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018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1" y="1295401"/>
            <a:ext cx="3017532" cy="944892"/>
          </a:xfrm>
        </p:spPr>
        <p:txBody>
          <a:bodyPr/>
          <a:lstStyle/>
          <a:p>
            <a:r>
              <a:rPr lang="en-US" dirty="0"/>
              <a:t>A path records </a:t>
            </a:r>
            <a:br>
              <a:rPr lang="en-US" dirty="0"/>
            </a:br>
            <a:r>
              <a:rPr lang="en-US" dirty="0"/>
              <a:t>“pen motion”.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83293" y="1304830"/>
            <a:ext cx="4493538" cy="532453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draw()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...</a:t>
            </a:r>
            <a:endParaRPr lang="nl-NL" sz="2000" b="1" dirty="0">
              <a:latin typeface="Courier New"/>
              <a:cs typeface="Courier New"/>
            </a:endParaRPr>
          </a:p>
          <a:p>
            <a:r>
              <a:rPr lang="nl-NL" sz="2000" b="1" dirty="0">
                <a:latin typeface="Courier New"/>
                <a:cs typeface="Courier New"/>
              </a:rPr>
              <a:t>    </a:t>
            </a:r>
            <a:r>
              <a:rPr lang="nl-NL" sz="2000" b="1" dirty="0" err="1">
                <a:latin typeface="Courier New"/>
                <a:cs typeface="Courier New"/>
              </a:rPr>
              <a:t>con.strokeStyle</a:t>
            </a:r>
            <a:r>
              <a:rPr lang="nl-NL" sz="2000" b="1" dirty="0">
                <a:latin typeface="Courier New"/>
                <a:cs typeface="Courier New"/>
              </a:rPr>
              <a:t> = "red";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</a:t>
            </a:r>
            <a:r>
              <a:rPr lang="nl-NL" sz="2000" b="1" dirty="0" err="1">
                <a:latin typeface="Courier New"/>
                <a:cs typeface="Courier New"/>
              </a:rPr>
              <a:t>con.fillStyle</a:t>
            </a:r>
            <a:r>
              <a:rPr lang="nl-NL" sz="2000" b="1" dirty="0">
                <a:latin typeface="Courier New"/>
                <a:cs typeface="Courier New"/>
              </a:rPr>
              <a:t> = "green";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con.lineWidth</a:t>
            </a:r>
            <a:r>
              <a:rPr lang="en-US" sz="2000" b="1" dirty="0">
                <a:latin typeface="Courier New"/>
                <a:cs typeface="Courier New"/>
              </a:rPr>
              <a:t> = "10";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con.beginPath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con.moveTo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(25, 25);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con.lineTo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(150, 150);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con.lineTo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(25, 150);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con.lineTo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(25, 100);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con.closePath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();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nl-NL" sz="2000" b="1" dirty="0">
                <a:latin typeface="Courier New"/>
                <a:cs typeface="Courier New"/>
              </a:rPr>
              <a:t>    </a:t>
            </a:r>
            <a:r>
              <a:rPr lang="nl-NL" sz="2000" b="1" dirty="0" err="1">
                <a:latin typeface="Courier New"/>
                <a:cs typeface="Courier New"/>
              </a:rPr>
              <a:t>con.stroke</a:t>
            </a:r>
            <a:r>
              <a:rPr lang="nl-NL" sz="2000" b="1" dirty="0">
                <a:latin typeface="Courier New"/>
                <a:cs typeface="Courier New"/>
              </a:rPr>
              <a:t>();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</a:t>
            </a:r>
            <a:r>
              <a:rPr lang="nl-NL" sz="2000" b="1" dirty="0" err="1">
                <a:latin typeface="Courier New"/>
                <a:cs typeface="Courier New"/>
              </a:rPr>
              <a:t>con.fill</a:t>
            </a:r>
            <a:r>
              <a:rPr lang="nl-NL" sz="2000" b="1" dirty="0">
                <a:latin typeface="Courier New"/>
                <a:cs typeface="Courier New"/>
              </a:rPr>
              <a:t>();</a:t>
            </a:r>
          </a:p>
          <a:p>
            <a:r>
              <a:rPr lang="nl-NL" sz="2000" b="1" dirty="0">
                <a:latin typeface="Courier New"/>
                <a:cs typeface="Courier New"/>
              </a:rPr>
              <a:t>}</a:t>
            </a:r>
          </a:p>
        </p:txBody>
      </p:sp>
      <p:pic>
        <p:nvPicPr>
          <p:cNvPr id="8" name="Picture 7" descr="Screen Shot 2015-03-02 at 9.45.0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7" y="2423171"/>
            <a:ext cx="2743200" cy="2743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400780" y="1444544"/>
            <a:ext cx="173577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canvas/</a:t>
            </a:r>
            <a:r>
              <a:rPr lang="en-US" dirty="0" err="1">
                <a:solidFill>
                  <a:srgbClr val="FFFF00"/>
                </a:solidFill>
              </a:rPr>
              <a:t>path.html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382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25"/>
            <a:ext cx="8229600" cy="5120584"/>
          </a:xfrm>
        </p:spPr>
        <p:txBody>
          <a:bodyPr/>
          <a:lstStyle/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strokeStyle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lineWidth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/>
              <a:t>in pixels</a:t>
            </a:r>
          </a:p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lineJoin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miter</a:t>
            </a:r>
            <a:r>
              <a:rPr lang="en-US" dirty="0"/>
              <a:t>: sharp corners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round</a:t>
            </a:r>
            <a:r>
              <a:rPr lang="en-US" dirty="0"/>
              <a:t>: rounded corners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bevel</a:t>
            </a:r>
            <a:r>
              <a:rPr lang="en-US" dirty="0"/>
              <a:t>: squared-off corners</a:t>
            </a:r>
          </a:p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lineCap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round</a:t>
            </a:r>
            <a:r>
              <a:rPr lang="en-US" dirty="0"/>
              <a:t>: rounded edges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butt</a:t>
            </a:r>
            <a:r>
              <a:rPr lang="en-US" dirty="0"/>
              <a:t>: squared-off edges cut off exactly at line width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square</a:t>
            </a:r>
            <a:r>
              <a:rPr lang="en-US" dirty="0"/>
              <a:t>: like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butt</a:t>
            </a:r>
            <a:r>
              <a:rPr lang="en-US" dirty="0"/>
              <a:t> but with a small added length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66706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28662</TotalTime>
  <Words>4845</Words>
  <Application>Microsoft Macintosh PowerPoint</Application>
  <PresentationFormat>On-screen Show (4:3)</PresentationFormat>
  <Paragraphs>780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4" baseType="lpstr">
      <vt:lpstr>Arial</vt:lpstr>
      <vt:lpstr>Courier New</vt:lpstr>
      <vt:lpstr>Times New Roman</vt:lpstr>
      <vt:lpstr>Wingdings</vt:lpstr>
      <vt:lpstr>Quadrant</vt:lpstr>
      <vt:lpstr>CMPE 280 Web UI Design and Development February 18 Class Meeting</vt:lpstr>
      <vt:lpstr>Rectangle Operations</vt:lpstr>
      <vt:lpstr>Rectangle Operations, cont’d</vt:lpstr>
      <vt:lpstr>Drawing Text</vt:lpstr>
      <vt:lpstr>Drawing Text, cont’d</vt:lpstr>
      <vt:lpstr>Shadows</vt:lpstr>
      <vt:lpstr>Shadows, cont’d</vt:lpstr>
      <vt:lpstr>Paths</vt:lpstr>
      <vt:lpstr>Line Attributes</vt:lpstr>
      <vt:lpstr>Line Attributes, cont’d</vt:lpstr>
      <vt:lpstr>Line Attributes, cont’d</vt:lpstr>
      <vt:lpstr>Arcs and Circles</vt:lpstr>
      <vt:lpstr>Arcs and Circles, cont’d</vt:lpstr>
      <vt:lpstr>Quadratic Curve</vt:lpstr>
      <vt:lpstr>Quadratic Curve, cont’d</vt:lpstr>
      <vt:lpstr>Bézier Curve</vt:lpstr>
      <vt:lpstr>Bézier Curve, cont’d</vt:lpstr>
      <vt:lpstr>Drawing an Image</vt:lpstr>
      <vt:lpstr>Drawing an Image, cont’d</vt:lpstr>
      <vt:lpstr>Altering Pixels</vt:lpstr>
      <vt:lpstr>Altering Pixels, cont’d</vt:lpstr>
      <vt:lpstr>Altering Pixels, cont’d</vt:lpstr>
      <vt:lpstr>JavaScript Animation</vt:lpstr>
      <vt:lpstr>Temporary Coordinate System</vt:lpstr>
      <vt:lpstr>Scaling</vt:lpstr>
      <vt:lpstr>Scaling, cont’d</vt:lpstr>
      <vt:lpstr>Rotation</vt:lpstr>
      <vt:lpstr>Translation</vt:lpstr>
      <vt:lpstr>Animation Loop</vt:lpstr>
      <vt:lpstr>Animated Rotation</vt:lpstr>
      <vt:lpstr>Animated Rotation, cont’d</vt:lpstr>
      <vt:lpstr>Animated Rotation, cont’d</vt:lpstr>
      <vt:lpstr>Moving Objects</vt:lpstr>
      <vt:lpstr>Moving Objects, cont’d</vt:lpstr>
      <vt:lpstr>Keyboard Animation Control</vt:lpstr>
      <vt:lpstr>Keyboard Animation Control, cont’d</vt:lpstr>
      <vt:lpstr>Keyboard Animation Control, cont’d</vt:lpstr>
      <vt:lpstr>Mouse Events</vt:lpstr>
      <vt:lpstr>Mouse Animation Control</vt:lpstr>
      <vt:lpstr>Mouse Animation Control, cont’d</vt:lpstr>
      <vt:lpstr>Mouse Animation Control, cont’d</vt:lpstr>
      <vt:lpstr>Mouse Animation Control, cont’d</vt:lpstr>
      <vt:lpstr>Animated Menus</vt:lpstr>
      <vt:lpstr>Animated Menus: Example 1</vt:lpstr>
      <vt:lpstr>Animated Menus: Example 1, cont’d</vt:lpstr>
      <vt:lpstr>Animated Menus: Example 1, cont’d</vt:lpstr>
      <vt:lpstr>Animated Menus: Example 2</vt:lpstr>
      <vt:lpstr>Assignment #3</vt:lpstr>
      <vt:lpstr>Assignment #3, cont’d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401</cp:revision>
  <dcterms:created xsi:type="dcterms:W3CDTF">2008-01-12T03:52:55Z</dcterms:created>
  <dcterms:modified xsi:type="dcterms:W3CDTF">2020-02-18T19:57:26Z</dcterms:modified>
</cp:coreProperties>
</file>