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9" r:id="rId1"/>
  </p:sldMasterIdLst>
  <p:notesMasterIdLst>
    <p:notesMasterId r:id="rId42"/>
  </p:notesMasterIdLst>
  <p:handoutMasterIdLst>
    <p:handoutMasterId r:id="rId43"/>
  </p:handoutMasterIdLst>
  <p:sldIdLst>
    <p:sldId id="256" r:id="rId2"/>
    <p:sldId id="257" r:id="rId3"/>
    <p:sldId id="258" r:id="rId4"/>
    <p:sldId id="259" r:id="rId5"/>
    <p:sldId id="260" r:id="rId6"/>
    <p:sldId id="264" r:id="rId7"/>
    <p:sldId id="262" r:id="rId8"/>
    <p:sldId id="263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81" r:id="rId18"/>
    <p:sldId id="282" r:id="rId19"/>
    <p:sldId id="274" r:id="rId20"/>
    <p:sldId id="275" r:id="rId21"/>
    <p:sldId id="276" r:id="rId22"/>
    <p:sldId id="278" r:id="rId23"/>
    <p:sldId id="283" r:id="rId24"/>
    <p:sldId id="279" r:id="rId25"/>
    <p:sldId id="280" r:id="rId26"/>
    <p:sldId id="284" r:id="rId27"/>
    <p:sldId id="285" r:id="rId28"/>
    <p:sldId id="286" r:id="rId29"/>
    <p:sldId id="287" r:id="rId30"/>
    <p:sldId id="288" r:id="rId31"/>
    <p:sldId id="289" r:id="rId32"/>
    <p:sldId id="290" r:id="rId33"/>
    <p:sldId id="291" r:id="rId34"/>
    <p:sldId id="292" r:id="rId35"/>
    <p:sldId id="293" r:id="rId36"/>
    <p:sldId id="294" r:id="rId37"/>
    <p:sldId id="295" r:id="rId38"/>
    <p:sldId id="296" r:id="rId39"/>
    <p:sldId id="297" r:id="rId40"/>
    <p:sldId id="298" r:id="rId4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B23C00"/>
    <a:srgbClr val="CC99FF"/>
    <a:srgbClr val="008000"/>
    <a:srgbClr val="8F0000"/>
    <a:srgbClr val="F2E5D0"/>
    <a:srgbClr val="DEF0F2"/>
    <a:srgbClr val="464646"/>
    <a:srgbClr val="99FF66"/>
    <a:srgbClr val="66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212" autoAdjust="0"/>
    <p:restoredTop sz="86364" autoAdjust="0"/>
  </p:normalViewPr>
  <p:slideViewPr>
    <p:cSldViewPr>
      <p:cViewPr varScale="1">
        <p:scale>
          <a:sx n="207" d="100"/>
          <a:sy n="207" d="100"/>
        </p:scale>
        <p:origin x="176" y="6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91439" cy="91439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1BEC4D-AF1D-B244-858F-FC7BB69AC3F2}" type="datetimeFigureOut">
              <a:rPr lang="en-US" smtClean="0"/>
              <a:t>2/10/20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17C8AE-DEBD-E641-93E8-ED065F7FB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70497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F5E68D8E-92B9-6647-9C13-3186C5B5146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35277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381000" y="990600"/>
            <a:ext cx="76200" cy="51054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charset="0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696200" cy="20574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65550"/>
            <a:ext cx="7696200" cy="2057400"/>
          </a:xfrm>
        </p:spPr>
        <p:txBody>
          <a:bodyPr/>
          <a:lstStyle>
            <a:lvl1pPr marL="0" indent="0">
              <a:buFont typeface="Wingdings" charset="0"/>
              <a:buNone/>
              <a:defRPr sz="2400"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 sz="1000" b="1"/>
            </a:lvl1pPr>
          </a:lstStyle>
          <a:p>
            <a:fld id="{91E6F249-8D10-7240-A07E-F66CEC252905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30728" name="Group 8"/>
          <p:cNvGrpSpPr>
            <a:grpSpLocks/>
          </p:cNvGrpSpPr>
          <p:nvPr/>
        </p:nvGrpSpPr>
        <p:grpSpPr bwMode="auto">
          <a:xfrm>
            <a:off x="381000" y="304800"/>
            <a:ext cx="8391525" cy="5791200"/>
            <a:chOff x="240" y="192"/>
            <a:chExt cx="5286" cy="3648"/>
          </a:xfrm>
        </p:grpSpPr>
        <p:sp>
          <p:nvSpPr>
            <p:cNvPr id="30729" name="Rectangle 9"/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0" name="Rectangle 10"/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1" name="Rectangle 11"/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2" name="Rectangle 12"/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3" name="Line 13"/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34" name="Rectangle 14"/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D62B2D-F854-104A-9535-9A504E5923E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045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11163"/>
            <a:ext cx="8229600" cy="655637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4835525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138120" y="6248400"/>
            <a:ext cx="548679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FF516B7F-12E3-114E-9B55-66756E9F7A1D}" type="slidenum">
              <a:rPr lang="en-US"/>
              <a:pPr/>
              <a:t>‹#›</a:t>
            </a:fld>
            <a:endParaRPr lang="en-US" dirty="0"/>
          </a:p>
        </p:txBody>
      </p:sp>
      <p:grpSp>
        <p:nvGrpSpPr>
          <p:cNvPr id="29703" name="Group 7"/>
          <p:cNvGrpSpPr>
            <a:grpSpLocks/>
          </p:cNvGrpSpPr>
          <p:nvPr/>
        </p:nvGrpSpPr>
        <p:grpSpPr bwMode="auto">
          <a:xfrm>
            <a:off x="228600" y="0"/>
            <a:ext cx="8686800" cy="1143000"/>
            <a:chOff x="176" y="96"/>
            <a:chExt cx="5472" cy="1008"/>
          </a:xfrm>
        </p:grpSpPr>
        <p:sp>
          <p:nvSpPr>
            <p:cNvPr id="29704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05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6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7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8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  <p:pic>
        <p:nvPicPr>
          <p:cNvPr id="29709" name="Picture 13" descr="SJSU-logo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713" y="6172200"/>
            <a:ext cx="639762" cy="60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/>
          <p:cNvSpPr txBox="1"/>
          <p:nvPr userDrawn="1"/>
        </p:nvSpPr>
        <p:spPr>
          <a:xfrm>
            <a:off x="1097318" y="6263609"/>
            <a:ext cx="18004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Computer</a:t>
            </a:r>
            <a:r>
              <a:rPr lang="en-US" sz="1000" baseline="0" dirty="0"/>
              <a:t> Engineering Dept.</a:t>
            </a:r>
          </a:p>
          <a:p>
            <a:r>
              <a:rPr lang="en-US" sz="1000" baseline="0" dirty="0"/>
              <a:t>Spring 2020: February 11</a:t>
            </a:r>
            <a:endParaRPr lang="en-US" sz="1000" dirty="0"/>
          </a:p>
        </p:txBody>
      </p:sp>
      <p:sp>
        <p:nvSpPr>
          <p:cNvPr id="15" name="TextBox 14"/>
          <p:cNvSpPr txBox="1"/>
          <p:nvPr userDrawn="1"/>
        </p:nvSpPr>
        <p:spPr>
          <a:xfrm>
            <a:off x="3328239" y="6263609"/>
            <a:ext cx="276550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/>
              <a:t>CMPE 280: Web UI Design</a:t>
            </a:r>
            <a:r>
              <a:rPr lang="en-US" sz="1000" baseline="0" dirty="0"/>
              <a:t> and Development</a:t>
            </a:r>
            <a:br>
              <a:rPr lang="en-US" sz="1000" baseline="0" dirty="0"/>
            </a:br>
            <a:r>
              <a:rPr lang="en-US" sz="1000" baseline="0" dirty="0"/>
              <a:t>© R. Mak</a:t>
            </a:r>
            <a:endParaRPr lang="en-US" sz="10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charset="0"/>
        <a:buChar char="o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2400">
          <a:solidFill>
            <a:schemeClr val="tx1"/>
          </a:solidFill>
          <a:latin typeface="+mn-lt"/>
          <a:ea typeface="+mn-ea"/>
        </a:defRPr>
      </a:lvl2pPr>
      <a:lvl3pPr marL="1377950" indent="-468313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charset="0"/>
        <a:buChar char="o"/>
        <a:defRPr sz="2000">
          <a:solidFill>
            <a:schemeClr val="tx1"/>
          </a:solidFill>
          <a:latin typeface="+mn-lt"/>
          <a:ea typeface="+mn-ea"/>
        </a:defRPr>
      </a:lvl3pPr>
      <a:lvl4pPr marL="1827213" indent="-4381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1600">
          <a:solidFill>
            <a:schemeClr val="tx1"/>
          </a:solidFill>
          <a:latin typeface="+mn-lt"/>
          <a:ea typeface="+mn-ea"/>
        </a:defRPr>
      </a:lvl4pPr>
      <a:lvl5pPr marL="22971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cs.sjsu.edu/~mak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200" dirty="0"/>
              <a:t>CMPE 280</a:t>
            </a:r>
            <a:br>
              <a:rPr lang="en-US" sz="3200" dirty="0"/>
            </a:br>
            <a:r>
              <a:rPr lang="en-US" sz="3200" dirty="0"/>
              <a:t>Web UI Design and Development</a:t>
            </a:r>
            <a:br>
              <a:rPr lang="en-US" sz="3600" dirty="0"/>
            </a:br>
            <a:r>
              <a:rPr lang="en-US" sz="2400" dirty="0"/>
              <a:t>February 11 Class Meeting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ctr">
              <a:lnSpc>
                <a:spcPct val="90000"/>
              </a:lnSpc>
            </a:pPr>
            <a:r>
              <a:rPr lang="en-US" dirty="0"/>
              <a:t>Department of Computer Engineering</a:t>
            </a:r>
            <a:br>
              <a:rPr lang="en-US" dirty="0"/>
            </a:br>
            <a:r>
              <a:rPr lang="en-US" dirty="0"/>
              <a:t>San Jose State University</a:t>
            </a:r>
            <a:br>
              <a:rPr lang="en-US" dirty="0"/>
            </a:br>
            <a:br>
              <a:rPr lang="en-US" sz="1200" dirty="0"/>
            </a:br>
            <a:r>
              <a:rPr lang="en-US" dirty="0"/>
              <a:t>Spring 2020</a:t>
            </a:r>
            <a:br>
              <a:rPr lang="en-US" dirty="0"/>
            </a:br>
            <a:r>
              <a:rPr lang="en-US" dirty="0"/>
              <a:t>Instructor: Ron Mak</a:t>
            </a:r>
          </a:p>
          <a:p>
            <a:pPr algn="ctr">
              <a:lnSpc>
                <a:spcPct val="90000"/>
              </a:lnSpc>
            </a:pPr>
            <a:r>
              <a:rPr lang="en-US" dirty="0">
                <a:hlinkClick r:id="rId2"/>
              </a:rPr>
              <a:t>www.cs.sjsu.edu/~mak</a:t>
            </a:r>
            <a:endParaRPr lang="en-US" dirty="0"/>
          </a:p>
        </p:txBody>
      </p:sp>
      <p:pic>
        <p:nvPicPr>
          <p:cNvPr id="2053" name="Picture 5" descr="sjsu_logo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2638" y="4591050"/>
            <a:ext cx="1096962" cy="103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1E6F249-8D10-7240-A07E-F66CEC252905}" type="slidenum">
              <a:rPr lang="en-US" smtClean="0"/>
              <a:pPr/>
              <a:t>1</a:t>
            </a:fld>
            <a:endParaRPr lang="en-US"/>
          </a:p>
        </p:txBody>
      </p:sp>
      <p:pic>
        <p:nvPicPr>
          <p:cNvPr id="7" name="Picture 6" descr="Screen Shot 2015-08-23 at 4.03.00 PM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14440" y="4617707"/>
            <a:ext cx="878610" cy="1188707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545BAE-F0E8-F14B-BADB-B3D904860D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User Authentication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BE2FC6-6393-0A44-8487-274200FE90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4480556" cy="4835525"/>
          </a:xfrm>
        </p:spPr>
        <p:txBody>
          <a:bodyPr/>
          <a:lstStyle/>
          <a:p>
            <a:r>
              <a:rPr lang="en-US" dirty="0"/>
              <a:t>We introduce the use of </a:t>
            </a:r>
            <a:r>
              <a:rPr lang="en-US" dirty="0">
                <a:solidFill>
                  <a:srgbClr val="B23C00"/>
                </a:solidFill>
              </a:rPr>
              <a:t>page templates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The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.jade</a:t>
            </a:r>
            <a:r>
              <a:rPr lang="en-US" dirty="0"/>
              <a:t> template files are views.</a:t>
            </a:r>
          </a:p>
          <a:p>
            <a:pPr lvl="5"/>
            <a:endParaRPr lang="en-US" dirty="0"/>
          </a:p>
          <a:p>
            <a:r>
              <a:rPr lang="en-US" dirty="0"/>
              <a:t>Express uses the </a:t>
            </a:r>
            <a:br>
              <a:rPr lang="en-US" dirty="0"/>
            </a:br>
            <a:r>
              <a:rPr lang="en-US" dirty="0">
                <a:solidFill>
                  <a:srgbClr val="B23C00"/>
                </a:solidFill>
              </a:rPr>
              <a:t>Jade template engine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to dynamically generate HTML pages from the page templates.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8E5B425-BA48-2546-B47E-CDAEB6C5C4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9C77D1F-83B4-2642-A946-A122DC59B1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43585" y="1295400"/>
            <a:ext cx="2108200" cy="5016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13381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CF0C72-F63E-C04E-B576-D352343CF7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User Authentication Example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579245-7BC1-374E-99C4-3EE3C38A0E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3931922" cy="2133599"/>
          </a:xfrm>
        </p:spPr>
        <p:txBody>
          <a:bodyPr/>
          <a:lstStyle/>
          <a:p>
            <a:r>
              <a:rPr lang="en-US" dirty="0"/>
              <a:t>Packages:</a:t>
            </a:r>
          </a:p>
          <a:p>
            <a:pPr lvl="1"/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express-session</a:t>
            </a:r>
          </a:p>
          <a:p>
            <a:pPr lvl="1"/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cookie-parser</a:t>
            </a:r>
          </a:p>
          <a:p>
            <a:pPr lvl="1"/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jade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71DB3B-B105-6248-B9CB-7DBE41F9D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559B2C2-AC9B-B446-AC10-0830925A0C9F}"/>
              </a:ext>
            </a:extLst>
          </p:cNvPr>
          <p:cNvSpPr txBox="1"/>
          <p:nvPr/>
        </p:nvSpPr>
        <p:spPr>
          <a:xfrm>
            <a:off x="4591936" y="1417342"/>
            <a:ext cx="4257897" cy="255454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"dependencies": 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"body-parser": "~1.18.2",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"</a:t>
            </a:r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cookie-parser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": "^1.4.3",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"debug": "~2.6.9",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"express": "~4.15.5",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"</a:t>
            </a:r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express-session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": "^1.15.6",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"</a:t>
            </a:r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jade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": "~1.11.0",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"line-reader": "^0.4.0",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"serve-favicon": "~2.4.5"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}</a:t>
            </a:r>
          </a:p>
        </p:txBody>
      </p:sp>
    </p:spTree>
    <p:extLst>
      <p:ext uri="{BB962C8B-B14F-4D97-AF65-F5344CB8AC3E}">
        <p14:creationId xmlns:p14="http://schemas.microsoft.com/office/powerpoint/2010/main" val="33666260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19C11631-B01C-154B-8AD8-1A3C47FCAC97}"/>
              </a:ext>
            </a:extLst>
          </p:cNvPr>
          <p:cNvSpPr txBox="1"/>
          <p:nvPr/>
        </p:nvSpPr>
        <p:spPr>
          <a:xfrm>
            <a:off x="1005879" y="1239688"/>
            <a:ext cx="7837402" cy="55092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express = require('express');</a:t>
            </a: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path = require('path');</a:t>
            </a: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bodyParser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require('body-parser');</a:t>
            </a:r>
          </a:p>
          <a:p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 </a:t>
            </a:r>
            <a:r>
              <a:rPr lang="en-US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cookieParser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require('cookie-parser');</a:t>
            </a:r>
          </a:p>
          <a:p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 session = require('express-session');</a:t>
            </a: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index = require('./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app_server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/routes/index');</a:t>
            </a: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app = express();</a:t>
            </a:r>
            <a:b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//View engine setup</a:t>
            </a: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app.set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('views',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path.join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(__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dirname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,'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app_server','views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'));</a:t>
            </a: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app.set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('view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engine','jade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');</a:t>
            </a:r>
            <a:b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app.use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bodyParser.json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());</a:t>
            </a: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app.use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bodyParser.urlencoded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({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extended:true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})); </a:t>
            </a: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app.use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express.static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path.join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(__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dirname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,'public')));</a:t>
            </a:r>
          </a:p>
          <a:p>
            <a:r>
              <a:rPr lang="en-US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app.use</a:t>
            </a:r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(session( {</a:t>
            </a:r>
            <a:r>
              <a:rPr lang="en-US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secret:"String</a:t>
            </a:r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for encrypting cookies."} ));</a:t>
            </a:r>
            <a:b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1" dirty="0">
              <a:solidFill>
                <a:srgbClr val="B23C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app.use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('/', index);</a:t>
            </a:r>
            <a:b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module.exports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app;</a:t>
            </a: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app.listen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(3000);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AED2825-5F3F-BE4B-9D00-571AF2A384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User Authentication Example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95C4242-FBE9-2343-9627-C7E6F7223E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FC13957-CADB-5248-8109-96155E282D88}"/>
              </a:ext>
            </a:extLst>
          </p:cNvPr>
          <p:cNvSpPr txBox="1"/>
          <p:nvPr/>
        </p:nvSpPr>
        <p:spPr>
          <a:xfrm>
            <a:off x="7918033" y="1325903"/>
            <a:ext cx="731290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app.js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72409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A3CBDB-9F0D-CC48-85AF-19EBC49AC6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User Authentication Example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EB417B-4344-C24F-B933-6DA1CF430F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338784B-548C-644D-ACB9-AF9C80C55AB6}"/>
              </a:ext>
            </a:extLst>
          </p:cNvPr>
          <p:cNvSpPr txBox="1"/>
          <p:nvPr/>
        </p:nvSpPr>
        <p:spPr>
          <a:xfrm>
            <a:off x="1455602" y="1508781"/>
            <a:ext cx="6232796" cy="452431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express = require('express');</a:t>
            </a: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router =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express.Router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ctrlMain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require("../controllers/main");</a:t>
            </a:r>
            <a:b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/*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* GET home page.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*/</a:t>
            </a: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router.get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('</a:t>
            </a:r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',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ctrlMain.index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b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/*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* GET registration page.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*/</a:t>
            </a: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router.get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('</a:t>
            </a:r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/register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',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ctrlMain.get_register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b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/*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* POST registration page.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*/</a:t>
            </a: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router.post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('</a:t>
            </a:r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/register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',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ctrlMain.post_register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736AEA4-3C36-8147-B4B8-C4BE9C184C1F}"/>
              </a:ext>
            </a:extLst>
          </p:cNvPr>
          <p:cNvSpPr txBox="1"/>
          <p:nvPr/>
        </p:nvSpPr>
        <p:spPr>
          <a:xfrm>
            <a:off x="5669268" y="1339504"/>
            <a:ext cx="2590774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app_server</a:t>
            </a:r>
            <a:r>
              <a:rPr lang="en-US" dirty="0">
                <a:solidFill>
                  <a:srgbClr val="FFFF00"/>
                </a:solidFill>
              </a:rPr>
              <a:t>/routes/</a:t>
            </a:r>
            <a:r>
              <a:rPr lang="en-US" dirty="0" err="1">
                <a:solidFill>
                  <a:srgbClr val="FFFF00"/>
                </a:solidFill>
              </a:rPr>
              <a:t>index.js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47197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141B6EB3-3487-A346-97BD-2D52A641716D}"/>
              </a:ext>
            </a:extLst>
          </p:cNvPr>
          <p:cNvSpPr txBox="1"/>
          <p:nvPr/>
        </p:nvSpPr>
        <p:spPr>
          <a:xfrm>
            <a:off x="274367" y="1457825"/>
            <a:ext cx="8577989" cy="526297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/*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* GET login page.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*/</a:t>
            </a: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router.</a:t>
            </a:r>
            <a:r>
              <a:rPr lang="en-US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('</a:t>
            </a:r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/login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',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ctrlMain.get_login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b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/*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* POST login page.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*/</a:t>
            </a: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router.</a:t>
            </a:r>
            <a:r>
              <a:rPr lang="en-US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post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('</a:t>
            </a:r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/login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',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ctrlMain.post_login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b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/*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* GET logout page.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*/</a:t>
            </a: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router.</a:t>
            </a:r>
            <a:r>
              <a:rPr lang="en-US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('</a:t>
            </a:r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/logout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',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ctrlMain.get_logout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b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/*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* GET protected page.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*/</a:t>
            </a: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router.</a:t>
            </a:r>
            <a:r>
              <a:rPr lang="en-US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('</a:t>
            </a:r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/protected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', </a:t>
            </a:r>
            <a:r>
              <a:rPr lang="en-US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ctrlMain.loggedIn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ctrlMain.get_protected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b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module.exports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router;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42C610D-14BD-344A-8F50-89BB103BBC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User Authentication Example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1D0C25-0917-0842-AA74-4D1920959C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8F9E0D5-D04F-B944-BB82-A4EC2589F78C}"/>
              </a:ext>
            </a:extLst>
          </p:cNvPr>
          <p:cNvSpPr txBox="1"/>
          <p:nvPr/>
        </p:nvSpPr>
        <p:spPr>
          <a:xfrm>
            <a:off x="6063399" y="1234464"/>
            <a:ext cx="2590774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app_server</a:t>
            </a:r>
            <a:r>
              <a:rPr lang="en-US" dirty="0">
                <a:solidFill>
                  <a:srgbClr val="FFFF00"/>
                </a:solidFill>
              </a:rPr>
              <a:t>/routes/</a:t>
            </a:r>
            <a:r>
              <a:rPr lang="en-US" dirty="0" err="1">
                <a:solidFill>
                  <a:srgbClr val="FFFF00"/>
                </a:solidFill>
              </a:rPr>
              <a:t>index.js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49508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49FB69-3D17-554D-BBFF-6EC0B1CCAD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User Authentication Example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31E18E-2DC6-5349-AC79-98C4825D1B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3E79BA7-1FE8-284F-8509-D87E7B97520D}"/>
              </a:ext>
            </a:extLst>
          </p:cNvPr>
          <p:cNvSpPr txBox="1"/>
          <p:nvPr/>
        </p:nvSpPr>
        <p:spPr>
          <a:xfrm>
            <a:off x="1393886" y="1464977"/>
            <a:ext cx="6356227" cy="452431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registeredUsers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[];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module.exports.</a:t>
            </a:r>
            <a:r>
              <a:rPr lang="en-US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loggedIn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function(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req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, res, next)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console.log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("Checking if logged in:");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if (</a:t>
            </a:r>
            <a:r>
              <a:rPr lang="en-US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req.session.user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// Proceed if the user is logged in.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console.log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("Logged in: "); 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console.log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req.session.user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next(); 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} 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else 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console.log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("Not logged in");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res.send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("You must first log in.");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}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A12549B-169A-034A-99DC-74D8633A5948}"/>
              </a:ext>
            </a:extLst>
          </p:cNvPr>
          <p:cNvSpPr txBox="1"/>
          <p:nvPr/>
        </p:nvSpPr>
        <p:spPr>
          <a:xfrm>
            <a:off x="5120634" y="1295700"/>
            <a:ext cx="2920992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app_server</a:t>
            </a:r>
            <a:r>
              <a:rPr lang="en-US" dirty="0">
                <a:solidFill>
                  <a:srgbClr val="FFFF00"/>
                </a:solidFill>
              </a:rPr>
              <a:t>/controllers/</a:t>
            </a:r>
            <a:r>
              <a:rPr lang="en-US" dirty="0" err="1">
                <a:solidFill>
                  <a:srgbClr val="FFFF00"/>
                </a:solidFill>
              </a:rPr>
              <a:t>main.js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66441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C044AC-2DEC-0A40-A200-FEDCF9AEFB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User Authentication Example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DC64944-1DF5-5840-B753-2E317960CD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5E529EE-19BB-2F41-8E0C-8DFBBE96975D}"/>
              </a:ext>
            </a:extLst>
          </p:cNvPr>
          <p:cNvSpPr txBox="1"/>
          <p:nvPr/>
        </p:nvSpPr>
        <p:spPr>
          <a:xfrm>
            <a:off x="1085308" y="1509642"/>
            <a:ext cx="6973384" cy="427809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/*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* GET home page.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*/</a:t>
            </a: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module.exports.index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function(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req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, res, next) 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</a:t>
            </a:r>
            <a:r>
              <a:rPr lang="en-US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res.render</a:t>
            </a:r>
            <a:r>
              <a:rPr lang="en-US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('index', {</a:t>
            </a:r>
            <a:r>
              <a:rPr lang="en-US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title:'Authentication</a:t>
            </a:r>
            <a:r>
              <a:rPr lang="en-US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Demo'});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console.log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('Cookies: ',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req.cookies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  <a:b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/*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* GET registration page.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*/</a:t>
            </a: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module.exports.get_register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function(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req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, res)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</a:t>
            </a:r>
            <a:r>
              <a:rPr lang="en-US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res.render</a:t>
            </a:r>
            <a:r>
              <a:rPr lang="en-US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('register',</a:t>
            </a:r>
          </a:p>
          <a:p>
            <a:r>
              <a:rPr lang="en-US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             {</a:t>
            </a:r>
            <a:r>
              <a:rPr lang="en-US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message:"Please</a:t>
            </a:r>
            <a:r>
              <a:rPr lang="en-US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register!"});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89BC1FB-57DB-E648-BF7C-951F1B0CB1E7}"/>
              </a:ext>
            </a:extLst>
          </p:cNvPr>
          <p:cNvSpPr txBox="1"/>
          <p:nvPr/>
        </p:nvSpPr>
        <p:spPr>
          <a:xfrm>
            <a:off x="5303512" y="1340365"/>
            <a:ext cx="2920992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app_server</a:t>
            </a:r>
            <a:r>
              <a:rPr lang="en-US" dirty="0">
                <a:solidFill>
                  <a:srgbClr val="FFFF00"/>
                </a:solidFill>
              </a:rPr>
              <a:t>/controllers/</a:t>
            </a:r>
            <a:r>
              <a:rPr lang="en-US" dirty="0" err="1">
                <a:solidFill>
                  <a:srgbClr val="FFFF00"/>
                </a:solidFill>
              </a:rPr>
              <a:t>main.js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91215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174DC8-6A7E-494C-B08B-6E1E45C6D2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User Authentication Example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AD6BE78-658B-5A47-87D0-DE87C9A8CE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5FA4100-3AB7-9148-8630-537032F4D386}"/>
              </a:ext>
            </a:extLst>
          </p:cNvPr>
          <p:cNvSpPr txBox="1"/>
          <p:nvPr/>
        </p:nvSpPr>
        <p:spPr>
          <a:xfrm>
            <a:off x="479299" y="3794756"/>
            <a:ext cx="3517310" cy="13234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extends layout</a:t>
            </a:r>
            <a:b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block content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h1= title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p Welcome to the #{title}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29D88D9-4CF1-DB47-99F5-CD800EFF2FA6}"/>
              </a:ext>
            </a:extLst>
          </p:cNvPr>
          <p:cNvSpPr txBox="1"/>
          <p:nvPr/>
        </p:nvSpPr>
        <p:spPr>
          <a:xfrm>
            <a:off x="2377464" y="3525609"/>
            <a:ext cx="2770310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app_server</a:t>
            </a:r>
            <a:r>
              <a:rPr lang="en-US" dirty="0">
                <a:solidFill>
                  <a:srgbClr val="FFFF00"/>
                </a:solidFill>
              </a:rPr>
              <a:t>/views/</a:t>
            </a:r>
            <a:r>
              <a:rPr lang="en-US" dirty="0" err="1">
                <a:solidFill>
                  <a:srgbClr val="FFFF00"/>
                </a:solidFill>
              </a:rPr>
              <a:t>index.jade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5CAC620-09DB-3240-97A6-ECD905E8C65B}"/>
              </a:ext>
            </a:extLst>
          </p:cNvPr>
          <p:cNvSpPr txBox="1"/>
          <p:nvPr/>
        </p:nvSpPr>
        <p:spPr>
          <a:xfrm>
            <a:off x="457200" y="1472902"/>
            <a:ext cx="7096815" cy="181588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doctype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html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html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head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title = title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link(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rel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='stylesheet',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href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='/stylesheets/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style.css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')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body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block content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9CCCB80-D264-FD40-BFCB-ABCD2B93ACA0}"/>
              </a:ext>
            </a:extLst>
          </p:cNvPr>
          <p:cNvSpPr txBox="1"/>
          <p:nvPr/>
        </p:nvSpPr>
        <p:spPr>
          <a:xfrm>
            <a:off x="4846317" y="1303625"/>
            <a:ext cx="2828018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app_server</a:t>
            </a:r>
            <a:r>
              <a:rPr lang="en-US" dirty="0">
                <a:solidFill>
                  <a:srgbClr val="FFFF00"/>
                </a:solidFill>
              </a:rPr>
              <a:t>/views/</a:t>
            </a:r>
            <a:r>
              <a:rPr lang="en-US" dirty="0" err="1">
                <a:solidFill>
                  <a:srgbClr val="FFFF00"/>
                </a:solidFill>
              </a:rPr>
              <a:t>layout.jade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590465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08DA48-DB79-184B-B940-D665263A4A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User Authentication Example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C011E0-7900-9E45-A699-24F9536527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A2CE32F-5C9C-444D-A7B1-21D273DAD469}"/>
              </a:ext>
            </a:extLst>
          </p:cNvPr>
          <p:cNvSpPr txBox="1"/>
          <p:nvPr/>
        </p:nvSpPr>
        <p:spPr>
          <a:xfrm>
            <a:off x="591583" y="1619705"/>
            <a:ext cx="7960834" cy="30469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html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head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title Registration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body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if(message)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   h4 #{message}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   form(action = "/register" method = "POST")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       input(name = "username" type = "text" required 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             placeholder = "username")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       input(name = "password" type = "password" required 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             placeholder = "password")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       button(type = "Submit") Register me!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7EADFF5-AAB6-C246-ACAC-1DC3735C502F}"/>
              </a:ext>
            </a:extLst>
          </p:cNvPr>
          <p:cNvSpPr txBox="1"/>
          <p:nvPr/>
        </p:nvSpPr>
        <p:spPr>
          <a:xfrm>
            <a:off x="5732272" y="1349822"/>
            <a:ext cx="2954527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app_server</a:t>
            </a:r>
            <a:r>
              <a:rPr lang="en-US" dirty="0">
                <a:solidFill>
                  <a:srgbClr val="FFFF00"/>
                </a:solidFill>
              </a:rPr>
              <a:t>/views/</a:t>
            </a:r>
            <a:r>
              <a:rPr lang="en-US" dirty="0" err="1">
                <a:solidFill>
                  <a:srgbClr val="FFFF00"/>
                </a:solidFill>
              </a:rPr>
              <a:t>register.jade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728985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F6DDE0-0987-254C-A37C-08BBE8A72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User Authentication Example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E1DD24-0D58-0847-902E-1F471FDF7B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004E84B-A7C5-2B4B-A341-C9AC042B37AF}"/>
              </a:ext>
            </a:extLst>
          </p:cNvPr>
          <p:cNvSpPr txBox="1"/>
          <p:nvPr/>
        </p:nvSpPr>
        <p:spPr>
          <a:xfrm>
            <a:off x="323635" y="1401633"/>
            <a:ext cx="8454559" cy="427809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/*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* POST registration page.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*/</a:t>
            </a: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module.exports.post_register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function(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req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, res)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if (!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req.body.username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|| !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req.body.password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res.status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("400");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res.send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("Invalid details!");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} 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else 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// Create an array of users with matching usernames.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</a:t>
            </a:r>
            <a:r>
              <a:rPr lang="en-US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matches = </a:t>
            </a:r>
            <a:r>
              <a:rPr lang="en-US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registeredUsers.filter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(function(user)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          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             return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user.username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===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req.body.username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          });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822825A-1B1E-F541-AFA4-89C5E43F95C8}"/>
              </a:ext>
            </a:extLst>
          </p:cNvPr>
          <p:cNvSpPr txBox="1"/>
          <p:nvPr/>
        </p:nvSpPr>
        <p:spPr>
          <a:xfrm>
            <a:off x="5577829" y="1295700"/>
            <a:ext cx="2920992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app_server</a:t>
            </a:r>
            <a:r>
              <a:rPr lang="en-US" dirty="0">
                <a:solidFill>
                  <a:srgbClr val="FFFF00"/>
                </a:solidFill>
              </a:rPr>
              <a:t>/controllers/</a:t>
            </a:r>
            <a:r>
              <a:rPr lang="en-US" dirty="0" err="1">
                <a:solidFill>
                  <a:srgbClr val="FFFF00"/>
                </a:solidFill>
              </a:rPr>
              <a:t>main.js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2559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Sessions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25903"/>
            <a:ext cx="8229600" cy="4785331"/>
          </a:xfrm>
        </p:spPr>
        <p:txBody>
          <a:bodyPr/>
          <a:lstStyle/>
          <a:p>
            <a:r>
              <a:rPr lang="en-US" dirty="0"/>
              <a:t>Each time a user requests a page from your web application, there is a </a:t>
            </a:r>
            <a:r>
              <a:rPr lang="en-US" dirty="0">
                <a:solidFill>
                  <a:srgbClr val="B23C00"/>
                </a:solidFill>
              </a:rPr>
              <a:t>separate and isolated</a:t>
            </a:r>
            <a:r>
              <a:rPr lang="en-US" dirty="0"/>
              <a:t> request and response.</a:t>
            </a:r>
          </a:p>
          <a:p>
            <a:pPr lvl="4"/>
            <a:endParaRPr lang="en-US" dirty="0"/>
          </a:p>
          <a:p>
            <a:r>
              <a:rPr lang="en-US" dirty="0"/>
              <a:t>To provide a good user experience (UX), </a:t>
            </a:r>
            <a:br>
              <a:rPr lang="en-US" dirty="0"/>
            </a:br>
            <a:r>
              <a:rPr lang="en-US" dirty="0"/>
              <a:t>your web app must maintain a </a:t>
            </a:r>
            <a:r>
              <a:rPr lang="en-US" dirty="0">
                <a:solidFill>
                  <a:srgbClr val="B23C00"/>
                </a:solidFill>
              </a:rPr>
              <a:t>conversation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Remember information from one request to another.</a:t>
            </a:r>
          </a:p>
          <a:p>
            <a:pPr lvl="1"/>
            <a:r>
              <a:rPr lang="en-US" dirty="0"/>
              <a:t>Otherwise, your application has severe amnesia.</a:t>
            </a:r>
          </a:p>
          <a:p>
            <a:pPr lvl="5"/>
            <a:endParaRPr lang="en-US" dirty="0"/>
          </a:p>
          <a:p>
            <a:r>
              <a:rPr lang="en-US" dirty="0"/>
              <a:t>For example, your application needs to remember that a user has already logged in.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97271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B5AAC7-F0F9-C84A-B540-4D8DA12AE8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User Authentication Example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41CFF3-E350-BD45-9B16-325B1550F8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E1A2299-2DB2-FF4E-90BF-32A62E1E58B4}"/>
              </a:ext>
            </a:extLst>
          </p:cNvPr>
          <p:cNvSpPr txBox="1"/>
          <p:nvPr/>
        </p:nvSpPr>
        <p:spPr>
          <a:xfrm>
            <a:off x="274367" y="1436760"/>
            <a:ext cx="7960834" cy="526297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// If there is a match, the user has already registered.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if 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matches.length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&gt; 0)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</a:t>
            </a:r>
            <a:r>
              <a:rPr lang="en-US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res.render</a:t>
            </a:r>
            <a:r>
              <a:rPr lang="en-US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('register', </a:t>
            </a:r>
          </a:p>
          <a:p>
            <a:r>
              <a:rPr lang="en-US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{</a:t>
            </a:r>
            <a:r>
              <a:rPr lang="en-US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message:"User</a:t>
            </a:r>
            <a:r>
              <a:rPr lang="en-US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already registered!"});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}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   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// Register a new user.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else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newUser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{ username: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req.body.username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, 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                password: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req.body.password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};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</a:t>
            </a:r>
            <a:r>
              <a:rPr lang="en-US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registeredUsers.push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newUser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console.log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("New user:"); 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console.log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newUser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console.log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("Registered users:"); 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console.log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registeredUsers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res.redirect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('/login');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}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}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881433E-576A-F342-B1C8-46ADEFAA7E90}"/>
              </a:ext>
            </a:extLst>
          </p:cNvPr>
          <p:cNvSpPr txBox="1"/>
          <p:nvPr/>
        </p:nvSpPr>
        <p:spPr>
          <a:xfrm>
            <a:off x="5029195" y="6194839"/>
            <a:ext cx="2920992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app_server</a:t>
            </a:r>
            <a:r>
              <a:rPr lang="en-US" dirty="0">
                <a:solidFill>
                  <a:srgbClr val="FFFF00"/>
                </a:solidFill>
              </a:rPr>
              <a:t>/controllers/</a:t>
            </a:r>
            <a:r>
              <a:rPr lang="en-US" dirty="0" err="1">
                <a:solidFill>
                  <a:srgbClr val="FFFF00"/>
                </a:solidFill>
              </a:rPr>
              <a:t>main.js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322516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7A5218-EB2E-9847-9068-A69B9529C6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User Authentication Example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31455C-A896-584C-AA62-CF0990C6EE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DF7BE98-41EA-8B4D-A762-A42F9DA92529}"/>
              </a:ext>
            </a:extLst>
          </p:cNvPr>
          <p:cNvSpPr txBox="1"/>
          <p:nvPr/>
        </p:nvSpPr>
        <p:spPr>
          <a:xfrm>
            <a:off x="488887" y="1294646"/>
            <a:ext cx="8331127" cy="403187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/*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* GET login page.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*/</a:t>
            </a: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module.exports.get_login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function(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req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, res)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  </a:t>
            </a:r>
            <a:r>
              <a:rPr lang="en-US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res.render</a:t>
            </a:r>
            <a:r>
              <a:rPr lang="en-US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('login', { </a:t>
            </a:r>
            <a:r>
              <a:rPr lang="en-US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message:"Please</a:t>
            </a:r>
            <a:r>
              <a:rPr lang="en-US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log in!"});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  <a:b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/*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* POST login page.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*/</a:t>
            </a: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module.exports.post_login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function(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req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, res)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console.log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("Registered users:");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console.log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registeredUsers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console.log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("Logging in: " +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req.body.username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+ "/" 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+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req.body.password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ADC8116-EE6C-BF46-BD57-26533AFA8776}"/>
              </a:ext>
            </a:extLst>
          </p:cNvPr>
          <p:cNvSpPr txBox="1"/>
          <p:nvPr/>
        </p:nvSpPr>
        <p:spPr>
          <a:xfrm>
            <a:off x="5765807" y="1417342"/>
            <a:ext cx="2920992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app_server</a:t>
            </a:r>
            <a:r>
              <a:rPr lang="en-US" dirty="0">
                <a:solidFill>
                  <a:srgbClr val="FFFF00"/>
                </a:solidFill>
              </a:rPr>
              <a:t>/controllers/</a:t>
            </a:r>
            <a:r>
              <a:rPr lang="en-US" dirty="0" err="1">
                <a:solidFill>
                  <a:srgbClr val="FFFF00"/>
                </a:solidFill>
              </a:rPr>
              <a:t>main.js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49016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127779-DFF9-CA44-8827-184C7F1A2F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User Authentication Example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E71A7D8-EF03-5A46-B050-93DAEB49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8D655ED-B8C9-B243-B8DB-A00251AFD5D9}"/>
              </a:ext>
            </a:extLst>
          </p:cNvPr>
          <p:cNvSpPr txBox="1"/>
          <p:nvPr/>
        </p:nvSpPr>
        <p:spPr>
          <a:xfrm>
            <a:off x="365806" y="1274947"/>
            <a:ext cx="7595349" cy="547842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// Create an array of users with matching credentials.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matches = 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registeredUsers.filter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(function(user)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      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          return    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user.username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===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req.body.username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 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                       &amp;&amp; 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user.password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===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req.body.password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      });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console.log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("Matching credentials: ");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console.log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(matches);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if 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matches.length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=== 0)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</a:t>
            </a:r>
            <a:r>
              <a:rPr lang="en-US" sz="1400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res.render</a:t>
            </a:r>
            <a:r>
              <a:rPr lang="en-US" sz="1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('login', {</a:t>
            </a:r>
            <a:r>
              <a:rPr lang="en-US" sz="1400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message:"Invalid</a:t>
            </a:r>
            <a:r>
              <a:rPr lang="en-US" sz="1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credentials!"});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}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else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// The user is logged in for this session.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req.session.user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matches[0]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console.log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Sucessfully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logged in:"); 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console.log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req.session.user.username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   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</a:t>
            </a:r>
            <a:r>
              <a:rPr lang="en-US" sz="1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</a:t>
            </a:r>
            <a:r>
              <a:rPr lang="en-US" sz="1400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res.render</a:t>
            </a:r>
            <a:r>
              <a:rPr lang="en-US" sz="1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('</a:t>
            </a:r>
            <a:r>
              <a:rPr lang="en-US" sz="1400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loggedin</a:t>
            </a:r>
            <a:r>
              <a:rPr lang="en-US" sz="1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', </a:t>
            </a:r>
          </a:p>
          <a:p>
            <a:r>
              <a:rPr lang="en-US" sz="1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                 {name: </a:t>
            </a:r>
            <a:r>
              <a:rPr lang="en-US" sz="1400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req.session.user.username</a:t>
            </a:r>
            <a:r>
              <a:rPr lang="en-US" sz="1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}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2023F49-E20C-4F4A-898E-DFDD8546AC96}"/>
              </a:ext>
            </a:extLst>
          </p:cNvPr>
          <p:cNvSpPr txBox="1"/>
          <p:nvPr/>
        </p:nvSpPr>
        <p:spPr>
          <a:xfrm>
            <a:off x="4846317" y="6307723"/>
            <a:ext cx="2920992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app_server</a:t>
            </a:r>
            <a:r>
              <a:rPr lang="en-US" dirty="0">
                <a:solidFill>
                  <a:srgbClr val="FFFF00"/>
                </a:solidFill>
              </a:rPr>
              <a:t>/controllers/</a:t>
            </a:r>
            <a:r>
              <a:rPr lang="en-US" dirty="0" err="1">
                <a:solidFill>
                  <a:srgbClr val="FFFF00"/>
                </a:solidFill>
              </a:rPr>
              <a:t>main.js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825171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9191CD-554D-A740-8207-9373FFD29A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User Authentication Example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ADAEEF-7C7D-8549-96E9-E4D4C53043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20A8018-7E5B-5A44-92C2-3AC0E402534F}"/>
              </a:ext>
            </a:extLst>
          </p:cNvPr>
          <p:cNvSpPr txBox="1"/>
          <p:nvPr/>
        </p:nvSpPr>
        <p:spPr>
          <a:xfrm>
            <a:off x="525517" y="1325903"/>
            <a:ext cx="7960834" cy="30469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html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head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title Login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body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if(message)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   h4 #{message}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   form(action = "/login" method = "POST")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       input(name = "username" type = "text" required 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             placeholder = "username")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       input(name = "password" type = "password" required 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             placeholder = "password")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       button(type = "Submit") Login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710C993-AE2B-3543-AEB3-036DCB426FFD}"/>
              </a:ext>
            </a:extLst>
          </p:cNvPr>
          <p:cNvSpPr txBox="1"/>
          <p:nvPr/>
        </p:nvSpPr>
        <p:spPr>
          <a:xfrm>
            <a:off x="5669268" y="1443537"/>
            <a:ext cx="2712602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app_server</a:t>
            </a:r>
            <a:r>
              <a:rPr lang="en-US" dirty="0">
                <a:solidFill>
                  <a:srgbClr val="FFFF00"/>
                </a:solidFill>
              </a:rPr>
              <a:t>/views/</a:t>
            </a:r>
            <a:r>
              <a:rPr lang="en-US" dirty="0" err="1">
                <a:solidFill>
                  <a:srgbClr val="FFFF00"/>
                </a:solidFill>
              </a:rPr>
              <a:t>login.jade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90BEF97-5929-CA49-9A64-E92CBE982CBA}"/>
              </a:ext>
            </a:extLst>
          </p:cNvPr>
          <p:cNvSpPr txBox="1"/>
          <p:nvPr/>
        </p:nvSpPr>
        <p:spPr>
          <a:xfrm>
            <a:off x="1949326" y="4585809"/>
            <a:ext cx="5245347" cy="15696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html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head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title Logged in page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body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p Hi, #{name}, you're now logged in.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p You may visit the protected page.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9245BFA-2AD3-C54B-89B2-872603854410}"/>
              </a:ext>
            </a:extLst>
          </p:cNvPr>
          <p:cNvSpPr txBox="1"/>
          <p:nvPr/>
        </p:nvSpPr>
        <p:spPr>
          <a:xfrm>
            <a:off x="4052423" y="4674949"/>
            <a:ext cx="3054041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app_server</a:t>
            </a:r>
            <a:r>
              <a:rPr lang="en-US" dirty="0">
                <a:solidFill>
                  <a:srgbClr val="FFFF00"/>
                </a:solidFill>
              </a:rPr>
              <a:t>/views/</a:t>
            </a:r>
            <a:r>
              <a:rPr lang="en-US" dirty="0" err="1">
                <a:solidFill>
                  <a:srgbClr val="FFFF00"/>
                </a:solidFill>
              </a:rPr>
              <a:t>loggedin.jade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261303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6DD0B4-E597-6844-8089-B47C4918F8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User Authentication Example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BFA009C-EC03-8B4D-9F70-38A1756D82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5219FEF-036E-DA4C-9509-134DF31899DA}"/>
              </a:ext>
            </a:extLst>
          </p:cNvPr>
          <p:cNvSpPr txBox="1"/>
          <p:nvPr/>
        </p:nvSpPr>
        <p:spPr>
          <a:xfrm>
            <a:off x="1188757" y="1239287"/>
            <a:ext cx="5876930" cy="547842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/*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* GET logout page.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*/</a:t>
            </a:r>
          </a:p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module.exports.get_logout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function(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req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res)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console.log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("Logging out:");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if 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req.session.user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name =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req.session.user.username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console.log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(name);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   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req.session.destroy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(function()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console.log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(name + " logged out.");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});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   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res.send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(name + " is now logged out.");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}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else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console.log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("Nobody is currently logged in!");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res.send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("Nobody is currently logged in!");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}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14621AB-5746-C24B-82DE-D9B816F578C8}"/>
              </a:ext>
            </a:extLst>
          </p:cNvPr>
          <p:cNvSpPr txBox="1"/>
          <p:nvPr/>
        </p:nvSpPr>
        <p:spPr>
          <a:xfrm>
            <a:off x="4480561" y="1417342"/>
            <a:ext cx="2920992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app_server</a:t>
            </a:r>
            <a:r>
              <a:rPr lang="en-US" dirty="0">
                <a:solidFill>
                  <a:srgbClr val="FFFF00"/>
                </a:solidFill>
              </a:rPr>
              <a:t>/controllers/</a:t>
            </a:r>
            <a:r>
              <a:rPr lang="en-US" dirty="0" err="1">
                <a:solidFill>
                  <a:srgbClr val="FFFF00"/>
                </a:solidFill>
              </a:rPr>
              <a:t>main.js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663091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62C0C7-EC7A-BC4D-BB62-44014A1ECD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User Authentication Example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C4E3D5-3BC3-DB48-8984-FE27A1C977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652DBFA-425F-8048-9DBE-30F05F8544D5}"/>
              </a:ext>
            </a:extLst>
          </p:cNvPr>
          <p:cNvSpPr txBox="1"/>
          <p:nvPr/>
        </p:nvSpPr>
        <p:spPr>
          <a:xfrm>
            <a:off x="529868" y="1600220"/>
            <a:ext cx="8084264" cy="181588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/*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* GET protected page.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*/</a:t>
            </a: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module.exports.get_protected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function(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req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, res)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</a:t>
            </a:r>
            <a:r>
              <a:rPr lang="en-US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res.render</a:t>
            </a:r>
            <a:r>
              <a:rPr lang="en-US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('protected', { name: </a:t>
            </a:r>
            <a:r>
              <a:rPr lang="en-US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req.session.user.username</a:t>
            </a:r>
            <a:r>
              <a:rPr lang="en-US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});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DF3D35A-0039-D148-911D-28310604ABE7}"/>
              </a:ext>
            </a:extLst>
          </p:cNvPr>
          <p:cNvSpPr txBox="1"/>
          <p:nvPr/>
        </p:nvSpPr>
        <p:spPr>
          <a:xfrm>
            <a:off x="5520872" y="1430943"/>
            <a:ext cx="2920992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app_server</a:t>
            </a:r>
            <a:r>
              <a:rPr lang="en-US" dirty="0">
                <a:solidFill>
                  <a:srgbClr val="FFFF00"/>
                </a:solidFill>
              </a:rPr>
              <a:t>/controllers/</a:t>
            </a:r>
            <a:r>
              <a:rPr lang="en-US" dirty="0" err="1">
                <a:solidFill>
                  <a:srgbClr val="FFFF00"/>
                </a:solidFill>
              </a:rPr>
              <a:t>main.js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460884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378FED-B8CF-9642-8D17-B68A17AEA3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User Authentication Example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138355-BD21-2443-A4BE-042A360B2C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426814D-D980-6242-A7CB-E83F99C9A029}"/>
              </a:ext>
            </a:extLst>
          </p:cNvPr>
          <p:cNvSpPr txBox="1"/>
          <p:nvPr/>
        </p:nvSpPr>
        <p:spPr>
          <a:xfrm>
            <a:off x="2196189" y="1691659"/>
            <a:ext cx="4751622" cy="15696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html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head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title Protected page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body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p Hi, #{name}!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p Welcome to the protected page.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F440636-8D15-684C-8F9F-3BE24F585A77}"/>
              </a:ext>
            </a:extLst>
          </p:cNvPr>
          <p:cNvSpPr txBox="1"/>
          <p:nvPr/>
        </p:nvSpPr>
        <p:spPr>
          <a:xfrm>
            <a:off x="4023366" y="1522382"/>
            <a:ext cx="3137397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app_server</a:t>
            </a:r>
            <a:r>
              <a:rPr lang="en-US" dirty="0">
                <a:solidFill>
                  <a:srgbClr val="FFFF00"/>
                </a:solidFill>
              </a:rPr>
              <a:t>/views/</a:t>
            </a:r>
            <a:r>
              <a:rPr lang="en-US" dirty="0" err="1">
                <a:solidFill>
                  <a:srgbClr val="FFFF00"/>
                </a:solidFill>
              </a:rPr>
              <a:t>protected.jade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082272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Document Object Model (DOM)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Your web browser represents the </a:t>
            </a:r>
            <a:br>
              <a:rPr lang="en-US" dirty="0"/>
            </a:br>
            <a:r>
              <a:rPr lang="en-US" dirty="0"/>
              <a:t>contents of an HTML page internally </a:t>
            </a:r>
            <a:br>
              <a:rPr lang="en-US" dirty="0"/>
            </a:br>
            <a:r>
              <a:rPr lang="en-US" dirty="0"/>
              <a:t>using the </a:t>
            </a:r>
            <a:r>
              <a:rPr lang="en-US" dirty="0">
                <a:solidFill>
                  <a:srgbClr val="B23C00"/>
                </a:solidFill>
              </a:rPr>
              <a:t>Document Object Model </a:t>
            </a:r>
            <a:r>
              <a:rPr lang="en-US" dirty="0"/>
              <a:t>(</a:t>
            </a:r>
            <a:r>
              <a:rPr lang="en-US" dirty="0">
                <a:solidFill>
                  <a:srgbClr val="B23C00"/>
                </a:solidFill>
              </a:rPr>
              <a:t>DOM</a:t>
            </a:r>
            <a:r>
              <a:rPr lang="en-US" dirty="0"/>
              <a:t>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332973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DOM</a:t>
            </a:r>
            <a:r>
              <a:rPr lang="en-US" i="1" dirty="0"/>
              <a:t>, cont’d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1493526"/>
          </a:xfrm>
        </p:spPr>
        <p:txBody>
          <a:bodyPr/>
          <a:lstStyle/>
          <a:p>
            <a:r>
              <a:rPr lang="en-US" dirty="0"/>
              <a:t>Several key objects of the DOM are </a:t>
            </a:r>
            <a:br>
              <a:rPr lang="en-US" dirty="0"/>
            </a:br>
            <a:r>
              <a:rPr lang="en-US" dirty="0"/>
              <a:t>children of the special 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window</a:t>
            </a:r>
            <a:r>
              <a:rPr lang="en-US" dirty="0">
                <a:solidFill>
                  <a:srgbClr val="0033CC"/>
                </a:solidFill>
              </a:rPr>
              <a:t> </a:t>
            </a:r>
            <a:r>
              <a:rPr lang="en-US" dirty="0"/>
              <a:t>object.</a:t>
            </a:r>
          </a:p>
          <a:p>
            <a:pPr lvl="1"/>
            <a:r>
              <a:rPr lang="en-US" dirty="0"/>
              <a:t>Some important children of 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window</a:t>
            </a:r>
            <a:r>
              <a:rPr lang="en-US" dirty="0"/>
              <a:t>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28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9875819"/>
              </p:ext>
            </p:extLst>
          </p:nvPr>
        </p:nvGraphicFramePr>
        <p:xfrm>
          <a:off x="1097318" y="2788927"/>
          <a:ext cx="7007976" cy="266192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2803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554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7214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Object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Represents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Notes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i="0" dirty="0">
                          <a:solidFill>
                            <a:srgbClr val="0033CC"/>
                          </a:solidFill>
                          <a:latin typeface="Courier New"/>
                          <a:cs typeface="Courier New"/>
                        </a:rPr>
                        <a:t>document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Current HTML page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Most commonly</a:t>
                      </a:r>
                      <a:r>
                        <a:rPr lang="en-US" baseline="0" dirty="0"/>
                        <a:t> scripted object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1" i="0" kern="1200" dirty="0">
                          <a:solidFill>
                            <a:srgbClr val="0033CC"/>
                          </a:solidFill>
                          <a:latin typeface="Courier New"/>
                          <a:ea typeface="+mn-ea"/>
                          <a:cs typeface="Courier New"/>
                        </a:rPr>
                        <a:t>location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Current page</a:t>
                      </a:r>
                      <a:r>
                        <a:rPr lang="en-US" baseline="0" dirty="0"/>
                        <a:t> URL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Change</a:t>
                      </a:r>
                      <a:r>
                        <a:rPr lang="en-US" baseline="0" dirty="0"/>
                        <a:t> </a:t>
                      </a:r>
                      <a:r>
                        <a:rPr lang="en-US" sz="1800" b="1" i="0" kern="1200" dirty="0" err="1">
                          <a:solidFill>
                            <a:srgbClr val="0033CC"/>
                          </a:solidFill>
                          <a:latin typeface="Courier New"/>
                          <a:ea typeface="+mn-ea"/>
                          <a:cs typeface="Courier New"/>
                        </a:rPr>
                        <a:t>location.href</a:t>
                      </a:r>
                      <a:r>
                        <a:rPr lang="en-US" baseline="0" dirty="0"/>
                        <a:t> </a:t>
                      </a:r>
                      <a:br>
                        <a:rPr lang="en-US" baseline="0" dirty="0"/>
                      </a:br>
                      <a:r>
                        <a:rPr lang="en-US" baseline="0" dirty="0"/>
                        <a:t>to move to another page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1" i="0" kern="1200" dirty="0">
                          <a:solidFill>
                            <a:srgbClr val="0033CC"/>
                          </a:solidFill>
                          <a:latin typeface="Courier New"/>
                          <a:ea typeface="+mn-ea"/>
                          <a:cs typeface="Courier New"/>
                        </a:rPr>
                        <a:t>history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List of recently visited</a:t>
                      </a:r>
                      <a:r>
                        <a:rPr lang="en-US" baseline="0" dirty="0"/>
                        <a:t> pages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Access to view </a:t>
                      </a:r>
                      <a:br>
                        <a:rPr lang="en-US" dirty="0"/>
                      </a:br>
                      <a:r>
                        <a:rPr lang="en-US" dirty="0"/>
                        <a:t>previously visited pages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1" i="0" kern="1200" dirty="0">
                          <a:solidFill>
                            <a:srgbClr val="0033CC"/>
                          </a:solidFill>
                          <a:latin typeface="Courier New"/>
                          <a:ea typeface="+mn-ea"/>
                          <a:cs typeface="Courier New"/>
                        </a:rPr>
                        <a:t>status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Browser status bar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Use to set a message </a:t>
                      </a:r>
                      <a:br>
                        <a:rPr lang="en-US" dirty="0"/>
                      </a:br>
                      <a:r>
                        <a:rPr lang="en-US" dirty="0"/>
                        <a:t>in the status bar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530123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Chrome and the DOM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4145258"/>
          </a:xfrm>
        </p:spPr>
        <p:txBody>
          <a:bodyPr/>
          <a:lstStyle/>
          <a:p>
            <a:r>
              <a:rPr lang="en-US" dirty="0"/>
              <a:t>Use the Chrome browser’s </a:t>
            </a:r>
            <a:r>
              <a:rPr lang="en-US" dirty="0">
                <a:solidFill>
                  <a:srgbClr val="B23C00"/>
                </a:solidFill>
              </a:rPr>
              <a:t>Developer Tools </a:t>
            </a:r>
            <a:br>
              <a:rPr lang="en-US" dirty="0"/>
            </a:br>
            <a:r>
              <a:rPr lang="en-US" dirty="0"/>
              <a:t>to manually manipulate the DOM.</a:t>
            </a:r>
          </a:p>
          <a:p>
            <a:pPr lvl="4"/>
            <a:endParaRPr lang="en-US" dirty="0"/>
          </a:p>
          <a:p>
            <a:r>
              <a:rPr lang="en-US" dirty="0"/>
              <a:t>Load any web page into the Chrome browser.</a:t>
            </a:r>
          </a:p>
          <a:p>
            <a:pPr lvl="1"/>
            <a:r>
              <a:rPr lang="en-US" dirty="0"/>
              <a:t>View </a:t>
            </a:r>
            <a:r>
              <a:rPr lang="en-US" dirty="0">
                <a:sym typeface="Wingdings"/>
              </a:rPr>
              <a:t> Developer  Developer Tools</a:t>
            </a:r>
          </a:p>
          <a:p>
            <a:pPr lvl="1"/>
            <a:r>
              <a:rPr lang="en-US" dirty="0">
                <a:sym typeface="Wingdings"/>
              </a:rPr>
              <a:t>Console tab</a:t>
            </a:r>
          </a:p>
          <a:p>
            <a:pPr lvl="5"/>
            <a:endParaRPr lang="en-US" dirty="0">
              <a:sym typeface="Wingdings"/>
            </a:endParaRPr>
          </a:p>
          <a:p>
            <a:r>
              <a:rPr lang="en-US" dirty="0">
                <a:sym typeface="Wingdings"/>
              </a:rPr>
              <a:t>Enter </a:t>
            </a:r>
          </a:p>
          <a:p>
            <a:pPr lvl="1"/>
            <a:r>
              <a:rPr lang="en-US" dirty="0">
                <a:sym typeface="Wingdings"/>
              </a:rPr>
              <a:t>Chrome displays the valid choices in a </a:t>
            </a:r>
            <a:br>
              <a:rPr lang="en-US" dirty="0">
                <a:sym typeface="Wingdings"/>
              </a:rPr>
            </a:br>
            <a:r>
              <a:rPr lang="en-US" dirty="0">
                <a:sym typeface="Wingdings"/>
              </a:rPr>
              <a:t>drop-down menu after you type each period.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004220" y="4126158"/>
            <a:ext cx="6956852" cy="40011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2000" b="1" dirty="0" err="1">
                <a:latin typeface="Courier New"/>
                <a:cs typeface="Courier New"/>
                <a:sym typeface="Wingdings"/>
              </a:rPr>
              <a:t>document.body.style.</a:t>
            </a:r>
            <a:r>
              <a:rPr lang="en-US" sz="2000" b="1" dirty="0" err="1">
                <a:solidFill>
                  <a:srgbClr val="B23C00"/>
                </a:solidFill>
                <a:latin typeface="Courier New"/>
                <a:cs typeface="Courier New"/>
                <a:sym typeface="Wingdings"/>
              </a:rPr>
              <a:t>backgroundColor</a:t>
            </a:r>
            <a:r>
              <a:rPr lang="en-US" sz="2000" b="1" dirty="0">
                <a:latin typeface="Courier New"/>
                <a:cs typeface="Courier New"/>
                <a:sym typeface="Wingdings"/>
              </a:rPr>
              <a:t>="yellow"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502045" y="6199372"/>
            <a:ext cx="731991" cy="338554"/>
          </a:xfrm>
          <a:prstGeom prst="rect">
            <a:avLst/>
          </a:prstGeom>
          <a:noFill/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B23C00"/>
                </a:solidFill>
              </a:rPr>
              <a:t>Demo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64979" y="5497743"/>
            <a:ext cx="8787532" cy="40011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33CC"/>
                </a:solidFill>
              </a:rPr>
              <a:t>Note: CSS uses </a:t>
            </a:r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background-color</a:t>
            </a:r>
            <a:r>
              <a:rPr lang="en-US" sz="2000" b="1" dirty="0">
                <a:solidFill>
                  <a:srgbClr val="0033CC"/>
                </a:solidFill>
                <a:latin typeface="+mn-lt"/>
                <a:cs typeface="Courier New"/>
              </a:rPr>
              <a:t> </a:t>
            </a:r>
            <a:r>
              <a:rPr lang="en-US" sz="2000" dirty="0">
                <a:solidFill>
                  <a:srgbClr val="0033CC"/>
                </a:solidFill>
              </a:rPr>
              <a:t>but DOM uses </a:t>
            </a:r>
            <a:r>
              <a:rPr lang="en-US" sz="2000" b="1" dirty="0" err="1">
                <a:solidFill>
                  <a:srgbClr val="B23C00"/>
                </a:solidFill>
                <a:latin typeface="Courier New"/>
                <a:cs typeface="Courier New"/>
              </a:rPr>
              <a:t>backgroundColor</a:t>
            </a:r>
            <a:r>
              <a:rPr lang="en-US" sz="2000" dirty="0">
                <a:solidFill>
                  <a:srgbClr val="0033CC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026340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Sessions</a:t>
            </a:r>
            <a:r>
              <a:rPr lang="en-US" i="1" dirty="0"/>
              <a:t>, cont’d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34464"/>
            <a:ext cx="8229600" cy="4937706"/>
          </a:xfrm>
        </p:spPr>
        <p:txBody>
          <a:bodyPr/>
          <a:lstStyle/>
          <a:p>
            <a:r>
              <a:rPr lang="en-US" dirty="0"/>
              <a:t>The application can keep track of a </a:t>
            </a:r>
            <a:br>
              <a:rPr lang="en-US" dirty="0"/>
            </a:br>
            <a:r>
              <a:rPr lang="en-US" dirty="0"/>
              <a:t>logged-in user in a </a:t>
            </a:r>
            <a:r>
              <a:rPr lang="en-US" dirty="0">
                <a:solidFill>
                  <a:srgbClr val="B23C00"/>
                </a:solidFill>
              </a:rPr>
              <a:t>session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A session records that a user is logged in </a:t>
            </a:r>
            <a:br>
              <a:rPr lang="en-US" dirty="0"/>
            </a:br>
            <a:r>
              <a:rPr lang="en-US" dirty="0"/>
              <a:t>so that each request doesn’t require a log in.</a:t>
            </a:r>
          </a:p>
          <a:p>
            <a:pPr lvl="5"/>
            <a:endParaRPr lang="en-US" dirty="0"/>
          </a:p>
          <a:p>
            <a:r>
              <a:rPr lang="en-US" dirty="0"/>
              <a:t>Each logged-in user is in a </a:t>
            </a:r>
            <a:r>
              <a:rPr lang="en-US" dirty="0">
                <a:solidFill>
                  <a:srgbClr val="B23C00"/>
                </a:solidFill>
              </a:rPr>
              <a:t>separate</a:t>
            </a:r>
            <a:r>
              <a:rPr lang="en-US" dirty="0"/>
              <a:t> session.</a:t>
            </a:r>
          </a:p>
          <a:p>
            <a:pPr lvl="4"/>
            <a:endParaRPr lang="en-US" dirty="0"/>
          </a:p>
          <a:p>
            <a:r>
              <a:rPr lang="en-US" dirty="0"/>
              <a:t>When a request comes in, how can your web application determine </a:t>
            </a:r>
            <a:r>
              <a:rPr lang="en-US" dirty="0">
                <a:solidFill>
                  <a:srgbClr val="B23C00"/>
                </a:solidFill>
              </a:rPr>
              <a:t>which session</a:t>
            </a:r>
            <a:r>
              <a:rPr lang="en-US" dirty="0"/>
              <a:t> (and therefore </a:t>
            </a:r>
            <a:r>
              <a:rPr lang="en-US" dirty="0">
                <a:solidFill>
                  <a:srgbClr val="B23C00"/>
                </a:solidFill>
              </a:rPr>
              <a:t>which user</a:t>
            </a:r>
            <a:r>
              <a:rPr lang="en-US" dirty="0"/>
              <a:t>) the request belongs to?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09756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JavaScript, Again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365806" y="1325902"/>
            <a:ext cx="8229600" cy="4846267"/>
          </a:xfrm>
        </p:spPr>
        <p:txBody>
          <a:bodyPr/>
          <a:lstStyle/>
          <a:p>
            <a:r>
              <a:rPr lang="en-US" dirty="0"/>
              <a:t>Originally used only on the client side.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Interpreted by the browser.</a:t>
            </a:r>
          </a:p>
          <a:p>
            <a:pPr lvl="1"/>
            <a:r>
              <a:rPr lang="en-US" dirty="0"/>
              <a:t>Now available on the server via </a:t>
            </a:r>
            <a:r>
              <a:rPr lang="en-US" dirty="0" err="1"/>
              <a:t>node.js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Open-source </a:t>
            </a:r>
            <a:r>
              <a:rPr lang="en-US" dirty="0">
                <a:solidFill>
                  <a:srgbClr val="B23C00"/>
                </a:solidFill>
              </a:rPr>
              <a:t>V8 JavaScript engine </a:t>
            </a:r>
            <a:r>
              <a:rPr lang="en-US" dirty="0"/>
              <a:t>developed </a:t>
            </a:r>
            <a:br>
              <a:rPr lang="en-US" dirty="0"/>
            </a:br>
            <a:r>
              <a:rPr lang="en-US" dirty="0"/>
              <a:t>for Google’s Chrome browser.</a:t>
            </a:r>
          </a:p>
          <a:p>
            <a:pPr lvl="5"/>
            <a:endParaRPr lang="en-US" dirty="0"/>
          </a:p>
          <a:p>
            <a:r>
              <a:rPr lang="en-US" dirty="0"/>
              <a:t>Syntax similar to Java.</a:t>
            </a:r>
          </a:p>
          <a:p>
            <a:pPr lvl="1"/>
            <a:r>
              <a:rPr lang="en-US" dirty="0"/>
              <a:t>interpreted</a:t>
            </a:r>
          </a:p>
          <a:p>
            <a:pPr lvl="1"/>
            <a:r>
              <a:rPr lang="en-US" dirty="0"/>
              <a:t>object-oriented</a:t>
            </a:r>
          </a:p>
          <a:p>
            <a:pPr lvl="1"/>
            <a:r>
              <a:rPr lang="en-US" dirty="0"/>
              <a:t>weakly typed</a:t>
            </a:r>
          </a:p>
          <a:p>
            <a:pPr lvl="1"/>
            <a:r>
              <a:rPr lang="en-US" dirty="0"/>
              <a:t>dynamic</a:t>
            </a:r>
          </a:p>
        </p:txBody>
      </p:sp>
    </p:spTree>
    <p:extLst>
      <p:ext uri="{BB962C8B-B14F-4D97-AF65-F5344CB8AC3E}">
        <p14:creationId xmlns:p14="http://schemas.microsoft.com/office/powerpoint/2010/main" val="182417109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JavaScript, Again</a:t>
            </a:r>
            <a:r>
              <a:rPr lang="en-US" i="1" dirty="0"/>
              <a:t>, cont’d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365806" y="1325903"/>
            <a:ext cx="8229600" cy="4754828"/>
          </a:xfrm>
        </p:spPr>
        <p:txBody>
          <a:bodyPr/>
          <a:lstStyle/>
          <a:p>
            <a:r>
              <a:rPr lang="en-US" dirty="0"/>
              <a:t>Purposes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Validate user’s form input data</a:t>
            </a:r>
          </a:p>
          <a:p>
            <a:pPr lvl="1"/>
            <a:r>
              <a:rPr lang="en-US" dirty="0"/>
              <a:t>Provide interactivity</a:t>
            </a:r>
          </a:p>
          <a:p>
            <a:pPr lvl="1"/>
            <a:r>
              <a:rPr lang="en-US" dirty="0"/>
              <a:t>Modify existing HTML page</a:t>
            </a:r>
          </a:p>
          <a:p>
            <a:pPr lvl="5"/>
            <a:endParaRPr lang="en-US" dirty="0"/>
          </a:p>
          <a:p>
            <a:r>
              <a:rPr lang="en-US" dirty="0"/>
              <a:t>On the client side, you can write JavaScript code that </a:t>
            </a:r>
            <a:r>
              <a:rPr lang="en-US" dirty="0">
                <a:solidFill>
                  <a:srgbClr val="B23C00"/>
                </a:solidFill>
              </a:rPr>
              <a:t>directly manipulates the DOM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3506405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JavaScript Code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32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82928" y="1325903"/>
            <a:ext cx="8696073" cy="547842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/>
                <a:cs typeface="Courier New"/>
              </a:rPr>
              <a:t>&lt;!DOCTYPE html&gt;</a:t>
            </a:r>
          </a:p>
          <a:p>
            <a:r>
              <a:rPr lang="en-US" sz="1400" b="1" dirty="0">
                <a:latin typeface="Courier New"/>
                <a:cs typeface="Courier New"/>
              </a:rPr>
              <a:t>&lt;html </a:t>
            </a:r>
            <a:r>
              <a:rPr lang="en-US" sz="1400" b="1" dirty="0" err="1">
                <a:latin typeface="Courier New"/>
                <a:cs typeface="Courier New"/>
              </a:rPr>
              <a:t>lang</a:t>
            </a:r>
            <a:r>
              <a:rPr lang="en-US" sz="1400" b="1" dirty="0">
                <a:latin typeface="Courier New"/>
                <a:cs typeface="Courier New"/>
              </a:rPr>
              <a:t>="en-US"&gt;</a:t>
            </a:r>
          </a:p>
          <a:p>
            <a:r>
              <a:rPr lang="en-US" sz="1400" b="1" dirty="0">
                <a:latin typeface="Courier New"/>
                <a:cs typeface="Courier New"/>
              </a:rPr>
              <a:t>&lt;head&gt;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&lt;meta charset="UTF-8"&gt;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&lt;title&gt;Background Color #1&lt;/title&gt;</a:t>
            </a:r>
          </a:p>
          <a:p>
            <a:r>
              <a:rPr lang="en-US" sz="1400" b="1" dirty="0">
                <a:latin typeface="Courier New"/>
                <a:cs typeface="Courier New"/>
              </a:rPr>
              <a:t>&lt;/head&gt;</a:t>
            </a:r>
          </a:p>
          <a:p>
            <a:endParaRPr lang="en-US" sz="1400" b="1" dirty="0">
              <a:latin typeface="Courier New"/>
              <a:cs typeface="Courier New"/>
            </a:endParaRPr>
          </a:p>
          <a:p>
            <a:r>
              <a:rPr lang="en-US" sz="1400" b="1" dirty="0">
                <a:latin typeface="Courier New"/>
                <a:cs typeface="Courier New"/>
              </a:rPr>
              <a:t>&lt;body&gt;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&lt;form action=""&gt;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    &lt;</a:t>
            </a:r>
            <a:r>
              <a:rPr lang="en-US" sz="1400" b="1" dirty="0" err="1">
                <a:latin typeface="Courier New"/>
                <a:cs typeface="Courier New"/>
              </a:rPr>
              <a:t>fieldset</a:t>
            </a:r>
            <a:r>
              <a:rPr lang="en-US" sz="1400" b="1" dirty="0">
                <a:latin typeface="Courier New"/>
                <a:cs typeface="Courier New"/>
              </a:rPr>
              <a:t>&gt;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        &lt;legend&gt;Color buttons&lt;/legend&gt;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        &lt;p&gt;</a:t>
            </a:r>
          </a:p>
          <a:p>
            <a:r>
              <a:rPr lang="fi-FI" sz="1400" b="1" dirty="0">
                <a:latin typeface="Courier New"/>
                <a:cs typeface="Courier New"/>
              </a:rPr>
              <a:t>                &lt;input </a:t>
            </a:r>
            <a:r>
              <a:rPr lang="fi-FI" sz="1400" b="1" dirty="0" err="1">
                <a:latin typeface="Courier New"/>
                <a:cs typeface="Courier New"/>
              </a:rPr>
              <a:t>type="button</a:t>
            </a:r>
            <a:r>
              <a:rPr lang="fi-FI" sz="1400" b="1" dirty="0">
                <a:latin typeface="Courier New"/>
                <a:cs typeface="Courier New"/>
              </a:rPr>
              <a:t>" </a:t>
            </a:r>
            <a:r>
              <a:rPr lang="fi-FI" sz="1400" b="1" dirty="0" err="1">
                <a:latin typeface="Courier New"/>
                <a:cs typeface="Courier New"/>
              </a:rPr>
              <a:t>value="Red</a:t>
            </a:r>
            <a:r>
              <a:rPr lang="fi-FI" sz="1400" b="1" dirty="0">
                <a:latin typeface="Courier New"/>
                <a:cs typeface="Courier New"/>
              </a:rPr>
              <a:t>"</a:t>
            </a:r>
          </a:p>
          <a:p>
            <a:r>
              <a:rPr lang="fi-FI" sz="1400" b="1" dirty="0">
                <a:latin typeface="Courier New"/>
                <a:cs typeface="Courier New"/>
              </a:rPr>
              <a:t>                       </a:t>
            </a:r>
            <a:r>
              <a:rPr lang="fi-FI" sz="1400" b="1" dirty="0" err="1">
                <a:solidFill>
                  <a:srgbClr val="B23C00"/>
                </a:solidFill>
                <a:latin typeface="Courier New"/>
                <a:cs typeface="Courier New"/>
              </a:rPr>
              <a:t>onclick="document.body.style.backgroundColor='red</a:t>
            </a:r>
            <a:r>
              <a:rPr lang="fi-FI" sz="1400" b="1" dirty="0">
                <a:solidFill>
                  <a:srgbClr val="B23C00"/>
                </a:solidFill>
                <a:latin typeface="Courier New"/>
                <a:cs typeface="Courier New"/>
              </a:rPr>
              <a:t>'"</a:t>
            </a:r>
            <a:r>
              <a:rPr lang="fi-FI" sz="1400" b="1" dirty="0">
                <a:latin typeface="Courier New"/>
                <a:cs typeface="Courier New"/>
              </a:rPr>
              <a:t> /&gt;</a:t>
            </a:r>
          </a:p>
          <a:p>
            <a:r>
              <a:rPr lang="fi-FI" sz="1400" b="1" dirty="0">
                <a:latin typeface="Courier New"/>
                <a:cs typeface="Courier New"/>
              </a:rPr>
              <a:t>                &lt;input </a:t>
            </a:r>
            <a:r>
              <a:rPr lang="fi-FI" sz="1400" b="1" dirty="0" err="1">
                <a:latin typeface="Courier New"/>
                <a:cs typeface="Courier New"/>
              </a:rPr>
              <a:t>type="button</a:t>
            </a:r>
            <a:r>
              <a:rPr lang="fi-FI" sz="1400" b="1" dirty="0">
                <a:latin typeface="Courier New"/>
                <a:cs typeface="Courier New"/>
              </a:rPr>
              <a:t>" </a:t>
            </a:r>
            <a:r>
              <a:rPr lang="fi-FI" sz="1400" b="1" dirty="0" err="1">
                <a:latin typeface="Courier New"/>
                <a:cs typeface="Courier New"/>
              </a:rPr>
              <a:t>value="Green</a:t>
            </a:r>
            <a:r>
              <a:rPr lang="fi-FI" sz="1400" b="1" dirty="0">
                <a:latin typeface="Courier New"/>
                <a:cs typeface="Courier New"/>
              </a:rPr>
              <a:t>"</a:t>
            </a:r>
          </a:p>
          <a:p>
            <a:r>
              <a:rPr lang="fi-FI" sz="1400" b="1" dirty="0">
                <a:latin typeface="Courier New"/>
                <a:cs typeface="Courier New"/>
              </a:rPr>
              <a:t>                       </a:t>
            </a:r>
            <a:r>
              <a:rPr lang="fi-FI" sz="1400" b="1" dirty="0" err="1">
                <a:solidFill>
                  <a:srgbClr val="B23C00"/>
                </a:solidFill>
                <a:latin typeface="Courier New"/>
                <a:cs typeface="Courier New"/>
              </a:rPr>
              <a:t>onclick="document.body.style.backgroundColor='green</a:t>
            </a:r>
            <a:r>
              <a:rPr lang="fi-FI" sz="1400" b="1" dirty="0">
                <a:solidFill>
                  <a:srgbClr val="B23C00"/>
                </a:solidFill>
                <a:latin typeface="Courier New"/>
                <a:cs typeface="Courier New"/>
              </a:rPr>
              <a:t>'" </a:t>
            </a:r>
            <a:r>
              <a:rPr lang="fi-FI" sz="1400" b="1" dirty="0">
                <a:latin typeface="Courier New"/>
                <a:cs typeface="Courier New"/>
              </a:rPr>
              <a:t>/&gt;</a:t>
            </a:r>
          </a:p>
          <a:p>
            <a:r>
              <a:rPr lang="fi-FI" sz="1400" b="1" dirty="0">
                <a:latin typeface="Courier New"/>
                <a:cs typeface="Courier New"/>
              </a:rPr>
              <a:t>                &lt;input </a:t>
            </a:r>
            <a:r>
              <a:rPr lang="fi-FI" sz="1400" b="1" dirty="0" err="1">
                <a:latin typeface="Courier New"/>
                <a:cs typeface="Courier New"/>
              </a:rPr>
              <a:t>type="button</a:t>
            </a:r>
            <a:r>
              <a:rPr lang="fi-FI" sz="1400" b="1" dirty="0">
                <a:latin typeface="Courier New"/>
                <a:cs typeface="Courier New"/>
              </a:rPr>
              <a:t>" </a:t>
            </a:r>
            <a:r>
              <a:rPr lang="fi-FI" sz="1400" b="1" dirty="0" err="1">
                <a:latin typeface="Courier New"/>
                <a:cs typeface="Courier New"/>
              </a:rPr>
              <a:t>value="Blue</a:t>
            </a:r>
            <a:r>
              <a:rPr lang="fi-FI" sz="1400" b="1" dirty="0">
                <a:latin typeface="Courier New"/>
                <a:cs typeface="Courier New"/>
              </a:rPr>
              <a:t>"</a:t>
            </a:r>
          </a:p>
          <a:p>
            <a:r>
              <a:rPr lang="fi-FI" sz="1400" b="1" dirty="0">
                <a:latin typeface="Courier New"/>
                <a:cs typeface="Courier New"/>
              </a:rPr>
              <a:t>                       </a:t>
            </a:r>
            <a:r>
              <a:rPr lang="fi-FI" sz="1400" b="1" dirty="0" err="1">
                <a:solidFill>
                  <a:srgbClr val="B23C00"/>
                </a:solidFill>
                <a:latin typeface="Courier New"/>
                <a:cs typeface="Courier New"/>
              </a:rPr>
              <a:t>onclick="document.body.style.backgroundColor='blue</a:t>
            </a:r>
            <a:r>
              <a:rPr lang="fi-FI" sz="1400" b="1" dirty="0">
                <a:solidFill>
                  <a:srgbClr val="B23C00"/>
                </a:solidFill>
                <a:latin typeface="Courier New"/>
                <a:cs typeface="Courier New"/>
              </a:rPr>
              <a:t>'" </a:t>
            </a:r>
            <a:r>
              <a:rPr lang="fi-FI" sz="1400" b="1" dirty="0">
                <a:latin typeface="Courier New"/>
                <a:cs typeface="Courier New"/>
              </a:rPr>
              <a:t>/&gt;</a:t>
            </a:r>
          </a:p>
          <a:p>
            <a:r>
              <a:rPr lang="fi-FI" sz="1400" b="1" dirty="0">
                <a:latin typeface="Courier New"/>
                <a:cs typeface="Courier New"/>
              </a:rPr>
              <a:t>            &lt;/p&gt;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    &lt;/</a:t>
            </a:r>
            <a:r>
              <a:rPr lang="en-US" sz="1400" b="1" dirty="0" err="1">
                <a:latin typeface="Courier New"/>
                <a:cs typeface="Courier New"/>
              </a:rPr>
              <a:t>fieldset</a:t>
            </a:r>
            <a:r>
              <a:rPr lang="en-US" sz="1400" b="1" dirty="0">
                <a:latin typeface="Courier New"/>
                <a:cs typeface="Courier New"/>
              </a:rPr>
              <a:t>&gt;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&lt;/form&gt;</a:t>
            </a:r>
          </a:p>
          <a:p>
            <a:r>
              <a:rPr lang="en-US" sz="1400" b="1" dirty="0">
                <a:latin typeface="Courier New"/>
                <a:cs typeface="Courier New"/>
              </a:rPr>
              <a:t>&lt;/body&gt;</a:t>
            </a:r>
          </a:p>
          <a:p>
            <a:r>
              <a:rPr lang="en-US" sz="1400" b="1" dirty="0">
                <a:latin typeface="Courier New"/>
                <a:cs typeface="Courier New"/>
              </a:rPr>
              <a:t>&lt;/html&gt;</a:t>
            </a:r>
          </a:p>
          <a:p>
            <a:endParaRPr lang="en-US" sz="1400" b="1" dirty="0">
              <a:latin typeface="Courier New"/>
              <a:cs typeface="Courier New"/>
            </a:endParaRPr>
          </a:p>
          <a:p>
            <a:endParaRPr lang="en-US" sz="1400" b="1" dirty="0">
              <a:latin typeface="Courier New"/>
              <a:cs typeface="Courier New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931927" y="5532097"/>
            <a:ext cx="2172390" cy="70788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000" dirty="0">
                <a:solidFill>
                  <a:srgbClr val="0033CC"/>
                </a:solidFill>
              </a:rPr>
              <a:t>Button events</a:t>
            </a:r>
          </a:p>
          <a:p>
            <a:pPr marL="285750" indent="-285750">
              <a:buFont typeface="Arial"/>
              <a:buChar char="•"/>
            </a:pPr>
            <a:r>
              <a:rPr lang="en-US" sz="2000" dirty="0">
                <a:solidFill>
                  <a:srgbClr val="0033CC"/>
                </a:solidFill>
              </a:rPr>
              <a:t>Event handlers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492219" y="1234464"/>
            <a:ext cx="2478463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js</a:t>
            </a:r>
            <a:r>
              <a:rPr lang="en-US" dirty="0">
                <a:solidFill>
                  <a:srgbClr val="FFFF00"/>
                </a:solidFill>
              </a:rPr>
              <a:t>/backgroundcolor1.html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040374" y="6199372"/>
            <a:ext cx="731991" cy="338554"/>
          </a:xfrm>
          <a:prstGeom prst="rect">
            <a:avLst/>
          </a:prstGeom>
          <a:solidFill>
            <a:schemeClr val="bg1"/>
          </a:solidFill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B23C00"/>
                </a:solidFill>
              </a:rPr>
              <a:t>Demo</a:t>
            </a:r>
          </a:p>
        </p:txBody>
      </p:sp>
    </p:spTree>
    <p:extLst>
      <p:ext uri="{BB962C8B-B14F-4D97-AF65-F5344CB8AC3E}">
        <p14:creationId xmlns:p14="http://schemas.microsoft.com/office/powerpoint/2010/main" val="106306607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JavaScript Function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188757" y="1234464"/>
            <a:ext cx="5540850" cy="5447644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b="1" dirty="0">
                <a:latin typeface="Courier New"/>
                <a:cs typeface="Courier New"/>
              </a:rPr>
              <a:t>&lt;!DOCTYPE html&gt;</a:t>
            </a:r>
          </a:p>
          <a:p>
            <a:r>
              <a:rPr lang="en-US" sz="1200" b="1" dirty="0">
                <a:latin typeface="Courier New"/>
                <a:cs typeface="Courier New"/>
              </a:rPr>
              <a:t>&lt;html </a:t>
            </a:r>
            <a:r>
              <a:rPr lang="en-US" sz="1200" b="1" dirty="0" err="1">
                <a:latin typeface="Courier New"/>
                <a:cs typeface="Courier New"/>
              </a:rPr>
              <a:t>lang</a:t>
            </a:r>
            <a:r>
              <a:rPr lang="en-US" sz="1200" b="1" dirty="0">
                <a:latin typeface="Courier New"/>
                <a:cs typeface="Courier New"/>
              </a:rPr>
              <a:t>="en-US"&gt;</a:t>
            </a:r>
          </a:p>
          <a:p>
            <a:r>
              <a:rPr lang="en-US" sz="1200" b="1" dirty="0">
                <a:latin typeface="Courier New"/>
                <a:cs typeface="Courier New"/>
              </a:rPr>
              <a:t>&lt;head&gt;</a:t>
            </a:r>
          </a:p>
          <a:p>
            <a:r>
              <a:rPr lang="en-US" sz="1200" b="1" dirty="0">
                <a:latin typeface="Courier New"/>
                <a:cs typeface="Courier New"/>
              </a:rPr>
              <a:t>    &lt;meta charset="UTF-8"&gt;</a:t>
            </a:r>
          </a:p>
          <a:p>
            <a:r>
              <a:rPr lang="en-US" sz="1200" b="1" dirty="0">
                <a:latin typeface="Courier New"/>
                <a:cs typeface="Courier New"/>
              </a:rPr>
              <a:t>    &lt;title&gt;Background Color #2&lt;/title&gt;</a:t>
            </a:r>
          </a:p>
          <a:p>
            <a:r>
              <a:rPr lang="en-US" sz="1200" b="1" dirty="0">
                <a:solidFill>
                  <a:srgbClr val="008000"/>
                </a:solidFill>
                <a:latin typeface="Courier New"/>
                <a:cs typeface="Courier New"/>
              </a:rPr>
              <a:t>    &lt;script type="text/</a:t>
            </a:r>
            <a:r>
              <a:rPr lang="en-US" sz="1200" b="1" dirty="0" err="1">
                <a:solidFill>
                  <a:srgbClr val="008000"/>
                </a:solidFill>
                <a:latin typeface="Courier New"/>
                <a:cs typeface="Courier New"/>
              </a:rPr>
              <a:t>javascript</a:t>
            </a:r>
            <a:r>
              <a:rPr lang="en-US" sz="1200" b="1" dirty="0">
                <a:solidFill>
                  <a:srgbClr val="008000"/>
                </a:solidFill>
                <a:latin typeface="Courier New"/>
                <a:cs typeface="Courier New"/>
              </a:rPr>
              <a:t>"&gt;</a:t>
            </a:r>
          </a:p>
          <a:p>
            <a:r>
              <a:rPr lang="en-US" sz="1200" b="1" dirty="0">
                <a:solidFill>
                  <a:srgbClr val="B23C00"/>
                </a:solidFill>
                <a:latin typeface="Courier New"/>
                <a:cs typeface="Courier New"/>
              </a:rPr>
              <a:t>        function </a:t>
            </a:r>
            <a:r>
              <a:rPr lang="en-US" sz="1200" b="1" dirty="0" err="1">
                <a:solidFill>
                  <a:srgbClr val="B23C00"/>
                </a:solidFill>
                <a:latin typeface="Courier New"/>
                <a:cs typeface="Courier New"/>
              </a:rPr>
              <a:t>changeBGColor</a:t>
            </a:r>
            <a:r>
              <a:rPr lang="en-US" sz="1200" b="1" dirty="0">
                <a:solidFill>
                  <a:srgbClr val="B23C00"/>
                </a:solidFill>
                <a:latin typeface="Courier New"/>
                <a:cs typeface="Courier New"/>
              </a:rPr>
              <a:t>(color)</a:t>
            </a:r>
          </a:p>
          <a:p>
            <a:r>
              <a:rPr lang="en-US" sz="1200" b="1" dirty="0">
                <a:solidFill>
                  <a:srgbClr val="B23C00"/>
                </a:solidFill>
                <a:latin typeface="Courier New"/>
                <a:cs typeface="Courier New"/>
              </a:rPr>
              <a:t>        {</a:t>
            </a:r>
          </a:p>
          <a:p>
            <a:r>
              <a:rPr lang="en-US" sz="1200" b="1" dirty="0">
                <a:solidFill>
                  <a:srgbClr val="B23C00"/>
                </a:solidFill>
                <a:latin typeface="Courier New"/>
                <a:cs typeface="Courier New"/>
              </a:rPr>
              <a:t>            </a:t>
            </a:r>
            <a:r>
              <a:rPr lang="en-US" sz="1200" b="1" dirty="0" err="1">
                <a:solidFill>
                  <a:srgbClr val="B23C00"/>
                </a:solidFill>
                <a:latin typeface="Courier New"/>
                <a:cs typeface="Courier New"/>
              </a:rPr>
              <a:t>document.body.style.backgroundColor</a:t>
            </a:r>
            <a:r>
              <a:rPr lang="en-US" sz="1200" b="1" dirty="0">
                <a:solidFill>
                  <a:srgbClr val="B23C00"/>
                </a:solidFill>
                <a:latin typeface="Courier New"/>
                <a:cs typeface="Courier New"/>
              </a:rPr>
              <a:t> = color;</a:t>
            </a:r>
          </a:p>
          <a:p>
            <a:r>
              <a:rPr lang="en-US" sz="1200" b="1" dirty="0">
                <a:solidFill>
                  <a:srgbClr val="B23C00"/>
                </a:solidFill>
                <a:latin typeface="Courier New"/>
                <a:cs typeface="Courier New"/>
              </a:rPr>
              <a:t>        }</a:t>
            </a:r>
          </a:p>
          <a:p>
            <a:r>
              <a:rPr lang="en-US" sz="1200" b="1" dirty="0">
                <a:solidFill>
                  <a:srgbClr val="008000"/>
                </a:solidFill>
                <a:latin typeface="Courier New"/>
                <a:cs typeface="Courier New"/>
              </a:rPr>
              <a:t>    &lt;/script&gt;</a:t>
            </a:r>
          </a:p>
          <a:p>
            <a:r>
              <a:rPr lang="en-US" sz="1200" b="1" dirty="0">
                <a:latin typeface="Courier New"/>
                <a:cs typeface="Courier New"/>
              </a:rPr>
              <a:t>&lt;/head&gt;</a:t>
            </a:r>
          </a:p>
          <a:p>
            <a:endParaRPr lang="en-US" sz="1200" b="1" dirty="0">
              <a:latin typeface="Courier New"/>
              <a:cs typeface="Courier New"/>
            </a:endParaRPr>
          </a:p>
          <a:p>
            <a:r>
              <a:rPr lang="en-US" sz="1200" b="1" dirty="0">
                <a:latin typeface="Courier New"/>
                <a:cs typeface="Courier New"/>
              </a:rPr>
              <a:t>&lt;body&gt;</a:t>
            </a:r>
          </a:p>
          <a:p>
            <a:r>
              <a:rPr lang="en-US" sz="1200" b="1" dirty="0">
                <a:latin typeface="Courier New"/>
                <a:cs typeface="Courier New"/>
              </a:rPr>
              <a:t>    &lt;form action=""&gt;</a:t>
            </a:r>
          </a:p>
          <a:p>
            <a:r>
              <a:rPr lang="en-US" sz="1200" b="1" dirty="0">
                <a:latin typeface="Courier New"/>
                <a:cs typeface="Courier New"/>
              </a:rPr>
              <a:t>        &lt;</a:t>
            </a:r>
            <a:r>
              <a:rPr lang="en-US" sz="1200" b="1" dirty="0" err="1">
                <a:latin typeface="Courier New"/>
                <a:cs typeface="Courier New"/>
              </a:rPr>
              <a:t>fieldset</a:t>
            </a:r>
            <a:r>
              <a:rPr lang="en-US" sz="1200" b="1" dirty="0">
                <a:latin typeface="Courier New"/>
                <a:cs typeface="Courier New"/>
              </a:rPr>
              <a:t>&gt;</a:t>
            </a:r>
          </a:p>
          <a:p>
            <a:r>
              <a:rPr lang="en-US" sz="1200" b="1" dirty="0">
                <a:latin typeface="Courier New"/>
                <a:cs typeface="Courier New"/>
              </a:rPr>
              <a:t>            &lt;legend&gt;Color buttons&lt;/legend&gt;</a:t>
            </a:r>
          </a:p>
          <a:p>
            <a:r>
              <a:rPr lang="en-US" sz="1200" b="1" dirty="0">
                <a:latin typeface="Courier New"/>
                <a:cs typeface="Courier New"/>
              </a:rPr>
              <a:t>            &lt;p&gt;</a:t>
            </a:r>
          </a:p>
          <a:p>
            <a:r>
              <a:rPr lang="fi-FI" sz="1200" b="1" dirty="0">
                <a:latin typeface="Courier New"/>
                <a:cs typeface="Courier New"/>
              </a:rPr>
              <a:t>                &lt;input </a:t>
            </a:r>
            <a:r>
              <a:rPr lang="fi-FI" sz="1200" b="1" dirty="0" err="1">
                <a:latin typeface="Courier New"/>
                <a:cs typeface="Courier New"/>
              </a:rPr>
              <a:t>type="button</a:t>
            </a:r>
            <a:r>
              <a:rPr lang="fi-FI" sz="1200" b="1" dirty="0">
                <a:latin typeface="Courier New"/>
                <a:cs typeface="Courier New"/>
              </a:rPr>
              <a:t>" </a:t>
            </a:r>
            <a:r>
              <a:rPr lang="fi-FI" sz="1200" b="1" dirty="0" err="1">
                <a:latin typeface="Courier New"/>
                <a:cs typeface="Courier New"/>
              </a:rPr>
              <a:t>value="Red</a:t>
            </a:r>
            <a:r>
              <a:rPr lang="fi-FI" sz="1200" b="1" dirty="0">
                <a:latin typeface="Courier New"/>
                <a:cs typeface="Courier New"/>
              </a:rPr>
              <a:t>"</a:t>
            </a:r>
          </a:p>
          <a:p>
            <a:r>
              <a:rPr lang="fr-FR" sz="1200" b="1" dirty="0">
                <a:latin typeface="Courier New"/>
                <a:cs typeface="Courier New"/>
              </a:rPr>
              <a:t>                       </a:t>
            </a:r>
            <a:r>
              <a:rPr lang="fr-FR" sz="1200" b="1" dirty="0" err="1">
                <a:solidFill>
                  <a:srgbClr val="B23C00"/>
                </a:solidFill>
                <a:latin typeface="Courier New"/>
                <a:cs typeface="Courier New"/>
              </a:rPr>
              <a:t>onclick</a:t>
            </a:r>
            <a:r>
              <a:rPr lang="fr-FR" sz="1200" b="1" dirty="0">
                <a:solidFill>
                  <a:srgbClr val="B23C00"/>
                </a:solidFill>
                <a:latin typeface="Courier New"/>
                <a:cs typeface="Courier New"/>
              </a:rPr>
              <a:t>="</a:t>
            </a:r>
            <a:r>
              <a:rPr lang="fr-FR" sz="1200" b="1" dirty="0" err="1">
                <a:solidFill>
                  <a:srgbClr val="B23C00"/>
                </a:solidFill>
                <a:latin typeface="Courier New"/>
                <a:cs typeface="Courier New"/>
              </a:rPr>
              <a:t>changeBGColor</a:t>
            </a:r>
            <a:r>
              <a:rPr lang="fr-FR" sz="1200" b="1" dirty="0">
                <a:solidFill>
                  <a:srgbClr val="B23C00"/>
                </a:solidFill>
                <a:latin typeface="Courier New"/>
                <a:cs typeface="Courier New"/>
              </a:rPr>
              <a:t>('</a:t>
            </a:r>
            <a:r>
              <a:rPr lang="fr-FR" sz="1200" b="1" dirty="0" err="1">
                <a:solidFill>
                  <a:srgbClr val="B23C00"/>
                </a:solidFill>
                <a:latin typeface="Courier New"/>
                <a:cs typeface="Courier New"/>
              </a:rPr>
              <a:t>red</a:t>
            </a:r>
            <a:r>
              <a:rPr lang="fr-FR" sz="1200" b="1" dirty="0">
                <a:solidFill>
                  <a:srgbClr val="B23C00"/>
                </a:solidFill>
                <a:latin typeface="Courier New"/>
                <a:cs typeface="Courier New"/>
              </a:rPr>
              <a:t>')"</a:t>
            </a:r>
            <a:r>
              <a:rPr lang="fr-FR" sz="1200" b="1" dirty="0">
                <a:latin typeface="Courier New"/>
                <a:cs typeface="Courier New"/>
              </a:rPr>
              <a:t> /&gt;</a:t>
            </a:r>
          </a:p>
          <a:p>
            <a:r>
              <a:rPr lang="fi-FI" sz="1200" b="1" dirty="0">
                <a:latin typeface="Courier New"/>
                <a:cs typeface="Courier New"/>
              </a:rPr>
              <a:t>                &lt;input </a:t>
            </a:r>
            <a:r>
              <a:rPr lang="fi-FI" sz="1200" b="1" dirty="0" err="1">
                <a:latin typeface="Courier New"/>
                <a:cs typeface="Courier New"/>
              </a:rPr>
              <a:t>type="button</a:t>
            </a:r>
            <a:r>
              <a:rPr lang="fi-FI" sz="1200" b="1" dirty="0">
                <a:latin typeface="Courier New"/>
                <a:cs typeface="Courier New"/>
              </a:rPr>
              <a:t>" </a:t>
            </a:r>
            <a:r>
              <a:rPr lang="fi-FI" sz="1200" b="1" dirty="0" err="1">
                <a:latin typeface="Courier New"/>
                <a:cs typeface="Courier New"/>
              </a:rPr>
              <a:t>value="Green</a:t>
            </a:r>
            <a:r>
              <a:rPr lang="fi-FI" sz="1200" b="1" dirty="0">
                <a:latin typeface="Courier New"/>
                <a:cs typeface="Courier New"/>
              </a:rPr>
              <a:t>"</a:t>
            </a:r>
          </a:p>
          <a:p>
            <a:r>
              <a:rPr lang="en-US" sz="1200" b="1" dirty="0">
                <a:latin typeface="Courier New"/>
                <a:cs typeface="Courier New"/>
              </a:rPr>
              <a:t>                       </a:t>
            </a:r>
            <a:r>
              <a:rPr lang="en-US" sz="1200" b="1" dirty="0" err="1">
                <a:solidFill>
                  <a:srgbClr val="B23C00"/>
                </a:solidFill>
                <a:latin typeface="Courier New"/>
                <a:cs typeface="Courier New"/>
              </a:rPr>
              <a:t>onclick</a:t>
            </a:r>
            <a:r>
              <a:rPr lang="en-US" sz="1200" b="1" dirty="0">
                <a:solidFill>
                  <a:srgbClr val="B23C00"/>
                </a:solidFill>
                <a:latin typeface="Courier New"/>
                <a:cs typeface="Courier New"/>
              </a:rPr>
              <a:t>="</a:t>
            </a:r>
            <a:r>
              <a:rPr lang="en-US" sz="1200" b="1" dirty="0" err="1">
                <a:solidFill>
                  <a:srgbClr val="B23C00"/>
                </a:solidFill>
                <a:latin typeface="Courier New"/>
                <a:cs typeface="Courier New"/>
              </a:rPr>
              <a:t>changeBGColor</a:t>
            </a:r>
            <a:r>
              <a:rPr lang="en-US" sz="1200" b="1" dirty="0">
                <a:solidFill>
                  <a:srgbClr val="B23C00"/>
                </a:solidFill>
                <a:latin typeface="Courier New"/>
                <a:cs typeface="Courier New"/>
              </a:rPr>
              <a:t>('green')" </a:t>
            </a:r>
            <a:r>
              <a:rPr lang="en-US" sz="1200" b="1" dirty="0">
                <a:latin typeface="Courier New"/>
                <a:cs typeface="Courier New"/>
              </a:rPr>
              <a:t>/&gt;</a:t>
            </a:r>
          </a:p>
          <a:p>
            <a:r>
              <a:rPr lang="fi-FI" sz="1200" b="1" dirty="0">
                <a:latin typeface="Courier New"/>
                <a:cs typeface="Courier New"/>
              </a:rPr>
              <a:t>                &lt;input </a:t>
            </a:r>
            <a:r>
              <a:rPr lang="fi-FI" sz="1200" b="1" dirty="0" err="1">
                <a:latin typeface="Courier New"/>
                <a:cs typeface="Courier New"/>
              </a:rPr>
              <a:t>type="button</a:t>
            </a:r>
            <a:r>
              <a:rPr lang="fi-FI" sz="1200" b="1" dirty="0">
                <a:latin typeface="Courier New"/>
                <a:cs typeface="Courier New"/>
              </a:rPr>
              <a:t>" </a:t>
            </a:r>
            <a:r>
              <a:rPr lang="fi-FI" sz="1200" b="1" dirty="0" err="1">
                <a:latin typeface="Courier New"/>
                <a:cs typeface="Courier New"/>
              </a:rPr>
              <a:t>value="Blue</a:t>
            </a:r>
            <a:r>
              <a:rPr lang="fi-FI" sz="1200" b="1" dirty="0">
                <a:latin typeface="Courier New"/>
                <a:cs typeface="Courier New"/>
              </a:rPr>
              <a:t>"</a:t>
            </a:r>
          </a:p>
          <a:p>
            <a:r>
              <a:rPr lang="en-US" sz="1200" b="1" dirty="0">
                <a:latin typeface="Courier New"/>
                <a:cs typeface="Courier New"/>
              </a:rPr>
              <a:t>                       </a:t>
            </a:r>
            <a:r>
              <a:rPr lang="en-US" sz="1200" b="1" dirty="0" err="1">
                <a:solidFill>
                  <a:srgbClr val="B23C00"/>
                </a:solidFill>
                <a:latin typeface="Courier New"/>
                <a:cs typeface="Courier New"/>
              </a:rPr>
              <a:t>onclick</a:t>
            </a:r>
            <a:r>
              <a:rPr lang="en-US" sz="1200" b="1" dirty="0">
                <a:solidFill>
                  <a:srgbClr val="B23C00"/>
                </a:solidFill>
                <a:latin typeface="Courier New"/>
                <a:cs typeface="Courier New"/>
              </a:rPr>
              <a:t>="</a:t>
            </a:r>
            <a:r>
              <a:rPr lang="en-US" sz="1200" b="1" dirty="0" err="1">
                <a:solidFill>
                  <a:srgbClr val="B23C00"/>
                </a:solidFill>
                <a:latin typeface="Courier New"/>
                <a:cs typeface="Courier New"/>
              </a:rPr>
              <a:t>changeBGColor</a:t>
            </a:r>
            <a:r>
              <a:rPr lang="en-US" sz="1200" b="1" dirty="0">
                <a:solidFill>
                  <a:srgbClr val="B23C00"/>
                </a:solidFill>
                <a:latin typeface="Courier New"/>
                <a:cs typeface="Courier New"/>
              </a:rPr>
              <a:t>('blue')"</a:t>
            </a:r>
            <a:r>
              <a:rPr lang="en-US" sz="1200" b="1" dirty="0">
                <a:latin typeface="Courier New"/>
                <a:cs typeface="Courier New"/>
              </a:rPr>
              <a:t> /&gt;</a:t>
            </a:r>
          </a:p>
          <a:p>
            <a:r>
              <a:rPr lang="en-US" sz="1200" b="1" dirty="0">
                <a:latin typeface="Courier New"/>
                <a:cs typeface="Courier New"/>
              </a:rPr>
              <a:t>            &lt;/p&gt;</a:t>
            </a:r>
          </a:p>
          <a:p>
            <a:r>
              <a:rPr lang="en-US" sz="1200" b="1" dirty="0">
                <a:latin typeface="Courier New"/>
                <a:cs typeface="Courier New"/>
              </a:rPr>
              <a:t>        &lt;/</a:t>
            </a:r>
            <a:r>
              <a:rPr lang="en-US" sz="1200" b="1" dirty="0" err="1">
                <a:latin typeface="Courier New"/>
                <a:cs typeface="Courier New"/>
              </a:rPr>
              <a:t>fieldset</a:t>
            </a:r>
            <a:r>
              <a:rPr lang="en-US" sz="1200" b="1" dirty="0">
                <a:latin typeface="Courier New"/>
                <a:cs typeface="Courier New"/>
              </a:rPr>
              <a:t>&gt;</a:t>
            </a:r>
          </a:p>
          <a:p>
            <a:r>
              <a:rPr lang="en-US" sz="1200" b="1" dirty="0">
                <a:latin typeface="Courier New"/>
                <a:cs typeface="Courier New"/>
              </a:rPr>
              <a:t>    &lt;/form&gt;</a:t>
            </a:r>
          </a:p>
          <a:p>
            <a:r>
              <a:rPr lang="en-US" sz="1200" b="1" dirty="0">
                <a:latin typeface="Courier New"/>
                <a:cs typeface="Courier New"/>
              </a:rPr>
              <a:t>&lt;/body&gt;</a:t>
            </a:r>
          </a:p>
          <a:p>
            <a:r>
              <a:rPr lang="en-US" sz="1200" b="1" dirty="0">
                <a:latin typeface="Courier New"/>
                <a:cs typeface="Courier New"/>
              </a:rPr>
              <a:t>&lt;/html&gt;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0" y="1325903"/>
            <a:ext cx="2478463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js</a:t>
            </a:r>
            <a:r>
              <a:rPr lang="en-US" dirty="0">
                <a:solidFill>
                  <a:srgbClr val="FFFF00"/>
                </a:solidFill>
              </a:rPr>
              <a:t>/backgroundcolor2.html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040374" y="6199372"/>
            <a:ext cx="731991" cy="338554"/>
          </a:xfrm>
          <a:prstGeom prst="rect">
            <a:avLst/>
          </a:prstGeom>
          <a:noFill/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B23C00"/>
                </a:solidFill>
              </a:rPr>
              <a:t>Demo</a:t>
            </a:r>
          </a:p>
        </p:txBody>
      </p:sp>
    </p:spTree>
    <p:extLst>
      <p:ext uri="{BB962C8B-B14F-4D97-AF65-F5344CB8AC3E}">
        <p14:creationId xmlns:p14="http://schemas.microsoft.com/office/powerpoint/2010/main" val="845087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JavaScript Variables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295400"/>
            <a:ext cx="8320995" cy="2225039"/>
          </a:xfrm>
        </p:spPr>
        <p:txBody>
          <a:bodyPr/>
          <a:lstStyle/>
          <a:p>
            <a:r>
              <a:rPr lang="en-US" dirty="0"/>
              <a:t>JavaScript variables are </a:t>
            </a:r>
            <a:r>
              <a:rPr lang="en-US" dirty="0">
                <a:solidFill>
                  <a:srgbClr val="B23C00"/>
                </a:solidFill>
              </a:rPr>
              <a:t>dynamically typed</a:t>
            </a:r>
            <a:r>
              <a:rPr lang="en-US" dirty="0"/>
              <a:t>.</a:t>
            </a:r>
          </a:p>
          <a:p>
            <a:pPr lvl="5"/>
            <a:endParaRPr lang="en-US" dirty="0"/>
          </a:p>
          <a:p>
            <a:pPr lvl="1"/>
            <a:r>
              <a:rPr lang="en-US" dirty="0"/>
              <a:t>The type of a variable’s value </a:t>
            </a:r>
            <a:br>
              <a:rPr lang="en-US" dirty="0"/>
            </a:br>
            <a:r>
              <a:rPr lang="en-US" dirty="0"/>
              <a:t>is determined at run time.</a:t>
            </a:r>
          </a:p>
          <a:p>
            <a:pPr lvl="6"/>
            <a:endParaRPr lang="en-US" dirty="0"/>
          </a:p>
          <a:p>
            <a:pPr lvl="1"/>
            <a:r>
              <a:rPr lang="en-US" dirty="0"/>
              <a:t>What is the value of 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sum</a:t>
            </a:r>
            <a:r>
              <a:rPr lang="en-US" dirty="0">
                <a:cs typeface="Courier New"/>
              </a:rPr>
              <a:t> </a:t>
            </a:r>
            <a:r>
              <a:rPr lang="en-US" dirty="0"/>
              <a:t>in each example?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233740" y="3611878"/>
            <a:ext cx="2709845" cy="1015663"/>
          </a:xfrm>
          <a:prstGeom prst="rect">
            <a:avLst/>
          </a:prstGeom>
          <a:solidFill>
            <a:srgbClr val="F2F2F2"/>
          </a:solidFill>
          <a:ln>
            <a:solidFill>
              <a:schemeClr val="bg1">
                <a:lumMod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 err="1">
                <a:latin typeface="Courier New"/>
                <a:cs typeface="Courier New"/>
              </a:rPr>
              <a:t>var</a:t>
            </a:r>
            <a:r>
              <a:rPr lang="en-US" sz="2000" b="1" dirty="0">
                <a:latin typeface="Courier New"/>
                <a:cs typeface="Courier New"/>
              </a:rPr>
              <a:t> x = "1";</a:t>
            </a:r>
          </a:p>
          <a:p>
            <a:r>
              <a:rPr lang="en-US" sz="2000" b="1" dirty="0" err="1">
                <a:latin typeface="Courier New"/>
                <a:cs typeface="Courier New"/>
              </a:rPr>
              <a:t>var</a:t>
            </a:r>
            <a:r>
              <a:rPr lang="en-US" sz="2000" b="1" dirty="0">
                <a:latin typeface="Courier New"/>
                <a:cs typeface="Courier New"/>
              </a:rPr>
              <a:t> y = "2";</a:t>
            </a:r>
          </a:p>
          <a:p>
            <a:r>
              <a:rPr lang="en-US" sz="2000" b="1" dirty="0" err="1">
                <a:latin typeface="Courier New"/>
                <a:cs typeface="Courier New"/>
              </a:rPr>
              <a:t>var</a:t>
            </a:r>
            <a:r>
              <a:rPr lang="en-US" sz="2000" b="1" dirty="0">
                <a:latin typeface="Courier New"/>
                <a:cs typeface="Courier New"/>
              </a:rPr>
              <a:t> sum = x + y;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233740" y="4901858"/>
            <a:ext cx="2709845" cy="1015663"/>
          </a:xfrm>
          <a:prstGeom prst="rect">
            <a:avLst/>
          </a:prstGeom>
          <a:solidFill>
            <a:srgbClr val="F2F2F2"/>
          </a:solidFill>
          <a:ln>
            <a:solidFill>
              <a:schemeClr val="bg1">
                <a:lumMod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 err="1">
                <a:latin typeface="Courier New"/>
                <a:cs typeface="Courier New"/>
              </a:rPr>
              <a:t>var</a:t>
            </a:r>
            <a:r>
              <a:rPr lang="en-US" sz="2000" b="1" dirty="0">
                <a:latin typeface="Courier New"/>
                <a:cs typeface="Courier New"/>
              </a:rPr>
              <a:t> x = 1;</a:t>
            </a:r>
          </a:p>
          <a:p>
            <a:r>
              <a:rPr lang="en-US" sz="2000" b="1" dirty="0" err="1">
                <a:latin typeface="Courier New"/>
                <a:cs typeface="Courier New"/>
              </a:rPr>
              <a:t>var</a:t>
            </a:r>
            <a:r>
              <a:rPr lang="en-US" sz="2000" b="1" dirty="0">
                <a:latin typeface="Courier New"/>
                <a:cs typeface="Courier New"/>
              </a:rPr>
              <a:t> y = 2;</a:t>
            </a:r>
          </a:p>
          <a:p>
            <a:r>
              <a:rPr lang="en-US" sz="2000" b="1" dirty="0" err="1">
                <a:latin typeface="Courier New"/>
                <a:cs typeface="Courier New"/>
              </a:rPr>
              <a:t>var</a:t>
            </a:r>
            <a:r>
              <a:rPr lang="en-US" sz="2000" b="1" dirty="0">
                <a:latin typeface="Courier New"/>
                <a:cs typeface="Courier New"/>
              </a:rPr>
              <a:t> sum = x + y;</a:t>
            </a:r>
          </a:p>
        </p:txBody>
      </p:sp>
    </p:spTree>
    <p:extLst>
      <p:ext uri="{BB962C8B-B14F-4D97-AF65-F5344CB8AC3E}">
        <p14:creationId xmlns:p14="http://schemas.microsoft.com/office/powerpoint/2010/main" val="774811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Obtaining Text Input Field Values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371635" y="1234464"/>
            <a:ext cx="6466190" cy="4832092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/>
                <a:cs typeface="Courier New"/>
              </a:rPr>
              <a:t>&lt;body&gt;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&lt;form action=""&gt;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    &lt;</a:t>
            </a:r>
            <a:r>
              <a:rPr lang="en-US" sz="1400" b="1" dirty="0" err="1">
                <a:latin typeface="Courier New"/>
                <a:cs typeface="Courier New"/>
              </a:rPr>
              <a:t>fieldset</a:t>
            </a:r>
            <a:r>
              <a:rPr lang="en-US" sz="1400" b="1" dirty="0">
                <a:latin typeface="Courier New"/>
                <a:cs typeface="Courier New"/>
              </a:rPr>
              <a:t>&gt;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        &lt;legend&gt;User input&lt;/legend&gt;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        &lt;p&gt;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            &lt;label&gt;First number:&lt;/label&gt;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            &lt;input </a:t>
            </a:r>
            <a:r>
              <a:rPr lang="en-US" sz="1400" b="1" dirty="0">
                <a:solidFill>
                  <a:srgbClr val="B23C00"/>
                </a:solidFill>
                <a:latin typeface="Courier New"/>
                <a:cs typeface="Courier New"/>
              </a:rPr>
              <a:t>id="first" </a:t>
            </a:r>
            <a:r>
              <a:rPr lang="en-US" sz="1400" b="1" dirty="0">
                <a:latin typeface="Courier New"/>
                <a:cs typeface="Courier New"/>
              </a:rPr>
              <a:t>type="text" /&gt;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        &lt;/p&gt;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        &lt;p&gt;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            &lt;label&gt;Second number:&lt;/label&gt;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            &lt;input </a:t>
            </a:r>
            <a:r>
              <a:rPr lang="en-US" sz="1400" b="1" dirty="0">
                <a:solidFill>
                  <a:srgbClr val="B23C00"/>
                </a:solidFill>
                <a:latin typeface="Courier New"/>
                <a:cs typeface="Courier New"/>
              </a:rPr>
              <a:t>id="second" </a:t>
            </a:r>
            <a:r>
              <a:rPr lang="en-US" sz="1400" b="1" dirty="0">
                <a:latin typeface="Courier New"/>
                <a:cs typeface="Courier New"/>
              </a:rPr>
              <a:t>type="text" /&gt;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        &lt;/p&gt;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        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        &lt;p&gt;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            &lt;input type="button" value="Add version 1"</a:t>
            </a:r>
          </a:p>
          <a:p>
            <a:r>
              <a:rPr lang="cs-CZ" sz="1400" b="1" dirty="0">
                <a:latin typeface="Courier New"/>
                <a:cs typeface="Courier New"/>
              </a:rPr>
              <a:t>                       </a:t>
            </a:r>
            <a:r>
              <a:rPr lang="cs-CZ" sz="1400" b="1" dirty="0" err="1">
                <a:solidFill>
                  <a:srgbClr val="B23C00"/>
                </a:solidFill>
                <a:latin typeface="Courier New"/>
                <a:cs typeface="Courier New"/>
              </a:rPr>
              <a:t>onclick</a:t>
            </a:r>
            <a:r>
              <a:rPr lang="cs-CZ" sz="1400" b="1" dirty="0">
                <a:solidFill>
                  <a:srgbClr val="B23C00"/>
                </a:solidFill>
                <a:latin typeface="Courier New"/>
                <a:cs typeface="Courier New"/>
              </a:rPr>
              <a:t>="add1()" </a:t>
            </a:r>
            <a:r>
              <a:rPr lang="cs-CZ" sz="1400" b="1" dirty="0">
                <a:latin typeface="Courier New"/>
                <a:cs typeface="Courier New"/>
              </a:rPr>
              <a:t>/&gt;</a:t>
            </a:r>
          </a:p>
          <a:p>
            <a:r>
              <a:rPr lang="cs-CZ" sz="1400" b="1" dirty="0">
                <a:latin typeface="Courier New"/>
                <a:cs typeface="Courier New"/>
              </a:rPr>
              <a:t>                &lt;input type="</a:t>
            </a:r>
            <a:r>
              <a:rPr lang="cs-CZ" sz="1400" b="1" dirty="0" err="1">
                <a:latin typeface="Courier New"/>
                <a:cs typeface="Courier New"/>
              </a:rPr>
              <a:t>button</a:t>
            </a:r>
            <a:r>
              <a:rPr lang="cs-CZ" sz="1400" b="1" dirty="0">
                <a:latin typeface="Courier New"/>
                <a:cs typeface="Courier New"/>
              </a:rPr>
              <a:t>" </a:t>
            </a:r>
            <a:r>
              <a:rPr lang="cs-CZ" sz="1400" b="1" dirty="0" err="1">
                <a:latin typeface="Courier New"/>
                <a:cs typeface="Courier New"/>
              </a:rPr>
              <a:t>value</a:t>
            </a:r>
            <a:r>
              <a:rPr lang="cs-CZ" sz="1400" b="1" dirty="0">
                <a:latin typeface="Courier New"/>
                <a:cs typeface="Courier New"/>
              </a:rPr>
              <a:t>="</a:t>
            </a:r>
            <a:r>
              <a:rPr lang="cs-CZ" sz="1400" b="1" dirty="0" err="1">
                <a:latin typeface="Courier New"/>
                <a:cs typeface="Courier New"/>
              </a:rPr>
              <a:t>Add</a:t>
            </a:r>
            <a:r>
              <a:rPr lang="cs-CZ" sz="1400" b="1" dirty="0">
                <a:latin typeface="Courier New"/>
                <a:cs typeface="Courier New"/>
              </a:rPr>
              <a:t> </a:t>
            </a:r>
            <a:r>
              <a:rPr lang="cs-CZ" sz="1400" b="1" dirty="0" err="1">
                <a:latin typeface="Courier New"/>
                <a:cs typeface="Courier New"/>
              </a:rPr>
              <a:t>version</a:t>
            </a:r>
            <a:r>
              <a:rPr lang="cs-CZ" sz="1400" b="1" dirty="0">
                <a:latin typeface="Courier New"/>
                <a:cs typeface="Courier New"/>
              </a:rPr>
              <a:t> 2"</a:t>
            </a:r>
          </a:p>
          <a:p>
            <a:r>
              <a:rPr lang="cs-CZ" sz="1400" b="1" dirty="0">
                <a:latin typeface="Courier New"/>
                <a:cs typeface="Courier New"/>
              </a:rPr>
              <a:t>                       </a:t>
            </a:r>
            <a:r>
              <a:rPr lang="cs-CZ" sz="1400" b="1" dirty="0" err="1">
                <a:solidFill>
                  <a:srgbClr val="B23C00"/>
                </a:solidFill>
                <a:latin typeface="Courier New"/>
                <a:cs typeface="Courier New"/>
              </a:rPr>
              <a:t>onclick</a:t>
            </a:r>
            <a:r>
              <a:rPr lang="cs-CZ" sz="1400" b="1" dirty="0">
                <a:solidFill>
                  <a:srgbClr val="B23C00"/>
                </a:solidFill>
                <a:latin typeface="Courier New"/>
                <a:cs typeface="Courier New"/>
              </a:rPr>
              <a:t>="add2()" </a:t>
            </a:r>
            <a:r>
              <a:rPr lang="cs-CZ" sz="1400" b="1" dirty="0">
                <a:latin typeface="Courier New"/>
                <a:cs typeface="Courier New"/>
              </a:rPr>
              <a:t>/&gt;</a:t>
            </a:r>
          </a:p>
          <a:p>
            <a:r>
              <a:rPr lang="cs-CZ" sz="1400" b="1" dirty="0">
                <a:latin typeface="Courier New"/>
                <a:cs typeface="Courier New"/>
              </a:rPr>
              <a:t>            &lt;/p&gt;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    &lt;/</a:t>
            </a:r>
            <a:r>
              <a:rPr lang="en-US" sz="1400" b="1" dirty="0" err="1">
                <a:latin typeface="Courier New"/>
                <a:cs typeface="Courier New"/>
              </a:rPr>
              <a:t>fieldset</a:t>
            </a:r>
            <a:r>
              <a:rPr lang="en-US" sz="1400" b="1" dirty="0">
                <a:latin typeface="Courier New"/>
                <a:cs typeface="Courier New"/>
              </a:rPr>
              <a:t>&gt;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&lt;/form&gt;</a:t>
            </a:r>
          </a:p>
          <a:p>
            <a:r>
              <a:rPr lang="en-US" sz="1400" b="1" dirty="0">
                <a:latin typeface="Courier New"/>
                <a:cs typeface="Courier New"/>
              </a:rPr>
              <a:t>&lt;/body&gt;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675097" y="1325903"/>
            <a:ext cx="1406355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js</a:t>
            </a:r>
            <a:r>
              <a:rPr lang="en-US" dirty="0">
                <a:solidFill>
                  <a:srgbClr val="FFFF00"/>
                </a:solidFill>
              </a:rPr>
              <a:t>/adds1.html</a:t>
            </a:r>
          </a:p>
        </p:txBody>
      </p:sp>
    </p:spTree>
    <p:extLst>
      <p:ext uri="{BB962C8B-B14F-4D97-AF65-F5344CB8AC3E}">
        <p14:creationId xmlns:p14="http://schemas.microsoft.com/office/powerpoint/2010/main" val="314957734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Obtaining Text Input Field Values</a:t>
            </a:r>
            <a:r>
              <a:rPr lang="en-US" i="1" dirty="0"/>
              <a:t>, cont’d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69718" y="1285937"/>
            <a:ext cx="7917552" cy="4616648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/>
                <a:cs typeface="Courier New"/>
              </a:rPr>
              <a:t>&lt;head&gt;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&lt;meta charset="UTF-8"&gt;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&lt;title&gt;Add Versions #1&lt;/title&gt;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</a:t>
            </a:r>
            <a:r>
              <a:rPr lang="en-US" sz="1400" b="1" dirty="0">
                <a:solidFill>
                  <a:srgbClr val="008000"/>
                </a:solidFill>
                <a:latin typeface="Courier New"/>
                <a:cs typeface="Courier New"/>
              </a:rPr>
              <a:t>&lt;script type="text/</a:t>
            </a:r>
            <a:r>
              <a:rPr lang="en-US" sz="1400" b="1" dirty="0" err="1">
                <a:solidFill>
                  <a:srgbClr val="008000"/>
                </a:solidFill>
                <a:latin typeface="Courier New"/>
                <a:cs typeface="Courier New"/>
              </a:rPr>
              <a:t>javascript</a:t>
            </a:r>
            <a:r>
              <a:rPr lang="en-US" sz="1400" b="1" dirty="0">
                <a:solidFill>
                  <a:srgbClr val="008000"/>
                </a:solidFill>
                <a:latin typeface="Courier New"/>
                <a:cs typeface="Courier New"/>
              </a:rPr>
              <a:t>"&gt;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    function </a:t>
            </a:r>
            <a:r>
              <a:rPr lang="en-US" sz="1400" b="1" dirty="0">
                <a:solidFill>
                  <a:srgbClr val="B23C00"/>
                </a:solidFill>
                <a:latin typeface="Courier New"/>
                <a:cs typeface="Courier New"/>
              </a:rPr>
              <a:t>add1</a:t>
            </a:r>
            <a:r>
              <a:rPr lang="en-US" sz="1400" b="1" dirty="0">
                <a:latin typeface="Courier New"/>
                <a:cs typeface="Courier New"/>
              </a:rPr>
              <a:t>()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    {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       </a:t>
            </a:r>
            <a:r>
              <a:rPr lang="en-US" sz="1400" b="1" dirty="0" err="1">
                <a:latin typeface="Courier New"/>
                <a:cs typeface="Courier New"/>
              </a:rPr>
              <a:t>var</a:t>
            </a:r>
            <a:r>
              <a:rPr lang="en-US" sz="1400" b="1" dirty="0">
                <a:latin typeface="Courier New"/>
                <a:cs typeface="Courier New"/>
              </a:rPr>
              <a:t> x   = </a:t>
            </a:r>
            <a:r>
              <a:rPr lang="en-US" sz="1400" b="1" dirty="0" err="1">
                <a:solidFill>
                  <a:srgbClr val="B23C00"/>
                </a:solidFill>
                <a:latin typeface="Courier New"/>
                <a:cs typeface="Courier New"/>
              </a:rPr>
              <a:t>document.getElementById</a:t>
            </a:r>
            <a:r>
              <a:rPr lang="en-US" sz="1400" b="1" dirty="0">
                <a:solidFill>
                  <a:srgbClr val="B23C00"/>
                </a:solidFill>
                <a:latin typeface="Courier New"/>
                <a:cs typeface="Courier New"/>
              </a:rPr>
              <a:t>("first").value</a:t>
            </a:r>
            <a:r>
              <a:rPr lang="en-US" sz="1400" b="1" dirty="0">
                <a:latin typeface="Courier New"/>
                <a:cs typeface="Courier New"/>
              </a:rPr>
              <a:t>;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       </a:t>
            </a:r>
            <a:r>
              <a:rPr lang="en-US" sz="1400" b="1" dirty="0" err="1">
                <a:latin typeface="Courier New"/>
                <a:cs typeface="Courier New"/>
              </a:rPr>
              <a:t>var</a:t>
            </a:r>
            <a:r>
              <a:rPr lang="en-US" sz="1400" b="1" dirty="0">
                <a:latin typeface="Courier New"/>
                <a:cs typeface="Courier New"/>
              </a:rPr>
              <a:t> y   = </a:t>
            </a:r>
            <a:r>
              <a:rPr lang="en-US" sz="1400" b="1" dirty="0" err="1">
                <a:solidFill>
                  <a:srgbClr val="B23C00"/>
                </a:solidFill>
                <a:latin typeface="Courier New"/>
                <a:cs typeface="Courier New"/>
              </a:rPr>
              <a:t>document.getElementById</a:t>
            </a:r>
            <a:r>
              <a:rPr lang="en-US" sz="1400" b="1" dirty="0">
                <a:solidFill>
                  <a:srgbClr val="B23C00"/>
                </a:solidFill>
                <a:latin typeface="Courier New"/>
                <a:cs typeface="Courier New"/>
              </a:rPr>
              <a:t>("second").value</a:t>
            </a:r>
            <a:r>
              <a:rPr lang="en-US" sz="1400" b="1" dirty="0">
                <a:latin typeface="Courier New"/>
                <a:cs typeface="Courier New"/>
              </a:rPr>
              <a:t>;</a:t>
            </a:r>
          </a:p>
          <a:p>
            <a:r>
              <a:rPr lang="is-IS" sz="1400" b="1" dirty="0">
                <a:latin typeface="Courier New"/>
                <a:cs typeface="Courier New"/>
              </a:rPr>
              <a:t>           var sum = x + y;</a:t>
            </a:r>
          </a:p>
          <a:p>
            <a:r>
              <a:rPr lang="es-ES_tradnl" sz="1400" b="1" dirty="0">
                <a:latin typeface="Courier New"/>
                <a:cs typeface="Courier New"/>
              </a:rPr>
              <a:t>           </a:t>
            </a:r>
            <a:r>
              <a:rPr lang="es-ES_tradnl" sz="1400" b="1" dirty="0" err="1">
                <a:solidFill>
                  <a:srgbClr val="B23C00"/>
                </a:solidFill>
                <a:latin typeface="Courier New"/>
                <a:cs typeface="Courier New"/>
              </a:rPr>
              <a:t>alert</a:t>
            </a:r>
            <a:r>
              <a:rPr lang="es-ES_tradnl" sz="1400" b="1" dirty="0">
                <a:latin typeface="Courier New"/>
                <a:cs typeface="Courier New"/>
              </a:rPr>
              <a:t>(x + " + " + y + " = " + sum);</a:t>
            </a:r>
          </a:p>
          <a:p>
            <a:r>
              <a:rPr lang="es-ES_tradnl" sz="1400" b="1" dirty="0">
                <a:latin typeface="Courier New"/>
                <a:cs typeface="Courier New"/>
              </a:rPr>
              <a:t>        }</a:t>
            </a:r>
          </a:p>
          <a:p>
            <a:r>
              <a:rPr lang="es-ES_tradnl" sz="1400" b="1" dirty="0">
                <a:latin typeface="Courier New"/>
                <a:cs typeface="Courier New"/>
              </a:rPr>
              <a:t>        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    function </a:t>
            </a:r>
            <a:r>
              <a:rPr lang="en-US" sz="1400" b="1" dirty="0">
                <a:solidFill>
                  <a:srgbClr val="B23C00"/>
                </a:solidFill>
                <a:latin typeface="Courier New"/>
                <a:cs typeface="Courier New"/>
              </a:rPr>
              <a:t>add2</a:t>
            </a:r>
            <a:r>
              <a:rPr lang="en-US" sz="1400" b="1" dirty="0">
                <a:latin typeface="Courier New"/>
                <a:cs typeface="Courier New"/>
              </a:rPr>
              <a:t>()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    {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       </a:t>
            </a:r>
            <a:r>
              <a:rPr lang="en-US" sz="1400" b="1" dirty="0" err="1">
                <a:latin typeface="Courier New"/>
                <a:cs typeface="Courier New"/>
              </a:rPr>
              <a:t>var</a:t>
            </a:r>
            <a:r>
              <a:rPr lang="en-US" sz="1400" b="1" dirty="0">
                <a:latin typeface="Courier New"/>
                <a:cs typeface="Courier New"/>
              </a:rPr>
              <a:t> x   = </a:t>
            </a:r>
            <a:r>
              <a:rPr lang="en-US" sz="1400" b="1" dirty="0" err="1">
                <a:solidFill>
                  <a:srgbClr val="008000"/>
                </a:solidFill>
                <a:latin typeface="Courier New"/>
                <a:cs typeface="Courier New"/>
              </a:rPr>
              <a:t>parseInt</a:t>
            </a:r>
            <a:r>
              <a:rPr lang="en-US" sz="1400" b="1" dirty="0">
                <a:latin typeface="Courier New"/>
                <a:cs typeface="Courier New"/>
              </a:rPr>
              <a:t>(</a:t>
            </a:r>
            <a:r>
              <a:rPr lang="en-US" sz="1400" b="1" dirty="0" err="1">
                <a:solidFill>
                  <a:srgbClr val="B23C00"/>
                </a:solidFill>
                <a:latin typeface="Courier New"/>
                <a:cs typeface="Courier New"/>
              </a:rPr>
              <a:t>document.getElementById</a:t>
            </a:r>
            <a:r>
              <a:rPr lang="en-US" sz="1400" b="1" dirty="0">
                <a:solidFill>
                  <a:srgbClr val="B23C00"/>
                </a:solidFill>
                <a:latin typeface="Courier New"/>
                <a:cs typeface="Courier New"/>
              </a:rPr>
              <a:t>("first").value</a:t>
            </a:r>
            <a:r>
              <a:rPr lang="en-US" sz="1400" b="1" dirty="0">
                <a:latin typeface="Courier New"/>
                <a:cs typeface="Courier New"/>
              </a:rPr>
              <a:t>);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       </a:t>
            </a:r>
            <a:r>
              <a:rPr lang="en-US" sz="1400" b="1" dirty="0" err="1">
                <a:latin typeface="Courier New"/>
                <a:cs typeface="Courier New"/>
              </a:rPr>
              <a:t>var</a:t>
            </a:r>
            <a:r>
              <a:rPr lang="en-US" sz="1400" b="1" dirty="0">
                <a:latin typeface="Courier New"/>
                <a:cs typeface="Courier New"/>
              </a:rPr>
              <a:t> y   = </a:t>
            </a:r>
            <a:r>
              <a:rPr lang="en-US" sz="1400" b="1" dirty="0" err="1">
                <a:solidFill>
                  <a:srgbClr val="008000"/>
                </a:solidFill>
                <a:latin typeface="Courier New"/>
                <a:cs typeface="Courier New"/>
              </a:rPr>
              <a:t>parseInt</a:t>
            </a:r>
            <a:r>
              <a:rPr lang="en-US" sz="1400" b="1" dirty="0">
                <a:latin typeface="Courier New"/>
                <a:cs typeface="Courier New"/>
              </a:rPr>
              <a:t>(</a:t>
            </a:r>
            <a:r>
              <a:rPr lang="en-US" sz="1400" b="1" dirty="0" err="1">
                <a:solidFill>
                  <a:srgbClr val="B23C00"/>
                </a:solidFill>
                <a:latin typeface="Courier New"/>
                <a:cs typeface="Courier New"/>
              </a:rPr>
              <a:t>document.getElementById</a:t>
            </a:r>
            <a:r>
              <a:rPr lang="en-US" sz="1400" b="1" dirty="0">
                <a:solidFill>
                  <a:srgbClr val="B23C00"/>
                </a:solidFill>
                <a:latin typeface="Courier New"/>
                <a:cs typeface="Courier New"/>
              </a:rPr>
              <a:t>("second").value</a:t>
            </a:r>
            <a:r>
              <a:rPr lang="en-US" sz="1400" b="1" dirty="0">
                <a:latin typeface="Courier New"/>
                <a:cs typeface="Courier New"/>
              </a:rPr>
              <a:t>);</a:t>
            </a:r>
          </a:p>
          <a:p>
            <a:r>
              <a:rPr lang="is-IS" sz="1400" b="1" dirty="0">
                <a:latin typeface="Courier New"/>
                <a:cs typeface="Courier New"/>
              </a:rPr>
              <a:t>           var sum = x + y;</a:t>
            </a:r>
          </a:p>
          <a:p>
            <a:r>
              <a:rPr lang="es-ES_tradnl" sz="1400" b="1" dirty="0">
                <a:latin typeface="Courier New"/>
                <a:cs typeface="Courier New"/>
              </a:rPr>
              <a:t>           </a:t>
            </a:r>
            <a:r>
              <a:rPr lang="es-ES_tradnl" sz="1400" b="1" dirty="0" err="1">
                <a:solidFill>
                  <a:srgbClr val="B23C00"/>
                </a:solidFill>
                <a:latin typeface="Courier New"/>
                <a:cs typeface="Courier New"/>
              </a:rPr>
              <a:t>alert</a:t>
            </a:r>
            <a:r>
              <a:rPr lang="es-ES_tradnl" sz="1400" b="1" dirty="0">
                <a:latin typeface="Courier New"/>
                <a:cs typeface="Courier New"/>
              </a:rPr>
              <a:t>(x + " + " + y + " = " + sum);</a:t>
            </a:r>
          </a:p>
          <a:p>
            <a:r>
              <a:rPr lang="es-ES_tradnl" sz="1400" b="1" dirty="0">
                <a:latin typeface="Courier New"/>
                <a:cs typeface="Courier New"/>
              </a:rPr>
              <a:t>        }</a:t>
            </a:r>
          </a:p>
          <a:p>
            <a:r>
              <a:rPr lang="es-ES_tradnl" sz="1400" b="1" dirty="0">
                <a:solidFill>
                  <a:srgbClr val="008000"/>
                </a:solidFill>
                <a:latin typeface="Courier New"/>
                <a:cs typeface="Courier New"/>
              </a:rPr>
              <a:t>    &lt;/script&gt;</a:t>
            </a:r>
          </a:p>
          <a:p>
            <a:r>
              <a:rPr lang="en-US" sz="1400" b="1" dirty="0">
                <a:latin typeface="Courier New"/>
                <a:cs typeface="Courier New"/>
              </a:rPr>
              <a:t>&lt;/head&gt;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502045" y="6199372"/>
            <a:ext cx="731991" cy="338554"/>
          </a:xfrm>
          <a:prstGeom prst="rect">
            <a:avLst/>
          </a:prstGeom>
          <a:noFill/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B23C00"/>
                </a:solidFill>
              </a:rPr>
              <a:t>Demo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315170" y="1417342"/>
            <a:ext cx="1406355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js</a:t>
            </a:r>
            <a:r>
              <a:rPr lang="en-US" dirty="0">
                <a:solidFill>
                  <a:srgbClr val="FFFF00"/>
                </a:solidFill>
              </a:rPr>
              <a:t>/adds1.html</a:t>
            </a:r>
          </a:p>
        </p:txBody>
      </p:sp>
    </p:spTree>
    <p:extLst>
      <p:ext uri="{BB962C8B-B14F-4D97-AF65-F5344CB8AC3E}">
        <p14:creationId xmlns:p14="http://schemas.microsoft.com/office/powerpoint/2010/main" val="55216591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Modifying the DOM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554513" y="1325903"/>
            <a:ext cx="5587024" cy="2862323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>
                <a:latin typeface="Courier New"/>
                <a:cs typeface="Courier New"/>
              </a:rPr>
              <a:t>&lt;body&gt;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&lt;form action=""&gt;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    &lt;</a:t>
            </a:r>
            <a:r>
              <a:rPr lang="en-US" sz="1800" b="1" dirty="0" err="1">
                <a:latin typeface="Courier New"/>
                <a:cs typeface="Courier New"/>
              </a:rPr>
              <a:t>fieldset</a:t>
            </a:r>
            <a:r>
              <a:rPr lang="en-US" sz="1800" b="1" dirty="0">
                <a:latin typeface="Courier New"/>
                <a:cs typeface="Courier New"/>
              </a:rPr>
              <a:t>&gt;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        ...</a:t>
            </a:r>
            <a:endParaRPr lang="cs-CZ" sz="1800" b="1" dirty="0">
              <a:latin typeface="Courier New"/>
              <a:cs typeface="Courier New"/>
            </a:endParaRPr>
          </a:p>
          <a:p>
            <a:r>
              <a:rPr lang="en-US" sz="1800" b="1" dirty="0">
                <a:latin typeface="Courier New"/>
                <a:cs typeface="Courier New"/>
              </a:rPr>
              <a:t>        &lt;/</a:t>
            </a:r>
            <a:r>
              <a:rPr lang="en-US" sz="1800" b="1" dirty="0" err="1">
                <a:latin typeface="Courier New"/>
                <a:cs typeface="Courier New"/>
              </a:rPr>
              <a:t>fieldset</a:t>
            </a:r>
            <a:r>
              <a:rPr lang="en-US" sz="1800" b="1" dirty="0">
                <a:latin typeface="Courier New"/>
                <a:cs typeface="Courier New"/>
              </a:rPr>
              <a:t>&gt;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&lt;/form&gt;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</a:t>
            </a:r>
            <a:r>
              <a:rPr lang="en-US" sz="1800" b="1" dirty="0">
                <a:solidFill>
                  <a:srgbClr val="B23C00"/>
                </a:solidFill>
                <a:latin typeface="Courier New"/>
                <a:cs typeface="Courier New"/>
              </a:rPr>
              <a:t>&lt;div id="</a:t>
            </a:r>
            <a:r>
              <a:rPr lang="en-US" sz="1800" b="1" dirty="0" err="1">
                <a:solidFill>
                  <a:srgbClr val="008000"/>
                </a:solidFill>
                <a:latin typeface="Courier New"/>
                <a:cs typeface="Courier New"/>
              </a:rPr>
              <a:t>outputDiv</a:t>
            </a:r>
            <a:r>
              <a:rPr lang="en-US" sz="1800" b="1" dirty="0">
                <a:solidFill>
                  <a:srgbClr val="B23C00"/>
                </a:solidFill>
                <a:latin typeface="Courier New"/>
                <a:cs typeface="Courier New"/>
              </a:rPr>
              <a:t>"&gt;</a:t>
            </a:r>
          </a:p>
          <a:p>
            <a:r>
              <a:rPr lang="en-US" sz="1800" b="1" dirty="0">
                <a:solidFill>
                  <a:srgbClr val="B23C00"/>
                </a:solidFill>
                <a:latin typeface="Courier New"/>
                <a:cs typeface="Courier New"/>
              </a:rPr>
              <a:t>        &lt;p&gt;Output will appear here.&lt;/p&gt;</a:t>
            </a:r>
          </a:p>
          <a:p>
            <a:r>
              <a:rPr lang="en-US" sz="1800" b="1" dirty="0">
                <a:solidFill>
                  <a:srgbClr val="B23C00"/>
                </a:solidFill>
                <a:latin typeface="Courier New"/>
                <a:cs typeface="Courier New"/>
              </a:rPr>
              <a:t>    &lt;/div&gt;</a:t>
            </a:r>
          </a:p>
          <a:p>
            <a:r>
              <a:rPr lang="en-US" sz="1800" b="1" dirty="0">
                <a:latin typeface="Courier New"/>
                <a:cs typeface="Courier New"/>
              </a:rPr>
              <a:t>&lt;/body&gt;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035024" y="1417342"/>
            <a:ext cx="1406355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js</a:t>
            </a:r>
            <a:r>
              <a:rPr lang="en-US" dirty="0">
                <a:solidFill>
                  <a:srgbClr val="FFFF00"/>
                </a:solidFill>
              </a:rPr>
              <a:t>/adds2.html</a:t>
            </a:r>
          </a:p>
        </p:txBody>
      </p:sp>
    </p:spTree>
    <p:extLst>
      <p:ext uri="{BB962C8B-B14F-4D97-AF65-F5344CB8AC3E}">
        <p14:creationId xmlns:p14="http://schemas.microsoft.com/office/powerpoint/2010/main" val="297366668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Modifying the DOM</a:t>
            </a:r>
            <a:r>
              <a:rPr lang="en-US" i="1" dirty="0"/>
              <a:t>, cont’d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38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65806" y="1234464"/>
            <a:ext cx="7449375" cy="5509202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/>
                <a:cs typeface="Courier New"/>
              </a:rPr>
              <a:t>&lt;head&gt;</a:t>
            </a:r>
          </a:p>
          <a:p>
            <a:r>
              <a:rPr lang="en-US" b="1" dirty="0">
                <a:latin typeface="Courier New"/>
                <a:cs typeface="Courier New"/>
              </a:rPr>
              <a:t>    ...</a:t>
            </a:r>
          </a:p>
          <a:p>
            <a:r>
              <a:rPr lang="en-US" b="1" dirty="0">
                <a:latin typeface="Courier New"/>
                <a:cs typeface="Courier New"/>
              </a:rPr>
              <a:t>    </a:t>
            </a:r>
            <a:r>
              <a:rPr lang="en-US" b="1" dirty="0">
                <a:solidFill>
                  <a:srgbClr val="008000"/>
                </a:solidFill>
                <a:latin typeface="Courier New"/>
                <a:cs typeface="Courier New"/>
              </a:rPr>
              <a:t>&lt;script type="text/</a:t>
            </a:r>
            <a:r>
              <a:rPr lang="en-US" b="1" dirty="0" err="1">
                <a:solidFill>
                  <a:srgbClr val="008000"/>
                </a:solidFill>
                <a:latin typeface="Courier New"/>
                <a:cs typeface="Courier New"/>
              </a:rPr>
              <a:t>javascript</a:t>
            </a:r>
            <a:r>
              <a:rPr lang="en-US" b="1" dirty="0">
                <a:solidFill>
                  <a:srgbClr val="008000"/>
                </a:solidFill>
                <a:latin typeface="Courier New"/>
                <a:cs typeface="Courier New"/>
              </a:rPr>
              <a:t>"&gt;</a:t>
            </a:r>
          </a:p>
          <a:p>
            <a:r>
              <a:rPr lang="en-US" b="1" dirty="0">
                <a:latin typeface="Courier New"/>
                <a:cs typeface="Courier New"/>
              </a:rPr>
              <a:t>        function </a:t>
            </a:r>
            <a:r>
              <a:rPr lang="en-US" b="1" dirty="0" err="1">
                <a:solidFill>
                  <a:srgbClr val="B23C00"/>
                </a:solidFill>
                <a:latin typeface="Courier New"/>
                <a:cs typeface="Courier New"/>
              </a:rPr>
              <a:t>outputSum</a:t>
            </a:r>
            <a:r>
              <a:rPr lang="en-US" b="1" dirty="0">
                <a:latin typeface="Courier New"/>
                <a:cs typeface="Courier New"/>
              </a:rPr>
              <a:t>(x, y)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     {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         </a:t>
            </a:r>
            <a:r>
              <a:rPr lang="is-IS" sz="1400" b="1" dirty="0">
                <a:latin typeface="Courier New"/>
                <a:cs typeface="Courier New"/>
              </a:rPr>
              <a:t>var sum = x + y;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         </a:t>
            </a:r>
            <a:r>
              <a:rPr lang="en-US" sz="1400" b="1" dirty="0" err="1">
                <a:latin typeface="Courier New"/>
                <a:cs typeface="Courier New"/>
              </a:rPr>
              <a:t>document.getElementById</a:t>
            </a:r>
            <a:r>
              <a:rPr lang="en-US" sz="1400" b="1" dirty="0">
                <a:latin typeface="Courier New"/>
                <a:cs typeface="Courier New"/>
              </a:rPr>
              <a:t>("</a:t>
            </a:r>
            <a:r>
              <a:rPr lang="en-US" sz="1400" b="1" dirty="0" err="1">
                <a:solidFill>
                  <a:srgbClr val="008000"/>
                </a:solidFill>
                <a:latin typeface="Courier New"/>
                <a:cs typeface="Courier New"/>
              </a:rPr>
              <a:t>outputDiv</a:t>
            </a:r>
            <a:r>
              <a:rPr lang="en-US" sz="1400" b="1" dirty="0">
                <a:latin typeface="Courier New"/>
                <a:cs typeface="Courier New"/>
              </a:rPr>
              <a:t>").</a:t>
            </a:r>
            <a:r>
              <a:rPr lang="en-US" sz="1400" b="1" dirty="0" err="1">
                <a:solidFill>
                  <a:srgbClr val="B23C00"/>
                </a:solidFill>
                <a:latin typeface="Courier New"/>
                <a:cs typeface="Courier New"/>
              </a:rPr>
              <a:t>innerHTML</a:t>
            </a:r>
            <a:r>
              <a:rPr lang="en-US" sz="1400" b="1" dirty="0">
                <a:solidFill>
                  <a:srgbClr val="B23C00"/>
                </a:solidFill>
                <a:latin typeface="Courier New"/>
                <a:cs typeface="Courier New"/>
              </a:rPr>
              <a:t> =</a:t>
            </a:r>
          </a:p>
          <a:p>
            <a:r>
              <a:rPr lang="en-US" sz="1400" b="1" dirty="0">
                <a:solidFill>
                  <a:srgbClr val="B23C00"/>
                </a:solidFill>
                <a:latin typeface="Courier New"/>
                <a:cs typeface="Courier New"/>
              </a:rPr>
              <a:t>                "&lt;p&gt;&lt;strong&gt;" + </a:t>
            </a:r>
          </a:p>
          <a:p>
            <a:r>
              <a:rPr lang="es-ES_tradnl" sz="1400" b="1" dirty="0">
                <a:solidFill>
                  <a:srgbClr val="B23C00"/>
                </a:solidFill>
                <a:latin typeface="Courier New"/>
                <a:cs typeface="Courier New"/>
              </a:rPr>
              <a:t>                     x + " + " + y + " = " + sum + </a:t>
            </a:r>
          </a:p>
          <a:p>
            <a:r>
              <a:rPr lang="es-ES_tradnl" sz="1400" b="1" dirty="0">
                <a:solidFill>
                  <a:srgbClr val="B23C00"/>
                </a:solidFill>
                <a:latin typeface="Courier New"/>
                <a:cs typeface="Courier New"/>
              </a:rPr>
              <a:t>                "&lt;/</a:t>
            </a:r>
            <a:r>
              <a:rPr lang="es-ES_tradnl" sz="1400" b="1" dirty="0" err="1">
                <a:solidFill>
                  <a:srgbClr val="B23C00"/>
                </a:solidFill>
                <a:latin typeface="Courier New"/>
                <a:cs typeface="Courier New"/>
              </a:rPr>
              <a:t>strong</a:t>
            </a:r>
            <a:r>
              <a:rPr lang="es-ES_tradnl" sz="1400" b="1" dirty="0">
                <a:solidFill>
                  <a:srgbClr val="B23C00"/>
                </a:solidFill>
                <a:latin typeface="Courier New"/>
                <a:cs typeface="Courier New"/>
              </a:rPr>
              <a:t>&gt;&lt;/p&gt;";</a:t>
            </a:r>
          </a:p>
          <a:p>
            <a:r>
              <a:rPr lang="es-ES_tradnl" sz="1400" b="1" dirty="0">
                <a:latin typeface="Courier New"/>
                <a:cs typeface="Courier New"/>
              </a:rPr>
              <a:t>         }  </a:t>
            </a:r>
          </a:p>
          <a:p>
            <a:r>
              <a:rPr lang="es-ES_tradnl" sz="1400" b="1" dirty="0">
                <a:latin typeface="Courier New"/>
                <a:cs typeface="Courier New"/>
              </a:rPr>
              <a:t>  </a:t>
            </a:r>
          </a:p>
          <a:p>
            <a:r>
              <a:rPr lang="en-US" b="1" dirty="0">
                <a:latin typeface="Courier New"/>
                <a:cs typeface="Courier New"/>
              </a:rPr>
              <a:t>        function add1()</a:t>
            </a:r>
          </a:p>
          <a:p>
            <a:r>
              <a:rPr lang="en-US" b="1" dirty="0">
                <a:latin typeface="Courier New"/>
                <a:cs typeface="Courier New"/>
              </a:rPr>
              <a:t>        {</a:t>
            </a:r>
          </a:p>
          <a:p>
            <a:r>
              <a:rPr lang="en-US" b="1" dirty="0">
                <a:latin typeface="Courier New"/>
                <a:cs typeface="Courier New"/>
              </a:rPr>
              <a:t>           </a:t>
            </a:r>
            <a:r>
              <a:rPr lang="en-US" b="1" dirty="0" err="1">
                <a:latin typeface="Courier New"/>
                <a:cs typeface="Courier New"/>
              </a:rPr>
              <a:t>var</a:t>
            </a:r>
            <a:r>
              <a:rPr lang="en-US" b="1" dirty="0">
                <a:latin typeface="Courier New"/>
                <a:cs typeface="Courier New"/>
              </a:rPr>
              <a:t> x = </a:t>
            </a:r>
            <a:r>
              <a:rPr lang="en-US" b="1" dirty="0" err="1">
                <a:latin typeface="Courier New"/>
                <a:cs typeface="Courier New"/>
              </a:rPr>
              <a:t>document.getElementById</a:t>
            </a:r>
            <a:r>
              <a:rPr lang="en-US" b="1" dirty="0">
                <a:latin typeface="Courier New"/>
                <a:cs typeface="Courier New"/>
              </a:rPr>
              <a:t>("first").value;</a:t>
            </a:r>
          </a:p>
          <a:p>
            <a:r>
              <a:rPr lang="en-US" b="1" dirty="0">
                <a:latin typeface="Courier New"/>
                <a:cs typeface="Courier New"/>
              </a:rPr>
              <a:t>           </a:t>
            </a:r>
            <a:r>
              <a:rPr lang="en-US" b="1" dirty="0" err="1">
                <a:latin typeface="Courier New"/>
                <a:cs typeface="Courier New"/>
              </a:rPr>
              <a:t>var</a:t>
            </a:r>
            <a:r>
              <a:rPr lang="en-US" b="1" dirty="0">
                <a:latin typeface="Courier New"/>
                <a:cs typeface="Courier New"/>
              </a:rPr>
              <a:t> y = </a:t>
            </a:r>
            <a:r>
              <a:rPr lang="en-US" b="1" dirty="0" err="1">
                <a:latin typeface="Courier New"/>
                <a:cs typeface="Courier New"/>
              </a:rPr>
              <a:t>document.getElementById</a:t>
            </a:r>
            <a:r>
              <a:rPr lang="en-US" b="1" dirty="0">
                <a:latin typeface="Courier New"/>
                <a:cs typeface="Courier New"/>
              </a:rPr>
              <a:t>("second").value;</a:t>
            </a:r>
          </a:p>
          <a:p>
            <a:r>
              <a:rPr lang="en-US" b="1" dirty="0">
                <a:latin typeface="Courier New"/>
                <a:cs typeface="Courier New"/>
              </a:rPr>
              <a:t>           </a:t>
            </a:r>
            <a:r>
              <a:rPr lang="en-US" b="1" dirty="0" err="1">
                <a:solidFill>
                  <a:srgbClr val="B23C00"/>
                </a:solidFill>
                <a:latin typeface="Courier New"/>
                <a:cs typeface="Courier New"/>
              </a:rPr>
              <a:t>outputSum</a:t>
            </a:r>
            <a:r>
              <a:rPr lang="en-US" b="1" dirty="0">
                <a:latin typeface="Courier New"/>
                <a:cs typeface="Courier New"/>
              </a:rPr>
              <a:t>(x, y);</a:t>
            </a:r>
          </a:p>
          <a:p>
            <a:r>
              <a:rPr lang="en-US" b="1" dirty="0">
                <a:latin typeface="Courier New"/>
                <a:cs typeface="Courier New"/>
              </a:rPr>
              <a:t>        }</a:t>
            </a:r>
          </a:p>
          <a:p>
            <a:r>
              <a:rPr lang="en-US" b="1" dirty="0">
                <a:latin typeface="Courier New"/>
                <a:cs typeface="Courier New"/>
              </a:rPr>
              <a:t>        </a:t>
            </a:r>
          </a:p>
          <a:p>
            <a:r>
              <a:rPr lang="en-US" b="1" dirty="0">
                <a:latin typeface="Courier New"/>
                <a:cs typeface="Courier New"/>
              </a:rPr>
              <a:t>        ...</a:t>
            </a:r>
          </a:p>
          <a:p>
            <a:r>
              <a:rPr lang="en-US" b="1" dirty="0">
                <a:solidFill>
                  <a:srgbClr val="008000"/>
                </a:solidFill>
                <a:latin typeface="Courier New"/>
                <a:cs typeface="Courier New"/>
              </a:rPr>
              <a:t>    &lt;/script&gt;</a:t>
            </a:r>
          </a:p>
          <a:p>
            <a:r>
              <a:rPr lang="en-US" b="1" dirty="0">
                <a:latin typeface="Courier New"/>
                <a:cs typeface="Courier New"/>
              </a:rPr>
              <a:t>&lt;/head&gt;</a:t>
            </a:r>
          </a:p>
          <a:p>
            <a:endParaRPr lang="en-US" b="1" dirty="0">
              <a:latin typeface="Courier New"/>
              <a:cs typeface="Courier New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966094" y="5806414"/>
            <a:ext cx="731991" cy="338554"/>
          </a:xfrm>
          <a:prstGeom prst="rect">
            <a:avLst/>
          </a:prstGeom>
          <a:noFill/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B23C00"/>
                </a:solidFill>
              </a:rPr>
              <a:t>Demo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766536" y="1325903"/>
            <a:ext cx="1406355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js</a:t>
            </a:r>
            <a:r>
              <a:rPr lang="en-US" dirty="0">
                <a:solidFill>
                  <a:srgbClr val="FFFF00"/>
                </a:solidFill>
              </a:rPr>
              <a:t>/adds2.html</a:t>
            </a:r>
          </a:p>
        </p:txBody>
      </p:sp>
    </p:spTree>
    <p:extLst>
      <p:ext uri="{BB962C8B-B14F-4D97-AF65-F5344CB8AC3E}">
        <p14:creationId xmlns:p14="http://schemas.microsoft.com/office/powerpoint/2010/main" val="190626341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Viewing Generated Source Code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 JavaScript to modify the DOM </a:t>
            </a:r>
            <a:br>
              <a:rPr lang="en-US" dirty="0"/>
            </a:br>
            <a:r>
              <a:rPr lang="en-US" dirty="0"/>
              <a:t>via an object’s </a:t>
            </a:r>
            <a:r>
              <a:rPr lang="en-US" b="1" dirty="0" err="1">
                <a:solidFill>
                  <a:srgbClr val="0033CC"/>
                </a:solidFill>
                <a:latin typeface="Courier New"/>
                <a:cs typeface="Courier New"/>
              </a:rPr>
              <a:t>innerHTML</a:t>
            </a:r>
            <a:r>
              <a:rPr lang="en-US" dirty="0"/>
              <a:t> property.</a:t>
            </a:r>
          </a:p>
          <a:p>
            <a:pPr lvl="4"/>
            <a:endParaRPr lang="en-US" dirty="0"/>
          </a:p>
          <a:p>
            <a:r>
              <a:rPr lang="en-US" dirty="0"/>
              <a:t>The browser’s </a:t>
            </a:r>
            <a:r>
              <a:rPr lang="en-US" dirty="0">
                <a:solidFill>
                  <a:srgbClr val="B23C00"/>
                </a:solidFill>
              </a:rPr>
              <a:t>View Source </a:t>
            </a:r>
            <a:r>
              <a:rPr lang="en-US" dirty="0"/>
              <a:t>command </a:t>
            </a:r>
            <a:br>
              <a:rPr lang="en-US" dirty="0"/>
            </a:br>
            <a:r>
              <a:rPr lang="en-US" dirty="0"/>
              <a:t>shows the original </a:t>
            </a:r>
            <a:r>
              <a:rPr lang="en-US" dirty="0">
                <a:solidFill>
                  <a:srgbClr val="B23C00"/>
                </a:solidFill>
              </a:rPr>
              <a:t>unmodified</a:t>
            </a:r>
            <a:r>
              <a:rPr lang="en-US" dirty="0"/>
              <a:t> HTML.</a:t>
            </a:r>
          </a:p>
          <a:p>
            <a:pPr lvl="5"/>
            <a:endParaRPr lang="en-US" dirty="0"/>
          </a:p>
          <a:p>
            <a:r>
              <a:rPr lang="en-US" dirty="0"/>
              <a:t>Use the browser’s </a:t>
            </a:r>
            <a:r>
              <a:rPr lang="en-US" dirty="0">
                <a:solidFill>
                  <a:srgbClr val="B23C00"/>
                </a:solidFill>
              </a:rPr>
              <a:t>Inspect Element </a:t>
            </a:r>
            <a:r>
              <a:rPr lang="en-US" dirty="0"/>
              <a:t>command</a:t>
            </a:r>
            <a:br>
              <a:rPr lang="en-US" dirty="0"/>
            </a:br>
            <a:r>
              <a:rPr lang="en-US" dirty="0"/>
              <a:t>instead to see the </a:t>
            </a:r>
            <a:r>
              <a:rPr lang="en-US" dirty="0">
                <a:solidFill>
                  <a:srgbClr val="B23C00"/>
                </a:solidFill>
              </a:rPr>
              <a:t>modified</a:t>
            </a:r>
            <a:r>
              <a:rPr lang="en-US" dirty="0"/>
              <a:t> HTML.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39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502045" y="6199372"/>
            <a:ext cx="731991" cy="338554"/>
          </a:xfrm>
          <a:prstGeom prst="rect">
            <a:avLst/>
          </a:prstGeom>
          <a:noFill/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B23C00"/>
                </a:solidFill>
              </a:rPr>
              <a:t>Demo</a:t>
            </a:r>
          </a:p>
        </p:txBody>
      </p:sp>
    </p:spTree>
    <p:extLst>
      <p:ext uri="{BB962C8B-B14F-4D97-AF65-F5344CB8AC3E}">
        <p14:creationId xmlns:p14="http://schemas.microsoft.com/office/powerpoint/2010/main" val="36372772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99CD52-2169-0D4C-853C-22F708FE11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Cookies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924F35-40F1-B546-B33F-BC6A8666B7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953000"/>
          </a:xfrm>
        </p:spPr>
        <p:txBody>
          <a:bodyPr/>
          <a:lstStyle/>
          <a:p>
            <a:r>
              <a:rPr lang="en-US" dirty="0"/>
              <a:t>The first time a user makes a request to your web app, it </a:t>
            </a:r>
            <a:r>
              <a:rPr lang="en-US" dirty="0">
                <a:solidFill>
                  <a:srgbClr val="B23C00"/>
                </a:solidFill>
              </a:rPr>
              <a:t>creates a session</a:t>
            </a:r>
            <a:r>
              <a:rPr lang="en-US" dirty="0"/>
              <a:t> for the user and generates a small piece of </a:t>
            </a:r>
            <a:r>
              <a:rPr lang="en-US" dirty="0">
                <a:solidFill>
                  <a:srgbClr val="B23C00"/>
                </a:solidFill>
              </a:rPr>
              <a:t>identifying data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The data is sent back as part of the response.</a:t>
            </a:r>
          </a:p>
          <a:p>
            <a:pPr lvl="5"/>
            <a:endParaRPr lang="en-US" dirty="0"/>
          </a:p>
          <a:p>
            <a:r>
              <a:rPr lang="en-US" dirty="0"/>
              <a:t>The browser stores the identifying data in a local file called a </a:t>
            </a:r>
            <a:r>
              <a:rPr lang="en-US" dirty="0">
                <a:solidFill>
                  <a:srgbClr val="B23C00"/>
                </a:solidFill>
              </a:rPr>
              <a:t>cookie</a:t>
            </a:r>
            <a:r>
              <a:rPr lang="en-US" dirty="0"/>
              <a:t> on the client machine.</a:t>
            </a:r>
          </a:p>
          <a:p>
            <a:pPr lvl="4"/>
            <a:endParaRPr lang="en-US" dirty="0"/>
          </a:p>
          <a:p>
            <a:r>
              <a:rPr lang="en-US" dirty="0"/>
              <a:t>Each subsequent request by the user </a:t>
            </a:r>
            <a:br>
              <a:rPr lang="en-US" dirty="0"/>
            </a:br>
            <a:r>
              <a:rPr lang="en-US" dirty="0"/>
              <a:t>includes the cookie data.</a:t>
            </a:r>
          </a:p>
          <a:p>
            <a:pPr lvl="1"/>
            <a:r>
              <a:rPr lang="en-US" dirty="0"/>
              <a:t>The web app uses the cookie data to identify</a:t>
            </a:r>
            <a:br>
              <a:rPr lang="en-US" u="sng" dirty="0"/>
            </a:br>
            <a:r>
              <a:rPr lang="en-US" u="sng" dirty="0"/>
              <a:t>which session</a:t>
            </a:r>
            <a:r>
              <a:rPr lang="en-US" dirty="0"/>
              <a:t> and thereby </a:t>
            </a:r>
            <a:r>
              <a:rPr lang="en-US" u="sng" dirty="0"/>
              <a:t>which user</a:t>
            </a:r>
            <a:r>
              <a:rPr lang="en-US" dirty="0"/>
              <a:t>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BC8836-EE9D-AB4A-B2CB-8C2F024B28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788743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9AE508-E070-2647-9FB3-F384216DD5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JavaScript Equalities: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==</a:t>
            </a:r>
            <a:r>
              <a:rPr lang="en-US" dirty="0"/>
              <a:t> vs.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===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4F9B15-C835-B846-8A8F-DCB6D6103C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3962380"/>
          </a:xfrm>
        </p:spPr>
        <p:txBody>
          <a:bodyPr/>
          <a:lstStyle/>
          <a:p>
            <a:r>
              <a:rPr lang="en-US" dirty="0"/>
              <a:t>Strict equality: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===</a:t>
            </a:r>
          </a:p>
          <a:p>
            <a:pPr lvl="1"/>
            <a:r>
              <a:rPr lang="en-US" dirty="0"/>
              <a:t>Both type and value must be the same.</a:t>
            </a:r>
          </a:p>
          <a:p>
            <a:pPr lvl="1"/>
            <a:r>
              <a:rPr lang="en-US" dirty="0"/>
              <a:t>Examples:</a:t>
            </a:r>
          </a:p>
          <a:p>
            <a:endParaRPr lang="en-US" dirty="0"/>
          </a:p>
          <a:p>
            <a:pPr lvl="3"/>
            <a:endParaRPr lang="en-US" dirty="0"/>
          </a:p>
          <a:p>
            <a:r>
              <a:rPr lang="en-US" dirty="0"/>
              <a:t>Loose equality: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==</a:t>
            </a:r>
          </a:p>
          <a:p>
            <a:pPr lvl="1"/>
            <a:r>
              <a:rPr lang="en-US" dirty="0"/>
              <a:t>Performs type conversion.</a:t>
            </a:r>
          </a:p>
          <a:p>
            <a:pPr lvl="1"/>
            <a:r>
              <a:rPr lang="en-US" dirty="0"/>
              <a:t>Only the values must be the same.</a:t>
            </a:r>
          </a:p>
          <a:p>
            <a:pPr lvl="1"/>
            <a:r>
              <a:rPr lang="en-US" dirty="0"/>
              <a:t>Examples: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5F9B23-C4E1-0048-A521-62AF28B0EC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40</a:t>
            </a:fld>
            <a:endParaRPr lang="en-US"/>
          </a:p>
        </p:txBody>
      </p:sp>
      <p:pic>
        <p:nvPicPr>
          <p:cNvPr id="6" name="Picture 5" descr="A screenshot of a cell phone&#10;&#10;Description automatically generated">
            <a:extLst>
              <a:ext uri="{FF2B5EF4-FFF2-40B4-BE49-F238E27FC236}">
                <a16:creationId xmlns:a16="http://schemas.microsoft.com/office/drawing/2014/main" id="{FCC149EB-81A5-224D-905B-ADDC224F47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08975" y="2331732"/>
            <a:ext cx="1460553" cy="1097268"/>
          </a:xfrm>
          <a:prstGeom prst="rect">
            <a:avLst/>
          </a:prstGeom>
          <a:ln>
            <a:solidFill>
              <a:srgbClr val="0033CC"/>
            </a:solidFill>
          </a:ln>
        </p:spPr>
      </p:pic>
      <p:pic>
        <p:nvPicPr>
          <p:cNvPr id="8" name="Picture 7" descr="A screenshot of a cell phone&#10;&#10;Description automatically generated">
            <a:extLst>
              <a:ext uri="{FF2B5EF4-FFF2-40B4-BE49-F238E27FC236}">
                <a16:creationId xmlns:a16="http://schemas.microsoft.com/office/drawing/2014/main" id="{F1B87B66-C50E-E442-832B-DE081650DB0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08975" y="5026442"/>
            <a:ext cx="1645902" cy="1221958"/>
          </a:xfrm>
          <a:prstGeom prst="rect">
            <a:avLst/>
          </a:prstGeom>
          <a:ln>
            <a:solidFill>
              <a:srgbClr val="0033CC"/>
            </a:solidFill>
          </a:ln>
        </p:spPr>
      </p:pic>
    </p:spTree>
    <p:extLst>
      <p:ext uri="{BB962C8B-B14F-4D97-AF65-F5344CB8AC3E}">
        <p14:creationId xmlns:p14="http://schemas.microsoft.com/office/powerpoint/2010/main" val="42021401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D6D4B5-DBD9-D643-B698-E4F15F6775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Express Session Management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BBE906-E7F9-6B49-9B63-2822079B20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Express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express-session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and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cookie-parser</a:t>
            </a:r>
            <a:r>
              <a:rPr lang="en-US" dirty="0"/>
              <a:t> packages </a:t>
            </a:r>
            <a:br>
              <a:rPr lang="en-US" dirty="0"/>
            </a:br>
            <a:r>
              <a:rPr lang="en-US" dirty="0"/>
              <a:t>do much of the work for us.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Maintain session data for each user.</a:t>
            </a:r>
          </a:p>
          <a:p>
            <a:pPr lvl="1"/>
            <a:r>
              <a:rPr lang="en-US" dirty="0"/>
              <a:t>Manage cookie data.</a:t>
            </a:r>
          </a:p>
          <a:p>
            <a:pPr lvl="1"/>
            <a:r>
              <a:rPr lang="en-US" dirty="0"/>
              <a:t>Use cookie data to identify the right session.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A4B06E-B870-5744-B4AE-9B32D51D4D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21071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Simple Cookie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this example, the express-session package keeps each user’s page visit count in a session.</a:t>
            </a:r>
          </a:p>
          <a:p>
            <a:pPr lvl="1"/>
            <a:r>
              <a:rPr lang="en-US" dirty="0"/>
              <a:t>Sessions are stored in memory.</a:t>
            </a:r>
          </a:p>
          <a:p>
            <a:pPr lvl="4"/>
            <a:endParaRPr lang="en-US" dirty="0"/>
          </a:p>
          <a:p>
            <a:r>
              <a:rPr lang="en-US" dirty="0"/>
              <a:t>Cookie data included with each visit (request) determines which session.</a:t>
            </a:r>
          </a:p>
          <a:p>
            <a:pPr lvl="4"/>
            <a:endParaRPr lang="en-US" dirty="0"/>
          </a:p>
          <a:p>
            <a:r>
              <a:rPr lang="en-US" dirty="0"/>
              <a:t>When the server restarts, the counts are lost.</a:t>
            </a:r>
          </a:p>
          <a:p>
            <a:pPr lvl="4"/>
            <a:endParaRPr lang="en-US" dirty="0"/>
          </a:p>
          <a:p>
            <a:r>
              <a:rPr lang="en-US" dirty="0"/>
              <a:t>More persistent solutions?</a:t>
            </a:r>
          </a:p>
          <a:p>
            <a:pPr lvl="1"/>
            <a:r>
              <a:rPr lang="en-US" dirty="0"/>
              <a:t>Write the counts into a database.</a:t>
            </a:r>
          </a:p>
          <a:p>
            <a:pPr lvl="1"/>
            <a:r>
              <a:rPr lang="en-US" dirty="0"/>
              <a:t>Write the counts into the cookies.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0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Simple Cookie Example</a:t>
            </a:r>
            <a:r>
              <a:rPr lang="en-US" i="1" dirty="0"/>
              <a:t>, cont’d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29868" y="1458336"/>
            <a:ext cx="8084264" cy="206210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var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express = require('express');</a:t>
            </a:r>
          </a:p>
          <a:p>
            <a:r>
              <a:rPr lang="en-US" b="1" dirty="0" err="1">
                <a:solidFill>
                  <a:srgbClr val="C00000"/>
                </a:solidFill>
                <a:latin typeface="Courier New" charset="0"/>
                <a:ea typeface="Courier New" charset="0"/>
                <a:cs typeface="Courier New" charset="0"/>
              </a:rPr>
              <a:t>var</a:t>
            </a:r>
            <a:r>
              <a:rPr lang="en-US" b="1" dirty="0">
                <a:solidFill>
                  <a:srgbClr val="C0000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b="1" dirty="0" err="1">
                <a:solidFill>
                  <a:srgbClr val="C00000"/>
                </a:solidFill>
                <a:latin typeface="Courier New" charset="0"/>
                <a:ea typeface="Courier New" charset="0"/>
                <a:cs typeface="Courier New" charset="0"/>
              </a:rPr>
              <a:t>cookieParser</a:t>
            </a:r>
            <a:r>
              <a:rPr lang="en-US" b="1" dirty="0">
                <a:solidFill>
                  <a:srgbClr val="C00000"/>
                </a:solidFill>
                <a:latin typeface="Courier New" charset="0"/>
                <a:ea typeface="Courier New" charset="0"/>
                <a:cs typeface="Courier New" charset="0"/>
              </a:rPr>
              <a:t> = require('cookie-parser');</a:t>
            </a:r>
          </a:p>
          <a:p>
            <a:r>
              <a:rPr lang="en-US" b="1" dirty="0" err="1">
                <a:solidFill>
                  <a:srgbClr val="C00000"/>
                </a:solidFill>
                <a:latin typeface="Courier New" charset="0"/>
                <a:ea typeface="Courier New" charset="0"/>
                <a:cs typeface="Courier New" charset="0"/>
              </a:rPr>
              <a:t>var</a:t>
            </a:r>
            <a:r>
              <a:rPr lang="en-US" b="1" dirty="0">
                <a:solidFill>
                  <a:srgbClr val="C00000"/>
                </a:solidFill>
                <a:latin typeface="Courier New" charset="0"/>
                <a:ea typeface="Courier New" charset="0"/>
                <a:cs typeface="Courier New" charset="0"/>
              </a:rPr>
              <a:t> session = require('express-session');</a:t>
            </a:r>
          </a:p>
          <a:p>
            <a:endParaRPr lang="en-US" b="1" dirty="0">
              <a:solidFill>
                <a:srgbClr val="C00000"/>
              </a:solidFill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var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app = express();</a:t>
            </a:r>
            <a:br>
              <a:rPr lang="en-US" b="1" dirty="0">
                <a:latin typeface="Courier New" charset="0"/>
                <a:ea typeface="Courier New" charset="0"/>
                <a:cs typeface="Courier New" charset="0"/>
              </a:rPr>
            </a:br>
            <a:endParaRPr lang="en-US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app.use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cookieParser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());</a:t>
            </a:r>
          </a:p>
          <a:p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app.use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(session( {secret: "String for encrypting cookies."} ));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955509" y="1325903"/>
            <a:ext cx="731290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app.js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96857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Simple Cookie Example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98488" y="1518553"/>
            <a:ext cx="7713971" cy="427809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app.</a:t>
            </a:r>
            <a:r>
              <a:rPr lang="en-US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get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('</a:t>
            </a:r>
            <a:r>
              <a:rPr lang="en-US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/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', function(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req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, res)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    if (</a:t>
            </a:r>
            <a:r>
              <a:rPr lang="en-US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req.session.page_views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)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    {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        </a:t>
            </a:r>
            <a:r>
              <a:rPr lang="en-US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req.session.page_views</a:t>
            </a:r>
            <a:r>
              <a:rPr lang="en-US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++;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       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res.send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("You visited this page " + 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                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req.session.page_views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+ " times");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       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console.log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('Cookies: ', </a:t>
            </a:r>
            <a:r>
              <a:rPr lang="en-US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req.cookies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);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    } 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    else 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    {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        </a:t>
            </a:r>
            <a:r>
              <a:rPr lang="en-US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req.session.page_views</a:t>
            </a:r>
            <a:r>
              <a:rPr lang="en-US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 = 1;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       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res.send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("Welcome to this page for the first time!");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    }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});</a:t>
            </a:r>
          </a:p>
          <a:p>
            <a:endParaRPr lang="en-US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app.listen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(3000);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146718" y="3794756"/>
            <a:ext cx="2179892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33CC"/>
                </a:solidFill>
              </a:rPr>
              <a:t>We add </a:t>
            </a:r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page_views</a:t>
            </a:r>
            <a:endParaRPr lang="en-US" b="1" dirty="0">
              <a:solidFill>
                <a:srgbClr val="0033CC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solidFill>
                  <a:srgbClr val="0033CC"/>
                </a:solidFill>
              </a:rPr>
              <a:t>to a new session.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864026" y="1325903"/>
            <a:ext cx="731290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>
                <a:solidFill>
                  <a:srgbClr val="FFFF00"/>
                </a:solidFill>
              </a:rPr>
              <a:t>app.js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766536" y="6163821"/>
            <a:ext cx="731290" cy="338554"/>
          </a:xfrm>
          <a:prstGeom prst="rect">
            <a:avLst/>
          </a:prstGeom>
          <a:noFill/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>
                <a:solidFill>
                  <a:srgbClr val="B23C00"/>
                </a:solidFill>
              </a:rPr>
              <a:t>Demo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C6D0C31-C285-6D40-8211-70F492203B5A}"/>
              </a:ext>
            </a:extLst>
          </p:cNvPr>
          <p:cNvSpPr txBox="1"/>
          <p:nvPr/>
        </p:nvSpPr>
        <p:spPr>
          <a:xfrm>
            <a:off x="4668630" y="1664457"/>
            <a:ext cx="3103735" cy="8309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33CC"/>
                </a:solidFill>
              </a:rPr>
              <a:t>The express-session package</a:t>
            </a:r>
          </a:p>
          <a:p>
            <a:r>
              <a:rPr lang="en-US" dirty="0">
                <a:solidFill>
                  <a:srgbClr val="0033CC"/>
                </a:solidFill>
              </a:rPr>
              <a:t>uses the cookie data to </a:t>
            </a:r>
          </a:p>
          <a:p>
            <a:r>
              <a:rPr lang="en-US" dirty="0">
                <a:solidFill>
                  <a:srgbClr val="0033CC"/>
                </a:solidFill>
              </a:rPr>
              <a:t>determine which session to use.</a:t>
            </a:r>
          </a:p>
        </p:txBody>
      </p:sp>
    </p:spTree>
    <p:extLst>
      <p:ext uri="{BB962C8B-B14F-4D97-AF65-F5344CB8AC3E}">
        <p14:creationId xmlns:p14="http://schemas.microsoft.com/office/powerpoint/2010/main" val="11929452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5A0D52-B9C2-0843-8A5C-3B9396C02B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User Authentication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03CC16-CE2E-0D4D-9A24-5FEBD65DB4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Many applications require new users to </a:t>
            </a:r>
            <a:r>
              <a:rPr lang="en-US" dirty="0">
                <a:solidFill>
                  <a:srgbClr val="B23C00"/>
                </a:solidFill>
              </a:rPr>
              <a:t>register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You can store registered users in a database.</a:t>
            </a:r>
          </a:p>
          <a:p>
            <a:pPr lvl="5"/>
            <a:endParaRPr lang="en-US" dirty="0"/>
          </a:p>
          <a:p>
            <a:r>
              <a:rPr lang="en-US" dirty="0"/>
              <a:t>Registered user then must </a:t>
            </a:r>
            <a:r>
              <a:rPr lang="en-US" dirty="0">
                <a:solidFill>
                  <a:srgbClr val="B23C00"/>
                </a:solidFill>
              </a:rPr>
              <a:t>log in </a:t>
            </a:r>
            <a:r>
              <a:rPr lang="en-US" dirty="0"/>
              <a:t>each time </a:t>
            </a:r>
            <a:br>
              <a:rPr lang="en-US" dirty="0"/>
            </a:br>
            <a:r>
              <a:rPr lang="en-US" dirty="0"/>
              <a:t>to use the application.</a:t>
            </a:r>
          </a:p>
          <a:p>
            <a:pPr lvl="1"/>
            <a:r>
              <a:rPr lang="en-US" dirty="0"/>
              <a:t>The application uses a session to record </a:t>
            </a:r>
            <a:br>
              <a:rPr lang="en-US" dirty="0"/>
            </a:br>
            <a:r>
              <a:rPr lang="en-US" dirty="0"/>
              <a:t>that a user is logged in.</a:t>
            </a:r>
          </a:p>
          <a:p>
            <a:pPr lvl="5"/>
            <a:endParaRPr lang="en-US" dirty="0"/>
          </a:p>
          <a:p>
            <a:r>
              <a:rPr lang="en-US" dirty="0"/>
              <a:t>Only logged in users are allowed to do </a:t>
            </a:r>
            <a:br>
              <a:rPr lang="en-US" dirty="0"/>
            </a:br>
            <a:r>
              <a:rPr lang="en-US" dirty="0"/>
              <a:t>certain things, such as visit “protected pages” </a:t>
            </a:r>
            <a:br>
              <a:rPr lang="en-US" dirty="0"/>
            </a:br>
            <a:r>
              <a:rPr lang="en-US" dirty="0"/>
              <a:t>of the application.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541C8E-94E0-1C40-A048-B8B8E8D5A3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7166888"/>
      </p:ext>
    </p:extLst>
  </p:cSld>
  <p:clrMapOvr>
    <a:masterClrMapping/>
  </p:clrMapOvr>
</p:sld>
</file>

<file path=ppt/theme/theme1.xml><?xml version="1.0" encoding="utf-8"?>
<a:theme xmlns:a="http://schemas.openxmlformats.org/drawingml/2006/main" name="Quadrant">
  <a:themeElements>
    <a:clrScheme name="Quadrant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Quadrant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Qu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Quadrant</Template>
  <TotalTime>26945</TotalTime>
  <Words>4617</Words>
  <Application>Microsoft Macintosh PowerPoint</Application>
  <PresentationFormat>On-screen Show (4:3)</PresentationFormat>
  <Paragraphs>642</Paragraphs>
  <Slides>40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5" baseType="lpstr">
      <vt:lpstr>Arial</vt:lpstr>
      <vt:lpstr>Courier New</vt:lpstr>
      <vt:lpstr>Times New Roman</vt:lpstr>
      <vt:lpstr>Wingdings</vt:lpstr>
      <vt:lpstr>Quadrant</vt:lpstr>
      <vt:lpstr>CMPE 280 Web UI Design and Development February 11 Class Meeting</vt:lpstr>
      <vt:lpstr>Sessions</vt:lpstr>
      <vt:lpstr>Sessions, cont’d</vt:lpstr>
      <vt:lpstr>Cookies</vt:lpstr>
      <vt:lpstr>Express Session Management</vt:lpstr>
      <vt:lpstr>Simple Cookie Example</vt:lpstr>
      <vt:lpstr>Simple Cookie Example, cont’d</vt:lpstr>
      <vt:lpstr>Simple Cookie Example, cont’d</vt:lpstr>
      <vt:lpstr>User Authentication</vt:lpstr>
      <vt:lpstr>User Authentication Example</vt:lpstr>
      <vt:lpstr>User Authentication Example, cont’d</vt:lpstr>
      <vt:lpstr>User Authentication Example, cont’d</vt:lpstr>
      <vt:lpstr>User Authentication Example, cont’d</vt:lpstr>
      <vt:lpstr>User Authentication Example, cont’d</vt:lpstr>
      <vt:lpstr>User Authentication Example, cont’d</vt:lpstr>
      <vt:lpstr>User Authentication Example, cont’d</vt:lpstr>
      <vt:lpstr>User Authentication Example, cont’d</vt:lpstr>
      <vt:lpstr>User Authentication Example, cont’d</vt:lpstr>
      <vt:lpstr>User Authentication Example, cont’d</vt:lpstr>
      <vt:lpstr>User Authentication Example, cont’d</vt:lpstr>
      <vt:lpstr>User Authentication Example, cont’d</vt:lpstr>
      <vt:lpstr>User Authentication Example, cont’d</vt:lpstr>
      <vt:lpstr>User Authentication Example, cont’d</vt:lpstr>
      <vt:lpstr>User Authentication Example, cont’d</vt:lpstr>
      <vt:lpstr>User Authentication Example, cont’d</vt:lpstr>
      <vt:lpstr>User Authentication Example, cont’d</vt:lpstr>
      <vt:lpstr>The Document Object Model (DOM)</vt:lpstr>
      <vt:lpstr>The DOM, cont’d</vt:lpstr>
      <vt:lpstr>Chrome and the DOM</vt:lpstr>
      <vt:lpstr>JavaScript, Again</vt:lpstr>
      <vt:lpstr>JavaScript, Again, cont’d</vt:lpstr>
      <vt:lpstr>Example JavaScript Code</vt:lpstr>
      <vt:lpstr>Example JavaScript Function</vt:lpstr>
      <vt:lpstr>JavaScript Variables</vt:lpstr>
      <vt:lpstr>Obtaining Text Input Field Values</vt:lpstr>
      <vt:lpstr>Obtaining Text Input Field Values, cont’d</vt:lpstr>
      <vt:lpstr>Modifying the DOM</vt:lpstr>
      <vt:lpstr>Modifying the DOM, cont’d</vt:lpstr>
      <vt:lpstr>Viewing Generated Source Code</vt:lpstr>
      <vt:lpstr>JavaScript Equalities: == vs. ===</vt:lpstr>
    </vt:vector>
  </TitlesOfParts>
  <Company>Apropos Logic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153: Concepts of Compiler Design</dc:title>
  <dc:creator>Ronald Mak</dc:creator>
  <cp:lastModifiedBy>Ronald Mak</cp:lastModifiedBy>
  <cp:revision>381</cp:revision>
  <dcterms:created xsi:type="dcterms:W3CDTF">2008-01-12T03:52:55Z</dcterms:created>
  <dcterms:modified xsi:type="dcterms:W3CDTF">2020-02-11T04:17:46Z</dcterms:modified>
</cp:coreProperties>
</file>