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5" r:id="rId3"/>
    <p:sldId id="292" r:id="rId4"/>
    <p:sldId id="257" r:id="rId5"/>
    <p:sldId id="258" r:id="rId6"/>
    <p:sldId id="259" r:id="rId7"/>
    <p:sldId id="260" r:id="rId8"/>
    <p:sldId id="261" r:id="rId9"/>
    <p:sldId id="262" r:id="rId10"/>
    <p:sldId id="29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94" r:id="rId21"/>
    <p:sldId id="273" r:id="rId22"/>
    <p:sldId id="271" r:id="rId23"/>
    <p:sldId id="274" r:id="rId24"/>
    <p:sldId id="275" r:id="rId25"/>
    <p:sldId id="276" r:id="rId26"/>
    <p:sldId id="277" r:id="rId27"/>
    <p:sldId id="278" r:id="rId28"/>
    <p:sldId id="282" r:id="rId29"/>
    <p:sldId id="283" r:id="rId30"/>
    <p:sldId id="284" r:id="rId31"/>
    <p:sldId id="279" r:id="rId32"/>
    <p:sldId id="280" r:id="rId33"/>
    <p:sldId id="281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008000"/>
    <a:srgbClr val="8F0000"/>
    <a:srgbClr val="CC99FF"/>
    <a:srgbClr val="F2E5D0"/>
    <a:srgbClr val="DEF0F2"/>
    <a:srgbClr val="464646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37" autoAdjust="0"/>
    <p:restoredTop sz="86364" autoAdjust="0"/>
  </p:normalViewPr>
  <p:slideViewPr>
    <p:cSldViewPr>
      <p:cViewPr varScale="1">
        <p:scale>
          <a:sx n="93" d="100"/>
          <a:sy n="93" d="100"/>
        </p:scale>
        <p:origin x="42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2020: February 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8239" y="6263609"/>
            <a:ext cx="2765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280: Web UI Design</a:t>
            </a:r>
            <a:r>
              <a:rPr lang="en-US" sz="1000" baseline="0" dirty="0"/>
              <a:t> and Development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3.org/TR/css3-color/#svg-col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280</a:t>
            </a:r>
            <a:br>
              <a:rPr lang="en-US" sz="3200" dirty="0"/>
            </a:br>
            <a:r>
              <a:rPr lang="en-US" sz="3200" dirty="0"/>
              <a:t>Web UI Design and Development</a:t>
            </a:r>
            <a:br>
              <a:rPr lang="en-US" sz="3600" dirty="0"/>
            </a:br>
            <a:r>
              <a:rPr lang="en-US" sz="2400" dirty="0"/>
              <a:t>February 4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Colors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HSL</a:t>
            </a:r>
            <a:r>
              <a:rPr lang="en-US" dirty="0"/>
              <a:t> (hue-saturation-lightness) and </a:t>
            </a:r>
            <a:r>
              <a:rPr lang="en-US" dirty="0">
                <a:solidFill>
                  <a:srgbClr val="B23C00"/>
                </a:solidFill>
              </a:rPr>
              <a:t>HSLA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pPr lvl="1">
              <a:tabLst>
                <a:tab pos="2401888" algn="l"/>
              </a:tabLst>
            </a:pPr>
            <a:r>
              <a:rPr lang="en-US" dirty="0"/>
              <a:t>Examples:	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hsl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(282, 90%, 25%)</a:t>
            </a:r>
            <a:b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</a:br>
            <a:r>
              <a:rPr lang="en-US" dirty="0"/>
              <a:t>	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hsla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(282, 90%, 25%, 0.5)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An HTML element can have a </a:t>
            </a:r>
            <a:r>
              <a:rPr lang="en-US" dirty="0">
                <a:solidFill>
                  <a:srgbClr val="B23C00"/>
                </a:solidFill>
              </a:rPr>
              <a:t>class name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Several elements can share the same class name.</a:t>
            </a:r>
          </a:p>
          <a:p>
            <a:pPr lvl="1"/>
            <a:r>
              <a:rPr lang="en-US" dirty="0"/>
              <a:t>Examples: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788927"/>
            <a:ext cx="8634508" cy="2585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&lt;p 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class="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latin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"</a:t>
            </a:r>
            <a:r>
              <a:rPr lang="en-US" sz="1800" b="1" dirty="0">
                <a:latin typeface="Courier"/>
                <a:cs typeface="Courier"/>
              </a:rPr>
              <a:t>&gt;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  <a:r>
              <a:rPr lang="en-US" sz="1800" b="1" dirty="0" err="1">
                <a:latin typeface="Courier"/>
                <a:cs typeface="Courier"/>
              </a:rPr>
              <a:t>Lorem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ipsum</a:t>
            </a:r>
            <a:r>
              <a:rPr lang="en-US" sz="1800" b="1" dirty="0">
                <a:latin typeface="Courier"/>
                <a:cs typeface="Courier"/>
              </a:rPr>
              <a:t> dolor sit </a:t>
            </a:r>
            <a:r>
              <a:rPr lang="en-US" sz="1800" b="1" dirty="0" err="1">
                <a:latin typeface="Courier"/>
                <a:cs typeface="Courier"/>
              </a:rPr>
              <a:t>amet</a:t>
            </a:r>
            <a:r>
              <a:rPr lang="en-US" sz="1800" b="1" dirty="0">
                <a:latin typeface="Courier"/>
                <a:cs typeface="Courier"/>
              </a:rPr>
              <a:t>, </a:t>
            </a:r>
            <a:r>
              <a:rPr lang="en-US" sz="1800" b="1" dirty="0" err="1">
                <a:latin typeface="Courier"/>
                <a:cs typeface="Courier"/>
              </a:rPr>
              <a:t>consectetur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adipiscing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elit</a:t>
            </a:r>
            <a:r>
              <a:rPr lang="en-US" sz="1800" b="1" dirty="0">
                <a:latin typeface="Courier"/>
                <a:cs typeface="Courier"/>
              </a:rPr>
              <a:t>,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&lt;/p&gt;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</a:p>
          <a:p>
            <a:r>
              <a:rPr lang="en-US" sz="1800" b="1" dirty="0">
                <a:latin typeface="Courier"/>
                <a:cs typeface="Courier"/>
              </a:rPr>
              <a:t>&lt;p 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class="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latin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"</a:t>
            </a:r>
            <a:r>
              <a:rPr lang="en-US" sz="1800" b="1" dirty="0">
                <a:latin typeface="Courier"/>
                <a:cs typeface="Courier"/>
              </a:rPr>
              <a:t>&gt;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  <a:r>
              <a:rPr lang="en-US" sz="1800" b="1" dirty="0" err="1">
                <a:latin typeface="Courier"/>
                <a:cs typeface="Courier"/>
              </a:rPr>
              <a:t>Duis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aute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irure</a:t>
            </a:r>
            <a:r>
              <a:rPr lang="en-US" sz="1800" b="1" dirty="0">
                <a:latin typeface="Courier"/>
                <a:cs typeface="Courier"/>
              </a:rPr>
              <a:t> dolor in </a:t>
            </a:r>
            <a:r>
              <a:rPr lang="en-US" sz="1800" b="1" dirty="0" err="1">
                <a:latin typeface="Courier"/>
                <a:cs typeface="Courier"/>
              </a:rPr>
              <a:t>reprehenderit</a:t>
            </a:r>
            <a:r>
              <a:rPr lang="en-US" sz="1800" b="1" dirty="0">
                <a:latin typeface="Courier"/>
                <a:cs typeface="Courier"/>
              </a:rPr>
              <a:t> in </a:t>
            </a:r>
            <a:r>
              <a:rPr lang="en-US" sz="1800" b="1" dirty="0" err="1">
                <a:latin typeface="Courier"/>
                <a:cs typeface="Courier"/>
              </a:rPr>
              <a:t>voluptate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velit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&lt;/p&gt;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A1BFE-A558-4E4D-8D12-B3D97E2E2F70}"/>
              </a:ext>
            </a:extLst>
          </p:cNvPr>
          <p:cNvSpPr txBox="1"/>
          <p:nvPr/>
        </p:nvSpPr>
        <p:spPr>
          <a:xfrm>
            <a:off x="6921521" y="2560327"/>
            <a:ext cx="16786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  <a:cs typeface="Courier"/>
              </a:rPr>
              <a:t>paragraph2.html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14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/>
              <a:t>A style sheet can apply a style to </a:t>
            </a:r>
            <a:br>
              <a:rPr lang="en-US" dirty="0"/>
            </a:br>
            <a:r>
              <a:rPr lang="en-US" dirty="0"/>
              <a:t>all HTML elements of a particular class.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2871426"/>
            <a:ext cx="3370672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.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latin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font-style: italic;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80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Demo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698B4-4657-1E40-B0B7-89ED577153DE}"/>
              </a:ext>
            </a:extLst>
          </p:cNvPr>
          <p:cNvSpPr txBox="1"/>
          <p:nvPr/>
        </p:nvSpPr>
        <p:spPr>
          <a:xfrm>
            <a:off x="4664475" y="2660900"/>
            <a:ext cx="18277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+mn-lt"/>
                <a:cs typeface="Courier"/>
              </a:rPr>
              <a:t>css</a:t>
            </a:r>
            <a:r>
              <a:rPr lang="en-US" dirty="0">
                <a:solidFill>
                  <a:srgbClr val="FFFF00"/>
                </a:solidFill>
                <a:latin typeface="+mn-lt"/>
                <a:cs typeface="Courier"/>
              </a:rPr>
              <a:t>/mystyles2.css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45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Selectors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An element can have more than one class.</a:t>
            </a:r>
          </a:p>
          <a:p>
            <a:pPr lvl="1"/>
            <a:r>
              <a:rPr lang="en-US" dirty="0"/>
              <a:t>Example:</a:t>
            </a:r>
          </a:p>
          <a:p>
            <a:pPr marL="471487" lvl="1" indent="0">
              <a:buNone/>
            </a:pP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To style an element with </a:t>
            </a:r>
            <a:r>
              <a:rPr lang="en-US" dirty="0">
                <a:solidFill>
                  <a:srgbClr val="B23C00"/>
                </a:solidFill>
              </a:rPr>
              <a:t>both classes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There is </a:t>
            </a:r>
            <a:r>
              <a:rPr lang="en-US" dirty="0">
                <a:solidFill>
                  <a:srgbClr val="B23C00"/>
                </a:solidFill>
              </a:rPr>
              <a:t>no space </a:t>
            </a:r>
            <a:r>
              <a:rPr lang="en-US" dirty="0"/>
              <a:t>between the two class names </a:t>
            </a:r>
            <a:br>
              <a:rPr lang="en-US" dirty="0"/>
            </a:br>
            <a:r>
              <a:rPr lang="en-US" dirty="0"/>
              <a:t>in the selector.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0342" y="2328156"/>
            <a:ext cx="3929281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&lt;p class="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class-1 class-2</a:t>
            </a:r>
            <a:r>
              <a:rPr lang="en-US" sz="1800" b="1" dirty="0">
                <a:latin typeface="Courier"/>
                <a:cs typeface="Courier"/>
              </a:rPr>
              <a:t>"&gt;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645" y="3511499"/>
            <a:ext cx="2678062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.class-1.class-2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130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An HTML element can have an ID.</a:t>
            </a:r>
          </a:p>
          <a:p>
            <a:pPr lvl="1"/>
            <a:r>
              <a:rPr lang="en-US" dirty="0"/>
              <a:t>An ID must be </a:t>
            </a:r>
            <a:r>
              <a:rPr lang="en-US" dirty="0">
                <a:solidFill>
                  <a:srgbClr val="B23C00"/>
                </a:solidFill>
              </a:rPr>
              <a:t>unique</a:t>
            </a:r>
            <a:r>
              <a:rPr lang="en-US" dirty="0"/>
              <a:t> and cannot be shared.</a:t>
            </a:r>
          </a:p>
          <a:p>
            <a:pPr lvl="1"/>
            <a:r>
              <a:rPr lang="en-US" dirty="0"/>
              <a:t>Examples: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7537" y="2855335"/>
            <a:ext cx="3835267" cy="2585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&lt;p 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id="alpha"</a:t>
            </a:r>
            <a:r>
              <a:rPr lang="en-US" sz="1800" b="1" dirty="0">
                <a:latin typeface="Courier"/>
                <a:cs typeface="Courier"/>
              </a:rPr>
              <a:t>&gt;</a:t>
            </a:r>
          </a:p>
          <a:p>
            <a:r>
              <a:rPr lang="en-US" sz="1800" b="1" dirty="0">
                <a:latin typeface="Courier"/>
                <a:cs typeface="Courier"/>
              </a:rPr>
              <a:t>    This is a paragraph.</a:t>
            </a:r>
          </a:p>
          <a:p>
            <a:r>
              <a:rPr lang="en-US" sz="1800" b="1" dirty="0">
                <a:latin typeface="Courier"/>
                <a:cs typeface="Courier"/>
              </a:rPr>
              <a:t>&lt;/p&gt;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nl-NL" sz="1800" b="1" dirty="0">
                <a:latin typeface="Courier"/>
                <a:cs typeface="Courier"/>
              </a:rPr>
              <a:t>&lt;h1&gt;</a:t>
            </a:r>
            <a:r>
              <a:rPr lang="nl-NL" sz="1800" b="1" dirty="0" err="1">
                <a:latin typeface="Courier"/>
                <a:cs typeface="Courier"/>
              </a:rPr>
              <a:t>Chapter</a:t>
            </a:r>
            <a:r>
              <a:rPr lang="nl-NL" sz="1800" b="1" dirty="0">
                <a:latin typeface="Courier"/>
                <a:cs typeface="Courier"/>
              </a:rPr>
              <a:t> 2&lt;/h1&gt;</a:t>
            </a:r>
          </a:p>
          <a:p>
            <a:endParaRPr lang="nl-NL" sz="1800" b="1" dirty="0">
              <a:latin typeface="Courier"/>
              <a:cs typeface="Courier"/>
            </a:endParaRPr>
          </a:p>
          <a:p>
            <a:r>
              <a:rPr lang="sv-SE" sz="1800" b="1" dirty="0">
                <a:latin typeface="Courier"/>
                <a:cs typeface="Courier"/>
              </a:rPr>
              <a:t>&lt;p </a:t>
            </a:r>
            <a:r>
              <a:rPr lang="sv-SE" sz="1800" b="1" dirty="0">
                <a:solidFill>
                  <a:srgbClr val="B23C00"/>
                </a:solidFill>
                <a:latin typeface="Courier"/>
                <a:cs typeface="Courier"/>
              </a:rPr>
              <a:t>id="beta"</a:t>
            </a:r>
            <a:r>
              <a:rPr lang="sv-SE" sz="1800" b="1" dirty="0">
                <a:latin typeface="Courier"/>
                <a:cs typeface="Courier"/>
              </a:rPr>
              <a:t>&gt;</a:t>
            </a:r>
          </a:p>
          <a:p>
            <a:r>
              <a:rPr lang="sv-SE" sz="1800" b="1" dirty="0">
                <a:latin typeface="Courier"/>
                <a:cs typeface="Courier"/>
              </a:rPr>
              <a:t>    </a:t>
            </a:r>
            <a:r>
              <a:rPr lang="sv-SE" sz="1800" b="1" dirty="0" err="1">
                <a:latin typeface="Courier"/>
                <a:cs typeface="Courier"/>
              </a:rPr>
              <a:t>Yet</a:t>
            </a:r>
            <a:r>
              <a:rPr lang="sv-SE" sz="1800" b="1" dirty="0">
                <a:latin typeface="Courier"/>
                <a:cs typeface="Courier"/>
              </a:rPr>
              <a:t> </a:t>
            </a:r>
            <a:r>
              <a:rPr lang="sv-SE" sz="1800" b="1" dirty="0" err="1">
                <a:latin typeface="Courier"/>
                <a:cs typeface="Courier"/>
              </a:rPr>
              <a:t>another</a:t>
            </a:r>
            <a:r>
              <a:rPr lang="sv-SE" sz="1800" b="1" dirty="0">
                <a:latin typeface="Courier"/>
                <a:cs typeface="Courier"/>
              </a:rPr>
              <a:t> </a:t>
            </a:r>
            <a:r>
              <a:rPr lang="sv-SE" sz="1800" b="1" dirty="0" err="1">
                <a:latin typeface="Courier"/>
                <a:cs typeface="Courier"/>
              </a:rPr>
              <a:t>paragraph</a:t>
            </a:r>
            <a:r>
              <a:rPr lang="sv-SE" sz="1800" b="1" dirty="0">
                <a:latin typeface="Courier"/>
                <a:cs typeface="Courier"/>
              </a:rPr>
              <a:t>.</a:t>
            </a:r>
          </a:p>
          <a:p>
            <a:r>
              <a:rPr lang="sv-SE" sz="1800" b="1" dirty="0">
                <a:latin typeface="Courier"/>
                <a:cs typeface="Courier"/>
              </a:rPr>
              <a:t>&lt;/p&gt;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746A-7C6C-E44B-9303-035F16B7E9B5}"/>
              </a:ext>
            </a:extLst>
          </p:cNvPr>
          <p:cNvSpPr txBox="1"/>
          <p:nvPr/>
        </p:nvSpPr>
        <p:spPr>
          <a:xfrm>
            <a:off x="5362188" y="2652854"/>
            <a:ext cx="16786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  <a:cs typeface="Courier"/>
              </a:rPr>
              <a:t>paragraph3.html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66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A style sheet can apply styles to </a:t>
            </a:r>
            <a:br>
              <a:rPr lang="en-US" dirty="0"/>
            </a:br>
            <a:r>
              <a:rPr lang="en-US" dirty="0"/>
              <a:t>HTML elements with particular IDs.</a:t>
            </a:r>
          </a:p>
          <a:p>
            <a:pPr lvl="1"/>
            <a:r>
              <a:rPr lang="en-US" dirty="0"/>
              <a:t>Examples: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use of element IDs is generally discouraged because the styles cannot be reused.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7464" y="2788927"/>
            <a:ext cx="4250833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#alpha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font-variant: small-caps;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sv-SE" sz="1800" b="1" dirty="0">
                <a:solidFill>
                  <a:srgbClr val="B23C00"/>
                </a:solidFill>
                <a:latin typeface="Courier"/>
                <a:cs typeface="Courier"/>
              </a:rPr>
              <a:t>#beta </a:t>
            </a:r>
            <a:r>
              <a:rPr lang="sv-SE" sz="1800" b="1" dirty="0">
                <a:latin typeface="Courier"/>
                <a:cs typeface="Courier"/>
              </a:rPr>
              <a:t>{</a:t>
            </a:r>
          </a:p>
          <a:p>
            <a:r>
              <a:rPr lang="sv-SE" sz="1800" b="1" dirty="0">
                <a:latin typeface="Courier"/>
                <a:cs typeface="Courier"/>
              </a:rPr>
              <a:t>    font-</a:t>
            </a:r>
            <a:r>
              <a:rPr lang="sv-SE" sz="1800" b="1" dirty="0" err="1">
                <a:latin typeface="Courier"/>
                <a:cs typeface="Courier"/>
              </a:rPr>
              <a:t>size</a:t>
            </a:r>
            <a:r>
              <a:rPr lang="sv-SE" sz="1800" b="1" dirty="0">
                <a:latin typeface="Courier"/>
                <a:cs typeface="Courier"/>
              </a:rPr>
              <a:t>: x-</a:t>
            </a:r>
            <a:r>
              <a:rPr lang="sv-SE" sz="1800" b="1" dirty="0" err="1">
                <a:latin typeface="Courier"/>
                <a:cs typeface="Courier"/>
              </a:rPr>
              <a:t>large</a:t>
            </a:r>
            <a:r>
              <a:rPr lang="sv-SE" sz="1800" b="1" dirty="0">
                <a:latin typeface="Courier"/>
                <a:cs typeface="Courier"/>
              </a:rPr>
              <a:t>;</a:t>
            </a:r>
          </a:p>
          <a:p>
            <a:r>
              <a:rPr lang="sv-SE" sz="1800" b="1" dirty="0">
                <a:latin typeface="Courier"/>
                <a:cs typeface="Courier"/>
              </a:rPr>
              <a:t>}</a:t>
            </a:r>
            <a:endParaRPr lang="en-US" sz="1800" b="1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780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Demo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CC7F2-88C3-2E43-8E98-AD74D886D579}"/>
              </a:ext>
            </a:extLst>
          </p:cNvPr>
          <p:cNvSpPr txBox="1"/>
          <p:nvPr/>
        </p:nvSpPr>
        <p:spPr>
          <a:xfrm>
            <a:off x="5030231" y="2619650"/>
            <a:ext cx="18277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+mn-lt"/>
                <a:cs typeface="Courier"/>
              </a:rPr>
              <a:t>css</a:t>
            </a:r>
            <a:r>
              <a:rPr lang="en-US" dirty="0">
                <a:solidFill>
                  <a:srgbClr val="FFFF00"/>
                </a:solidFill>
                <a:latin typeface="+mn-lt"/>
                <a:cs typeface="Courier"/>
              </a:rPr>
              <a:t>/mystyles3.css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20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50721"/>
          </a:xfrm>
        </p:spPr>
        <p:txBody>
          <a:bodyPr/>
          <a:lstStyle/>
          <a:p>
            <a:r>
              <a:rPr lang="en-US" dirty="0"/>
              <a:t>To group selectors in order to share a declaration block, separate the selectors </a:t>
            </a:r>
            <a:br>
              <a:rPr lang="en-US" dirty="0"/>
            </a:br>
            <a:r>
              <a:rPr lang="en-US" dirty="0"/>
              <a:t>with commas.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7464" y="3246122"/>
            <a:ext cx="4201804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h1, h3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background-color: yellow;</a:t>
            </a:r>
          </a:p>
          <a:p>
            <a:r>
              <a:rPr lang="en-US" sz="1800" b="1" dirty="0">
                <a:latin typeface="Courier"/>
                <a:cs typeface="Courier"/>
              </a:rPr>
              <a:t>    color: red;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3604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provides many ways to define selectors.</a:t>
            </a:r>
          </a:p>
          <a:p>
            <a:pPr lvl="5"/>
            <a:endParaRPr lang="en-US" dirty="0"/>
          </a:p>
          <a:p>
            <a:r>
              <a:rPr lang="en-US" dirty="0"/>
              <a:t>You’ve already seen: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by element name: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h1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h2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p</a:t>
            </a:r>
          </a:p>
          <a:p>
            <a:pPr lvl="1"/>
            <a:r>
              <a:rPr lang="en-US" dirty="0"/>
              <a:t>by class name: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latin</a:t>
            </a:r>
            <a:endParaRPr lang="en-US" b="1" dirty="0">
              <a:solidFill>
                <a:srgbClr val="0033CC"/>
              </a:solidFill>
              <a:latin typeface="Courier"/>
              <a:cs typeface="Courier"/>
            </a:endParaRPr>
          </a:p>
          <a:p>
            <a:pPr lvl="1"/>
            <a:r>
              <a:rPr lang="en-US" dirty="0"/>
              <a:t>by element ID: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#alpha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#beta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8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elements based on their ancestors, parents, or siblings.</a:t>
            </a:r>
          </a:p>
          <a:p>
            <a:pPr lvl="4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Select </a:t>
            </a:r>
            <a:r>
              <a:rPr lang="en-US" u="sng" dirty="0"/>
              <a:t>all</a:t>
            </a:r>
            <a:r>
              <a:rPr lang="en-US" dirty="0"/>
              <a:t> paragraphs that are nested inside </a:t>
            </a:r>
            <a:br>
              <a:rPr lang="en-US" dirty="0"/>
            </a:br>
            <a:r>
              <a:rPr lang="en-US" dirty="0"/>
              <a:t>an element with class </a:t>
            </a:r>
            <a:r>
              <a:rPr lang="en-US" b="1" dirty="0">
                <a:solidFill>
                  <a:srgbClr val="B23C00"/>
                </a:solidFill>
                <a:latin typeface="Courier"/>
                <a:cs typeface="Courier"/>
              </a:rPr>
              <a:t>formula</a:t>
            </a:r>
            <a:r>
              <a:rPr lang="en-US" dirty="0">
                <a:cs typeface="Courier"/>
              </a:rPr>
              <a:t> </a:t>
            </a:r>
            <a:r>
              <a:rPr lang="en-US" dirty="0"/>
              <a:t>(i.e., paragraphs that are </a:t>
            </a:r>
            <a:r>
              <a:rPr lang="en-US" u="sng" dirty="0"/>
              <a:t>descendants</a:t>
            </a:r>
            <a:r>
              <a:rPr lang="en-US" dirty="0"/>
              <a:t> of such an element).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2597109"/>
            <a:ext cx="1846930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.formula p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480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5-02-04 at 9.4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4559300" cy="4533900"/>
          </a:xfrm>
          <a:prstGeom prst="rect">
            <a:avLst/>
          </a:prstGeom>
        </p:spPr>
      </p:pic>
      <p:pic>
        <p:nvPicPr>
          <p:cNvPr id="6" name="Picture 5" descr="Screen Shot 2015-02-04 at 9.4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5" y="1234464"/>
            <a:ext cx="3963899" cy="901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29" y="2240292"/>
            <a:ext cx="3091782" cy="3992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0914" y="601291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1462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44AB-9947-4F48-8A7E-F77BF481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79EB2-AC11-7945-8A5D-D9A5A174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FFF87-F1A1-1A44-BC50-CFDD155D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Select paragraphs that are </a:t>
            </a:r>
            <a:r>
              <a:rPr lang="en-US" u="sng" dirty="0"/>
              <a:t>direct children</a:t>
            </a:r>
            <a:r>
              <a:rPr lang="en-US" dirty="0"/>
              <a:t> of an element with class </a:t>
            </a:r>
            <a:r>
              <a:rPr lang="en-US" b="1" dirty="0">
                <a:solidFill>
                  <a:srgbClr val="B23C00"/>
                </a:solidFill>
                <a:latin typeface="Courier"/>
                <a:cs typeface="Courier"/>
              </a:rPr>
              <a:t>formula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1781" y="1408402"/>
            <a:ext cx="2123974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.formula &gt; p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5518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5-02-04 at 9.4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4559300" cy="453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34" y="1262393"/>
            <a:ext cx="3624061" cy="79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547" y="2148854"/>
            <a:ext cx="3222769" cy="4136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0914" y="601291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39915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Select only the paragraphs that </a:t>
            </a:r>
            <a:r>
              <a:rPr lang="en-US" u="sng" dirty="0"/>
              <a:t>directly follow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sibling paragraph.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408402"/>
            <a:ext cx="2123974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.formula 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p+p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8281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5-02-04 at 9.4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4559300" cy="453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441" y="2331732"/>
            <a:ext cx="3713107" cy="3017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09" y="1325903"/>
            <a:ext cx="3751374" cy="822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7975" y="5989292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36163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First or Last Child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pPr lvl="1"/>
            <a:r>
              <a:rPr lang="en-US" dirty="0"/>
              <a:t>Select the first item of a list.</a:t>
            </a:r>
          </a:p>
          <a:p>
            <a:pPr lvl="1"/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pPr lvl="1"/>
            <a:r>
              <a:rPr lang="en-US" dirty="0"/>
              <a:t>Select the last item of a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417342"/>
            <a:ext cx="240101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"/>
                <a:cs typeface="Courier"/>
              </a:rPr>
              <a:t>li: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first-child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1781" y="3328621"/>
            <a:ext cx="2262496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"/>
                <a:cs typeface="Courier"/>
              </a:rPr>
              <a:t>li: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last-child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5211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11163"/>
            <a:ext cx="8503872" cy="655637"/>
          </a:xfrm>
        </p:spPr>
        <p:txBody>
          <a:bodyPr/>
          <a:lstStyle/>
          <a:p>
            <a:r>
              <a:rPr lang="en-US" dirty="0"/>
              <a:t>Select the First or Last Child Elements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325903"/>
            <a:ext cx="4457700" cy="318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5" y="4709146"/>
            <a:ext cx="3751374" cy="82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3" y="4251951"/>
            <a:ext cx="4737100" cy="184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0914" y="601291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14843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First Letter or the First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pPr lvl="1"/>
            <a:r>
              <a:rPr lang="en-US" dirty="0"/>
              <a:t>Select the first letter of every paragraph.</a:t>
            </a:r>
          </a:p>
          <a:p>
            <a:pPr lvl="1"/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pPr lvl="1"/>
            <a:r>
              <a:rPr lang="en-US" dirty="0"/>
              <a:t>Select the first line of every paragraph.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417342"/>
            <a:ext cx="2451976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"/>
                <a:cs typeface="Courier"/>
              </a:rPr>
              <a:t>p: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first-letter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1781" y="3246122"/>
            <a:ext cx="2123974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"/>
                <a:cs typeface="Courier"/>
              </a:rPr>
              <a:t>p: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first-line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46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Select the First Letter or the First Line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325903"/>
            <a:ext cx="4457700" cy="467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469" y="1325902"/>
            <a:ext cx="4041603" cy="1554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6" y="2971805"/>
            <a:ext cx="3474682" cy="3043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0914" y="601291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36030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Based on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Select any paragraph that has a class attribute.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417342"/>
            <a:ext cx="1620844" cy="923330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p[class] {</a:t>
            </a:r>
          </a:p>
          <a:p>
            <a:r>
              <a:rPr lang="en-US" sz="1800" b="1" dirty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0960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Based on Attributes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12" y="1325901"/>
            <a:ext cx="3017488" cy="483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89" y="1325903"/>
            <a:ext cx="3360432" cy="73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6" y="2148854"/>
            <a:ext cx="3118223" cy="4001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061" y="5257780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1324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12F8-7E36-B04B-9D6F-20DBBA5B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Tutorial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8F8D2-CA61-674C-91B3-3826242C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http://www.w3schools.com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Both client-side and server-side</a:t>
            </a:r>
          </a:p>
          <a:p>
            <a:pPr lvl="1"/>
            <a:r>
              <a:rPr lang="en-US" dirty="0"/>
              <a:t>HTML</a:t>
            </a:r>
          </a:p>
          <a:p>
            <a:pPr lvl="1"/>
            <a:r>
              <a:rPr lang="en-US" dirty="0"/>
              <a:t>CSS</a:t>
            </a:r>
          </a:p>
          <a:p>
            <a:pPr lvl="1"/>
            <a:r>
              <a:rPr lang="en-US" dirty="0"/>
              <a:t>JavaScript</a:t>
            </a:r>
          </a:p>
          <a:p>
            <a:pPr lvl="1"/>
            <a:r>
              <a:rPr lang="en-US" dirty="0"/>
              <a:t>jQuery</a:t>
            </a:r>
          </a:p>
          <a:p>
            <a:pPr lvl="1"/>
            <a:r>
              <a:rPr lang="en-US" dirty="0"/>
              <a:t>AngularJS</a:t>
            </a:r>
          </a:p>
          <a:p>
            <a:pPr lvl="1"/>
            <a:r>
              <a:rPr lang="en-US" dirty="0"/>
              <a:t>JSON</a:t>
            </a:r>
          </a:p>
          <a:p>
            <a:pPr lvl="1"/>
            <a:r>
              <a:rPr lang="en-US" dirty="0"/>
              <a:t>AJAX</a:t>
            </a:r>
          </a:p>
          <a:p>
            <a:pPr lvl="1"/>
            <a:r>
              <a:rPr lang="en-US" dirty="0"/>
              <a:t>XML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57DF3-A93D-FF4C-AD79-B1CE49C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5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Based on Attributes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Attribute selector options: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7" y="2090429"/>
            <a:ext cx="8686755" cy="2618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7975" y="5989292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4043670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Links Based on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states: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not yet visited</a:t>
            </a:r>
          </a:p>
          <a:p>
            <a:pPr lvl="1"/>
            <a:r>
              <a:rPr lang="en-US" dirty="0"/>
              <a:t>visited</a:t>
            </a:r>
          </a:p>
          <a:p>
            <a:pPr lvl="1"/>
            <a:r>
              <a:rPr lang="en-US" dirty="0"/>
              <a:t>focused via the tab key</a:t>
            </a:r>
          </a:p>
          <a:p>
            <a:pPr lvl="1"/>
            <a:r>
              <a:rPr lang="en-US" dirty="0"/>
              <a:t>hovered over by the mouse</a:t>
            </a:r>
          </a:p>
          <a:p>
            <a:pPr lvl="1"/>
            <a:r>
              <a:rPr lang="en-US" dirty="0"/>
              <a:t>activated by the visitor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5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Links Based on State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1234464"/>
            <a:ext cx="8149681" cy="493981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"/>
                <a:cs typeface="Courier"/>
              </a:rPr>
              <a:t>&lt;!DOCTYPE html&gt;</a:t>
            </a:r>
          </a:p>
          <a:p>
            <a:r>
              <a:rPr lang="en-US" sz="1500" b="1" dirty="0">
                <a:latin typeface="Courier"/>
                <a:cs typeface="Courier"/>
              </a:rPr>
              <a:t>&lt;html </a:t>
            </a:r>
            <a:r>
              <a:rPr lang="en-US" sz="1500" b="1" dirty="0" err="1">
                <a:latin typeface="Courier"/>
                <a:cs typeface="Courier"/>
              </a:rPr>
              <a:t>lang</a:t>
            </a:r>
            <a:r>
              <a:rPr lang="en-US" sz="1500" b="1" dirty="0">
                <a:latin typeface="Courier"/>
                <a:cs typeface="Courier"/>
              </a:rPr>
              <a:t>="en-US"&gt;</a:t>
            </a:r>
          </a:p>
          <a:p>
            <a:r>
              <a:rPr lang="en-US" sz="1500" b="1" dirty="0">
                <a:latin typeface="Courier"/>
                <a:cs typeface="Courier"/>
              </a:rPr>
              <a:t>&lt;head&gt;</a:t>
            </a:r>
          </a:p>
          <a:p>
            <a:r>
              <a:rPr lang="en-US" sz="1500" b="1" dirty="0">
                <a:latin typeface="Courier"/>
                <a:cs typeface="Courier"/>
              </a:rPr>
              <a:t>    &lt;meta charset="UTF-8"&gt;</a:t>
            </a:r>
          </a:p>
          <a:p>
            <a:r>
              <a:rPr lang="en-US" sz="1500" b="1" dirty="0">
                <a:latin typeface="Courier"/>
                <a:cs typeface="Courier"/>
              </a:rPr>
              <a:t>    &lt;title&gt;Links&lt;/title&gt;</a:t>
            </a:r>
          </a:p>
          <a:p>
            <a:r>
              <a:rPr lang="en-US" sz="1500" b="1" dirty="0">
                <a:latin typeface="Courier"/>
                <a:cs typeface="Courier"/>
              </a:rPr>
              <a:t>    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&lt;link 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rel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stylesheet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" 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href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css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/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linkstyles.css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" /&gt;</a:t>
            </a:r>
          </a:p>
          <a:p>
            <a:r>
              <a:rPr lang="en-US" sz="1500" b="1" dirty="0">
                <a:latin typeface="Courier"/>
                <a:cs typeface="Courier"/>
              </a:rPr>
              <a:t>&lt;/head&gt;</a:t>
            </a:r>
          </a:p>
          <a:p>
            <a:endParaRPr lang="en-US" sz="1500" b="1" dirty="0">
              <a:latin typeface="Courier"/>
              <a:cs typeface="Courier"/>
            </a:endParaRPr>
          </a:p>
          <a:p>
            <a:r>
              <a:rPr lang="en-US" sz="1500" b="1" dirty="0">
                <a:latin typeface="Courier"/>
                <a:cs typeface="Courier"/>
              </a:rPr>
              <a:t>&lt;body&gt;</a:t>
            </a:r>
          </a:p>
          <a:p>
            <a:r>
              <a:rPr lang="en-US" sz="1500" b="1" dirty="0">
                <a:latin typeface="Courier"/>
                <a:cs typeface="Courier"/>
              </a:rPr>
              <a:t>    &lt;p&gt;</a:t>
            </a:r>
          </a:p>
          <a:p>
            <a:r>
              <a:rPr lang="en-US" sz="1500" b="1" dirty="0">
                <a:latin typeface="Courier"/>
                <a:cs typeface="Courier"/>
              </a:rPr>
              <a:t>        An absolute link to the</a:t>
            </a:r>
          </a:p>
          <a:p>
            <a:r>
              <a:rPr lang="en-US" sz="1500" b="1" dirty="0">
                <a:latin typeface="Courier"/>
                <a:cs typeface="Courier"/>
              </a:rPr>
              <a:t>        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&lt;a 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href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="http://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localhost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/basics/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paragraphs.html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"&gt;</a:t>
            </a:r>
          </a:p>
          <a:p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            Paragraphs and Headings</a:t>
            </a:r>
          </a:p>
          <a:p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        &lt;/a&gt; </a:t>
            </a:r>
            <a:r>
              <a:rPr lang="en-US" sz="1500" b="1" dirty="0">
                <a:latin typeface="Courier"/>
                <a:cs typeface="Courier"/>
              </a:rPr>
              <a:t>page.</a:t>
            </a:r>
          </a:p>
          <a:p>
            <a:r>
              <a:rPr lang="en-US" sz="1500" b="1" dirty="0">
                <a:latin typeface="Courier"/>
                <a:cs typeface="Courier"/>
              </a:rPr>
              <a:t>    &lt;/p&gt;</a:t>
            </a:r>
          </a:p>
          <a:p>
            <a:r>
              <a:rPr lang="en-US" sz="1500" b="1" dirty="0">
                <a:latin typeface="Courier"/>
                <a:cs typeface="Courier"/>
              </a:rPr>
              <a:t>    </a:t>
            </a:r>
          </a:p>
          <a:p>
            <a:r>
              <a:rPr lang="en-US" sz="1500" b="1" dirty="0">
                <a:latin typeface="Courier"/>
                <a:cs typeface="Courier"/>
              </a:rPr>
              <a:t>    &lt;p&gt;</a:t>
            </a:r>
          </a:p>
          <a:p>
            <a:r>
              <a:rPr lang="en-US" sz="1500" b="1" dirty="0">
                <a:latin typeface="Courier"/>
                <a:cs typeface="Courier"/>
              </a:rPr>
              <a:t>        A relative link to the 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&lt;a 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href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tables.html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"&gt;Tables&lt;/a&gt; </a:t>
            </a:r>
            <a:r>
              <a:rPr lang="en-US" sz="1500" b="1" dirty="0">
                <a:latin typeface="Courier"/>
                <a:cs typeface="Courier"/>
              </a:rPr>
              <a:t>page.</a:t>
            </a:r>
          </a:p>
          <a:p>
            <a:r>
              <a:rPr lang="en-US" sz="1500" b="1" dirty="0">
                <a:latin typeface="Courier"/>
                <a:cs typeface="Courier"/>
              </a:rPr>
              <a:t>    &lt;/p&gt;</a:t>
            </a:r>
          </a:p>
          <a:p>
            <a:r>
              <a:rPr lang="en-US" sz="1500" b="1" dirty="0">
                <a:latin typeface="Courier"/>
                <a:cs typeface="Courier"/>
              </a:rPr>
              <a:t>&lt;/body&gt;</a:t>
            </a:r>
          </a:p>
          <a:p>
            <a:r>
              <a:rPr lang="en-US" sz="1500" b="1" dirty="0">
                <a:latin typeface="Courier"/>
                <a:cs typeface="Courier"/>
              </a:rPr>
              <a:t>&lt;/html&gt;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144B8-6E92-5C43-A570-A809764E43ED}"/>
              </a:ext>
            </a:extLst>
          </p:cNvPr>
          <p:cNvSpPr txBox="1"/>
          <p:nvPr/>
        </p:nvSpPr>
        <p:spPr>
          <a:xfrm>
            <a:off x="7772365" y="1417342"/>
            <a:ext cx="103906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+mn-lt"/>
                <a:cs typeface="Courier"/>
              </a:rPr>
              <a:t>links.html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72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Links Based on State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3293" y="1310194"/>
            <a:ext cx="2433704" cy="4770537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a:link</a:t>
            </a:r>
            <a:r>
              <a:rPr lang="en-US" b="1" dirty="0">
                <a:latin typeface="Courier"/>
                <a:cs typeface="Courier"/>
              </a:rPr>
              <a:t> {</a:t>
            </a:r>
          </a:p>
          <a:p>
            <a:r>
              <a:rPr lang="ro-RO" b="1" dirty="0">
                <a:latin typeface="Courier"/>
                <a:cs typeface="Courier"/>
              </a:rPr>
              <a:t>    color: red;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</a:p>
          <a:p>
            <a:endParaRPr lang="ro-RO" b="1" dirty="0">
              <a:latin typeface="Courier"/>
              <a:cs typeface="Courier"/>
            </a:endParaRPr>
          </a:p>
          <a:p>
            <a:r>
              <a:rPr lang="ro-RO" b="1" dirty="0">
                <a:latin typeface="Courier"/>
                <a:cs typeface="Courier"/>
              </a:rPr>
              <a:t>a:visited {</a:t>
            </a:r>
          </a:p>
          <a:p>
            <a:r>
              <a:rPr lang="ro-RO" b="1" dirty="0">
                <a:latin typeface="Courier"/>
                <a:cs typeface="Courier"/>
              </a:rPr>
              <a:t>    color: orange;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</a:p>
          <a:p>
            <a:endParaRPr lang="ro-RO" b="1" dirty="0">
              <a:latin typeface="Courier"/>
              <a:cs typeface="Courier"/>
            </a:endParaRPr>
          </a:p>
          <a:p>
            <a:r>
              <a:rPr lang="ro-RO" b="1" dirty="0">
                <a:latin typeface="Courier"/>
                <a:cs typeface="Courier"/>
              </a:rPr>
              <a:t>a:focus {</a:t>
            </a:r>
          </a:p>
          <a:p>
            <a:r>
              <a:rPr lang="ro-RO" b="1" dirty="0">
                <a:latin typeface="Courier"/>
                <a:cs typeface="Courier"/>
              </a:rPr>
              <a:t>    color: purple;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</a:p>
          <a:p>
            <a:endParaRPr lang="ro-RO" b="1" dirty="0">
              <a:latin typeface="Courier"/>
              <a:cs typeface="Courier"/>
            </a:endParaRPr>
          </a:p>
          <a:p>
            <a:r>
              <a:rPr lang="ro-RO" b="1" dirty="0">
                <a:latin typeface="Courier"/>
                <a:cs typeface="Courier"/>
              </a:rPr>
              <a:t>a:hover {</a:t>
            </a:r>
          </a:p>
          <a:p>
            <a:r>
              <a:rPr lang="ro-RO" b="1" dirty="0">
                <a:latin typeface="Courier"/>
                <a:cs typeface="Courier"/>
              </a:rPr>
              <a:t>    color: green;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</a:p>
          <a:p>
            <a:endParaRPr lang="ro-RO" b="1" dirty="0">
              <a:latin typeface="Courier"/>
              <a:cs typeface="Courier"/>
            </a:endParaRPr>
          </a:p>
          <a:p>
            <a:r>
              <a:rPr lang="ro-RO" b="1" dirty="0">
                <a:latin typeface="Courier"/>
                <a:cs typeface="Courier"/>
              </a:rPr>
              <a:t>a:active {</a:t>
            </a:r>
          </a:p>
          <a:p>
            <a:r>
              <a:rPr lang="ro-RO" b="1" dirty="0">
                <a:latin typeface="Courier"/>
                <a:cs typeface="Courier"/>
              </a:rPr>
              <a:t>    color: blue;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780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Demo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D312C-C2C7-7D45-BB66-D9AC388B61F6}"/>
              </a:ext>
            </a:extLst>
          </p:cNvPr>
          <p:cNvSpPr txBox="1"/>
          <p:nvPr/>
        </p:nvSpPr>
        <p:spPr>
          <a:xfrm>
            <a:off x="4206244" y="5836452"/>
            <a:ext cx="18261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+mn-lt"/>
                <a:cs typeface="Courier"/>
              </a:rPr>
              <a:t>css</a:t>
            </a:r>
            <a:r>
              <a:rPr lang="en-US" dirty="0">
                <a:solidFill>
                  <a:srgbClr val="FFFF00"/>
                </a:solidFill>
                <a:latin typeface="+mn-lt"/>
                <a:cs typeface="Courier"/>
              </a:rPr>
              <a:t>/</a:t>
            </a:r>
            <a:r>
              <a:rPr lang="en-US" dirty="0" err="1">
                <a:solidFill>
                  <a:srgbClr val="FFFF00"/>
                </a:solidFill>
                <a:latin typeface="+mn-lt"/>
                <a:cs typeface="Courier"/>
              </a:rPr>
              <a:t>linkstyles.html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202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27771"/>
          </a:xfrm>
        </p:spPr>
        <p:txBody>
          <a:bodyPr/>
          <a:lstStyle/>
          <a:p>
            <a:r>
              <a:rPr lang="en-US" dirty="0"/>
              <a:t>An HTML element inherits style properties </a:t>
            </a:r>
            <a:br>
              <a:rPr lang="en-US" dirty="0"/>
            </a:br>
            <a:r>
              <a:rPr lang="en-US" dirty="0"/>
              <a:t>from its ancestors.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430753"/>
            <a:ext cx="4457700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75" y="5989292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719646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Inherited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5059648"/>
          </a:xfrm>
        </p:spPr>
        <p:txBody>
          <a:bodyPr numCol="2"/>
          <a:lstStyle/>
          <a:p>
            <a:pPr marL="228600" indent="-228600"/>
            <a:r>
              <a:rPr lang="en-US" sz="1600" dirty="0">
                <a:latin typeface="+mj-lt"/>
              </a:rPr>
              <a:t>Text</a:t>
            </a:r>
          </a:p>
          <a:p>
            <a:pPr marL="455613" lvl="1" indent="-227013"/>
            <a:r>
              <a:rPr lang="en-US" sz="1600" dirty="0">
                <a:latin typeface="+mj-lt"/>
              </a:rPr>
              <a:t>color (except by the a element)</a:t>
            </a:r>
          </a:p>
          <a:p>
            <a:pPr marL="455613" lvl="1" indent="-227013"/>
            <a:r>
              <a:rPr lang="en-US" sz="1600" dirty="0">
                <a:latin typeface="+mj-lt"/>
              </a:rPr>
              <a:t>direction</a:t>
            </a:r>
          </a:p>
          <a:p>
            <a:pPr marL="455613" lvl="1" indent="-227013"/>
            <a:r>
              <a:rPr lang="en-US" sz="1600" dirty="0">
                <a:latin typeface="+mj-lt"/>
              </a:rPr>
              <a:t>font</a:t>
            </a:r>
          </a:p>
          <a:p>
            <a:pPr marL="455613" lvl="1" indent="-227013"/>
            <a:r>
              <a:rPr lang="en-US" sz="1600" dirty="0">
                <a:latin typeface="+mj-lt"/>
              </a:rPr>
              <a:t>font-family</a:t>
            </a:r>
          </a:p>
          <a:p>
            <a:pPr marL="455613" lvl="1" indent="-227013"/>
            <a:r>
              <a:rPr lang="en-US" sz="1600" dirty="0">
                <a:latin typeface="+mj-lt"/>
              </a:rPr>
              <a:t>font-size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font-style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font-variant</a:t>
            </a:r>
          </a:p>
          <a:p>
            <a:pPr marL="455613" lvl="1" indent="-227013"/>
            <a:r>
              <a:rPr lang="en-US" sz="1600" dirty="0">
                <a:latin typeface="+mj-lt"/>
              </a:rPr>
              <a:t>font-weight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letter-spacing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line-height</a:t>
            </a:r>
          </a:p>
          <a:p>
            <a:pPr marL="455613" lvl="1" indent="-227013"/>
            <a:r>
              <a:rPr lang="en-US" sz="1600" dirty="0">
                <a:latin typeface="+mj-lt"/>
              </a:rPr>
              <a:t>text-align</a:t>
            </a:r>
          </a:p>
          <a:p>
            <a:pPr marL="455613" lvl="1" indent="-227013"/>
            <a:r>
              <a:rPr lang="en-US" sz="1600" dirty="0">
                <a:latin typeface="+mj-lt"/>
              </a:rPr>
              <a:t>text-indent</a:t>
            </a:r>
          </a:p>
          <a:p>
            <a:pPr marL="455613" lvl="1" indent="-227013"/>
            <a:r>
              <a:rPr lang="en-US" sz="1600" dirty="0">
                <a:latin typeface="+mj-lt"/>
              </a:rPr>
              <a:t>text-transform</a:t>
            </a:r>
          </a:p>
          <a:p>
            <a:pPr marL="455613" lvl="1" indent="-227013"/>
            <a:r>
              <a:rPr lang="en-US" sz="1600" dirty="0">
                <a:latin typeface="+mj-lt"/>
              </a:rPr>
              <a:t>visibility</a:t>
            </a:r>
          </a:p>
          <a:p>
            <a:pPr marL="455613" lvl="1" indent="-227013"/>
            <a:r>
              <a:rPr lang="en-US" sz="1600" dirty="0">
                <a:latin typeface="+mj-lt"/>
              </a:rPr>
              <a:t>white-space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word-spacing</a:t>
            </a:r>
          </a:p>
          <a:p>
            <a:pPr marL="228600" indent="-228600"/>
            <a:r>
              <a:rPr lang="en-US" sz="1600" dirty="0">
                <a:latin typeface="+mj-lt"/>
              </a:rPr>
              <a:t>Lists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list-style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list-style-image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list-style-position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list-style-type</a:t>
            </a:r>
          </a:p>
          <a:p>
            <a:pPr marL="228600" indent="-228600"/>
            <a:r>
              <a:rPr lang="en-US" sz="1600" dirty="0">
                <a:latin typeface="+mj-lt"/>
              </a:rPr>
              <a:t>Tables</a:t>
            </a:r>
          </a:p>
          <a:p>
            <a:pPr marL="455613" lvl="1" indent="-227013"/>
            <a:r>
              <a:rPr lang="en-US" sz="1600" dirty="0">
                <a:latin typeface="+mj-lt"/>
              </a:rPr>
              <a:t>border-collapse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border-spacing</a:t>
            </a:r>
          </a:p>
          <a:p>
            <a:pPr marL="455613" lvl="1" indent="-227013"/>
            <a:r>
              <a:rPr lang="en-US" sz="1600" dirty="0">
                <a:latin typeface="+mj-lt"/>
              </a:rPr>
              <a:t>caption-side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empty-cells</a:t>
            </a:r>
          </a:p>
          <a:p>
            <a:pPr marL="228600" indent="-228600"/>
            <a:r>
              <a:rPr lang="en-US" sz="1600" dirty="0">
                <a:latin typeface="+mj-lt"/>
              </a:rPr>
              <a:t>Paged Media (as in printing)</a:t>
            </a:r>
          </a:p>
          <a:p>
            <a:pPr marL="455613" lvl="1" indent="-227013"/>
            <a:r>
              <a:rPr lang="en-US" sz="1600" dirty="0">
                <a:latin typeface="+mj-lt"/>
              </a:rPr>
              <a:t>orphans</a:t>
            </a:r>
          </a:p>
          <a:p>
            <a:pPr marL="455613" lvl="1" indent="-227013"/>
            <a:r>
              <a:rPr lang="en-US" sz="1600" dirty="0">
                <a:latin typeface="+mj-lt"/>
              </a:rPr>
              <a:t>page-break-inside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widows</a:t>
            </a:r>
          </a:p>
          <a:p>
            <a:pPr marL="228600" indent="-228600"/>
            <a:r>
              <a:rPr lang="en-US" sz="1600" dirty="0">
                <a:latin typeface="+mj-lt"/>
              </a:rPr>
              <a:t>Other</a:t>
            </a:r>
          </a:p>
          <a:p>
            <a:pPr marL="455613" lvl="1" indent="-227013"/>
            <a:r>
              <a:rPr lang="en-US" sz="1600" dirty="0">
                <a:latin typeface="+mj-lt"/>
              </a:rPr>
              <a:t>cursor</a:t>
            </a:r>
          </a:p>
          <a:p>
            <a:pPr marL="455613" lvl="1" indent="-227013"/>
            <a:r>
              <a:rPr lang="en-US" sz="1600" dirty="0">
                <a:latin typeface="+mj-lt"/>
              </a:rPr>
              <a:t>quotes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9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256029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cascade principle </a:t>
            </a:r>
            <a:r>
              <a:rPr lang="en-US" dirty="0"/>
              <a:t>resolves conflicting </a:t>
            </a:r>
            <a:br>
              <a:rPr lang="en-US" dirty="0"/>
            </a:br>
            <a:r>
              <a:rPr lang="en-US" dirty="0"/>
              <a:t>style properties for an HTML element.</a:t>
            </a:r>
          </a:p>
          <a:p>
            <a:pPr lvl="5"/>
            <a:endParaRPr lang="en-US" dirty="0"/>
          </a:p>
          <a:p>
            <a:r>
              <a:rPr lang="en-US" dirty="0"/>
              <a:t>Specificity</a:t>
            </a:r>
          </a:p>
          <a:p>
            <a:pPr lvl="1"/>
            <a:r>
              <a:rPr lang="en-US" dirty="0"/>
              <a:t>The more specific the selector, the stronger the rule.</a:t>
            </a:r>
          </a:p>
          <a:p>
            <a:pPr lvl="1"/>
            <a:r>
              <a:rPr lang="en-US" dirty="0"/>
              <a:t>Some selectors from least specific to most specific: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3794757"/>
            <a:ext cx="8595316" cy="241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048" y="2148854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2126208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Cascade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Order</a:t>
            </a:r>
          </a:p>
          <a:p>
            <a:pPr lvl="1"/>
            <a:r>
              <a:rPr lang="en-US" dirty="0"/>
              <a:t>Rules that appear later take precedence </a:t>
            </a:r>
            <a:br>
              <a:rPr lang="en-US" dirty="0"/>
            </a:br>
            <a:r>
              <a:rPr lang="en-US" dirty="0"/>
              <a:t>over earlier rules.</a:t>
            </a:r>
          </a:p>
          <a:p>
            <a:pPr lvl="5"/>
            <a:endParaRPr lang="en-US" dirty="0"/>
          </a:p>
          <a:p>
            <a:r>
              <a:rPr lang="en-US" dirty="0"/>
              <a:t>Importance</a:t>
            </a:r>
          </a:p>
          <a:p>
            <a:pPr lvl="1"/>
            <a:r>
              <a:rPr lang="en-US" dirty="0"/>
              <a:t>A style marked as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!important </a:t>
            </a:r>
            <a:r>
              <a:rPr lang="en-US" dirty="0"/>
              <a:t>overrides </a:t>
            </a:r>
            <a:br>
              <a:rPr lang="en-US" dirty="0"/>
            </a:br>
            <a:r>
              <a:rPr lang="en-US" dirty="0"/>
              <a:t>specificity and order.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4586" y="4709146"/>
            <a:ext cx="4648153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/>
                <a:cs typeface="Courier"/>
              </a:rPr>
              <a:t>{ color: purple </a:t>
            </a:r>
            <a:r>
              <a:rPr lang="en-US" sz="2000" b="1" dirty="0">
                <a:solidFill>
                  <a:srgbClr val="B23C00"/>
                </a:solidFill>
                <a:latin typeface="Courier"/>
                <a:cs typeface="Courier"/>
              </a:rPr>
              <a:t>!important</a:t>
            </a:r>
            <a:r>
              <a:rPr lang="en-US" sz="2000" b="1" dirty="0">
                <a:latin typeface="Courier"/>
                <a:cs typeface="Courier"/>
              </a:rPr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3751421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Style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1708" y="1325903"/>
            <a:ext cx="4993675" cy="403187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&lt;!DOCTYPE html&gt;</a:t>
            </a:r>
          </a:p>
          <a:p>
            <a:r>
              <a:rPr lang="en-US" b="1" dirty="0">
                <a:latin typeface="Courier"/>
                <a:cs typeface="Courier"/>
              </a:rPr>
              <a:t>&lt;html </a:t>
            </a:r>
            <a:r>
              <a:rPr lang="en-US" b="1" dirty="0" err="1">
                <a:latin typeface="Courier"/>
                <a:cs typeface="Courier"/>
              </a:rPr>
              <a:t>lang</a:t>
            </a:r>
            <a:r>
              <a:rPr lang="en-US" b="1" dirty="0">
                <a:latin typeface="Courier"/>
                <a:cs typeface="Courier"/>
              </a:rPr>
              <a:t>="en"&gt;</a:t>
            </a:r>
          </a:p>
          <a:p>
            <a:r>
              <a:rPr lang="en-US" b="1" dirty="0">
                <a:latin typeface="Courier"/>
                <a:cs typeface="Courier"/>
              </a:rPr>
              <a:t>&lt;head&gt;</a:t>
            </a:r>
          </a:p>
          <a:p>
            <a:r>
              <a:rPr lang="it-IT" b="1" dirty="0">
                <a:latin typeface="Courier"/>
                <a:cs typeface="Courier"/>
              </a:rPr>
              <a:t>    &lt;meta </a:t>
            </a:r>
            <a:r>
              <a:rPr lang="it-IT" b="1" dirty="0" err="1">
                <a:latin typeface="Courier"/>
                <a:cs typeface="Courier"/>
              </a:rPr>
              <a:t>charset</a:t>
            </a:r>
            <a:r>
              <a:rPr lang="it-IT" b="1" dirty="0">
                <a:latin typeface="Courier"/>
                <a:cs typeface="Courier"/>
              </a:rPr>
              <a:t>="UTF-8" /&gt;</a:t>
            </a:r>
          </a:p>
          <a:p>
            <a:r>
              <a:rPr lang="it-IT" b="1" dirty="0">
                <a:latin typeface="Courier"/>
                <a:cs typeface="Courier"/>
              </a:rPr>
              <a:t>    &lt;</a:t>
            </a:r>
            <a:r>
              <a:rPr lang="it-IT" b="1" dirty="0" err="1">
                <a:latin typeface="Courier"/>
                <a:cs typeface="Courier"/>
              </a:rPr>
              <a:t>title</a:t>
            </a:r>
            <a:r>
              <a:rPr lang="it-IT" b="1" dirty="0">
                <a:latin typeface="Courier"/>
                <a:cs typeface="Courier"/>
              </a:rPr>
              <a:t>&gt;Embedded Style </a:t>
            </a:r>
            <a:r>
              <a:rPr lang="it-IT" b="1" dirty="0" err="1">
                <a:latin typeface="Courier"/>
                <a:cs typeface="Courier"/>
              </a:rPr>
              <a:t>Sheet</a:t>
            </a:r>
            <a:r>
              <a:rPr lang="it-IT" b="1" dirty="0">
                <a:latin typeface="Courier"/>
                <a:cs typeface="Courier"/>
              </a:rPr>
              <a:t>&lt;/</a:t>
            </a:r>
            <a:r>
              <a:rPr lang="it-IT" b="1" dirty="0" err="1">
                <a:latin typeface="Courier"/>
                <a:cs typeface="Courier"/>
              </a:rPr>
              <a:t>title</a:t>
            </a:r>
            <a:r>
              <a:rPr lang="it-IT" b="1" dirty="0">
                <a:latin typeface="Courier"/>
                <a:cs typeface="Courier"/>
              </a:rPr>
              <a:t>&gt;</a:t>
            </a:r>
          </a:p>
          <a:p>
            <a:r>
              <a:rPr lang="pl-PL" b="1" dirty="0">
                <a:latin typeface="Courier"/>
                <a:cs typeface="Courier"/>
              </a:rPr>
              <a:t>    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&lt;style&gt;</a:t>
            </a:r>
          </a:p>
          <a:p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     </a:t>
            </a:r>
            <a:r>
              <a:rPr lang="pl-PL" b="1" dirty="0" err="1">
                <a:solidFill>
                  <a:srgbClr val="B23C00"/>
                </a:solidFill>
                <a:latin typeface="Courier"/>
                <a:cs typeface="Courier"/>
              </a:rPr>
              <a:t>img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 {</a:t>
            </a:r>
          </a:p>
          <a:p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         </a:t>
            </a:r>
            <a:r>
              <a:rPr lang="pl-PL" b="1" dirty="0" err="1">
                <a:solidFill>
                  <a:srgbClr val="B23C00"/>
                </a:solidFill>
                <a:latin typeface="Courier"/>
                <a:cs typeface="Courier"/>
              </a:rPr>
              <a:t>border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: 4px solid red;</a:t>
            </a:r>
          </a:p>
          <a:p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     }</a:t>
            </a:r>
          </a:p>
          <a:p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 &lt;/style&gt;</a:t>
            </a:r>
          </a:p>
          <a:p>
            <a:r>
              <a:rPr lang="en-US" b="1" dirty="0">
                <a:latin typeface="Courier"/>
                <a:cs typeface="Courier"/>
              </a:rPr>
              <a:t>&lt;/head&gt;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&lt;body&gt;</a:t>
            </a:r>
          </a:p>
          <a:p>
            <a:r>
              <a:rPr lang="en-US" b="1" dirty="0">
                <a:latin typeface="Courier"/>
                <a:cs typeface="Courier"/>
              </a:rPr>
              <a:t>    ...</a:t>
            </a:r>
          </a:p>
          <a:p>
            <a:r>
              <a:rPr lang="en-US" b="1" dirty="0">
                <a:latin typeface="Courier"/>
                <a:cs typeface="Courier"/>
              </a:rPr>
              <a:t>&lt;/body&gt;</a:t>
            </a:r>
          </a:p>
          <a:p>
            <a:r>
              <a:rPr lang="en-US" b="1" dirty="0">
                <a:latin typeface="Courier"/>
                <a:cs typeface="Courier"/>
              </a:rPr>
              <a:t>&lt;/html&gt;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532097"/>
            <a:ext cx="8229600" cy="598828"/>
          </a:xfrm>
        </p:spPr>
        <p:txBody>
          <a:bodyPr/>
          <a:lstStyle/>
          <a:p>
            <a:r>
              <a:rPr lang="en-US" dirty="0"/>
              <a:t>Not as clean a separation of content and style.</a:t>
            </a:r>
          </a:p>
        </p:txBody>
      </p:sp>
    </p:spTree>
    <p:extLst>
      <p:ext uri="{BB962C8B-B14F-4D97-AF65-F5344CB8AC3E}">
        <p14:creationId xmlns:p14="http://schemas.microsoft.com/office/powerpoint/2010/main" val="569370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4"/>
            <a:ext cx="8229600" cy="4805022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Not recommended!</a:t>
            </a:r>
          </a:p>
          <a:p>
            <a:pPr lvl="1"/>
            <a:r>
              <a:rPr lang="en-US" dirty="0"/>
              <a:t>Combines content and style.</a:t>
            </a:r>
          </a:p>
          <a:p>
            <a:pPr lvl="1"/>
            <a:r>
              <a:rPr lang="en-US" dirty="0"/>
              <a:t>We want to </a:t>
            </a:r>
            <a:r>
              <a:rPr lang="en-US" u="sng" dirty="0"/>
              <a:t>separate</a:t>
            </a:r>
            <a:r>
              <a:rPr lang="en-US" dirty="0"/>
              <a:t> content and style!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9932" y="1931622"/>
            <a:ext cx="7572506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/>
                <a:cs typeface="Courier"/>
              </a:rPr>
              <a:t>&lt;p style="</a:t>
            </a:r>
            <a:r>
              <a:rPr lang="en-US" sz="2000" b="1" dirty="0">
                <a:solidFill>
                  <a:srgbClr val="B23C00"/>
                </a:solidFill>
                <a:latin typeface="Courier"/>
                <a:cs typeface="Courier"/>
              </a:rPr>
              <a:t>color: green; background-color: gray</a:t>
            </a:r>
            <a:r>
              <a:rPr lang="en-US" sz="2000" b="1" dirty="0">
                <a:latin typeface="Courier"/>
                <a:cs typeface="Courier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87320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and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semantics</a:t>
            </a:r>
          </a:p>
          <a:p>
            <a:pPr lvl="5"/>
            <a:endParaRPr lang="en-US" dirty="0"/>
          </a:p>
          <a:p>
            <a:r>
              <a:rPr lang="en-US" dirty="0"/>
              <a:t>Cascading Style Sheet (CSS)</a:t>
            </a:r>
          </a:p>
          <a:p>
            <a:pPr lvl="1"/>
            <a:r>
              <a:rPr lang="en-US" dirty="0"/>
              <a:t>layout</a:t>
            </a:r>
          </a:p>
          <a:p>
            <a:pPr lvl="1"/>
            <a:r>
              <a:rPr lang="en-US" dirty="0"/>
              <a:t>formatting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a Style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An HTML page can link to an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external style sheet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3340" y="2787522"/>
            <a:ext cx="7664854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&lt;!DOCTYPE html&gt;</a:t>
            </a:r>
          </a:p>
          <a:p>
            <a:r>
              <a:rPr lang="en-US" sz="1800" b="1" dirty="0">
                <a:latin typeface="Courier"/>
                <a:cs typeface="Courier"/>
              </a:rPr>
              <a:t>&lt;html </a:t>
            </a:r>
            <a:r>
              <a:rPr lang="en-US" sz="1800" b="1" dirty="0" err="1">
                <a:latin typeface="Courier"/>
                <a:cs typeface="Courier"/>
              </a:rPr>
              <a:t>lang</a:t>
            </a:r>
            <a:r>
              <a:rPr lang="en-US" sz="1800" b="1" dirty="0">
                <a:latin typeface="Courier"/>
                <a:cs typeface="Courier"/>
              </a:rPr>
              <a:t>="en-US"&gt;</a:t>
            </a:r>
          </a:p>
          <a:p>
            <a:r>
              <a:rPr lang="en-US" sz="1800" b="1" dirty="0">
                <a:latin typeface="Courier"/>
                <a:cs typeface="Courier"/>
              </a:rPr>
              <a:t>&lt;head&gt;</a:t>
            </a:r>
          </a:p>
          <a:p>
            <a:r>
              <a:rPr lang="en-US" sz="1800" b="1" dirty="0">
                <a:latin typeface="Courier"/>
                <a:cs typeface="Courier"/>
              </a:rPr>
              <a:t>    &lt;meta charset="UTF-8"&gt;</a:t>
            </a:r>
          </a:p>
          <a:p>
            <a:r>
              <a:rPr lang="en-US" sz="1800" b="1" dirty="0">
                <a:latin typeface="Courier"/>
                <a:cs typeface="Courier"/>
              </a:rPr>
              <a:t>    &lt;title&gt;Paragraphs and Headings&lt;/title&gt;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&lt;link 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rel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stylesheet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" 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href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css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/mystyles1.css" /&gt;</a:t>
            </a:r>
          </a:p>
          <a:p>
            <a:r>
              <a:rPr lang="en-US" sz="1800" b="1" dirty="0">
                <a:latin typeface="Courier"/>
                <a:cs typeface="Courier"/>
              </a:rPr>
              <a:t>&lt;/head&gt;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&lt;body&gt;</a:t>
            </a:r>
          </a:p>
          <a:p>
            <a:r>
              <a:rPr lang="nl-NL" sz="1800" b="1" dirty="0">
                <a:latin typeface="Courier"/>
                <a:cs typeface="Courier"/>
              </a:rPr>
              <a:t>    ...</a:t>
            </a:r>
          </a:p>
          <a:p>
            <a:r>
              <a:rPr lang="nl-NL" sz="1800" b="1" dirty="0">
                <a:latin typeface="Courier"/>
                <a:cs typeface="Courier"/>
              </a:rPr>
              <a:t>&lt;/body&gt;</a:t>
            </a:r>
          </a:p>
          <a:p>
            <a:r>
              <a:rPr lang="nl-NL" sz="1800" b="1" dirty="0">
                <a:latin typeface="Courier"/>
                <a:cs typeface="Courier"/>
              </a:rPr>
              <a:t>&lt;/html&gt;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39A55-823E-3941-8527-2A9C32C32EF2}"/>
              </a:ext>
            </a:extLst>
          </p:cNvPr>
          <p:cNvSpPr txBox="1"/>
          <p:nvPr/>
        </p:nvSpPr>
        <p:spPr>
          <a:xfrm>
            <a:off x="6766536" y="2628070"/>
            <a:ext cx="16786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  <a:cs typeface="Courier"/>
              </a:rPr>
              <a:t>paragraph1.html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60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Style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60512"/>
            <a:ext cx="8229600" cy="1920219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b="1" dirty="0">
                <a:solidFill>
                  <a:srgbClr val="B23C00"/>
                </a:solidFill>
                <a:latin typeface="Courier"/>
                <a:cs typeface="Courier"/>
              </a:rPr>
              <a:t>h1</a:t>
            </a:r>
            <a:r>
              <a:rPr lang="en-US" dirty="0"/>
              <a:t> headings should have red text </a:t>
            </a:r>
            <a:br>
              <a:rPr lang="en-US" dirty="0"/>
            </a:br>
            <a:r>
              <a:rPr lang="en-US" dirty="0"/>
              <a:t>on a yellow background.</a:t>
            </a:r>
          </a:p>
          <a:p>
            <a:r>
              <a:rPr lang="en-US" dirty="0"/>
              <a:t>All </a:t>
            </a:r>
            <a:r>
              <a:rPr lang="en-US" b="1" dirty="0">
                <a:solidFill>
                  <a:srgbClr val="B23C00"/>
                </a:solidFill>
                <a:latin typeface="Courier"/>
                <a:cs typeface="Courier"/>
              </a:rPr>
              <a:t>h2</a:t>
            </a:r>
            <a:r>
              <a:rPr lang="en-US" dirty="0"/>
              <a:t> headings should have a gray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098" y="1550933"/>
            <a:ext cx="4201804" cy="23083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h1</a:t>
            </a:r>
            <a:r>
              <a:rPr lang="en-US" sz="1800" b="1" dirty="0">
                <a:latin typeface="Courier"/>
                <a:cs typeface="Courier"/>
              </a:rPr>
              <a:t> {</a:t>
            </a:r>
          </a:p>
          <a:p>
            <a:r>
              <a:rPr lang="en-US" sz="1800" b="1" dirty="0">
                <a:latin typeface="Courier"/>
                <a:cs typeface="Courier"/>
              </a:rPr>
              <a:t>    background-color: yellow;</a:t>
            </a:r>
          </a:p>
          <a:p>
            <a:r>
              <a:rPr lang="en-US" sz="1800" b="1" dirty="0">
                <a:latin typeface="Courier"/>
                <a:cs typeface="Courier"/>
              </a:rPr>
              <a:t>    color: red;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h3</a:t>
            </a:r>
            <a:r>
              <a:rPr lang="en-US" sz="1800" b="1" dirty="0">
                <a:latin typeface="Courier"/>
                <a:cs typeface="Courier"/>
              </a:rPr>
              <a:t> {</a:t>
            </a:r>
          </a:p>
          <a:p>
            <a:r>
              <a:rPr lang="en-US" sz="1800" b="1" dirty="0">
                <a:latin typeface="Courier"/>
                <a:cs typeface="Courier"/>
              </a:rPr>
              <a:t>    color: gray;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80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Demo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399D9-2C5D-E44C-B721-31B0DE94E01E}"/>
              </a:ext>
            </a:extLst>
          </p:cNvPr>
          <p:cNvSpPr txBox="1"/>
          <p:nvPr/>
        </p:nvSpPr>
        <p:spPr>
          <a:xfrm>
            <a:off x="5030231" y="1335937"/>
            <a:ext cx="18277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+mn-lt"/>
                <a:cs typeface="Courier"/>
              </a:rPr>
              <a:t>css</a:t>
            </a:r>
            <a:r>
              <a:rPr lang="en-US" dirty="0">
                <a:solidFill>
                  <a:srgbClr val="FFFF00"/>
                </a:solidFill>
                <a:latin typeface="+mn-lt"/>
                <a:cs typeface="Courier"/>
              </a:rPr>
              <a:t>/mystyles1.css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65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2285975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B23C00"/>
                </a:solidFill>
              </a:rPr>
              <a:t>style rule </a:t>
            </a:r>
            <a:r>
              <a:rPr lang="en-US" dirty="0"/>
              <a:t>has a </a:t>
            </a:r>
            <a:r>
              <a:rPr lang="en-US" dirty="0">
                <a:solidFill>
                  <a:srgbClr val="B23C00"/>
                </a:solidFill>
              </a:rPr>
              <a:t>selector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declaration block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declaration block consists of </a:t>
            </a:r>
            <a:br>
              <a:rPr lang="en-US" dirty="0"/>
            </a:br>
            <a:r>
              <a:rPr lang="en-US" dirty="0"/>
              <a:t>one or more declarations.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declaration</a:t>
            </a:r>
            <a:r>
              <a:rPr lang="en-US" dirty="0"/>
              <a:t> is a </a:t>
            </a:r>
            <a:r>
              <a:rPr lang="en-US" dirty="0">
                <a:solidFill>
                  <a:srgbClr val="B23C00"/>
                </a:solidFill>
              </a:rPr>
              <a:t>property: value </a:t>
            </a:r>
            <a:r>
              <a:rPr lang="en-US" dirty="0"/>
              <a:t>pair.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3611878"/>
            <a:ext cx="4201804" cy="258532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h1 </a:t>
            </a:r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    background-color: yellow;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    color: red;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}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h3 </a:t>
            </a:r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    color: gray;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}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45952" y="3611878"/>
            <a:ext cx="1280145" cy="2103096"/>
            <a:chOff x="1645952" y="3611878"/>
            <a:chExt cx="1280145" cy="2103096"/>
          </a:xfrm>
        </p:grpSpPr>
        <p:sp>
          <p:nvSpPr>
            <p:cNvPr id="6" name="Oval 5"/>
            <p:cNvSpPr/>
            <p:nvPr/>
          </p:nvSpPr>
          <p:spPr bwMode="auto">
            <a:xfrm>
              <a:off x="2468902" y="3611878"/>
              <a:ext cx="457195" cy="457195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468902" y="5257779"/>
              <a:ext cx="457195" cy="457195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5952" y="3639080"/>
              <a:ext cx="90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selector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5952" y="5257779"/>
              <a:ext cx="90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selector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66536" y="3703318"/>
            <a:ext cx="2010690" cy="2377412"/>
            <a:chOff x="6766536" y="3703318"/>
            <a:chExt cx="2010690" cy="2377412"/>
          </a:xfrm>
        </p:grpSpPr>
        <p:sp>
          <p:nvSpPr>
            <p:cNvPr id="10" name="Right Brace 9"/>
            <p:cNvSpPr/>
            <p:nvPr/>
          </p:nvSpPr>
          <p:spPr bwMode="auto">
            <a:xfrm>
              <a:off x="6766536" y="3703318"/>
              <a:ext cx="274317" cy="1097268"/>
            </a:xfrm>
            <a:prstGeom prst="rightBrace">
              <a:avLst>
                <a:gd name="adj1" fmla="val 64003"/>
                <a:gd name="adj2" fmla="val 50000"/>
              </a:avLst>
            </a:prstGeom>
            <a:noFill/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0853" y="4069073"/>
              <a:ext cx="1736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declaration block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40853" y="5440657"/>
              <a:ext cx="1736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declaration block</a:t>
              </a:r>
            </a:p>
          </p:txBody>
        </p:sp>
        <p:sp>
          <p:nvSpPr>
            <p:cNvPr id="14" name="Right Brace 13"/>
            <p:cNvSpPr/>
            <p:nvPr/>
          </p:nvSpPr>
          <p:spPr bwMode="auto">
            <a:xfrm>
              <a:off x="6766536" y="5257779"/>
              <a:ext cx="274317" cy="822951"/>
            </a:xfrm>
            <a:prstGeom prst="rightBrace">
              <a:avLst>
                <a:gd name="adj1" fmla="val 64003"/>
                <a:gd name="adj2" fmla="val 50000"/>
              </a:avLst>
            </a:prstGeom>
            <a:noFill/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17537" y="5623535"/>
            <a:ext cx="2925787" cy="338554"/>
            <a:chOff x="3017537" y="5623535"/>
            <a:chExt cx="2925787" cy="33855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017537" y="5623535"/>
              <a:ext cx="1737341" cy="274317"/>
            </a:xfrm>
            <a:prstGeom prst="rect">
              <a:avLst/>
            </a:prstGeom>
            <a:noFill/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4878" y="5623535"/>
              <a:ext cx="1188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declaration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45" y="3520439"/>
            <a:ext cx="8320949" cy="2743170"/>
            <a:chOff x="457245" y="3520439"/>
            <a:chExt cx="8320949" cy="274317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63074" y="3520439"/>
              <a:ext cx="7315120" cy="13715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63074" y="5166341"/>
              <a:ext cx="7315120" cy="10972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45" y="3977634"/>
              <a:ext cx="100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style rule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45" y="5532097"/>
              <a:ext cx="100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style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54873" cy="1676405"/>
          </a:xfrm>
        </p:spPr>
        <p:txBody>
          <a:bodyPr/>
          <a:lstStyle/>
          <a:p>
            <a:r>
              <a:rPr lang="en-US" dirty="0"/>
              <a:t>Specify colors for CSS </a:t>
            </a:r>
            <a:br>
              <a:rPr lang="en-US" dirty="0"/>
            </a:br>
            <a:r>
              <a:rPr lang="en-US" dirty="0"/>
              <a:t>properties with a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predefined color keyword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928" y="2880366"/>
            <a:ext cx="51604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See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http://www.w3.org/TR/css3-color/#svg-color</a:t>
            </a:r>
            <a:r>
              <a:rPr lang="en-US" sz="1800" dirty="0"/>
              <a:t>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the complete list of predefined colors.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52" y="1278820"/>
            <a:ext cx="3291804" cy="4986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45" y="544065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</a:p>
        </p:txBody>
      </p:sp>
    </p:spTree>
    <p:extLst>
      <p:ext uri="{BB962C8B-B14F-4D97-AF65-F5344CB8AC3E}">
        <p14:creationId xmlns:p14="http://schemas.microsoft.com/office/powerpoint/2010/main" val="398005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Colors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You can specify colors by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RGB</a:t>
            </a:r>
            <a:r>
              <a:rPr lang="en-US" dirty="0"/>
              <a:t> (red-green-blue).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rgb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(178, 60, 0)</a:t>
            </a:r>
            <a:b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</a:br>
            <a:r>
              <a:rPr lang="en-US" dirty="0"/>
              <a:t>where each value can range from 0 through 255.</a:t>
            </a:r>
          </a:p>
          <a:p>
            <a:pPr lvl="4"/>
            <a:endParaRPr lang="en-US" dirty="0"/>
          </a:p>
          <a:p>
            <a:r>
              <a:rPr lang="en-US" dirty="0"/>
              <a:t>You can include </a:t>
            </a:r>
            <a:r>
              <a:rPr lang="en-US" dirty="0">
                <a:solidFill>
                  <a:srgbClr val="B23C00"/>
                </a:solidFill>
              </a:rPr>
              <a:t>alpha transparency</a:t>
            </a:r>
            <a:r>
              <a:rPr lang="en-US" dirty="0"/>
              <a:t> with </a:t>
            </a:r>
            <a:r>
              <a:rPr lang="en-US" dirty="0">
                <a:solidFill>
                  <a:srgbClr val="B23C00"/>
                </a:solidFill>
              </a:rPr>
              <a:t>RGBA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rgba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(178, 60, 0, 0.75)</a:t>
            </a:r>
            <a:b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</a:br>
            <a:r>
              <a:rPr lang="en-US" dirty="0"/>
              <a:t>where the transparency value ranges from 0 to 1</a:t>
            </a:r>
          </a:p>
          <a:p>
            <a:pPr lvl="1"/>
            <a:r>
              <a:rPr lang="en-US" dirty="0"/>
              <a:t>0 is completely transparent, 1 is completely opaque.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5152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25259</TotalTime>
  <Words>1784</Words>
  <Application>Microsoft Macintosh PowerPoint</Application>
  <PresentationFormat>On-screen Show (4:3)</PresentationFormat>
  <Paragraphs>463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Courier</vt:lpstr>
      <vt:lpstr>Times New Roman</vt:lpstr>
      <vt:lpstr>Wingdings</vt:lpstr>
      <vt:lpstr>Quadrant</vt:lpstr>
      <vt:lpstr>CMPE 280 Web UI Design and Development February 4 Class Meeting</vt:lpstr>
      <vt:lpstr>Team Updates</vt:lpstr>
      <vt:lpstr>Good Tutorial Website</vt:lpstr>
      <vt:lpstr>HTML and CSS</vt:lpstr>
      <vt:lpstr>Link to a Style Sheet</vt:lpstr>
      <vt:lpstr>Example Style Sheet</vt:lpstr>
      <vt:lpstr>Style Rules</vt:lpstr>
      <vt:lpstr>Style Colors</vt:lpstr>
      <vt:lpstr>Style Colors, cont’d</vt:lpstr>
      <vt:lpstr>Style Colors, cont’d</vt:lpstr>
      <vt:lpstr>Element Classes</vt:lpstr>
      <vt:lpstr>Class Selectors</vt:lpstr>
      <vt:lpstr>Class Selectors, cont’d</vt:lpstr>
      <vt:lpstr>Element IDs</vt:lpstr>
      <vt:lpstr>ID Selectors</vt:lpstr>
      <vt:lpstr>Grouping Selectors</vt:lpstr>
      <vt:lpstr>Defining Selectors</vt:lpstr>
      <vt:lpstr>Select Elements by Context</vt:lpstr>
      <vt:lpstr>Select Elements by Context, cont’d</vt:lpstr>
      <vt:lpstr>Select Elements by Context, cont’d</vt:lpstr>
      <vt:lpstr>Select Elements by Context, cont’d</vt:lpstr>
      <vt:lpstr>Select Elements by Context, cont’d</vt:lpstr>
      <vt:lpstr>Select Elements by Context, cont’d</vt:lpstr>
      <vt:lpstr>Select the First or Last Child Elements</vt:lpstr>
      <vt:lpstr>Select the First or Last Child Elements, cont’d</vt:lpstr>
      <vt:lpstr>Select the First Letter or the First Line</vt:lpstr>
      <vt:lpstr>Select the First Letter or the First Line, cont’d</vt:lpstr>
      <vt:lpstr>Select Elements Based on Attributes</vt:lpstr>
      <vt:lpstr>Select Elements Based on Attributes, cont’d</vt:lpstr>
      <vt:lpstr>Select Elements Based on Attributes, cont’d</vt:lpstr>
      <vt:lpstr>Select Links Based on State</vt:lpstr>
      <vt:lpstr>Select Links Based on State, cont’d</vt:lpstr>
      <vt:lpstr>Select Links Based on State, cont’d</vt:lpstr>
      <vt:lpstr>Inheritance</vt:lpstr>
      <vt:lpstr>What Can Be Inherited</vt:lpstr>
      <vt:lpstr>The Cascade</vt:lpstr>
      <vt:lpstr>The Cascade, cont’d</vt:lpstr>
      <vt:lpstr>Embedded Style Sheet</vt:lpstr>
      <vt:lpstr>Inline Styles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331</cp:revision>
  <dcterms:created xsi:type="dcterms:W3CDTF">2008-01-12T03:52:55Z</dcterms:created>
  <dcterms:modified xsi:type="dcterms:W3CDTF">2020-02-04T21:29:54Z</dcterms:modified>
</cp:coreProperties>
</file>