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377" r:id="rId3"/>
    <p:sldId id="301" r:id="rId4"/>
    <p:sldId id="302" r:id="rId5"/>
    <p:sldId id="303" r:id="rId6"/>
    <p:sldId id="304" r:id="rId7"/>
    <p:sldId id="305" r:id="rId8"/>
    <p:sldId id="346" r:id="rId9"/>
    <p:sldId id="278" r:id="rId10"/>
    <p:sldId id="308" r:id="rId11"/>
    <p:sldId id="306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31" r:id="rId20"/>
    <p:sldId id="316" r:id="rId21"/>
    <p:sldId id="332" r:id="rId22"/>
    <p:sldId id="333" r:id="rId23"/>
    <p:sldId id="334" r:id="rId24"/>
    <p:sldId id="335" r:id="rId25"/>
    <p:sldId id="345" r:id="rId26"/>
    <p:sldId id="336" r:id="rId27"/>
    <p:sldId id="337" r:id="rId28"/>
    <p:sldId id="338" r:id="rId29"/>
    <p:sldId id="339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8F0000"/>
    <a:srgbClr val="008000"/>
    <a:srgbClr val="CC99FF"/>
    <a:srgbClr val="F2E5D0"/>
    <a:srgbClr val="DEF0F2"/>
    <a:srgbClr val="464646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798" autoAdjust="0"/>
    <p:restoredTop sz="86364" autoAdjust="0"/>
  </p:normalViewPr>
  <p:slideViewPr>
    <p:cSldViewPr>
      <p:cViewPr varScale="1">
        <p:scale>
          <a:sx n="144" d="100"/>
          <a:sy n="144" d="100"/>
        </p:scale>
        <p:origin x="248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1/27/20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5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CMPE 135: Object-Oriented Analysis and Design © 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38120" y="6248400"/>
            <a:ext cx="548679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2020: January 28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328239" y="6263609"/>
            <a:ext cx="2765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280: Web UI Design</a:t>
            </a:r>
            <a:r>
              <a:rPr lang="en-US" sz="1000" baseline="0" dirty="0"/>
              <a:t> and Development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nodejs.org/en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torialspoint.com/expressjs/index.htm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280</a:t>
            </a:r>
            <a:br>
              <a:rPr lang="en-US" sz="3200" dirty="0"/>
            </a:br>
            <a:r>
              <a:rPr lang="en-US" sz="3200" dirty="0"/>
              <a:t>Web UI Design and Development</a:t>
            </a:r>
            <a:br>
              <a:rPr lang="en-US" sz="3600" dirty="0"/>
            </a:br>
            <a:r>
              <a:rPr lang="en-US" sz="2400" dirty="0"/>
              <a:t>January 28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40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route</a:t>
            </a:r>
            <a:r>
              <a:rPr lang="en-US" dirty="0"/>
              <a:t> is a mapping from an incoming HTTP request from the client to the appropriate controller code on the web server.</a:t>
            </a:r>
          </a:p>
          <a:p>
            <a:pPr lvl="1"/>
            <a:r>
              <a:rPr lang="en-US" dirty="0"/>
              <a:t>Associates a </a:t>
            </a:r>
            <a:r>
              <a:rPr lang="en-US" dirty="0">
                <a:solidFill>
                  <a:srgbClr val="B23C00"/>
                </a:solidFill>
              </a:rPr>
              <a:t>URI</a:t>
            </a:r>
            <a:r>
              <a:rPr lang="en-US" dirty="0"/>
              <a:t> plus an </a:t>
            </a:r>
            <a:r>
              <a:rPr lang="en-US" dirty="0">
                <a:solidFill>
                  <a:srgbClr val="B23C00"/>
                </a:solidFill>
              </a:rPr>
              <a:t>HTTP method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with a particular </a:t>
            </a:r>
            <a:r>
              <a:rPr lang="en-US" dirty="0">
                <a:solidFill>
                  <a:srgbClr val="B23C00"/>
                </a:solidFill>
              </a:rPr>
              <a:t>controller action</a:t>
            </a:r>
            <a:r>
              <a:rPr lang="en-US" dirty="0"/>
              <a:t>.</a:t>
            </a:r>
          </a:p>
          <a:p>
            <a:pPr lvl="5"/>
            <a:endParaRPr lang="en-US" u="sng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URI</a:t>
            </a:r>
            <a:r>
              <a:rPr lang="en-US" dirty="0"/>
              <a:t> (Uniform Resource Identifier) identifies </a:t>
            </a:r>
            <a:br>
              <a:rPr lang="en-US" dirty="0"/>
            </a:br>
            <a:r>
              <a:rPr lang="en-US" dirty="0"/>
              <a:t>a resource your application provides.</a:t>
            </a:r>
          </a:p>
          <a:p>
            <a:pPr lvl="1"/>
            <a:r>
              <a:rPr lang="en-US" dirty="0"/>
              <a:t>Example resource: a web page.</a:t>
            </a:r>
          </a:p>
          <a:p>
            <a:pPr lvl="1"/>
            <a:r>
              <a:rPr lang="en-US" dirty="0"/>
              <a:t>The most common form of URI is a </a:t>
            </a:r>
            <a:r>
              <a:rPr lang="en-US" dirty="0">
                <a:solidFill>
                  <a:srgbClr val="B23C00"/>
                </a:solidFill>
              </a:rPr>
              <a:t>URL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81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HTTP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route</a:t>
            </a:r>
            <a:r>
              <a:rPr lang="en-US" dirty="0"/>
              <a:t> is a mapping from an incoming HTTP request from the client to the appropriate controller code on the web server.</a:t>
            </a:r>
          </a:p>
          <a:p>
            <a:pPr lvl="1"/>
            <a:r>
              <a:rPr lang="en-US" dirty="0"/>
              <a:t>Associates a </a:t>
            </a:r>
            <a:r>
              <a:rPr lang="en-US" dirty="0">
                <a:solidFill>
                  <a:srgbClr val="B23C00"/>
                </a:solidFill>
              </a:rPr>
              <a:t>URI</a:t>
            </a:r>
            <a:r>
              <a:rPr lang="en-US" dirty="0"/>
              <a:t> plus an </a:t>
            </a:r>
            <a:r>
              <a:rPr lang="en-US" dirty="0">
                <a:solidFill>
                  <a:srgbClr val="B23C00"/>
                </a:solidFill>
              </a:rPr>
              <a:t>HTTP method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with a particular </a:t>
            </a:r>
            <a:r>
              <a:rPr lang="en-US" dirty="0">
                <a:solidFill>
                  <a:srgbClr val="B23C00"/>
                </a:solidFill>
              </a:rPr>
              <a:t>controller action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An </a:t>
            </a:r>
            <a:r>
              <a:rPr lang="en-US" dirty="0">
                <a:solidFill>
                  <a:srgbClr val="B23C00"/>
                </a:solidFill>
              </a:rPr>
              <a:t>HTTP method</a:t>
            </a:r>
            <a:r>
              <a:rPr lang="en-US" dirty="0"/>
              <a:t> is also called an </a:t>
            </a:r>
            <a:r>
              <a:rPr lang="en-US" dirty="0">
                <a:solidFill>
                  <a:srgbClr val="B23C00"/>
                </a:solidFill>
              </a:rPr>
              <a:t>HTTP verb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Most widely used HTTP methods in web apps are </a:t>
            </a:r>
            <a:r>
              <a:rPr lang="en-US" dirty="0">
                <a:solidFill>
                  <a:srgbClr val="B23C00"/>
                </a:solidFill>
              </a:rPr>
              <a:t>GET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POST</a:t>
            </a:r>
            <a:r>
              <a:rPr lang="en-US" dirty="0"/>
              <a:t>, </a:t>
            </a:r>
            <a:r>
              <a:rPr lang="en-US" dirty="0">
                <a:solidFill>
                  <a:srgbClr val="B23C00"/>
                </a:solidFill>
              </a:rPr>
              <a:t>PUT</a:t>
            </a:r>
            <a:r>
              <a:rPr lang="en-US" dirty="0"/>
              <a:t>, and </a:t>
            </a:r>
            <a:r>
              <a:rPr lang="en-US" dirty="0">
                <a:solidFill>
                  <a:srgbClr val="B23C00"/>
                </a:solidFill>
              </a:rPr>
              <a:t>DELETE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Defined by the HTTP standard.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175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Serving Web Pages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13936"/>
          </a:xfrm>
        </p:spPr>
        <p:txBody>
          <a:bodyPr/>
          <a:lstStyle/>
          <a:p>
            <a:r>
              <a:rPr lang="en-US" dirty="0"/>
              <a:t>A web server </a:t>
            </a:r>
            <a:r>
              <a:rPr lang="en-US" dirty="0">
                <a:solidFill>
                  <a:srgbClr val="B23C00"/>
                </a:solidFill>
              </a:rPr>
              <a:t>serves</a:t>
            </a:r>
            <a:r>
              <a:rPr lang="en-US" dirty="0"/>
              <a:t> web pages.</a:t>
            </a:r>
          </a:p>
          <a:p>
            <a:pPr lvl="1"/>
            <a:r>
              <a:rPr lang="en-US" dirty="0"/>
              <a:t>Displayed on the client side by web browsers.</a:t>
            </a:r>
          </a:p>
          <a:p>
            <a:pPr lvl="1"/>
            <a:r>
              <a:rPr lang="en-US" dirty="0"/>
              <a:t>Web pages can be </a:t>
            </a:r>
            <a:r>
              <a:rPr lang="en-US" dirty="0">
                <a:solidFill>
                  <a:srgbClr val="B23C00"/>
                </a:solidFill>
              </a:rPr>
              <a:t>static</a:t>
            </a:r>
            <a:r>
              <a:rPr lang="en-US" dirty="0"/>
              <a:t> or </a:t>
            </a:r>
            <a:r>
              <a:rPr lang="en-US" dirty="0">
                <a:solidFill>
                  <a:srgbClr val="B23C00"/>
                </a:solidFill>
              </a:rPr>
              <a:t>dynamic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Static web pages: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.html</a:t>
            </a:r>
          </a:p>
          <a:p>
            <a:pPr lvl="1"/>
            <a:r>
              <a:rPr lang="en-US" dirty="0"/>
              <a:t>HTML files read by the web server </a:t>
            </a:r>
            <a:br>
              <a:rPr lang="en-US" dirty="0"/>
            </a:br>
            <a:r>
              <a:rPr lang="en-US" dirty="0"/>
              <a:t>that are stored on the server side.</a:t>
            </a:r>
          </a:p>
          <a:p>
            <a:pPr lvl="1"/>
            <a:r>
              <a:rPr lang="en-US" dirty="0"/>
              <a:t>A static page always displays the same content.</a:t>
            </a:r>
          </a:p>
          <a:p>
            <a:pPr lvl="5"/>
            <a:endParaRPr lang="en-US" dirty="0"/>
          </a:p>
          <a:p>
            <a:r>
              <a:rPr lang="en-US" dirty="0"/>
              <a:t>Dynamic web pages: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.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js</a:t>
            </a:r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/>
              <a:t>Generated by JavaScript code on the server.</a:t>
            </a:r>
          </a:p>
          <a:p>
            <a:pPr lvl="1"/>
            <a:r>
              <a:rPr lang="en-US" dirty="0"/>
              <a:t>Contains dynamic content.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89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node.js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r>
              <a:rPr lang="en-US" dirty="0"/>
              <a:t>The Apache web server is very popular.</a:t>
            </a:r>
          </a:p>
          <a:p>
            <a:pPr lvl="1"/>
            <a:r>
              <a:rPr lang="en-US" dirty="0"/>
              <a:t>It’s the A in LAMP (Linux, Apache, MySQL, PHP).</a:t>
            </a:r>
          </a:p>
          <a:p>
            <a:pPr lvl="5"/>
            <a:endParaRPr lang="en-US" dirty="0"/>
          </a:p>
          <a:p>
            <a:r>
              <a:rPr lang="en-US" dirty="0"/>
              <a:t>In this class, we will use the </a:t>
            </a:r>
            <a:r>
              <a:rPr lang="en-US" dirty="0" err="1">
                <a:solidFill>
                  <a:srgbClr val="B23C00"/>
                </a:solidFill>
              </a:rPr>
              <a:t>node.js</a:t>
            </a:r>
            <a:r>
              <a:rPr lang="en-US" dirty="0"/>
              <a:t> web server.</a:t>
            </a:r>
          </a:p>
          <a:p>
            <a:pPr lvl="1"/>
            <a:r>
              <a:rPr lang="en-US" dirty="0"/>
              <a:t>A lean and fast web server.</a:t>
            </a:r>
          </a:p>
          <a:p>
            <a:pPr lvl="1"/>
            <a:r>
              <a:rPr lang="en-US" dirty="0"/>
              <a:t>Created in 2009 as an alternative to </a:t>
            </a:r>
            <a:br>
              <a:rPr lang="en-US" dirty="0"/>
            </a:br>
            <a:r>
              <a:rPr lang="en-US" dirty="0"/>
              <a:t>the Apache web server.</a:t>
            </a:r>
          </a:p>
          <a:p>
            <a:pPr lvl="6"/>
            <a:endParaRPr lang="en-US" dirty="0"/>
          </a:p>
          <a:p>
            <a:r>
              <a:rPr lang="en-US" dirty="0"/>
              <a:t>Programmed with </a:t>
            </a:r>
            <a:r>
              <a:rPr lang="en-US" dirty="0">
                <a:solidFill>
                  <a:srgbClr val="B23C00"/>
                </a:solidFill>
              </a:rPr>
              <a:t>JavaScript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Traditionally, JavaScript is a client-side language </a:t>
            </a:r>
            <a:br>
              <a:rPr lang="en-US" dirty="0"/>
            </a:br>
            <a:r>
              <a:rPr lang="en-US" dirty="0"/>
              <a:t>for programming web browsers.</a:t>
            </a:r>
          </a:p>
          <a:p>
            <a:pPr lvl="1"/>
            <a:r>
              <a:rPr lang="en-US" dirty="0"/>
              <a:t>Created by </a:t>
            </a:r>
            <a:r>
              <a:rPr lang="en-US" dirty="0" err="1"/>
              <a:t>NetScape</a:t>
            </a:r>
            <a:r>
              <a:rPr lang="en-US" dirty="0"/>
              <a:t> in 1995.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33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node.js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34464"/>
            <a:ext cx="8412433" cy="4937706"/>
          </a:xfrm>
        </p:spPr>
        <p:txBody>
          <a:bodyPr/>
          <a:lstStyle/>
          <a:p>
            <a:r>
              <a:rPr lang="en-US" dirty="0"/>
              <a:t>Uses the open-source Google Chrome V8 JavaScript engine.</a:t>
            </a:r>
          </a:p>
          <a:p>
            <a:pPr lvl="1"/>
            <a:r>
              <a:rPr lang="en-US" dirty="0"/>
              <a:t>Just-in-time compilation, automatic </a:t>
            </a:r>
            <a:r>
              <a:rPr lang="en-US" dirty="0" err="1"/>
              <a:t>inlining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dynamic code optimization, etc.</a:t>
            </a:r>
          </a:p>
          <a:p>
            <a:pPr lvl="5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Single-threaded</a:t>
            </a:r>
            <a:r>
              <a:rPr lang="en-US" dirty="0"/>
              <a:t> event loop handles connections.</a:t>
            </a:r>
          </a:p>
          <a:p>
            <a:pPr lvl="1"/>
            <a:r>
              <a:rPr lang="en-US" dirty="0"/>
              <a:t>Background workers on separate threads.</a:t>
            </a:r>
          </a:p>
          <a:p>
            <a:pPr lvl="4"/>
            <a:endParaRPr lang="en-US" dirty="0"/>
          </a:p>
          <a:p>
            <a:r>
              <a:rPr lang="en-US" dirty="0"/>
              <a:t>Each connection invokes a JavaScript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callback function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Handle non-blocking I/O.</a:t>
            </a:r>
          </a:p>
          <a:p>
            <a:pPr lvl="1"/>
            <a:r>
              <a:rPr lang="en-US" dirty="0"/>
              <a:t>Spawn threads from a thread pool.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334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node.js</a:t>
            </a:r>
            <a:r>
              <a:rPr lang="en-US" dirty="0"/>
              <a:t> and Express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688063"/>
          </a:xfrm>
        </p:spPr>
        <p:txBody>
          <a:bodyPr/>
          <a:lstStyle/>
          <a:p>
            <a:r>
              <a:rPr lang="en-US" dirty="0"/>
              <a:t>Install </a:t>
            </a:r>
            <a:r>
              <a:rPr lang="en-US" dirty="0" err="1"/>
              <a:t>node.js</a:t>
            </a:r>
            <a:r>
              <a:rPr lang="en-US" dirty="0"/>
              <a:t>: </a:t>
            </a:r>
            <a:r>
              <a:rPr lang="en-US" dirty="0">
                <a:hlinkClick r:id="rId2"/>
              </a:rPr>
              <a:t>https://nodejs.org/en/</a:t>
            </a:r>
            <a:r>
              <a:rPr lang="en-US" dirty="0"/>
              <a:t> </a:t>
            </a:r>
          </a:p>
          <a:p>
            <a:pPr lvl="4"/>
            <a:endParaRPr lang="en-US" dirty="0"/>
          </a:p>
          <a:p>
            <a:r>
              <a:rPr lang="en-US" dirty="0" err="1"/>
              <a:t>node.js</a:t>
            </a:r>
            <a:r>
              <a:rPr lang="en-US" dirty="0"/>
              <a:t> relies on packages for functionality.</a:t>
            </a:r>
          </a:p>
          <a:p>
            <a:pPr lvl="1"/>
            <a:r>
              <a:rPr lang="en-US" dirty="0"/>
              <a:t>Install packages with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  <a:cs typeface="+mn-cs"/>
              </a:rPr>
              <a:t>node package manager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We will use the </a:t>
            </a:r>
            <a:r>
              <a:rPr lang="en-US" dirty="0">
                <a:solidFill>
                  <a:srgbClr val="B23C00"/>
                </a:solidFill>
              </a:rPr>
              <a:t>Express</a:t>
            </a:r>
            <a:r>
              <a:rPr lang="en-US" dirty="0"/>
              <a:t> framework.</a:t>
            </a:r>
          </a:p>
          <a:p>
            <a:pPr lvl="1"/>
            <a:r>
              <a:rPr lang="en-US" dirty="0"/>
              <a:t>Supports the MVC architecture.</a:t>
            </a:r>
          </a:p>
          <a:p>
            <a:pPr lvl="1"/>
            <a:r>
              <a:rPr lang="en-US" dirty="0"/>
              <a:t>Install at the Linux/Mac OS/DOS command line: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79119" y="5166341"/>
            <a:ext cx="4185761" cy="70788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install -S express </a:t>
            </a:r>
            <a:r>
              <a:rPr lang="mr-IN" sz="2000" b="1" dirty="0">
                <a:latin typeface="Courier New" charset="0"/>
                <a:ea typeface="Courier New" charset="0"/>
                <a:cs typeface="Courier New" charset="0"/>
              </a:rPr>
              <a:t>–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g</a:t>
            </a:r>
          </a:p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install -S </a:t>
            </a:r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nodeunit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-g</a:t>
            </a:r>
          </a:p>
        </p:txBody>
      </p:sp>
    </p:spTree>
    <p:extLst>
      <p:ext uri="{BB962C8B-B14F-4D97-AF65-F5344CB8AC3E}">
        <p14:creationId xmlns:p14="http://schemas.microsoft.com/office/powerpoint/2010/main" val="76792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user can input data into an </a:t>
            </a:r>
            <a:r>
              <a:rPr lang="en-US" dirty="0">
                <a:solidFill>
                  <a:srgbClr val="B23C00"/>
                </a:solidFill>
              </a:rPr>
              <a:t>HTML form</a:t>
            </a:r>
            <a:r>
              <a:rPr lang="en-US" dirty="0"/>
              <a:t> displayed on a client-side web browser.</a:t>
            </a:r>
          </a:p>
          <a:p>
            <a:pPr lvl="4"/>
            <a:endParaRPr lang="en-US" dirty="0"/>
          </a:p>
          <a:p>
            <a:r>
              <a:rPr lang="en-US" dirty="0"/>
              <a:t>When the user presses a </a:t>
            </a:r>
            <a:r>
              <a:rPr lang="en-US" dirty="0">
                <a:solidFill>
                  <a:srgbClr val="B23C00"/>
                </a:solidFill>
              </a:rPr>
              <a:t>Submit button</a:t>
            </a:r>
            <a:r>
              <a:rPr lang="en-US" dirty="0"/>
              <a:t>, the browser sends the form data to a specified</a:t>
            </a:r>
            <a:br>
              <a:rPr lang="en-US" dirty="0"/>
            </a:br>
            <a:r>
              <a:rPr lang="en-US" dirty="0"/>
              <a:t>JavaScript program running on the web server.</a:t>
            </a:r>
          </a:p>
          <a:p>
            <a:pPr lvl="4"/>
            <a:endParaRPr lang="en-US" dirty="0"/>
          </a:p>
          <a:p>
            <a:r>
              <a:rPr lang="en-US" dirty="0"/>
              <a:t>The JavaScript program can use the data to</a:t>
            </a:r>
          </a:p>
          <a:p>
            <a:pPr lvl="1"/>
            <a:r>
              <a:rPr lang="en-US" dirty="0"/>
              <a:t>Query the back-end database.</a:t>
            </a:r>
          </a:p>
          <a:p>
            <a:pPr lvl="1"/>
            <a:r>
              <a:rPr lang="en-US" dirty="0"/>
              <a:t>Generate a new HTML page to send </a:t>
            </a:r>
            <a:br>
              <a:rPr lang="en-US" dirty="0"/>
            </a:br>
            <a:r>
              <a:rPr lang="en-US" dirty="0"/>
              <a:t>to the user’s client-side web browser.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7789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Send Form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A browser sends form data to a JavaScript program on the web server when the user presses the Submit button.</a:t>
            </a:r>
          </a:p>
          <a:p>
            <a:pPr lvl="5"/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action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/>
              <a:t>attribute of the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&lt;FORM&gt; </a:t>
            </a:r>
            <a:r>
              <a:rPr lang="en-US" dirty="0"/>
              <a:t>tag indicates where to send the form data.</a:t>
            </a:r>
          </a:p>
          <a:p>
            <a:pPr lvl="4"/>
            <a:endParaRPr lang="en-US" dirty="0"/>
          </a:p>
          <a:p>
            <a:r>
              <a:rPr lang="en-US" dirty="0"/>
              <a:t>Two HTTP methods to send form data: </a:t>
            </a:r>
            <a:br>
              <a:rPr lang="en-US" dirty="0"/>
            </a:br>
            <a:r>
              <a:rPr lang="en-US" dirty="0"/>
              <a:t>GET and POST.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85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Ways to Send Form Data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35525"/>
          </a:xfrm>
        </p:spPr>
        <p:txBody>
          <a:bodyPr/>
          <a:lstStyle/>
          <a:p>
            <a:r>
              <a:rPr lang="en-US" dirty="0"/>
              <a:t>GET method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form data is </a:t>
            </a:r>
            <a:r>
              <a:rPr lang="en-US" dirty="0">
                <a:solidFill>
                  <a:srgbClr val="B23C00"/>
                </a:solidFill>
              </a:rPr>
              <a:t>appended to the target URL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Good for small amounts of data.</a:t>
            </a:r>
          </a:p>
          <a:p>
            <a:pPr lvl="1"/>
            <a:r>
              <a:rPr lang="en-US" dirty="0"/>
              <a:t>The data is visible:</a:t>
            </a:r>
          </a:p>
          <a:p>
            <a:endParaRPr lang="en-US" dirty="0"/>
          </a:p>
          <a:p>
            <a:r>
              <a:rPr lang="en-US" dirty="0"/>
              <a:t>POST method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data is sent via </a:t>
            </a:r>
            <a:r>
              <a:rPr lang="en-US" dirty="0">
                <a:solidFill>
                  <a:srgbClr val="B23C00"/>
                </a:solidFill>
              </a:rPr>
              <a:t>environment variables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Good for larger amounts of data.</a:t>
            </a:r>
          </a:p>
          <a:p>
            <a:pPr lvl="1"/>
            <a:r>
              <a:rPr lang="en-US" dirty="0"/>
              <a:t>Slightly more secure than the GET method.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82775" y="3337561"/>
            <a:ext cx="8731878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http://localhost:8080/</a:t>
            </a:r>
            <a:r>
              <a:rPr lang="en-US" sz="1800" b="1" dirty="0" err="1">
                <a:latin typeface="Courier New"/>
                <a:cs typeface="Courier New"/>
              </a:rPr>
              <a:t>text-response</a:t>
            </a:r>
            <a:r>
              <a:rPr lang="en-US" sz="1800" b="1" dirty="0" err="1">
                <a:solidFill>
                  <a:srgbClr val="B23300"/>
                </a:solidFill>
                <a:latin typeface="Courier New"/>
                <a:cs typeface="Courier New"/>
              </a:rPr>
              <a:t>?firstName</a:t>
            </a:r>
            <a:r>
              <a:rPr lang="en-US" sz="1800" b="1" dirty="0">
                <a:solidFill>
                  <a:srgbClr val="B23300"/>
                </a:solidFill>
                <a:latin typeface="Courier New"/>
                <a:cs typeface="Courier New"/>
              </a:rPr>
              <a:t>=</a:t>
            </a:r>
            <a:r>
              <a:rPr lang="en-US" sz="1800" b="1" dirty="0" err="1">
                <a:solidFill>
                  <a:srgbClr val="B23300"/>
                </a:solidFill>
                <a:latin typeface="Courier New"/>
                <a:cs typeface="Courier New"/>
              </a:rPr>
              <a:t>Ron&amp;lastName</a:t>
            </a:r>
            <a:r>
              <a:rPr lang="en-US" sz="1800" b="1" dirty="0">
                <a:solidFill>
                  <a:srgbClr val="B23300"/>
                </a:solidFill>
                <a:latin typeface="Courier New"/>
                <a:cs typeface="Courier New"/>
              </a:rPr>
              <a:t>=</a:t>
            </a:r>
            <a:r>
              <a:rPr lang="en-US" sz="1800" b="1" dirty="0" err="1">
                <a:solidFill>
                  <a:srgbClr val="B23300"/>
                </a:solidFill>
                <a:latin typeface="Courier New"/>
                <a:cs typeface="Courier New"/>
              </a:rPr>
              <a:t>Mak</a:t>
            </a:r>
            <a:endParaRPr lang="en-US" sz="1800" b="1" dirty="0">
              <a:solidFill>
                <a:srgbClr val="B233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4121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D60DB-39B5-D54E-8340-F17CD6729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Ways to Use GET and POST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D6D66-70C0-EE47-9564-CD0BB55319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>
                <a:solidFill>
                  <a:srgbClr val="B23C00"/>
                </a:solidFill>
              </a:rPr>
              <a:t>GET</a:t>
            </a:r>
            <a:r>
              <a:rPr lang="en-US" dirty="0"/>
              <a:t> to </a:t>
            </a:r>
            <a:r>
              <a:rPr lang="en-US" dirty="0">
                <a:solidFill>
                  <a:srgbClr val="B23C00"/>
                </a:solidFill>
              </a:rPr>
              <a:t>request a form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from the web server.</a:t>
            </a:r>
          </a:p>
          <a:p>
            <a:pPr lvl="1"/>
            <a:r>
              <a:rPr lang="en-US" dirty="0"/>
              <a:t>The web server responds by sending the web page containing the form.</a:t>
            </a:r>
          </a:p>
          <a:p>
            <a:pPr lvl="4"/>
            <a:endParaRPr lang="en-US" dirty="0"/>
          </a:p>
          <a:p>
            <a:r>
              <a:rPr lang="en-US" dirty="0"/>
              <a:t>Use </a:t>
            </a:r>
            <a:r>
              <a:rPr lang="en-US" dirty="0">
                <a:solidFill>
                  <a:srgbClr val="B23C00"/>
                </a:solidFill>
              </a:rPr>
              <a:t>POST</a:t>
            </a:r>
            <a:r>
              <a:rPr lang="en-US" dirty="0"/>
              <a:t> to </a:t>
            </a:r>
            <a:r>
              <a:rPr lang="en-US" dirty="0">
                <a:solidFill>
                  <a:srgbClr val="B23C00"/>
                </a:solidFill>
              </a:rPr>
              <a:t>send form data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to the web server.</a:t>
            </a:r>
          </a:p>
          <a:p>
            <a:pPr lvl="1"/>
            <a:r>
              <a:rPr lang="en-US" dirty="0"/>
              <a:t>The web server processes the data and responds with a dynamically generated web page.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9ABB9A-9E40-8D4D-9A2C-385B68B1D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9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By Wednesday, January 29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teams.</a:t>
            </a:r>
          </a:p>
          <a:p>
            <a:pPr lvl="4"/>
            <a:endParaRPr lang="en-US" dirty="0"/>
          </a:p>
          <a:p>
            <a:r>
              <a:rPr lang="en-US" dirty="0"/>
              <a:t>Email me your team information.</a:t>
            </a:r>
          </a:p>
          <a:p>
            <a:pPr lvl="1"/>
            <a:r>
              <a:rPr lang="en-US" dirty="0"/>
              <a:t>team name</a:t>
            </a:r>
          </a:p>
          <a:p>
            <a:pPr lvl="1"/>
            <a:r>
              <a:rPr lang="en-US" dirty="0"/>
              <a:t>team members and email addresses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911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Three-Tier Web Application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 bwMode="auto">
          <a:xfrm>
            <a:off x="1188757" y="1508781"/>
            <a:ext cx="1463024" cy="731512"/>
          </a:xfrm>
          <a:prstGeom prst="roundRect">
            <a:avLst/>
          </a:prstGeom>
          <a:solidFill>
            <a:srgbClr val="FFFDC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Client</a:t>
            </a:r>
            <a:r>
              <a:rPr lang="en-US" dirty="0"/>
              <a:t>-side web browser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57610" y="2788927"/>
            <a:ext cx="1645902" cy="1280146"/>
          </a:xfrm>
          <a:prstGeom prst="roundRect">
            <a:avLst/>
          </a:prstGeom>
          <a:solidFill>
            <a:srgbClr val="E2EA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Server-side</a:t>
            </a: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web server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aseline="0" dirty="0"/>
              <a:t>(</a:t>
            </a:r>
            <a:r>
              <a:rPr lang="en-US" b="1" baseline="0" dirty="0">
                <a:latin typeface="Courier New"/>
                <a:cs typeface="Courier New"/>
              </a:rPr>
              <a:t>.html</a:t>
            </a:r>
            <a:r>
              <a:rPr lang="en-US" b="1" dirty="0">
                <a:latin typeface="Courier New"/>
                <a:cs typeface="Courier New"/>
              </a:rPr>
              <a:t> .</a:t>
            </a:r>
            <a:r>
              <a:rPr lang="en-US" b="1" dirty="0" err="1">
                <a:latin typeface="Courier New"/>
                <a:cs typeface="Courier New"/>
              </a:rPr>
              <a:t>js</a:t>
            </a:r>
            <a:endParaRPr lang="en-US" b="1" dirty="0">
              <a:latin typeface="Courier New"/>
              <a:cs typeface="Courier New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images,</a:t>
            </a:r>
            <a:r>
              <a:rPr kumimoji="0" lang="en-US" sz="16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 etc.)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9" name="Curved Connector 8"/>
          <p:cNvCxnSpPr>
            <a:stCxn id="5" idx="3"/>
            <a:endCxn id="6" idx="0"/>
          </p:cNvCxnSpPr>
          <p:nvPr/>
        </p:nvCxnSpPr>
        <p:spPr bwMode="auto">
          <a:xfrm>
            <a:off x="2651781" y="1874537"/>
            <a:ext cx="1828780" cy="914390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" name="Curved Connector 14"/>
          <p:cNvCxnSpPr>
            <a:stCxn id="6" idx="1"/>
            <a:endCxn id="5" idx="2"/>
          </p:cNvCxnSpPr>
          <p:nvPr/>
        </p:nvCxnSpPr>
        <p:spPr bwMode="auto">
          <a:xfrm rot="10800000">
            <a:off x="1920270" y="2240294"/>
            <a:ext cx="1737341" cy="1188707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" name="TextBox 39"/>
          <p:cNvSpPr txBox="1"/>
          <p:nvPr/>
        </p:nvSpPr>
        <p:spPr>
          <a:xfrm>
            <a:off x="3383293" y="1691659"/>
            <a:ext cx="11197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Form data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4480561" y="3063244"/>
            <a:ext cx="2834610" cy="2990285"/>
            <a:chOff x="4480561" y="3063244"/>
            <a:chExt cx="2834610" cy="2990285"/>
          </a:xfrm>
        </p:grpSpPr>
        <p:sp>
          <p:nvSpPr>
            <p:cNvPr id="7" name="Can 6"/>
            <p:cNvSpPr/>
            <p:nvPr/>
          </p:nvSpPr>
          <p:spPr bwMode="auto">
            <a:xfrm>
              <a:off x="6035024" y="3977634"/>
              <a:ext cx="1280147" cy="1463024"/>
            </a:xfrm>
            <a:prstGeom prst="can">
              <a:avLst/>
            </a:prstGeom>
            <a:solidFill>
              <a:srgbClr val="FFCC66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Back-end</a:t>
              </a:r>
              <a:r>
                <a:rPr kumimoji="0" lang="en-US" sz="16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 database server, e.g.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baseline="0" dirty="0"/>
                <a:t>MongoDB</a:t>
              </a: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11" name="Curved Connector 10"/>
            <p:cNvCxnSpPr>
              <a:stCxn id="6" idx="3"/>
              <a:endCxn id="7" idx="1"/>
            </p:cNvCxnSpPr>
            <p:nvPr/>
          </p:nvCxnSpPr>
          <p:spPr bwMode="auto">
            <a:xfrm>
              <a:off x="5303512" y="3429000"/>
              <a:ext cx="1371586" cy="548634"/>
            </a:xfrm>
            <a:prstGeom prst="curvedConnector2">
              <a:avLst/>
            </a:prstGeom>
            <a:solidFill>
              <a:schemeClr val="accent1"/>
            </a:solidFill>
            <a:ln w="381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13" name="Curved Connector 12"/>
            <p:cNvCxnSpPr>
              <a:stCxn id="7" idx="3"/>
              <a:endCxn id="6" idx="2"/>
            </p:cNvCxnSpPr>
            <p:nvPr/>
          </p:nvCxnSpPr>
          <p:spPr bwMode="auto">
            <a:xfrm rot="5400000" flipH="1">
              <a:off x="4892037" y="3657598"/>
              <a:ext cx="1371585" cy="2194537"/>
            </a:xfrm>
            <a:prstGeom prst="curvedConnector3">
              <a:avLst>
                <a:gd name="adj1" fmla="val -16667"/>
              </a:avLst>
            </a:prstGeom>
            <a:solidFill>
              <a:schemeClr val="accent1"/>
            </a:solidFill>
            <a:ln w="38100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41" name="TextBox 40"/>
            <p:cNvSpPr txBox="1"/>
            <p:nvPr/>
          </p:nvSpPr>
          <p:spPr>
            <a:xfrm>
              <a:off x="5852146" y="3063244"/>
              <a:ext cx="90311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Queries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29195" y="5714975"/>
              <a:ext cx="6180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Data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1272245" y="3154683"/>
            <a:ext cx="160813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Static (.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r>
              <a:rPr lang="en-US" dirty="0"/>
              <a:t>)</a:t>
            </a:r>
          </a:p>
          <a:p>
            <a:r>
              <a:rPr lang="en-US" dirty="0"/>
              <a:t>or dynamically</a:t>
            </a:r>
          </a:p>
          <a:p>
            <a:r>
              <a:rPr lang="en-US" dirty="0"/>
              <a:t>generated (.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r>
              <a:rPr lang="en-US" dirty="0"/>
              <a:t>)</a:t>
            </a:r>
          </a:p>
          <a:p>
            <a:r>
              <a:rPr lang="en-US" dirty="0"/>
              <a:t>web pages</a:t>
            </a:r>
          </a:p>
        </p:txBody>
      </p:sp>
    </p:spTree>
    <p:extLst>
      <p:ext uri="{BB962C8B-B14F-4D97-AF65-F5344CB8AC3E}">
        <p14:creationId xmlns:p14="http://schemas.microsoft.com/office/powerpoint/2010/main" val="415798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3D939-0977-DB42-B643-975F762A0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1D053-B5AE-9846-9B0C-B71769785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28136"/>
          </a:xfrm>
        </p:spPr>
        <p:txBody>
          <a:bodyPr/>
          <a:lstStyle/>
          <a:p>
            <a:r>
              <a:rPr lang="en-US" dirty="0"/>
              <a:t>The initial Hello, World application </a:t>
            </a:r>
            <a:br>
              <a:rPr lang="en-US" dirty="0"/>
            </a:br>
            <a:r>
              <a:rPr lang="en-US" dirty="0"/>
              <a:t>using </a:t>
            </a:r>
            <a:r>
              <a:rPr lang="en-US" dirty="0" err="1"/>
              <a:t>node.js</a:t>
            </a:r>
            <a:r>
              <a:rPr lang="en-US" dirty="0"/>
              <a:t> and Express.</a:t>
            </a:r>
          </a:p>
          <a:p>
            <a:pPr lvl="1"/>
            <a:r>
              <a:rPr lang="en-US" dirty="0"/>
              <a:t>Refer to online </a:t>
            </a:r>
            <a:r>
              <a:rPr lang="en-US" dirty="0" err="1"/>
              <a:t>node.js</a:t>
            </a:r>
            <a:r>
              <a:rPr lang="en-US" dirty="0"/>
              <a:t> and Express tutorials.</a:t>
            </a:r>
          </a:p>
          <a:p>
            <a:pPr lvl="1"/>
            <a:r>
              <a:rPr lang="en-US" dirty="0"/>
              <a:t>Example:</a:t>
            </a:r>
          </a:p>
          <a:p>
            <a:pPr lvl="4"/>
            <a:endParaRPr lang="en-US" dirty="0"/>
          </a:p>
          <a:p>
            <a:r>
              <a:rPr lang="en-US" dirty="0"/>
              <a:t>Use the </a:t>
            </a:r>
            <a:r>
              <a:rPr lang="en-US" dirty="0" err="1">
                <a:solidFill>
                  <a:srgbClr val="B23C00"/>
                </a:solidFill>
              </a:rPr>
              <a:t>node.js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>
                <a:solidFill>
                  <a:srgbClr val="B23C00"/>
                </a:solidFill>
              </a:rPr>
              <a:t>plug-in </a:t>
            </a:r>
            <a:r>
              <a:rPr lang="en-US" dirty="0"/>
              <a:t>for Eclipse.</a:t>
            </a:r>
          </a:p>
          <a:p>
            <a:pPr lvl="1"/>
            <a:r>
              <a:rPr lang="en-US" dirty="0"/>
              <a:t>Create the HelloWorld </a:t>
            </a:r>
            <a:br>
              <a:rPr lang="en-US" dirty="0"/>
            </a:br>
            <a:r>
              <a:rPr lang="en-US" dirty="0" err="1"/>
              <a:t>node.js</a:t>
            </a:r>
            <a:r>
              <a:rPr lang="en-US" dirty="0"/>
              <a:t> project: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9AAA6-BB27-BE40-829E-1F6C7E2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8567D9-2981-A44F-BF56-E4A3F28DE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585" y="3260074"/>
            <a:ext cx="2095500" cy="32639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FD9BE94-080D-6D45-AE14-80D7790EDD7B}"/>
              </a:ext>
            </a:extLst>
          </p:cNvPr>
          <p:cNvSpPr txBox="1"/>
          <p:nvPr/>
        </p:nvSpPr>
        <p:spPr>
          <a:xfrm>
            <a:off x="2834659" y="2724690"/>
            <a:ext cx="48284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https://www.tutorialspoint.com/expressjs/index.htm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949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4EF8C-E8D8-8242-B916-7DC41EF29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 Application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7D85C-47C5-DE41-9F1A-35424BEECD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dirty="0"/>
              <a:t>The main application file.</a:t>
            </a:r>
          </a:p>
          <a:p>
            <a:pPr lvl="1"/>
            <a:r>
              <a:rPr lang="en-US" dirty="0"/>
              <a:t>Mostly boiler-plate code for now.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58832-AC2D-EE44-A902-6E61C984A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681186-F334-2843-85DF-7A241BDA62ED}"/>
              </a:ext>
            </a:extLst>
          </p:cNvPr>
          <p:cNvSpPr txBox="1"/>
          <p:nvPr/>
        </p:nvSpPr>
        <p:spPr>
          <a:xfrm>
            <a:off x="365806" y="2331732"/>
            <a:ext cx="6843540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express = require('express');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path = require('path');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bodyParser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require('body-parser');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session = require('express-session');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index = require('./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app_server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/routes/index');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app = express();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//View engine setup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app.set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('views',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path.join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,'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app_server','views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app.set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('view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engine','jade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');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bodyParser.json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bodyParser.urlencoded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({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extended:true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})); 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express.static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path.join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(__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dirname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,'public')));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(session( {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secret:"String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for encrypting cookies."} ));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('/', index);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app;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3000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6F077D-70AE-EE43-9A87-1FFA7F965281}"/>
              </a:ext>
            </a:extLst>
          </p:cNvPr>
          <p:cNvSpPr txBox="1"/>
          <p:nvPr/>
        </p:nvSpPr>
        <p:spPr>
          <a:xfrm>
            <a:off x="5748819" y="4343390"/>
            <a:ext cx="233243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We’ll learn about the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Jade template engine later.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550945-1AF6-5C49-B530-083C6060FAFC}"/>
              </a:ext>
            </a:extLst>
          </p:cNvPr>
          <p:cNvSpPr txBox="1"/>
          <p:nvPr/>
        </p:nvSpPr>
        <p:spPr>
          <a:xfrm>
            <a:off x="5748819" y="5682333"/>
            <a:ext cx="233243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We’ll learn about sessions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and cookies later.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4FB646-333F-8D4A-A63C-1C02A0973819}"/>
              </a:ext>
            </a:extLst>
          </p:cNvPr>
          <p:cNvSpPr txBox="1"/>
          <p:nvPr/>
        </p:nvSpPr>
        <p:spPr>
          <a:xfrm>
            <a:off x="2845072" y="6080731"/>
            <a:ext cx="171713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The web server will</a:t>
            </a:r>
          </a:p>
          <a:p>
            <a:r>
              <a:rPr lang="en-US" sz="1400" dirty="0">
                <a:solidFill>
                  <a:srgbClr val="0033CC"/>
                </a:solidFill>
              </a:rPr>
              <a:t>listen to </a:t>
            </a:r>
            <a:r>
              <a:rPr lang="en-US" sz="1400" dirty="0">
                <a:solidFill>
                  <a:srgbClr val="B23C00"/>
                </a:solidFill>
              </a:rPr>
              <a:t>port 3000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07D6F6C-39A2-5741-8DDF-4FCE993C59C1}"/>
              </a:ext>
            </a:extLst>
          </p:cNvPr>
          <p:cNvSpPr txBox="1"/>
          <p:nvPr/>
        </p:nvSpPr>
        <p:spPr>
          <a:xfrm>
            <a:off x="6675097" y="2212541"/>
            <a:ext cx="73129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4ECEF3-50A9-2743-B21C-8FDB4A03CBD1}"/>
              </a:ext>
            </a:extLst>
          </p:cNvPr>
          <p:cNvSpPr txBox="1"/>
          <p:nvPr/>
        </p:nvSpPr>
        <p:spPr>
          <a:xfrm>
            <a:off x="5917838" y="2698800"/>
            <a:ext cx="2988319" cy="1200329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i="1" dirty="0"/>
              <a:t>Before running the server:</a:t>
            </a:r>
          </a:p>
          <a:p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install -S body-parser</a:t>
            </a:r>
          </a:p>
          <a:p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npm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install -S line-reader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-S </a:t>
            </a:r>
            <a:r>
              <a:rPr lang="en-US" sz="1400" dirty="0"/>
              <a:t>to enter into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package.json</a:t>
            </a: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48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A7C97-DF34-1A47-97AC-F2F5174C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 Application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8D3C71-27CE-1944-BB3A-3478D1210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225038"/>
          </a:xfrm>
        </p:spPr>
        <p:txBody>
          <a:bodyPr/>
          <a:lstStyle/>
          <a:p>
            <a:r>
              <a:rPr lang="en-US" dirty="0"/>
              <a:t>Recall that a </a:t>
            </a:r>
            <a:r>
              <a:rPr lang="en-US" dirty="0">
                <a:solidFill>
                  <a:srgbClr val="B23C00"/>
                </a:solidFill>
              </a:rPr>
              <a:t>route</a:t>
            </a:r>
            <a:r>
              <a:rPr lang="en-US" dirty="0"/>
              <a:t> is a mapping from an incoming HTTP request to the appropriate controller code:</a:t>
            </a:r>
          </a:p>
          <a:p>
            <a:pPr lvl="1"/>
            <a:r>
              <a:rPr lang="en-US" dirty="0"/>
              <a:t>The URL is </a:t>
            </a:r>
            <a:r>
              <a:rPr lang="en-US" b="1" dirty="0">
                <a:solidFill>
                  <a:srgbClr val="B23C00"/>
                </a:solidFill>
              </a:rPr>
              <a:t>/</a:t>
            </a:r>
            <a:r>
              <a:rPr lang="en-US" dirty="0"/>
              <a:t> and the HTTP method is </a:t>
            </a:r>
            <a:r>
              <a:rPr lang="en-US" dirty="0">
                <a:solidFill>
                  <a:srgbClr val="B23C00"/>
                </a:solidFill>
              </a:rPr>
              <a:t>GET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Route to controller code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ctrlMain.index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9CBD8-51E6-1241-9FE3-41142A19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63CC9E-DB07-BA43-815E-3C6DED558D97}"/>
              </a:ext>
            </a:extLst>
          </p:cNvPr>
          <p:cNvSpPr txBox="1"/>
          <p:nvPr/>
        </p:nvSpPr>
        <p:spPr>
          <a:xfrm>
            <a:off x="1463074" y="3617625"/>
            <a:ext cx="5862502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express = require('express');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router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express.Router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ctrlMain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require("../controllers/main");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router.get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('/', 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ctrlMain.index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router;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23F8B4-A13E-AD46-B262-17F1BA19D7ED}"/>
              </a:ext>
            </a:extLst>
          </p:cNvPr>
          <p:cNvSpPr txBox="1"/>
          <p:nvPr/>
        </p:nvSpPr>
        <p:spPr>
          <a:xfrm>
            <a:off x="5730225" y="3547641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/routes/</a:t>
            </a:r>
            <a:r>
              <a:rPr lang="en-US" dirty="0" err="1">
                <a:solidFill>
                  <a:srgbClr val="FFFF00"/>
                </a:solidFill>
              </a:rPr>
              <a:t>index.js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0123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8D093-1D5B-1447-B55B-5EA8CF293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 Application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54738-9A18-7C49-82DF-95C5B1AAE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Here’s the controller code.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C72BD-107F-7D42-AE6B-9DA0210D3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28D866-ED51-FB4A-99AC-E89BFA123F0E}"/>
              </a:ext>
            </a:extLst>
          </p:cNvPr>
          <p:cNvSpPr txBox="1"/>
          <p:nvPr/>
        </p:nvSpPr>
        <p:spPr>
          <a:xfrm>
            <a:off x="1237797" y="1965427"/>
            <a:ext cx="6109365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module.exports.index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html = '&lt;!DOCTYPE html&gt;\n'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'&lt;html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-US"&gt;\n'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'&lt;head&gt;\n'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   &lt;meta charset="UTF-8"&gt;\n'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   &lt;title&gt;Hello, world&lt;/title&gt;\n'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'&lt;/head&gt;\n'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'&lt;body&gt;\n'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   &lt;h1&gt;Hello, world!&lt;/h1&gt;\n'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'&lt;/body&gt;\n'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 + '&lt;/html&gt;\n';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(html);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7DEC5A-E77E-1245-A514-E399D422B0D8}"/>
              </a:ext>
            </a:extLst>
          </p:cNvPr>
          <p:cNvSpPr txBox="1"/>
          <p:nvPr/>
        </p:nvSpPr>
        <p:spPr>
          <a:xfrm>
            <a:off x="4480561" y="1842423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1FE1D-46B2-A34D-8FC4-FA618DF56DB3}"/>
              </a:ext>
            </a:extLst>
          </p:cNvPr>
          <p:cNvSpPr txBox="1"/>
          <p:nvPr/>
        </p:nvSpPr>
        <p:spPr>
          <a:xfrm>
            <a:off x="6655250" y="2781035"/>
            <a:ext cx="1168910" cy="11695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In response,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 simple</a:t>
            </a:r>
          </a:p>
          <a:p>
            <a:r>
              <a:rPr lang="en-US" sz="1400" dirty="0">
                <a:solidFill>
                  <a:srgbClr val="0033CC"/>
                </a:solidFill>
              </a:rPr>
              <a:t>dynamically</a:t>
            </a:r>
          </a:p>
          <a:p>
            <a:r>
              <a:rPr lang="en-US" sz="1400" dirty="0">
                <a:solidFill>
                  <a:srgbClr val="0033CC"/>
                </a:solidFill>
              </a:rPr>
              <a:t>generated</a:t>
            </a:r>
          </a:p>
          <a:p>
            <a:r>
              <a:rPr lang="en-US" sz="1400" dirty="0">
                <a:solidFill>
                  <a:srgbClr val="0033CC"/>
                </a:solidFill>
              </a:rPr>
              <a:t>web page!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23F088-5151-564D-96D2-B9E312E41B7B}"/>
              </a:ext>
            </a:extLst>
          </p:cNvPr>
          <p:cNvSpPr txBox="1"/>
          <p:nvPr/>
        </p:nvSpPr>
        <p:spPr>
          <a:xfrm>
            <a:off x="6949636" y="6369767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31054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3CD94-E316-4F4B-8837-A9D087EEF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Hello, World Application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29BCF-C19A-E24B-8290-ED8DBE481E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76770"/>
          </a:xfrm>
        </p:spPr>
        <p:txBody>
          <a:bodyPr/>
          <a:lstStyle/>
          <a:p>
            <a:r>
              <a:rPr lang="en-US" dirty="0"/>
              <a:t>Application dependencies: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A default file is created when you create </a:t>
            </a:r>
            <a:br>
              <a:rPr lang="en-US" dirty="0"/>
            </a:br>
            <a:r>
              <a:rPr lang="en-US" dirty="0"/>
              <a:t>the Express project.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B34F5B-FF89-E444-BA06-A9A0ABE18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0F2065-0217-2747-AC85-D44B165762CA}"/>
              </a:ext>
            </a:extLst>
          </p:cNvPr>
          <p:cNvSpPr txBox="1"/>
          <p:nvPr/>
        </p:nvSpPr>
        <p:spPr>
          <a:xfrm>
            <a:off x="2813345" y="1996687"/>
            <a:ext cx="3640740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name":"HelloWorld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"version":"0.0.1",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private":true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"scripts":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start":"node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app.ps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},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"dependencies":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"body-parser":"^1.18.2",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"debug":"^2.6.9",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"express":"^4.15.5"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AAF263-38B2-CE4D-8368-BD375E335FCC}"/>
              </a:ext>
            </a:extLst>
          </p:cNvPr>
          <p:cNvSpPr txBox="1"/>
          <p:nvPr/>
        </p:nvSpPr>
        <p:spPr>
          <a:xfrm>
            <a:off x="5120634" y="1783098"/>
            <a:ext cx="139172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package.json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407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369A1-4A21-CF49-A01F-096637182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3E97B-9A88-9D43-826C-60AAE1D49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19575"/>
          </a:xfrm>
        </p:spPr>
        <p:txBody>
          <a:bodyPr/>
          <a:lstStyle/>
          <a:p>
            <a:r>
              <a:rPr lang="en-US" dirty="0"/>
              <a:t>Process HTML form data using </a:t>
            </a:r>
            <a:r>
              <a:rPr lang="en-US" dirty="0" err="1"/>
              <a:t>node.js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Express.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GET</a:t>
            </a:r>
            <a:r>
              <a:rPr lang="en-US" dirty="0"/>
              <a:t> to </a:t>
            </a:r>
            <a:r>
              <a:rPr lang="en-US" dirty="0">
                <a:solidFill>
                  <a:srgbClr val="B23C00"/>
                </a:solidFill>
              </a:rPr>
              <a:t>request a form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POST</a:t>
            </a:r>
            <a:r>
              <a:rPr lang="en-US" dirty="0"/>
              <a:t> request to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process form data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Express can dynamically </a:t>
            </a:r>
            <a:br>
              <a:rPr lang="en-US" dirty="0"/>
            </a:br>
            <a:r>
              <a:rPr lang="en-US" dirty="0"/>
              <a:t>generate a web page in a</a:t>
            </a:r>
            <a:br>
              <a:rPr lang="en-US" dirty="0"/>
            </a:br>
            <a:r>
              <a:rPr lang="en-US" dirty="0"/>
              <a:t>response that incorporates </a:t>
            </a:r>
            <a:br>
              <a:rPr lang="en-US" dirty="0"/>
            </a:br>
            <a:r>
              <a:rPr lang="en-US" dirty="0"/>
              <a:t>data from the form.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15E2AD-5E28-6847-B2A9-C3978742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7D6444F-5492-464A-AAB4-4B4477F2C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34" y="1874537"/>
            <a:ext cx="21971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27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B2DEB-BD07-AE4A-916F-C0E339B08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Home Page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03088-194A-B647-9ACC-74512C880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38120" y="6248400"/>
            <a:ext cx="548679" cy="457200"/>
          </a:xfrm>
        </p:spPr>
        <p:txBody>
          <a:bodyPr/>
          <a:lstStyle/>
          <a:p>
            <a:fld id="{FED62B2D-F854-104A-9535-9A504E5923E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DE579B-DEC4-A24C-8449-77F076515CED}"/>
              </a:ext>
            </a:extLst>
          </p:cNvPr>
          <p:cNvSpPr txBox="1"/>
          <p:nvPr/>
        </p:nvSpPr>
        <p:spPr>
          <a:xfrm>
            <a:off x="640123" y="1443457"/>
            <a:ext cx="7096815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&lt;html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-US"&gt;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&lt;meta charset="UTF-8"&gt;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&lt;title&gt;Forms Examples&lt;/title&gt;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&lt;h1&gt;Form Examples&lt;/h1&gt;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textfields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"&gt;text fields&lt;/a&gt;&lt;/li&gt;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="checkboxes"&gt;check boxes&lt;/a&gt;&lt;/li&gt;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radiobuttons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"&gt;radio buttons&lt;/a&gt;&lt;/li&gt;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&lt;li&gt;&lt;a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="menu"&gt;menu&lt;/a&gt;&lt;/li&gt;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&lt;/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68085E-FE71-3E4E-A3D4-B787CC589487}"/>
              </a:ext>
            </a:extLst>
          </p:cNvPr>
          <p:cNvSpPr txBox="1"/>
          <p:nvPr/>
        </p:nvSpPr>
        <p:spPr>
          <a:xfrm>
            <a:off x="6836026" y="1234464"/>
            <a:ext cx="111921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index.html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B95837C-C175-294C-858C-D7A34BCB8E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5024" y="4826700"/>
            <a:ext cx="2217046" cy="13019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8424580-95FA-2748-BC2E-6B26C34D868A}"/>
              </a:ext>
            </a:extLst>
          </p:cNvPr>
          <p:cNvSpPr txBox="1"/>
          <p:nvPr/>
        </p:nvSpPr>
        <p:spPr>
          <a:xfrm>
            <a:off x="6363490" y="2244681"/>
            <a:ext cx="203613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Request this form:</a:t>
            </a:r>
          </a:p>
          <a:p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localhost:3000/</a:t>
            </a:r>
          </a:p>
        </p:txBody>
      </p:sp>
    </p:spTree>
    <p:extLst>
      <p:ext uri="{BB962C8B-B14F-4D97-AF65-F5344CB8AC3E}">
        <p14:creationId xmlns:p14="http://schemas.microsoft.com/office/powerpoint/2010/main" val="843527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32A0E-D6D5-DD4D-A56B-36C46C4FA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Home Page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82B26-04CD-F04D-8270-85D1CC4C7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2560292"/>
          </a:xfrm>
        </p:spPr>
        <p:txBody>
          <a:bodyPr/>
          <a:lstStyle/>
          <a:p>
            <a:r>
              <a:rPr lang="en-US" dirty="0"/>
              <a:t>Router: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Controller: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0FEFE8-88C5-C948-B7AE-BDE8224F8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E04B43-834E-2E48-982F-97426F162A8D}"/>
              </a:ext>
            </a:extLst>
          </p:cNvPr>
          <p:cNvSpPr txBox="1"/>
          <p:nvPr/>
        </p:nvSpPr>
        <p:spPr>
          <a:xfrm>
            <a:off x="731562" y="1874537"/>
            <a:ext cx="4011034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router.get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ctrlMain.home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B9EE95-2BCF-9D47-8E9B-70E2723929BE}"/>
              </a:ext>
            </a:extLst>
          </p:cNvPr>
          <p:cNvSpPr txBox="1"/>
          <p:nvPr/>
        </p:nvSpPr>
        <p:spPr>
          <a:xfrm>
            <a:off x="2926098" y="1705260"/>
            <a:ext cx="259077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/routes/</a:t>
            </a:r>
            <a:r>
              <a:rPr lang="en-US" dirty="0" err="1">
                <a:solidFill>
                  <a:srgbClr val="FFFF00"/>
                </a:solidFill>
              </a:rPr>
              <a:t>index.js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042E94-640F-7B4A-BDE9-DC15895CDC1E}"/>
              </a:ext>
            </a:extLst>
          </p:cNvPr>
          <p:cNvSpPr txBox="1"/>
          <p:nvPr/>
        </p:nvSpPr>
        <p:spPr>
          <a:xfrm>
            <a:off x="731562" y="4053313"/>
            <a:ext cx="6109365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/*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 GET home page.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*/</a:t>
            </a:r>
          </a:p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module.exports.home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function(request, result) 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', result);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B3243B-75B8-7F4E-9C81-1B2EE786449F}"/>
              </a:ext>
            </a:extLst>
          </p:cNvPr>
          <p:cNvSpPr txBox="1"/>
          <p:nvPr/>
        </p:nvSpPr>
        <p:spPr>
          <a:xfrm>
            <a:off x="4023366" y="3794756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E9C4BA8-BB0E-0B49-82D6-161DB66DFAC6}"/>
              </a:ext>
            </a:extLst>
          </p:cNvPr>
          <p:cNvSpPr txBox="1"/>
          <p:nvPr/>
        </p:nvSpPr>
        <p:spPr>
          <a:xfrm>
            <a:off x="2172526" y="5581271"/>
            <a:ext cx="1507144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file on the server</a:t>
            </a:r>
          </a:p>
        </p:txBody>
      </p:sp>
    </p:spTree>
    <p:extLst>
      <p:ext uri="{BB962C8B-B14F-4D97-AF65-F5344CB8AC3E}">
        <p14:creationId xmlns:p14="http://schemas.microsoft.com/office/powerpoint/2010/main" val="90933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73B49-4258-484B-ADC6-6A45C4EBC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 Examples: Home Page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AAF77-5F8A-994B-88E4-234276044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3252" y="1295400"/>
            <a:ext cx="3749044" cy="4835525"/>
          </a:xfrm>
        </p:spPr>
        <p:txBody>
          <a:bodyPr/>
          <a:lstStyle/>
          <a:p>
            <a:r>
              <a:rPr lang="en-US" dirty="0"/>
              <a:t>Controller</a:t>
            </a:r>
            <a:r>
              <a:rPr lang="en-US" i="1" dirty="0"/>
              <a:t>, cont’d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Instead of hard-coding the contents of file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index.html</a:t>
            </a:r>
            <a:r>
              <a:rPr lang="en-US" dirty="0"/>
              <a:t> in the controller as we did in the Hello World example, function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dirty="0"/>
              <a:t> reads the file on the server and sends it to the client.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500C26-6D47-3B45-9352-5D219816F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6FB579-8CC6-0E41-984F-AB4ED1B99F44}"/>
              </a:ext>
            </a:extLst>
          </p:cNvPr>
          <p:cNvSpPr txBox="1"/>
          <p:nvPr/>
        </p:nvSpPr>
        <p:spPr>
          <a:xfrm>
            <a:off x="4183735" y="1323795"/>
            <a:ext cx="4685898" cy="49398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1500" b="1" dirty="0" err="1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sendPage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result)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html = '';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// Read the file one line at a time.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lineReader.eachLine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</a:t>
            </a:r>
            <a:r>
              <a:rPr lang="en-US" sz="1500" b="1" dirty="0">
                <a:solidFill>
                  <a:srgbClr val="B23C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function(line, last)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html += line + '\n';</a:t>
            </a:r>
            <a:b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if (last)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{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</a:t>
            </a:r>
            <a:r>
              <a:rPr lang="en-US" sz="15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result.send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(html);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return false; 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else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{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return true;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}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});</a:t>
            </a:r>
          </a:p>
          <a:p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61EC53-C838-A943-BDB4-CDECC7AA4913}"/>
              </a:ext>
            </a:extLst>
          </p:cNvPr>
          <p:cNvSpPr txBox="1"/>
          <p:nvPr/>
        </p:nvSpPr>
        <p:spPr>
          <a:xfrm>
            <a:off x="7863804" y="2788927"/>
            <a:ext cx="96853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Callback</a:t>
            </a:r>
          </a:p>
          <a:p>
            <a:r>
              <a:rPr lang="en-US" dirty="0">
                <a:solidFill>
                  <a:srgbClr val="B23C00"/>
                </a:solidFill>
              </a:rPr>
              <a:t>function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6A947D-0C96-4B4C-9392-4ADB70A04749}"/>
              </a:ext>
            </a:extLst>
          </p:cNvPr>
          <p:cNvSpPr txBox="1"/>
          <p:nvPr/>
        </p:nvSpPr>
        <p:spPr>
          <a:xfrm>
            <a:off x="5800086" y="5806409"/>
            <a:ext cx="292099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app_server</a:t>
            </a:r>
            <a:r>
              <a:rPr lang="en-US" dirty="0">
                <a:solidFill>
                  <a:srgbClr val="FFFF00"/>
                </a:solidFill>
              </a:rPr>
              <a:t>/controllers/</a:t>
            </a:r>
            <a:r>
              <a:rPr lang="en-US" dirty="0" err="1">
                <a:solidFill>
                  <a:srgbClr val="FFFF00"/>
                </a:solidFill>
              </a:rPr>
              <a:t>main.js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ACA786E-06DF-5045-B926-DB719526744A}"/>
              </a:ext>
            </a:extLst>
          </p:cNvPr>
          <p:cNvSpPr txBox="1"/>
          <p:nvPr/>
        </p:nvSpPr>
        <p:spPr>
          <a:xfrm>
            <a:off x="6949636" y="6369767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69184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Model-View-Controller Architecture (MVC)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/>
              <a:t>Design goal: Identify which application components are </a:t>
            </a:r>
            <a:r>
              <a:rPr lang="en-US" u="sng" dirty="0"/>
              <a:t>model</a:t>
            </a:r>
            <a:r>
              <a:rPr lang="en-US" dirty="0"/>
              <a:t>, </a:t>
            </a:r>
            <a:r>
              <a:rPr lang="en-US" u="sng" dirty="0"/>
              <a:t>view</a:t>
            </a:r>
            <a:r>
              <a:rPr lang="en-US" dirty="0"/>
              <a:t>, or </a:t>
            </a:r>
            <a:r>
              <a:rPr lang="en-US" u="sng" dirty="0"/>
              <a:t>controller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0" y="2337411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59489" y="5800734"/>
            <a:ext cx="3825021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A user </a:t>
            </a:r>
            <a:r>
              <a:rPr lang="en-US" u="sng" dirty="0">
                <a:solidFill>
                  <a:srgbClr val="0033CC"/>
                </a:solidFill>
              </a:rPr>
              <a:t>cannot</a:t>
            </a:r>
            <a:r>
              <a:rPr lang="en-US" dirty="0">
                <a:solidFill>
                  <a:srgbClr val="0033CC"/>
                </a:solidFill>
              </a:rPr>
              <a:t> directly modify the model.</a:t>
            </a:r>
          </a:p>
        </p:txBody>
      </p:sp>
    </p:spTree>
    <p:extLst>
      <p:ext uri="{BB962C8B-B14F-4D97-AF65-F5344CB8AC3E}">
        <p14:creationId xmlns:p14="http://schemas.microsoft.com/office/powerpoint/2010/main" val="1450440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75516-4B89-ED4A-BDDC-713B43E2BBAC}" type="slidenum">
              <a:rPr lang="en-US"/>
              <a:pPr/>
              <a:t>4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Implementation: Loose Coupling</a:t>
            </a:r>
            <a:endParaRPr lang="en-US" i="1" dirty="0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Keep the implementations of the </a:t>
            </a:r>
            <a:br>
              <a:rPr lang="en-US" dirty="0"/>
            </a:br>
            <a:r>
              <a:rPr lang="en-US" dirty="0"/>
              <a:t>three objects types separate.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Each type of objects does not depend </a:t>
            </a:r>
            <a:br>
              <a:rPr lang="en-US" dirty="0"/>
            </a:br>
            <a:r>
              <a:rPr lang="en-US" dirty="0"/>
              <a:t>on how the other types are implemented.</a:t>
            </a:r>
          </a:p>
          <a:p>
            <a:pPr lvl="7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Your application is</a:t>
            </a: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easier to develop and maintain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faster to develop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more </a:t>
            </a:r>
            <a:r>
              <a:rPr lang="en-US" dirty="0">
                <a:solidFill>
                  <a:srgbClr val="B23C00"/>
                </a:solidFill>
              </a:rPr>
              <a:t>robust</a:t>
            </a:r>
            <a:r>
              <a:rPr lang="en-US" dirty="0"/>
              <a:t> (resilient to runtime errors)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834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4A5B8-BBA8-9744-A005-37EA9C08894B}" type="slidenum">
              <a:rPr lang="en-US"/>
              <a:pPr/>
              <a:t>5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MVC Model Objects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229600" cy="469389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Represent the </a:t>
            </a:r>
            <a:r>
              <a:rPr lang="en-US" dirty="0">
                <a:solidFill>
                  <a:srgbClr val="B23C00"/>
                </a:solidFill>
              </a:rPr>
              <a:t>persistent information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maintained by your application.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The information can be kept in a database </a:t>
            </a:r>
            <a:br>
              <a:rPr lang="en-US" dirty="0"/>
            </a:br>
            <a:r>
              <a:rPr lang="en-US" dirty="0"/>
              <a:t>such as MongoDB.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We will cover MongoDB later in the semester.</a:t>
            </a:r>
          </a:p>
        </p:txBody>
      </p:sp>
    </p:spTree>
    <p:extLst>
      <p:ext uri="{BB962C8B-B14F-4D97-AF65-F5344CB8AC3E}">
        <p14:creationId xmlns:p14="http://schemas.microsoft.com/office/powerpoint/2010/main" val="3714478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F13C4-BE19-F746-8BAB-A4BA1A7DC410}" type="slidenum">
              <a:rPr lang="en-US"/>
              <a:pPr/>
              <a:t>6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MVC View Objects</a:t>
            </a:r>
          </a:p>
        </p:txBody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View objects represent </a:t>
            </a:r>
            <a:br>
              <a:rPr lang="en-US" dirty="0"/>
            </a:br>
            <a:r>
              <a:rPr lang="en-US" dirty="0">
                <a:solidFill>
                  <a:srgbClr val="B23C00"/>
                </a:solidFill>
              </a:rPr>
              <a:t>user interface components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Input components of a web page.</a:t>
            </a:r>
          </a:p>
          <a:p>
            <a:pPr lvl="5"/>
            <a:endParaRPr lang="en-US" dirty="0"/>
          </a:p>
          <a:p>
            <a:r>
              <a:rPr lang="en-US" dirty="0"/>
              <a:t>In each use case, users interact </a:t>
            </a:r>
            <a:br>
              <a:rPr lang="en-US" dirty="0"/>
            </a:br>
            <a:r>
              <a:rPr lang="en-US" dirty="0"/>
              <a:t>with at least one view object.</a:t>
            </a:r>
          </a:p>
          <a:p>
            <a:pPr lvl="7"/>
            <a:endParaRPr lang="en-US" dirty="0"/>
          </a:p>
          <a:p>
            <a:r>
              <a:rPr lang="en-US" dirty="0"/>
              <a:t>A view object </a:t>
            </a:r>
            <a:r>
              <a:rPr lang="en-US" dirty="0">
                <a:solidFill>
                  <a:srgbClr val="B23C00"/>
                </a:solidFill>
              </a:rPr>
              <a:t>collects information</a:t>
            </a:r>
            <a:r>
              <a:rPr lang="en-US" dirty="0"/>
              <a:t> from users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in a form that the model and controller objects </a:t>
            </a:r>
            <a:br>
              <a:rPr lang="en-US" dirty="0"/>
            </a:br>
            <a:r>
              <a:rPr lang="en-US" dirty="0"/>
              <a:t>can use.</a:t>
            </a:r>
          </a:p>
        </p:txBody>
      </p:sp>
    </p:spTree>
    <p:extLst>
      <p:ext uri="{BB962C8B-B14F-4D97-AF65-F5344CB8AC3E}">
        <p14:creationId xmlns:p14="http://schemas.microsoft.com/office/powerpoint/2010/main" val="2208229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3961C-FB84-C245-A13B-BE410715E4B2}" type="slidenum">
              <a:rPr lang="en-US"/>
              <a:pPr/>
              <a:t>7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 Controller Objects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Coordinate the model and view objects.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Often have </a:t>
            </a:r>
            <a:r>
              <a:rPr lang="en-US" dirty="0">
                <a:solidFill>
                  <a:srgbClr val="B23C00"/>
                </a:solidFill>
              </a:rPr>
              <a:t>no physical counterpart</a:t>
            </a:r>
            <a:r>
              <a:rPr lang="en-US" dirty="0"/>
              <a:t> in the real world.</a:t>
            </a:r>
          </a:p>
          <a:p>
            <a:pPr lvl="1"/>
            <a:r>
              <a:rPr lang="en-US" dirty="0"/>
              <a:t>Collect information from view objects </a:t>
            </a:r>
            <a:br>
              <a:rPr lang="en-US" dirty="0"/>
            </a:br>
            <a:r>
              <a:rPr lang="en-US" dirty="0"/>
              <a:t>for dispatch to model objects.</a:t>
            </a:r>
          </a:p>
          <a:p>
            <a:pPr lvl="1"/>
            <a:r>
              <a:rPr lang="en-US" dirty="0"/>
              <a:t>This is how user-entered data can update the model.</a:t>
            </a:r>
          </a:p>
          <a:p>
            <a:pPr marL="1828800" lvl="4" indent="0">
              <a:buNone/>
            </a:pPr>
            <a:r>
              <a:rPr lang="en-US" dirty="0"/>
              <a:t>	</a:t>
            </a:r>
          </a:p>
          <a:p>
            <a:r>
              <a:rPr lang="en-US" dirty="0"/>
              <a:t>Represent </a:t>
            </a:r>
            <a:r>
              <a:rPr lang="en-US" dirty="0">
                <a:solidFill>
                  <a:srgbClr val="B23C00"/>
                </a:solidFill>
              </a:rPr>
              <a:t>application control flows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Implemented by </a:t>
            </a:r>
            <a:r>
              <a:rPr lang="en-US" dirty="0">
                <a:solidFill>
                  <a:srgbClr val="B23C00"/>
                </a:solidFill>
              </a:rPr>
              <a:t>routing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1970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FB78C-6FB5-834C-88EB-1D723AA07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Take Roll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E2250-71EA-A341-9506-C8E7AA5DB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B9F340-92E1-0B4C-9729-7780E7A17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15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Client-Server Web Apps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65805" y="1325903"/>
            <a:ext cx="3593057" cy="2926048"/>
            <a:chOff x="731562" y="1508781"/>
            <a:chExt cx="3318740" cy="2926048"/>
          </a:xfrm>
        </p:grpSpPr>
        <p:sp>
          <p:nvSpPr>
            <p:cNvPr id="5" name="Rounded Rectangle 4"/>
            <p:cNvSpPr/>
            <p:nvPr/>
          </p:nvSpPr>
          <p:spPr bwMode="auto">
            <a:xfrm>
              <a:off x="731562" y="1508781"/>
              <a:ext cx="3108926" cy="2926048"/>
            </a:xfrm>
            <a:prstGeom prst="roundRect">
              <a:avLst/>
            </a:prstGeom>
            <a:solidFill>
              <a:srgbClr val="FFFDC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005879" y="1691659"/>
              <a:ext cx="3044423" cy="26776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Client Side</a:t>
              </a:r>
            </a:p>
            <a:p>
              <a:r>
                <a:rPr lang="en-US" sz="2800" dirty="0"/>
                <a:t>Web Browser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Chrome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Firefox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Safari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Microsoft Edge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760707" y="1325903"/>
            <a:ext cx="3115338" cy="2926048"/>
            <a:chOff x="5486390" y="1508781"/>
            <a:chExt cx="3115338" cy="2926048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5486390" y="1508781"/>
              <a:ext cx="3108926" cy="2926048"/>
            </a:xfrm>
            <a:prstGeom prst="roundRect">
              <a:avLst/>
            </a:prstGeom>
            <a:solidFill>
              <a:srgbClr val="E2E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589365" y="1783098"/>
              <a:ext cx="3012363" cy="181588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/>
                <a:t>Server Side</a:t>
              </a:r>
            </a:p>
            <a:p>
              <a:r>
                <a:rPr lang="en-US" sz="2800" dirty="0"/>
                <a:t>Web Server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Apache + PHP</a:t>
              </a:r>
            </a:p>
            <a:p>
              <a:pPr marL="457200" indent="-457200">
                <a:buFont typeface="Arial"/>
                <a:buChar char="•"/>
              </a:pPr>
              <a:r>
                <a:rPr lang="en-US" sz="2800" dirty="0"/>
                <a:t>Node.js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735340" y="1946814"/>
            <a:ext cx="1846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Right Arrow 13"/>
          <p:cNvSpPr/>
          <p:nvPr/>
        </p:nvSpPr>
        <p:spPr bwMode="auto">
          <a:xfrm>
            <a:off x="3840489" y="1965976"/>
            <a:ext cx="1828780" cy="731512"/>
          </a:xfrm>
          <a:prstGeom prst="rightArrow">
            <a:avLst/>
          </a:prstGeom>
          <a:solidFill>
            <a:srgbClr val="FFFDC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HTTP request</a:t>
            </a:r>
          </a:p>
        </p:txBody>
      </p:sp>
      <p:sp>
        <p:nvSpPr>
          <p:cNvPr id="15" name="Left Arrow 14"/>
          <p:cNvSpPr/>
          <p:nvPr/>
        </p:nvSpPr>
        <p:spPr bwMode="auto">
          <a:xfrm>
            <a:off x="3840488" y="2880366"/>
            <a:ext cx="1828780" cy="731512"/>
          </a:xfrm>
          <a:prstGeom prst="leftArrow">
            <a:avLst/>
          </a:prstGeom>
          <a:solidFill>
            <a:srgbClr val="E2EA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rPr>
              <a:t>HTTP response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4343390"/>
            <a:ext cx="8229600" cy="1920219"/>
          </a:xfrm>
        </p:spPr>
        <p:txBody>
          <a:bodyPr/>
          <a:lstStyle/>
          <a:p>
            <a:r>
              <a:rPr lang="en-US" dirty="0"/>
              <a:t>HTTP request</a:t>
            </a:r>
          </a:p>
          <a:p>
            <a:pPr lvl="1"/>
            <a:r>
              <a:rPr lang="en-US" dirty="0"/>
              <a:t>User’s form data</a:t>
            </a:r>
          </a:p>
          <a:p>
            <a:r>
              <a:rPr lang="en-US" dirty="0"/>
              <a:t>HTTP response</a:t>
            </a:r>
          </a:p>
          <a:p>
            <a:pPr lvl="1"/>
            <a:r>
              <a:rPr lang="en-US" dirty="0"/>
              <a:t>Dynamically generated HTML page</a:t>
            </a:r>
          </a:p>
        </p:txBody>
      </p:sp>
    </p:spTree>
    <p:extLst>
      <p:ext uri="{BB962C8B-B14F-4D97-AF65-F5344CB8AC3E}">
        <p14:creationId xmlns:p14="http://schemas.microsoft.com/office/powerpoint/2010/main" val="84731477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22202</TotalTime>
  <Words>2399</Words>
  <Application>Microsoft Macintosh PowerPoint</Application>
  <PresentationFormat>On-screen Show (4:3)</PresentationFormat>
  <Paragraphs>375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Courier New</vt:lpstr>
      <vt:lpstr>Times New Roman</vt:lpstr>
      <vt:lpstr>Wingdings</vt:lpstr>
      <vt:lpstr>Quadrant</vt:lpstr>
      <vt:lpstr>CMPE 280 Web UI Design and Development January 28 Class Meeting</vt:lpstr>
      <vt:lpstr>Reminder: By Wednesday, January 29</vt:lpstr>
      <vt:lpstr>Model-View-Controller Architecture (MVC)</vt:lpstr>
      <vt:lpstr>MVC Implementation: Loose Coupling</vt:lpstr>
      <vt:lpstr>MVC Model Objects</vt:lpstr>
      <vt:lpstr>MVC View Objects</vt:lpstr>
      <vt:lpstr>MVC Controller Objects</vt:lpstr>
      <vt:lpstr>Take Roll</vt:lpstr>
      <vt:lpstr>Client-Server Web Apps </vt:lpstr>
      <vt:lpstr>Routes</vt:lpstr>
      <vt:lpstr>HTTP Methods</vt:lpstr>
      <vt:lpstr>Serving Web Pages</vt:lpstr>
      <vt:lpstr>node.js</vt:lpstr>
      <vt:lpstr>node.js, cont’d</vt:lpstr>
      <vt:lpstr>node.js and Express</vt:lpstr>
      <vt:lpstr>Form Data</vt:lpstr>
      <vt:lpstr>Ways to Send Form Data</vt:lpstr>
      <vt:lpstr>Ways to Send Form Data, cont’d</vt:lpstr>
      <vt:lpstr>Suggested Ways to Use GET and POST</vt:lpstr>
      <vt:lpstr>Three-Tier Web Application Architecture</vt:lpstr>
      <vt:lpstr>Hello, World Application</vt:lpstr>
      <vt:lpstr>Hello, World Application, cont’d</vt:lpstr>
      <vt:lpstr>Hello, World Application, cont’d</vt:lpstr>
      <vt:lpstr>Hello, World Application, cont’d</vt:lpstr>
      <vt:lpstr>Hello, World Application, cont’d</vt:lpstr>
      <vt:lpstr>Form Examples</vt:lpstr>
      <vt:lpstr>Form Examples: Home Page</vt:lpstr>
      <vt:lpstr>Form Examples: Home Page, cont’d</vt:lpstr>
      <vt:lpstr>Form Examples: Home Page,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Ronald Mak</cp:lastModifiedBy>
  <cp:revision>291</cp:revision>
  <dcterms:created xsi:type="dcterms:W3CDTF">2008-01-12T03:52:55Z</dcterms:created>
  <dcterms:modified xsi:type="dcterms:W3CDTF">2020-01-28T17:50:48Z</dcterms:modified>
</cp:coreProperties>
</file>