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98" r:id="rId3"/>
    <p:sldId id="388" r:id="rId4"/>
    <p:sldId id="400" r:id="rId5"/>
    <p:sldId id="401" r:id="rId6"/>
    <p:sldId id="267" r:id="rId7"/>
    <p:sldId id="297" r:id="rId8"/>
    <p:sldId id="298" r:id="rId9"/>
    <p:sldId id="299" r:id="rId10"/>
    <p:sldId id="276" r:id="rId11"/>
    <p:sldId id="265" r:id="rId12"/>
    <p:sldId id="389" r:id="rId13"/>
    <p:sldId id="393" r:id="rId14"/>
    <p:sldId id="274" r:id="rId15"/>
    <p:sldId id="275" r:id="rId16"/>
    <p:sldId id="397" r:id="rId17"/>
    <p:sldId id="394" r:id="rId18"/>
    <p:sldId id="396" r:id="rId19"/>
    <p:sldId id="272" r:id="rId20"/>
    <p:sldId id="399" r:id="rId21"/>
    <p:sldId id="273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7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33CC"/>
    <a:srgbClr val="008000"/>
    <a:srgbClr val="F2E5D0"/>
    <a:srgbClr val="DEF0F2"/>
    <a:srgbClr val="464646"/>
    <a:srgbClr val="8F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9" autoAdjust="0"/>
    <p:restoredTop sz="86364" autoAdjust="0"/>
  </p:normalViewPr>
  <p:slideViewPr>
    <p:cSldViewPr>
      <p:cViewPr varScale="1">
        <p:scale>
          <a:sx n="210" d="100"/>
          <a:sy n="210" d="100"/>
        </p:scale>
        <p:origin x="176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3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CMPE 135: Object-Oriented Analysis and Design © R. Mak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2020: January 23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8239" y="6263609"/>
            <a:ext cx="2765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280: Web UI Design</a:t>
            </a:r>
            <a:r>
              <a:rPr lang="en-US" sz="1000" baseline="0" dirty="0"/>
              <a:t> and Development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on.mak@sjsu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CMPE280/index.html" TargetMode="External"/><Relationship Id="rId2" Type="http://schemas.openxmlformats.org/officeDocument/2006/relationships/hyperlink" Target="http://www.cs.sjsu.edu/~ma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mpe.sjs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mpe.sjsu.edu/content/Permission-Number-Request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280</a:t>
            </a:r>
            <a:br>
              <a:rPr lang="en-US" sz="3200" dirty="0"/>
            </a:br>
            <a:r>
              <a:rPr lang="en-US" sz="3200" dirty="0"/>
              <a:t>Web UI Design and Development</a:t>
            </a:r>
            <a:br>
              <a:rPr lang="en-US" sz="3600" dirty="0"/>
            </a:br>
            <a:r>
              <a:rPr lang="en-US" sz="2400" dirty="0"/>
              <a:t>January 23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Experimentation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class, there will only be enough time to introduce the various tools and techniques.</a:t>
            </a:r>
          </a:p>
          <a:p>
            <a:pPr lvl="1"/>
            <a:r>
              <a:rPr lang="en-US" dirty="0"/>
              <a:t>How they work together.</a:t>
            </a:r>
          </a:p>
          <a:p>
            <a:pPr lvl="1"/>
            <a:r>
              <a:rPr lang="en-US" dirty="0"/>
              <a:t>See some basic demos. </a:t>
            </a:r>
          </a:p>
          <a:p>
            <a:pPr lvl="5"/>
            <a:endParaRPr lang="en-US" dirty="0"/>
          </a:p>
          <a:p>
            <a:r>
              <a:rPr lang="en-US" dirty="0"/>
              <a:t>You will need to do </a:t>
            </a:r>
            <a:r>
              <a:rPr lang="en-US" dirty="0">
                <a:solidFill>
                  <a:srgbClr val="B23C00"/>
                </a:solidFill>
              </a:rPr>
              <a:t>extensive research and experimentation</a:t>
            </a:r>
            <a:r>
              <a:rPr lang="en-US" dirty="0"/>
              <a:t> on your own to learn enough </a:t>
            </a:r>
            <a:br>
              <a:rPr lang="en-US" dirty="0"/>
            </a:br>
            <a:r>
              <a:rPr lang="en-US" dirty="0"/>
              <a:t>to develop significant web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class website or the syllabus </a:t>
            </a:r>
            <a:br>
              <a:rPr lang="en-US" dirty="0"/>
            </a:br>
            <a:r>
              <a:rPr lang="en-US" dirty="0"/>
              <a:t>for a list of recommended books.</a:t>
            </a:r>
          </a:p>
          <a:p>
            <a:pPr lvl="4"/>
            <a:endParaRPr lang="en-US" dirty="0"/>
          </a:p>
          <a:p>
            <a:r>
              <a:rPr lang="en-US" dirty="0"/>
              <a:t>Web technologies evolve too rapidly </a:t>
            </a:r>
            <a:br>
              <a:rPr lang="en-US" dirty="0"/>
            </a:br>
            <a:r>
              <a:rPr lang="en-US" dirty="0"/>
              <a:t>for textbooks to keep up!</a:t>
            </a:r>
          </a:p>
          <a:p>
            <a:pPr lvl="4"/>
            <a:endParaRPr lang="en-US" dirty="0"/>
          </a:p>
          <a:p>
            <a:r>
              <a:rPr lang="en-US" dirty="0"/>
              <a:t>Rely on the Internet for current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FF9D-4AD1-E847-9BE7-B46EB8CAFD8F}" type="slidenum">
              <a:rPr lang="en-US"/>
              <a:pPr/>
              <a:t>12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Teams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Projects will be done by small project teams.</a:t>
            </a:r>
          </a:p>
          <a:p>
            <a:pPr lvl="1"/>
            <a:r>
              <a:rPr lang="en-US" dirty="0"/>
              <a:t>Team assignments will help complete the projects.</a:t>
            </a:r>
          </a:p>
          <a:p>
            <a:pPr lvl="4"/>
            <a:endParaRPr lang="en-US" dirty="0"/>
          </a:p>
          <a:p>
            <a:r>
              <a:rPr lang="en-US" dirty="0"/>
              <a:t>Form your own teams of 4 members each.</a:t>
            </a:r>
          </a:p>
          <a:p>
            <a:pPr lvl="4"/>
            <a:endParaRPr lang="en-US" dirty="0"/>
          </a:p>
          <a:p>
            <a:r>
              <a:rPr lang="en-US" dirty="0"/>
              <a:t>Choose your team members wisely!</a:t>
            </a:r>
          </a:p>
          <a:p>
            <a:pPr lvl="1"/>
            <a:r>
              <a:rPr lang="en-US" dirty="0"/>
              <a:t>Be sure you’ll be able to meet and communicate </a:t>
            </a:r>
            <a:br>
              <a:rPr lang="en-US" dirty="0"/>
            </a:br>
            <a:r>
              <a:rPr lang="en-US" dirty="0"/>
              <a:t>with each other and work together well.</a:t>
            </a:r>
          </a:p>
          <a:p>
            <a:pPr lvl="1"/>
            <a:r>
              <a:rPr lang="en-US" dirty="0"/>
              <a:t>No moving from team to team.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Each team member will receive the same score </a:t>
            </a:r>
            <a:r>
              <a:rPr lang="en-US" dirty="0"/>
              <a:t>on each team assignment and team project.</a:t>
            </a:r>
          </a:p>
        </p:txBody>
      </p:sp>
    </p:spTree>
    <p:extLst>
      <p:ext uri="{BB962C8B-B14F-4D97-AF65-F5344CB8AC3E}">
        <p14:creationId xmlns:p14="http://schemas.microsoft.com/office/powerpoint/2010/main" val="227260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Teams</a:t>
            </a:r>
            <a:r>
              <a:rPr lang="en-US" i="1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team email to </a:t>
            </a:r>
            <a:r>
              <a:rPr lang="en-US" dirty="0">
                <a:hlinkClick r:id="rId2"/>
              </a:rPr>
              <a:t>ron.mak@sjsu.edu</a:t>
            </a:r>
            <a:br>
              <a:rPr lang="en-US" dirty="0"/>
            </a:br>
            <a:r>
              <a:rPr lang="en-US" dirty="0"/>
              <a:t>by </a:t>
            </a:r>
            <a:r>
              <a:rPr lang="en-US" dirty="0">
                <a:solidFill>
                  <a:srgbClr val="B23C00"/>
                </a:solidFill>
              </a:rPr>
              <a:t>Wednesday, January 29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Your team name</a:t>
            </a:r>
          </a:p>
          <a:p>
            <a:pPr lvl="1"/>
            <a:r>
              <a:rPr lang="en-US" dirty="0"/>
              <a:t>A list of team members and email addresses</a:t>
            </a:r>
          </a:p>
          <a:p>
            <a:pPr marL="2773363" lvl="6" indent="-469900">
              <a:buSzPct val="70000"/>
            </a:pPr>
            <a:endParaRPr lang="en-US" dirty="0"/>
          </a:p>
          <a:p>
            <a:pPr>
              <a:tabLst>
                <a:tab pos="1830388" algn="l"/>
              </a:tabLst>
            </a:pPr>
            <a:r>
              <a:rPr lang="en-US" dirty="0"/>
              <a:t>Subject:	</a:t>
            </a:r>
            <a:r>
              <a:rPr lang="en-US" b="1" dirty="0">
                <a:latin typeface="Courier New"/>
                <a:cs typeface="Courier New"/>
              </a:rPr>
              <a:t>CMPE 280 Team</a:t>
            </a:r>
            <a:r>
              <a:rPr lang="en-US" dirty="0"/>
              <a:t> </a:t>
            </a:r>
            <a:r>
              <a:rPr lang="en-US" i="1" dirty="0">
                <a:latin typeface="Times New Roman"/>
                <a:cs typeface="Times New Roman"/>
              </a:rPr>
              <a:t>Team Name</a:t>
            </a:r>
          </a:p>
          <a:p>
            <a:pPr lvl="1">
              <a:tabLst>
                <a:tab pos="2400300" algn="l"/>
              </a:tabLst>
            </a:pPr>
            <a:r>
              <a:rPr lang="en-US" dirty="0"/>
              <a:t>Example:	</a:t>
            </a:r>
            <a:r>
              <a:rPr lang="en-US" b="1" dirty="0">
                <a:latin typeface="Courier New"/>
                <a:cs typeface="Courier New"/>
              </a:rPr>
              <a:t>CMPE 280 Team Hyper Hackers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dirty="0"/>
              <a:t>Each team picks a </a:t>
            </a:r>
            <a:r>
              <a:rPr lang="en-US" dirty="0">
                <a:solidFill>
                  <a:srgbClr val="B23C00"/>
                </a:solidFill>
              </a:rPr>
              <a:t>web application that </a:t>
            </a:r>
            <a:r>
              <a:rPr lang="en-US" u="sng" dirty="0">
                <a:solidFill>
                  <a:srgbClr val="B23C00"/>
                </a:solidFill>
              </a:rPr>
              <a:t>tells a story with data</a:t>
            </a:r>
            <a:r>
              <a:rPr lang="en-US" dirty="0"/>
              <a:t> to develop during the semester.</a:t>
            </a:r>
          </a:p>
          <a:p>
            <a:pPr lvl="1"/>
            <a:r>
              <a:rPr lang="en-US" dirty="0"/>
              <a:t>Use one or more datasets.</a:t>
            </a:r>
          </a:p>
          <a:p>
            <a:pPr lvl="4"/>
            <a:endParaRPr lang="en-US" dirty="0"/>
          </a:p>
          <a:p>
            <a:r>
              <a:rPr lang="en-US" dirty="0"/>
              <a:t>Client-side programming</a:t>
            </a:r>
          </a:p>
          <a:p>
            <a:pPr lvl="1"/>
            <a:r>
              <a:rPr lang="en-US" dirty="0"/>
              <a:t>Mastery of client-side tools and techniques.</a:t>
            </a:r>
          </a:p>
          <a:p>
            <a:pPr lvl="1"/>
            <a:r>
              <a:rPr lang="en-US" dirty="0"/>
              <a:t>Create compelling UI and UX.</a:t>
            </a:r>
          </a:p>
          <a:p>
            <a:pPr lvl="1"/>
            <a:r>
              <a:rPr lang="en-US" dirty="0"/>
              <a:t>Access existing web services or create your own.</a:t>
            </a:r>
          </a:p>
          <a:p>
            <a:pPr lvl="5"/>
            <a:endParaRPr lang="en-US" dirty="0"/>
          </a:p>
          <a:p>
            <a:r>
              <a:rPr lang="en-US" dirty="0"/>
              <a:t>Server-side programming</a:t>
            </a:r>
          </a:p>
          <a:p>
            <a:pPr lvl="1"/>
            <a:r>
              <a:rPr lang="en-US" dirty="0"/>
              <a:t>Application logic and data management</a:t>
            </a:r>
          </a:p>
          <a:p>
            <a:pPr lvl="1"/>
            <a:r>
              <a:rPr lang="en-US" dirty="0"/>
              <a:t>RESTful web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5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Project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learn more web software technologies, subsequent assignments will enable each team to add more capabilities to the team project.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Incremental approach.</a:t>
            </a:r>
          </a:p>
          <a:p>
            <a:pPr lvl="1"/>
            <a:r>
              <a:rPr lang="en-US" dirty="0"/>
              <a:t>Always add new capabilities to an application </a:t>
            </a:r>
            <a:br>
              <a:rPr lang="en-US" dirty="0"/>
            </a:br>
            <a:r>
              <a:rPr lang="en-US" dirty="0"/>
              <a:t>that’s </a:t>
            </a:r>
            <a:r>
              <a:rPr lang="en-US" u="sng" dirty="0"/>
              <a:t>already working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By the end of the semester, each team </a:t>
            </a:r>
            <a:br>
              <a:rPr lang="en-US" dirty="0"/>
            </a:br>
            <a:r>
              <a:rPr lang="en-US" dirty="0"/>
              <a:t>will have successfully developed </a:t>
            </a:r>
            <a:br>
              <a:rPr lang="en-US" dirty="0"/>
            </a:br>
            <a:r>
              <a:rPr lang="en-US" dirty="0"/>
              <a:t>a significant web application!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64C4-FA60-0348-A13B-491CFDDD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8BC1-0628-5842-8E55-32EE01B3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Public datasets</a:t>
            </a:r>
          </a:p>
          <a:p>
            <a:pPr lvl="1"/>
            <a:r>
              <a:rPr lang="en-US" dirty="0"/>
              <a:t>Google “datasets for data science projects”</a:t>
            </a:r>
          </a:p>
          <a:p>
            <a:pPr lvl="2"/>
            <a:endParaRPr lang="en-US" dirty="0"/>
          </a:p>
          <a:p>
            <a:r>
              <a:rPr lang="en-US" dirty="0"/>
              <a:t>Create realistic data using data generation tools.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Mockaroo</a:t>
            </a:r>
            <a:r>
              <a:rPr lang="en-US" dirty="0"/>
              <a:t>, </a:t>
            </a:r>
            <a:r>
              <a:rPr lang="en-US" dirty="0" err="1"/>
              <a:t>GenerateData.com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D577C-60AF-7047-93EE-378C289A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42CD-3E8A-7144-B073-22D37694D12E}" type="slidenum">
              <a:rPr lang="en-US"/>
              <a:pPr/>
              <a:t>17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Responsibilities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22325" y="2151063"/>
            <a:ext cx="7589838" cy="1590675"/>
          </a:xfrm>
          <a:prstGeom prst="rect">
            <a:avLst/>
          </a:prstGeom>
          <a:solidFill>
            <a:srgbClr val="FFFF66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 indent="15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/>
            <a:r>
              <a:rPr lang="en-US" sz="2400">
                <a:solidFill>
                  <a:schemeClr val="folHlink"/>
                </a:solidFill>
              </a:rPr>
              <a:t>You are personally responsible for participating </a:t>
            </a:r>
            <a:br>
              <a:rPr lang="en-US" sz="2400">
                <a:solidFill>
                  <a:schemeClr val="folHlink"/>
                </a:solidFill>
              </a:rPr>
            </a:br>
            <a:r>
              <a:rPr lang="en-US" sz="2400">
                <a:solidFill>
                  <a:schemeClr val="folHlink"/>
                </a:solidFill>
              </a:rPr>
              <a:t>and contributing to your team</a:t>
            </a:r>
            <a:r>
              <a:rPr lang="en-US" sz="2400">
                <a:solidFill>
                  <a:schemeClr val="folHlink"/>
                </a:solidFill>
                <a:latin typeface="Arial"/>
              </a:rPr>
              <a:t>’</a:t>
            </a:r>
            <a:r>
              <a:rPr lang="en-US" sz="2400">
                <a:solidFill>
                  <a:schemeClr val="folHlink"/>
                </a:solidFill>
              </a:rPr>
              <a:t>s work, and for </a:t>
            </a:r>
            <a:br>
              <a:rPr lang="en-US" sz="2400">
                <a:solidFill>
                  <a:schemeClr val="folHlink"/>
                </a:solidFill>
              </a:rPr>
            </a:br>
            <a:r>
              <a:rPr lang="en-US" sz="2400">
                <a:solidFill>
                  <a:schemeClr val="folHlink"/>
                </a:solidFill>
              </a:rPr>
              <a:t>understanding each part of the work for every </a:t>
            </a:r>
            <a:br>
              <a:rPr lang="en-US" sz="2400">
                <a:solidFill>
                  <a:schemeClr val="folHlink"/>
                </a:solidFill>
              </a:rPr>
            </a:br>
            <a:r>
              <a:rPr lang="en-US" sz="2400">
                <a:solidFill>
                  <a:schemeClr val="folHlink"/>
                </a:solidFill>
              </a:rPr>
              <a:t>assignment whether or not you worked on that part.</a:t>
            </a:r>
          </a:p>
        </p:txBody>
      </p:sp>
    </p:spTree>
    <p:extLst>
      <p:ext uri="{BB962C8B-B14F-4D97-AF65-F5344CB8AC3E}">
        <p14:creationId xmlns:p14="http://schemas.microsoft.com/office/powerpoint/2010/main" val="28277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80-C591-9948-9B2D-ABC4362CDBAA}" type="slidenum">
              <a:rPr lang="en-US"/>
              <a:pPr/>
              <a:t>18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Postmortem Assessment Report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end of the semester, each student will </a:t>
            </a:r>
            <a:r>
              <a:rPr lang="en-US" dirty="0">
                <a:solidFill>
                  <a:srgbClr val="B23C00"/>
                </a:solidFill>
              </a:rPr>
              <a:t>individually</a:t>
            </a:r>
            <a:r>
              <a:rPr lang="en-US" dirty="0"/>
              <a:t> turn in a short (one page) report: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 brief description of </a:t>
            </a:r>
            <a:r>
              <a:rPr lang="en-US" dirty="0">
                <a:solidFill>
                  <a:srgbClr val="B23C00"/>
                </a:solidFill>
              </a:rPr>
              <a:t>what you learned </a:t>
            </a:r>
            <a:r>
              <a:rPr lang="en-US" dirty="0"/>
              <a:t>in the course.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An assessment of your </a:t>
            </a:r>
            <a:r>
              <a:rPr lang="en-US" dirty="0">
                <a:solidFill>
                  <a:srgbClr val="B23C00"/>
                </a:solidFill>
              </a:rPr>
              <a:t>personal accomplishments</a:t>
            </a:r>
            <a:r>
              <a:rPr lang="en-US" u="sng" dirty="0"/>
              <a:t> </a:t>
            </a:r>
            <a:br>
              <a:rPr lang="en-US" dirty="0"/>
            </a:br>
            <a:r>
              <a:rPr lang="en-US" dirty="0"/>
              <a:t>for your project team.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An assessment of the contributions of each of </a:t>
            </a:r>
            <a:br>
              <a:rPr lang="en-US" dirty="0"/>
            </a:br>
            <a:r>
              <a:rPr lang="en-US" dirty="0"/>
              <a:t>your </a:t>
            </a:r>
            <a:r>
              <a:rPr lang="en-US" dirty="0">
                <a:solidFill>
                  <a:srgbClr val="B23C00"/>
                </a:solidFill>
              </a:rPr>
              <a:t>project team members</a:t>
            </a:r>
            <a:r>
              <a:rPr lang="en-US" dirty="0"/>
              <a:t>. </a:t>
            </a:r>
          </a:p>
          <a:p>
            <a:pPr lvl="5"/>
            <a:endParaRPr lang="en-US" dirty="0"/>
          </a:p>
          <a:p>
            <a:r>
              <a:rPr lang="en-US" dirty="0"/>
              <a:t>This report will be seen only by the instructor.</a:t>
            </a:r>
          </a:p>
        </p:txBody>
      </p:sp>
    </p:spTree>
    <p:extLst>
      <p:ext uri="{BB962C8B-B14F-4D97-AF65-F5344CB8AC3E}">
        <p14:creationId xmlns:p14="http://schemas.microsoft.com/office/powerpoint/2010/main" val="426552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1472-C459-A34F-84AF-B644A09DA17F}" type="slidenum">
              <a:rPr lang="en-US"/>
              <a:pPr/>
              <a:t>19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Individual Overall Class Grade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30% assignments*</a:t>
            </a:r>
          </a:p>
          <a:p>
            <a:pPr>
              <a:lnSpc>
                <a:spcPct val="80000"/>
              </a:lnSpc>
            </a:pPr>
            <a:r>
              <a:rPr lang="en-US" dirty="0"/>
              <a:t>35% project*</a:t>
            </a:r>
          </a:p>
          <a:p>
            <a:pPr>
              <a:lnSpc>
                <a:spcPct val="80000"/>
              </a:lnSpc>
            </a:pPr>
            <a:r>
              <a:rPr lang="en-US" dirty="0"/>
              <a:t>15% midterm**</a:t>
            </a:r>
          </a:p>
          <a:p>
            <a:pPr>
              <a:lnSpc>
                <a:spcPct val="80000"/>
              </a:lnSpc>
            </a:pPr>
            <a:r>
              <a:rPr lang="en-US" dirty="0"/>
              <a:t>20% final**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*   team score</a:t>
            </a:r>
          </a:p>
          <a:p>
            <a:pPr lvl="2"/>
            <a:r>
              <a:rPr lang="en-US" sz="1400" dirty="0"/>
              <a:t>** individual score</a:t>
            </a:r>
          </a:p>
          <a:p>
            <a:r>
              <a:rPr lang="en-US" sz="2200" dirty="0"/>
              <a:t>During the semester, keep track of your progress in Canvas. </a:t>
            </a:r>
          </a:p>
          <a:p>
            <a:r>
              <a:rPr lang="en-US" sz="2200" dirty="0"/>
              <a:t>At the end of the semester, students with the </a:t>
            </a:r>
            <a:r>
              <a:rPr lang="en-US" sz="2200" dirty="0">
                <a:solidFill>
                  <a:srgbClr val="B23C00"/>
                </a:solidFill>
              </a:rPr>
              <a:t>median score </a:t>
            </a:r>
            <a:r>
              <a:rPr lang="en-US" sz="2200" dirty="0"/>
              <a:t>will get the </a:t>
            </a:r>
            <a:r>
              <a:rPr lang="en-US" sz="2200" dirty="0">
                <a:solidFill>
                  <a:srgbClr val="B23C00"/>
                </a:solidFill>
              </a:rPr>
              <a:t>B+</a:t>
            </a:r>
            <a:r>
              <a:rPr lang="en-US" sz="2200" dirty="0"/>
              <a:t> grade. </a:t>
            </a:r>
          </a:p>
          <a:p>
            <a:r>
              <a:rPr lang="en-US" sz="2200" dirty="0"/>
              <a:t>Higher and lower grades will then be assigned based on</a:t>
            </a:r>
            <a:br>
              <a:rPr lang="en-US" sz="2200" dirty="0"/>
            </a:br>
            <a:r>
              <a:rPr lang="en-US" sz="2200" dirty="0"/>
              <a:t>how the scores cluster above and below the median.</a:t>
            </a:r>
          </a:p>
          <a:p>
            <a:r>
              <a:rPr lang="en-US" sz="2200" dirty="0"/>
              <a:t>Therefore, your final class grade will be based primarily on your performance relative to the other students in the class.</a:t>
            </a:r>
            <a:endParaRPr lang="en-US" dirty="0"/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59965" y="1417342"/>
            <a:ext cx="4452566" cy="1631216"/>
          </a:xfrm>
          <a:prstGeom prst="rect">
            <a:avLst/>
          </a:prstGeom>
          <a:solidFill>
            <a:srgbClr val="FFFFCC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Your final class grade will be adjusted</a:t>
            </a:r>
            <a:br>
              <a:rPr lang="en-US" sz="2000" dirty="0">
                <a:solidFill>
                  <a:srgbClr val="0033CC"/>
                </a:solidFill>
              </a:rPr>
            </a:br>
            <a:r>
              <a:rPr lang="en-US" sz="2000" dirty="0">
                <a:solidFill>
                  <a:srgbClr val="0033CC"/>
                </a:solidFill>
              </a:rPr>
              <a:t>up or down depending on your </a:t>
            </a:r>
          </a:p>
          <a:p>
            <a:pPr algn="ctr"/>
            <a:r>
              <a:rPr lang="en-US" sz="2000" dirty="0">
                <a:solidFill>
                  <a:srgbClr val="B23C00"/>
                </a:solidFill>
              </a:rPr>
              <a:t>level and quality of participation</a:t>
            </a:r>
            <a:r>
              <a:rPr lang="en-US" sz="2000" dirty="0">
                <a:solidFill>
                  <a:srgbClr val="0033CC"/>
                </a:solidFill>
              </a:rPr>
              <a:t>,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as reported by your 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teammates</a:t>
            </a:r>
            <a:r>
              <a:rPr lang="en-US" sz="2000" dirty="0">
                <a:solidFill>
                  <a:srgbClr val="0033CC"/>
                </a:solidFill>
                <a:latin typeface="Arial"/>
              </a:rPr>
              <a:t>’ </a:t>
            </a:r>
            <a:r>
              <a:rPr lang="en-US" sz="2000" dirty="0">
                <a:solidFill>
                  <a:srgbClr val="0033CC"/>
                </a:solidFill>
              </a:rPr>
              <a:t>postmortem reports.</a:t>
            </a:r>
          </a:p>
        </p:txBody>
      </p:sp>
    </p:spTree>
    <p:extLst>
      <p:ext uri="{BB962C8B-B14F-4D97-AF65-F5344CB8AC3E}">
        <p14:creationId xmlns:p14="http://schemas.microsoft.com/office/powerpoint/2010/main" val="1725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35525"/>
          </a:xfrm>
        </p:spPr>
        <p:txBody>
          <a:bodyPr/>
          <a:lstStyle/>
          <a:p>
            <a:r>
              <a:rPr lang="en-US" dirty="0"/>
              <a:t>Office hours</a:t>
            </a:r>
          </a:p>
          <a:p>
            <a:pPr lvl="1"/>
            <a:r>
              <a:rPr lang="en-US" dirty="0" err="1"/>
              <a:t>TuTh</a:t>
            </a:r>
            <a:r>
              <a:rPr lang="en-US" dirty="0"/>
              <a:t> 4:30 – 5:30 PM</a:t>
            </a:r>
          </a:p>
          <a:p>
            <a:pPr lvl="1"/>
            <a:r>
              <a:rPr lang="en-US" dirty="0"/>
              <a:t>ENG 250</a:t>
            </a:r>
          </a:p>
          <a:p>
            <a:pPr lvl="5"/>
            <a:endParaRPr lang="en-US" dirty="0"/>
          </a:p>
          <a:p>
            <a:r>
              <a:rPr lang="en-US" dirty="0"/>
              <a:t>Website</a:t>
            </a:r>
          </a:p>
          <a:p>
            <a:pPr lvl="1"/>
            <a:r>
              <a:rPr lang="en-US" dirty="0"/>
              <a:t>Faculty webpage: </a:t>
            </a:r>
            <a:r>
              <a:rPr lang="en-US" dirty="0">
                <a:hlinkClick r:id="rId2"/>
              </a:rPr>
              <a:t>http://www.cs.sjsu.edu/~mak/</a:t>
            </a:r>
            <a:endParaRPr lang="en-US" dirty="0"/>
          </a:p>
          <a:p>
            <a:pPr lvl="1"/>
            <a:r>
              <a:rPr lang="en-US" dirty="0"/>
              <a:t>Class webpage: </a:t>
            </a:r>
            <a:br>
              <a:rPr lang="en-US" dirty="0"/>
            </a:br>
            <a:r>
              <a:rPr lang="en-US" dirty="0">
                <a:hlinkClick r:id="rId3"/>
              </a:rPr>
              <a:t>http://www.cs.sjsu.edu/~mak/CMPE280/index.html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Syllabus</a:t>
            </a:r>
          </a:p>
          <a:p>
            <a:pPr lvl="1"/>
            <a:r>
              <a:rPr lang="en-US" dirty="0"/>
              <a:t>Assignments</a:t>
            </a:r>
          </a:p>
          <a:p>
            <a:pPr lvl="1"/>
            <a:r>
              <a:rPr lang="en-US" dirty="0"/>
              <a:t>Lecture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5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02AC-03A8-B44C-8227-86D66E29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Submit to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1E4C-7293-AA41-8FEA-CA1DEE9A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93892"/>
          </a:xfrm>
        </p:spPr>
        <p:txBody>
          <a:bodyPr/>
          <a:lstStyle/>
          <a:p>
            <a:r>
              <a:rPr lang="en-US" dirty="0"/>
              <a:t>A signed copy of the </a:t>
            </a:r>
            <a:r>
              <a:rPr lang="en-US" dirty="0">
                <a:solidFill>
                  <a:srgbClr val="B23C00"/>
                </a:solidFill>
              </a:rPr>
              <a:t>Honesty Pledge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To be available soon in Canvas.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35F69-EE01-B142-A820-97090A9B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32887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F27E-F515-B247-971B-A78321FF5C40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505200" y="2413000"/>
            <a:ext cx="2073275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3600">
                <a:solidFill>
                  <a:schemeClr val="folHlink"/>
                </a:solidFill>
              </a:rPr>
              <a:t>Take roll!</a:t>
            </a:r>
          </a:p>
        </p:txBody>
      </p:sp>
    </p:spTree>
    <p:extLst>
      <p:ext uri="{BB962C8B-B14F-4D97-AF65-F5344CB8AC3E}">
        <p14:creationId xmlns:p14="http://schemas.microsoft.com/office/powerpoint/2010/main" val="129377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Web Apps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65805" y="1325903"/>
            <a:ext cx="3593057" cy="2926048"/>
            <a:chOff x="731562" y="1508781"/>
            <a:chExt cx="3318740" cy="292604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1562" y="1508781"/>
              <a:ext cx="3108926" cy="2926048"/>
            </a:xfrm>
            <a:prstGeom prst="roundRect">
              <a:avLst/>
            </a:prstGeom>
            <a:solidFill>
              <a:srgbClr val="FFFDC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05879" y="1691659"/>
              <a:ext cx="3044423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Client Side</a:t>
              </a:r>
            </a:p>
            <a:p>
              <a:r>
                <a:rPr lang="en-US" sz="2800" dirty="0"/>
                <a:t>Web Browser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/>
                <a:t>Chrome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/>
                <a:t>Firefox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/>
                <a:t>Safari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/>
                <a:t>Microsoft Edge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60707" y="1325903"/>
            <a:ext cx="3115338" cy="2926048"/>
            <a:chOff x="5486390" y="1508781"/>
            <a:chExt cx="3115338" cy="2926048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486390" y="1508781"/>
              <a:ext cx="3108926" cy="2926048"/>
            </a:xfrm>
            <a:prstGeom prst="roundRect">
              <a:avLst/>
            </a:prstGeom>
            <a:solidFill>
              <a:srgbClr val="E2EA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9365" y="1783098"/>
              <a:ext cx="301236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Server Side</a:t>
              </a:r>
            </a:p>
            <a:p>
              <a:r>
                <a:rPr lang="en-US" sz="2800" dirty="0"/>
                <a:t>Web Server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/>
                <a:t>Apache + PHP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/>
                <a:t>Node.js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735340" y="194681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3840489" y="1965976"/>
            <a:ext cx="1828780" cy="731512"/>
          </a:xfrm>
          <a:prstGeom prst="rightArrow">
            <a:avLst/>
          </a:prstGeom>
          <a:solidFill>
            <a:srgbClr val="FFFD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HTTP request</a:t>
            </a:r>
          </a:p>
        </p:txBody>
      </p:sp>
      <p:sp>
        <p:nvSpPr>
          <p:cNvPr id="15" name="Left Arrow 14"/>
          <p:cNvSpPr/>
          <p:nvPr/>
        </p:nvSpPr>
        <p:spPr bwMode="auto">
          <a:xfrm>
            <a:off x="3840488" y="2880366"/>
            <a:ext cx="1828780" cy="731512"/>
          </a:xfrm>
          <a:prstGeom prst="leftArrow">
            <a:avLst/>
          </a:prstGeom>
          <a:solidFill>
            <a:srgbClr val="E2E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HTTP response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4343390"/>
            <a:ext cx="8229600" cy="1920219"/>
          </a:xfrm>
        </p:spPr>
        <p:txBody>
          <a:bodyPr/>
          <a:lstStyle/>
          <a:p>
            <a:r>
              <a:rPr lang="en-US" dirty="0"/>
              <a:t>HTTP request</a:t>
            </a:r>
          </a:p>
          <a:p>
            <a:pPr lvl="1"/>
            <a:r>
              <a:rPr lang="en-US" dirty="0"/>
              <a:t>User’s data from a form on an HTML page</a:t>
            </a:r>
          </a:p>
          <a:p>
            <a:r>
              <a:rPr lang="en-US" dirty="0"/>
              <a:t>HTTP response</a:t>
            </a:r>
          </a:p>
          <a:p>
            <a:pPr lvl="1"/>
            <a:r>
              <a:rPr lang="en-US" dirty="0"/>
              <a:t>Dynamically generated “next” HTML page</a:t>
            </a:r>
          </a:p>
        </p:txBody>
      </p:sp>
    </p:spTree>
    <p:extLst>
      <p:ext uri="{BB962C8B-B14F-4D97-AF65-F5344CB8AC3E}">
        <p14:creationId xmlns:p14="http://schemas.microsoft.com/office/powerpoint/2010/main" val="20837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“Naked”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68209"/>
          </a:xfrm>
        </p:spPr>
        <p:txBody>
          <a:bodyPr/>
          <a:lstStyle/>
          <a:p>
            <a:r>
              <a:rPr lang="en-US" dirty="0"/>
              <a:t>HTML specifies a web page’s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semantics</a:t>
            </a:r>
          </a:p>
          <a:p>
            <a:pPr lvl="5"/>
            <a:endParaRPr lang="en-US" dirty="0"/>
          </a:p>
          <a:p>
            <a:r>
              <a:rPr lang="en-US" dirty="0"/>
              <a:t>HTML should no longer specify formatting.</a:t>
            </a:r>
          </a:p>
          <a:p>
            <a:pPr lvl="1"/>
            <a:r>
              <a:rPr lang="en-US" dirty="0"/>
              <a:t>Separate content from formatting.</a:t>
            </a:r>
          </a:p>
          <a:p>
            <a:pPr lvl="1"/>
            <a:r>
              <a:rPr lang="en-US" dirty="0"/>
              <a:t>Formatting tags and attributes are deprecated.</a:t>
            </a:r>
          </a:p>
          <a:p>
            <a:pPr lvl="2"/>
            <a:r>
              <a:rPr lang="en-US" dirty="0"/>
              <a:t>Font, color, alignment, etc.</a:t>
            </a:r>
          </a:p>
          <a:p>
            <a:pPr lvl="6"/>
            <a:endParaRPr lang="en-US" dirty="0"/>
          </a:p>
          <a:p>
            <a:r>
              <a:rPr lang="en-US" dirty="0"/>
              <a:t>Formatting should be specified by CSS.</a:t>
            </a:r>
          </a:p>
          <a:p>
            <a:pPr lvl="1"/>
            <a:r>
              <a:rPr lang="en-US" dirty="0"/>
              <a:t>Cascading Style 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Page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1267" y="1325903"/>
            <a:ext cx="4999586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/>
                <a:cs typeface="Courier New"/>
              </a:rPr>
              <a:t>&lt;!DOCTYPE html&gt;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&lt;html </a:t>
            </a:r>
            <a:r>
              <a:rPr lang="en-US" sz="2400" b="1" dirty="0" err="1">
                <a:latin typeface="Courier New"/>
                <a:cs typeface="Courier New"/>
              </a:rPr>
              <a:t>lang</a:t>
            </a:r>
            <a:r>
              <a:rPr lang="en-US" sz="2400" b="1" dirty="0">
                <a:latin typeface="Courier New"/>
                <a:cs typeface="Courier New"/>
              </a:rPr>
              <a:t>="en-US"&gt;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&lt;head&gt;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    &lt;meta charset="UTF-8"&gt;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    &lt;title&gt;</a:t>
            </a:r>
            <a:r>
              <a:rPr lang="en-US" sz="2400" i="1" dirty="0">
                <a:solidFill>
                  <a:srgbClr val="B23C00"/>
                </a:solidFill>
                <a:latin typeface="Times New Roman"/>
                <a:cs typeface="Times New Roman"/>
              </a:rPr>
              <a:t>page title</a:t>
            </a:r>
            <a:r>
              <a:rPr lang="en-US" sz="2400" b="1" dirty="0">
                <a:latin typeface="Courier New"/>
                <a:cs typeface="Courier New"/>
              </a:rPr>
              <a:t>&lt;/title&gt;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&lt;/head&gt;</a:t>
            </a:r>
          </a:p>
          <a:p>
            <a:endParaRPr lang="en-US" sz="2400" b="1" dirty="0">
              <a:latin typeface="Courier New"/>
              <a:cs typeface="Courier New"/>
            </a:endParaRPr>
          </a:p>
          <a:p>
            <a:r>
              <a:rPr lang="en-US" sz="2400" b="1" dirty="0">
                <a:solidFill>
                  <a:srgbClr val="B23C00"/>
                </a:solidFill>
                <a:latin typeface="Courier New"/>
                <a:cs typeface="Courier New"/>
              </a:rPr>
              <a:t>&lt;body&gt;</a:t>
            </a:r>
          </a:p>
          <a:p>
            <a:endParaRPr lang="en-US" sz="24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2400" b="1" dirty="0">
                <a:solidFill>
                  <a:srgbClr val="B23C00"/>
                </a:solidFill>
                <a:latin typeface="Courier New"/>
                <a:cs typeface="Courier New"/>
              </a:rPr>
              <a:t>    </a:t>
            </a:r>
            <a:r>
              <a:rPr lang="en-US" sz="2400" i="1" dirty="0">
                <a:solidFill>
                  <a:srgbClr val="B23C00"/>
                </a:solidFill>
                <a:latin typeface="Times New Roman"/>
                <a:cs typeface="Times New Roman"/>
              </a:rPr>
              <a:t>body of page</a:t>
            </a:r>
          </a:p>
          <a:p>
            <a:endParaRPr lang="en-US" sz="24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2400" b="1" dirty="0">
                <a:solidFill>
                  <a:srgbClr val="B23C00"/>
                </a:solidFill>
                <a:latin typeface="Courier New"/>
                <a:cs typeface="Courier New"/>
              </a:rPr>
              <a:t>&lt;/body&gt;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432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Headings and Paragraphs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234464"/>
            <a:ext cx="8434420" cy="5509201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nl-NL" b="1" dirty="0">
                <a:latin typeface="Courier New"/>
                <a:cs typeface="Courier New"/>
              </a:rPr>
              <a:t>    &lt;h1&gt;</a:t>
            </a:r>
            <a:r>
              <a:rPr lang="nl-NL" b="1" dirty="0" err="1">
                <a:latin typeface="Courier New"/>
                <a:cs typeface="Courier New"/>
              </a:rPr>
              <a:t>Chapter</a:t>
            </a:r>
            <a:r>
              <a:rPr lang="nl-NL" b="1" dirty="0">
                <a:latin typeface="Courier New"/>
                <a:cs typeface="Courier New"/>
              </a:rPr>
              <a:t> 1&lt;/h1&gt;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&lt;h2&gt;Subsection 1.1&lt;/h2&gt;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&lt;h2&gt;Subsection 1.2&lt;/h2&gt;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Lorem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ipsum</a:t>
            </a:r>
            <a:r>
              <a:rPr lang="en-US" b="1" dirty="0">
                <a:latin typeface="Courier New"/>
                <a:cs typeface="Courier New"/>
              </a:rPr>
              <a:t> dolor sit </a:t>
            </a:r>
            <a:r>
              <a:rPr lang="en-US" b="1" dirty="0" err="1">
                <a:latin typeface="Courier New"/>
                <a:cs typeface="Courier New"/>
              </a:rPr>
              <a:t>amet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consectetur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adipiscing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elit</a:t>
            </a:r>
            <a:r>
              <a:rPr lang="en-US" b="1" dirty="0">
                <a:latin typeface="Courier New"/>
                <a:cs typeface="Courier New"/>
              </a:rPr>
              <a:t>,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sed</a:t>
            </a:r>
            <a:r>
              <a:rPr lang="en-US" b="1" dirty="0">
                <a:latin typeface="Courier New"/>
                <a:cs typeface="Courier New"/>
              </a:rPr>
              <a:t> do </a:t>
            </a:r>
            <a:r>
              <a:rPr lang="en-US" b="1" dirty="0" err="1">
                <a:latin typeface="Courier New"/>
                <a:cs typeface="Courier New"/>
              </a:rPr>
              <a:t>eiusmod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tempor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incididunt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ut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labore</a:t>
            </a:r>
            <a:r>
              <a:rPr lang="en-US" b="1" dirty="0">
                <a:latin typeface="Courier New"/>
                <a:cs typeface="Courier New"/>
              </a:rPr>
              <a:t> et </a:t>
            </a:r>
            <a:r>
              <a:rPr lang="en-US" b="1" dirty="0" err="1">
                <a:latin typeface="Courier New"/>
                <a:cs typeface="Courier New"/>
              </a:rPr>
              <a:t>dolore</a:t>
            </a:r>
            <a:r>
              <a:rPr lang="en-US" b="1" dirty="0">
                <a:latin typeface="Courier New"/>
                <a:cs typeface="Courier New"/>
              </a:rPr>
              <a:t> magna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aliqua</a:t>
            </a:r>
            <a:r>
              <a:rPr lang="en-US" b="1" dirty="0">
                <a:latin typeface="Courier New"/>
                <a:cs typeface="Courier New"/>
              </a:rPr>
              <a:t>. </a:t>
            </a:r>
            <a:r>
              <a:rPr lang="en-US" b="1" dirty="0" err="1">
                <a:latin typeface="Courier New"/>
                <a:cs typeface="Courier New"/>
              </a:rPr>
              <a:t>Ut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enim</a:t>
            </a:r>
            <a:r>
              <a:rPr lang="en-US" b="1" dirty="0">
                <a:latin typeface="Courier New"/>
                <a:cs typeface="Courier New"/>
              </a:rPr>
              <a:t> ad minim </a:t>
            </a:r>
            <a:r>
              <a:rPr lang="en-US" b="1" dirty="0" err="1">
                <a:latin typeface="Courier New"/>
                <a:cs typeface="Courier New"/>
              </a:rPr>
              <a:t>veniam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quis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nostrud</a:t>
            </a:r>
            <a:r>
              <a:rPr lang="en-US" b="1" dirty="0">
                <a:latin typeface="Courier New"/>
                <a:cs typeface="Courier New"/>
              </a:rPr>
              <a:t> exercitation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ullamco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laboris</a:t>
            </a:r>
            <a:r>
              <a:rPr lang="en-US" b="1" dirty="0">
                <a:latin typeface="Courier New"/>
                <a:cs typeface="Courier New"/>
              </a:rPr>
              <a:t> nisi </a:t>
            </a:r>
            <a:r>
              <a:rPr lang="en-US" b="1" dirty="0" err="1">
                <a:latin typeface="Courier New"/>
                <a:cs typeface="Courier New"/>
              </a:rPr>
              <a:t>ut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aliquip</a:t>
            </a:r>
            <a:r>
              <a:rPr lang="en-US" b="1" dirty="0">
                <a:latin typeface="Courier New"/>
                <a:cs typeface="Courier New"/>
              </a:rPr>
              <a:t> ex </a:t>
            </a:r>
            <a:r>
              <a:rPr lang="en-US" b="1" dirty="0" err="1">
                <a:latin typeface="Courier New"/>
                <a:cs typeface="Courier New"/>
              </a:rPr>
              <a:t>ea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commodo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consequat</a:t>
            </a:r>
            <a:r>
              <a:rPr lang="en-US" b="1" dirty="0">
                <a:latin typeface="Courier New"/>
                <a:cs typeface="Courier New"/>
              </a:rPr>
              <a:t>.</a:t>
            </a:r>
          </a:p>
          <a:p>
            <a:r>
              <a:rPr lang="en-US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</a:p>
          <a:p>
            <a:r>
              <a:rPr lang="en-US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Duis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aute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irure</a:t>
            </a:r>
            <a:r>
              <a:rPr lang="en-US" b="1" dirty="0">
                <a:latin typeface="Courier New"/>
                <a:cs typeface="Courier New"/>
              </a:rPr>
              <a:t> dolor in </a:t>
            </a:r>
            <a:r>
              <a:rPr lang="en-US" b="1" dirty="0" err="1">
                <a:latin typeface="Courier New"/>
                <a:cs typeface="Courier New"/>
              </a:rPr>
              <a:t>reprehenderit</a:t>
            </a:r>
            <a:r>
              <a:rPr lang="en-US" b="1" dirty="0">
                <a:latin typeface="Courier New"/>
                <a:cs typeface="Courier New"/>
              </a:rPr>
              <a:t> in </a:t>
            </a:r>
            <a:r>
              <a:rPr lang="en-US" b="1" dirty="0" err="1">
                <a:latin typeface="Courier New"/>
                <a:cs typeface="Courier New"/>
              </a:rPr>
              <a:t>voluptate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velit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esse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cillum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dolore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eu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fugiat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nulla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pariatur</a:t>
            </a:r>
            <a:r>
              <a:rPr lang="en-US" b="1" dirty="0">
                <a:latin typeface="Courier New"/>
                <a:cs typeface="Courier New"/>
              </a:rPr>
              <a:t>. </a:t>
            </a:r>
            <a:r>
              <a:rPr lang="en-US" b="1" dirty="0" err="1">
                <a:latin typeface="Courier New"/>
                <a:cs typeface="Courier New"/>
              </a:rPr>
              <a:t>Excepteur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sint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occaecat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cupidatat</a:t>
            </a:r>
            <a:r>
              <a:rPr lang="en-US" b="1" dirty="0">
                <a:latin typeface="Courier New"/>
                <a:cs typeface="Courier New"/>
              </a:rPr>
              <a:t> non </a:t>
            </a:r>
            <a:r>
              <a:rPr lang="en-US" b="1" dirty="0" err="1">
                <a:latin typeface="Courier New"/>
                <a:cs typeface="Courier New"/>
              </a:rPr>
              <a:t>proident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sunt</a:t>
            </a:r>
            <a:r>
              <a:rPr lang="en-US" b="1" dirty="0">
                <a:latin typeface="Courier New"/>
                <a:cs typeface="Courier New"/>
              </a:rPr>
              <a:t> in culpa qui </a:t>
            </a:r>
            <a:r>
              <a:rPr lang="en-US" b="1" dirty="0" err="1">
                <a:latin typeface="Courier New"/>
                <a:cs typeface="Courier New"/>
              </a:rPr>
              <a:t>officia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deserunt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mollit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anim</a:t>
            </a:r>
            <a:r>
              <a:rPr lang="en-US" b="1" dirty="0">
                <a:latin typeface="Courier New"/>
                <a:cs typeface="Courier New"/>
              </a:rPr>
              <a:t> id </a:t>
            </a:r>
            <a:r>
              <a:rPr lang="en-US" b="1" dirty="0" err="1">
                <a:latin typeface="Courier New"/>
                <a:cs typeface="Courier New"/>
              </a:rPr>
              <a:t>est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laborum</a:t>
            </a:r>
            <a:r>
              <a:rPr lang="en-US" b="1" dirty="0">
                <a:latin typeface="Courier New"/>
                <a:cs typeface="Courier New"/>
              </a:rPr>
              <a:t>.</a:t>
            </a:r>
          </a:p>
          <a:p>
            <a:r>
              <a:rPr lang="en-US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...</a:t>
            </a:r>
            <a:endParaRPr lang="nl-NL" b="1" dirty="0">
              <a:latin typeface="Courier New"/>
              <a:cs typeface="Courier New"/>
            </a:endParaRPr>
          </a:p>
          <a:p>
            <a:r>
              <a:rPr lang="nl-NL" b="1" dirty="0">
                <a:latin typeface="Courier New"/>
                <a:cs typeface="Courier New"/>
              </a:rPr>
              <a:t>&lt;/body&gt;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920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Headings and Paragraphs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1645" y="1325903"/>
            <a:ext cx="3927550" cy="4770537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nl-NL" b="1" dirty="0">
                <a:latin typeface="Courier New"/>
                <a:cs typeface="Courier New"/>
              </a:rPr>
              <a:t>    ...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&lt;h2&gt;Subsection 1.3&lt;/h2&gt;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&lt;h3&gt;Subsection 1.3.1&lt;/h3&gt;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&lt;h3&gt;Subsection 1.3.2&lt;/h3&gt;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&lt;h3&gt;Subsection 1.3.3&lt;/h3&gt;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This is a paragraph.</a:t>
            </a:r>
          </a:p>
          <a:p>
            <a:r>
              <a:rPr lang="en-US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nl-NL" b="1" dirty="0">
                <a:latin typeface="Courier New"/>
                <a:cs typeface="Courier New"/>
              </a:rPr>
              <a:t>    &lt;h1&gt;</a:t>
            </a:r>
            <a:r>
              <a:rPr lang="nl-NL" b="1" dirty="0" err="1">
                <a:latin typeface="Courier New"/>
                <a:cs typeface="Courier New"/>
              </a:rPr>
              <a:t>Chapter</a:t>
            </a:r>
            <a:r>
              <a:rPr lang="nl-NL" b="1" dirty="0">
                <a:latin typeface="Courier New"/>
                <a:cs typeface="Courier New"/>
              </a:rPr>
              <a:t> 2&lt;/h1&gt;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</a:p>
          <a:p>
            <a:r>
              <a:rPr lang="nl-NL" b="1" dirty="0">
                <a:latin typeface="Courier New"/>
                <a:cs typeface="Courier New"/>
              </a:rPr>
              <a:t>    &lt;p&gt;</a:t>
            </a:r>
          </a:p>
          <a:p>
            <a:r>
              <a:rPr lang="nl-NL" b="1" dirty="0">
                <a:latin typeface="Courier New"/>
                <a:cs typeface="Courier New"/>
              </a:rPr>
              <a:t>        </a:t>
            </a:r>
            <a:r>
              <a:rPr lang="nl-NL" b="1" dirty="0" err="1">
                <a:latin typeface="Courier New"/>
                <a:cs typeface="Courier New"/>
              </a:rPr>
              <a:t>Yet</a:t>
            </a:r>
            <a:r>
              <a:rPr lang="nl-NL" b="1" dirty="0">
                <a:latin typeface="Courier New"/>
                <a:cs typeface="Courier New"/>
              </a:rPr>
              <a:t> </a:t>
            </a:r>
            <a:r>
              <a:rPr lang="nl-NL" b="1" dirty="0" err="1">
                <a:latin typeface="Courier New"/>
                <a:cs typeface="Courier New"/>
              </a:rPr>
              <a:t>another</a:t>
            </a:r>
            <a:r>
              <a:rPr lang="nl-NL" b="1" dirty="0">
                <a:latin typeface="Courier New"/>
                <a:cs typeface="Courier New"/>
              </a:rPr>
              <a:t> </a:t>
            </a:r>
            <a:r>
              <a:rPr lang="nl-NL" b="1" dirty="0" err="1">
                <a:latin typeface="Courier New"/>
                <a:cs typeface="Courier New"/>
              </a:rPr>
              <a:t>paragraph</a:t>
            </a:r>
            <a:r>
              <a:rPr lang="nl-NL" b="1" dirty="0">
                <a:latin typeface="Courier New"/>
                <a:cs typeface="Courier New"/>
              </a:rPr>
              <a:t>.</a:t>
            </a:r>
          </a:p>
          <a:p>
            <a:r>
              <a:rPr lang="nl-NL" b="1" dirty="0">
                <a:latin typeface="Courier New"/>
                <a:cs typeface="Courier New"/>
              </a:rPr>
              <a:t>    &lt;/p&gt;</a:t>
            </a:r>
          </a:p>
          <a:p>
            <a:r>
              <a:rPr lang="nl-NL" b="1" dirty="0">
                <a:latin typeface="Courier New"/>
                <a:cs typeface="Courier New"/>
              </a:rPr>
              <a:t>&lt;/body&gt;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36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Paragraphs and Headings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Screen Shot 2015-01-26 at 10.2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1264255"/>
            <a:ext cx="6239059" cy="5060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1151E3-783B-514B-91BD-F2328FE39CE3}"/>
              </a:ext>
            </a:extLst>
          </p:cNvPr>
          <p:cNvSpPr txBox="1"/>
          <p:nvPr/>
        </p:nvSpPr>
        <p:spPr>
          <a:xfrm>
            <a:off x="4846317" y="1508781"/>
            <a:ext cx="264848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Default formatting provided</a:t>
            </a:r>
          </a:p>
          <a:p>
            <a:r>
              <a:rPr lang="en-US" dirty="0">
                <a:solidFill>
                  <a:srgbClr val="0033CC"/>
                </a:solidFill>
              </a:rPr>
              <a:t>by the web browser.</a:t>
            </a:r>
          </a:p>
        </p:txBody>
      </p:sp>
    </p:spTree>
    <p:extLst>
      <p:ext uri="{BB962C8B-B14F-4D97-AF65-F5344CB8AC3E}">
        <p14:creationId xmlns:p14="http://schemas.microsoft.com/office/powerpoint/2010/main" val="1045200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and Unordered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318" y="1234464"/>
            <a:ext cx="3509194" cy="5016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&lt;h1&gt;Unordered list&lt;/h1&gt;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ul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&lt;li&gt;California&lt;/li&gt;</a:t>
            </a:r>
          </a:p>
          <a:p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       &lt;li&gt;New York&lt;/li&gt;</a:t>
            </a:r>
          </a:p>
          <a:p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       &lt;li&gt;Texas&lt;/li&gt;</a:t>
            </a:r>
          </a:p>
          <a:p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   &lt;/ul&gt;</a:t>
            </a:r>
          </a:p>
          <a:p>
            <a:r>
              <a:rPr lang="pl-PL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&lt;h1&gt;Ordered list&lt;/h1&gt;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&lt;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146&lt;/li&gt;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151&lt;/li&gt;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152&lt;/li&gt;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153&lt;/li&gt;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160&lt;/li&gt;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174&lt;/li&gt;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&lt;/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8.56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82" y="1417342"/>
            <a:ext cx="28067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0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5" y="1226097"/>
            <a:ext cx="5212023" cy="5586146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Courier New"/>
                <a:cs typeface="Courier New"/>
              </a:rPr>
              <a:t>&lt;body&gt; 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&lt;!-- Ignore the following anchor tag for now. --&gt;          </a:t>
            </a:r>
          </a:p>
          <a:p>
            <a:r>
              <a:rPr lang="nl-NL" sz="1050" b="1" dirty="0">
                <a:latin typeface="Courier New"/>
                <a:cs typeface="Courier New"/>
              </a:rPr>
              <a:t>    &lt;a name="</a:t>
            </a:r>
            <a:r>
              <a:rPr lang="nl-NL" sz="1050" b="1" dirty="0" err="1">
                <a:latin typeface="Courier New"/>
                <a:cs typeface="Courier New"/>
              </a:rPr>
              <a:t>nested</a:t>
            </a:r>
            <a:r>
              <a:rPr lang="nl-NL" sz="1050" b="1" dirty="0">
                <a:latin typeface="Courier New"/>
                <a:cs typeface="Courier New"/>
              </a:rPr>
              <a:t>"&gt;&lt;/a&gt;</a:t>
            </a:r>
          </a:p>
          <a:p>
            <a:r>
              <a:rPr lang="nl-NL" sz="1050" b="1" dirty="0">
                <a:latin typeface="Courier New"/>
                <a:cs typeface="Courier New"/>
              </a:rPr>
              <a:t>    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&lt;h1&gt;Nested list&lt;/h1&gt;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</a:t>
            </a:r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&lt;</a:t>
            </a:r>
            <a:r>
              <a:rPr lang="en-US" sz="1050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</a:t>
            </a:r>
          </a:p>
          <a:p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&lt;h2&gt;California&lt;/h2&gt;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       </a:t>
            </a:r>
            <a:r>
              <a:rPr lang="en-US" sz="105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05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ul</a:t>
            </a:r>
            <a:r>
              <a:rPr lang="en-US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de-DE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&lt;li&gt;San Francisco&lt;/li&gt;</a:t>
            </a:r>
          </a:p>
          <a:p>
            <a:r>
              <a:rPr lang="de-DE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&lt;li&gt;San Jose&lt;/li&gt;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&lt;li&gt;Los </a:t>
            </a:r>
            <a:r>
              <a:rPr lang="es-ES_tradn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Angeles</a:t>
            </a:r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&lt;/</a:t>
            </a:r>
            <a:r>
              <a:rPr lang="es-ES_tradn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ul</a:t>
            </a:r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&gt;            </a:t>
            </a:r>
          </a:p>
          <a:p>
            <a:r>
              <a:rPr lang="es-ES_tradnl" sz="1050" b="1" dirty="0">
                <a:latin typeface="Courier New"/>
                <a:cs typeface="Courier New"/>
              </a:rPr>
              <a:t>       </a:t>
            </a:r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 &lt;/li&gt;</a:t>
            </a:r>
          </a:p>
          <a:p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&lt;h2&gt;New York&lt;/h2&gt;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    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pl-P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ol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&lt;li&gt;New York City&lt;/li&gt;</a:t>
            </a:r>
          </a:p>
          <a:p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&lt;li&gt;Albany&lt;/li&gt;</a:t>
            </a:r>
          </a:p>
          <a:p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&lt;/</a:t>
            </a:r>
            <a:r>
              <a:rPr lang="pl-P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ol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</a:t>
            </a:r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&lt;/li&gt;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&lt;h2&gt;Texas&lt;/h2&gt;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    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    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&lt;ul&gt;</a:t>
            </a:r>
          </a:p>
          <a:p>
            <a:r>
              <a:rPr lang="sv-SE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&lt;li&gt;Dallas&lt;/li&gt;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&lt;li&gt;El Paso&lt;/li&gt;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&lt;/</a:t>
            </a:r>
            <a:r>
              <a:rPr lang="es-ES_tradn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ul</a:t>
            </a:r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s-ES_tradnl" sz="1050" b="1" dirty="0">
                <a:latin typeface="Courier New"/>
                <a:cs typeface="Courier New"/>
              </a:rPr>
              <a:t>        </a:t>
            </a:r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&lt;/li&gt;        </a:t>
            </a:r>
          </a:p>
          <a:p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    &lt;/</a:t>
            </a:r>
            <a:r>
              <a:rPr lang="es-ES_tradnl" sz="1050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s-ES_tradnl" sz="1050" b="1" dirty="0">
                <a:latin typeface="Courier New"/>
                <a:cs typeface="Courier New"/>
              </a:rPr>
              <a:t>&lt;/</a:t>
            </a:r>
            <a:r>
              <a:rPr lang="es-ES_tradnl" sz="1050" b="1" dirty="0" err="1">
                <a:latin typeface="Courier New"/>
                <a:cs typeface="Courier New"/>
              </a:rPr>
              <a:t>body</a:t>
            </a:r>
            <a:r>
              <a:rPr lang="es-ES_tradnl" sz="1050" b="1" dirty="0">
                <a:latin typeface="Courier New"/>
                <a:cs typeface="Courier New"/>
              </a:rPr>
              <a:t>&gt;</a:t>
            </a:r>
            <a:endParaRPr lang="en-US" sz="105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1-26 at 9.0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38" y="1325903"/>
            <a:ext cx="254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9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Go to the Computer Engineering Department website: </a:t>
            </a:r>
            <a:r>
              <a:rPr lang="en-US" dirty="0">
                <a:hlinkClick r:id="rId3"/>
              </a:rPr>
              <a:t>https://cmpe.sjsu.edu</a:t>
            </a:r>
            <a:r>
              <a:rPr lang="en-US" dirty="0"/>
              <a:t> </a:t>
            </a:r>
          </a:p>
          <a:p>
            <a:pPr lvl="5"/>
            <a:endParaRPr lang="en-US" dirty="0"/>
          </a:p>
          <a:p>
            <a:r>
              <a:rPr lang="en-US" dirty="0"/>
              <a:t>Click the link in the sidebar:</a:t>
            </a:r>
            <a:br>
              <a:rPr lang="en-US" dirty="0"/>
            </a:br>
            <a:r>
              <a:rPr lang="en-US" dirty="0">
                <a:hlinkClick r:id="rId4"/>
              </a:rPr>
              <a:t>Spring 2020 Registration Notes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Click the link </a:t>
            </a:r>
            <a:r>
              <a:rPr lang="en-US"/>
              <a:t>under “</a:t>
            </a:r>
            <a:r>
              <a:rPr lang="en-US" dirty="0"/>
              <a:t>Spring 2020 Online permission </a:t>
            </a:r>
            <a:r>
              <a:rPr lang="en-US"/>
              <a:t>number request”</a:t>
            </a:r>
            <a:endParaRPr lang="en-US" dirty="0"/>
          </a:p>
          <a:p>
            <a:pPr lvl="5"/>
            <a:endParaRPr lang="en-US" dirty="0"/>
          </a:p>
          <a:p>
            <a:r>
              <a:rPr lang="en-US" dirty="0"/>
              <a:t>Fill out the Google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6E3E-A15E-8945-8438-BECDE139A8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03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663" y="1234464"/>
            <a:ext cx="3493264" cy="5493813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&lt;h1&gt;Simple table&lt;/h1&gt;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&lt;table&gt;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&lt;caption&gt;States&lt;/caption&gt;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</a:t>
            </a:r>
            <a:r>
              <a:rPr lang="en-US" sz="1300" b="1" dirty="0">
                <a:solidFill>
                  <a:srgbClr val="008000"/>
                </a:solidFill>
                <a:latin typeface="Courier New"/>
                <a:cs typeface="Courier New"/>
              </a:rPr>
              <a:t>&lt;</a:t>
            </a:r>
            <a:r>
              <a:rPr lang="en-US" sz="1300" b="1" dirty="0" err="1">
                <a:solidFill>
                  <a:srgbClr val="008000"/>
                </a:solidFill>
                <a:latin typeface="Courier New"/>
                <a:cs typeface="Courier New"/>
              </a:rPr>
              <a:t>th</a:t>
            </a:r>
            <a:r>
              <a:rPr lang="en-US" sz="1300" b="1" dirty="0">
                <a:solidFill>
                  <a:srgbClr val="008000"/>
                </a:solidFill>
                <a:latin typeface="Courier New"/>
                <a:cs typeface="Courier New"/>
              </a:rPr>
              <a:t>&gt;State&lt;/</a:t>
            </a:r>
            <a:r>
              <a:rPr lang="en-US" sz="1300" b="1" dirty="0" err="1">
                <a:solidFill>
                  <a:srgbClr val="008000"/>
                </a:solidFill>
                <a:latin typeface="Courier New"/>
                <a:cs typeface="Courier New"/>
              </a:rPr>
              <a:t>th</a:t>
            </a:r>
            <a:r>
              <a:rPr lang="en-US" sz="1300" b="1" dirty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solidFill>
                  <a:srgbClr val="008000"/>
                </a:solidFill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solidFill>
                  <a:srgbClr val="008000"/>
                </a:solidFill>
                <a:latin typeface="Courier New"/>
                <a:cs typeface="Courier New"/>
              </a:rPr>
              <a:t>th</a:t>
            </a:r>
            <a:r>
              <a:rPr lang="en-US" sz="1300" b="1" dirty="0">
                <a:solidFill>
                  <a:srgbClr val="008000"/>
                </a:solidFill>
                <a:latin typeface="Courier New"/>
                <a:cs typeface="Courier New"/>
              </a:rPr>
              <a:t>&gt;Capital&lt;/</a:t>
            </a:r>
            <a:r>
              <a:rPr lang="en-US" sz="1300" b="1" dirty="0" err="1">
                <a:solidFill>
                  <a:srgbClr val="008000"/>
                </a:solidFill>
                <a:latin typeface="Courier New"/>
                <a:cs typeface="Courier New"/>
              </a:rPr>
              <a:t>th</a:t>
            </a:r>
            <a:r>
              <a:rPr lang="en-US" sz="1300" b="1" dirty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solidFill>
                  <a:srgbClr val="008000"/>
                </a:solidFill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solidFill>
                  <a:srgbClr val="008000"/>
                </a:solidFill>
                <a:latin typeface="Courier New"/>
                <a:cs typeface="Courier New"/>
              </a:rPr>
              <a:t>th</a:t>
            </a:r>
            <a:r>
              <a:rPr lang="en-US" sz="1300" b="1" dirty="0">
                <a:solidFill>
                  <a:srgbClr val="008000"/>
                </a:solidFill>
                <a:latin typeface="Courier New"/>
                <a:cs typeface="Courier New"/>
              </a:rPr>
              <a:t>&gt;Population&lt;/</a:t>
            </a:r>
            <a:r>
              <a:rPr lang="en-US" sz="1300" b="1" dirty="0" err="1">
                <a:solidFill>
                  <a:srgbClr val="008000"/>
                </a:solidFill>
                <a:latin typeface="Courier New"/>
                <a:cs typeface="Courier New"/>
              </a:rPr>
              <a:t>th</a:t>
            </a:r>
            <a:r>
              <a:rPr lang="en-US" sz="1300" b="1" dirty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&lt;/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</a:t>
            </a:r>
            <a:r>
              <a:rPr lang="en-US" sz="1300" b="1" dirty="0">
                <a:solidFill>
                  <a:srgbClr val="B23C00"/>
                </a:solidFill>
                <a:latin typeface="Courier New"/>
                <a:cs typeface="Courier New"/>
              </a:rPr>
              <a:t>&lt;td&gt;California&lt;/td&gt;</a:t>
            </a:r>
          </a:p>
          <a:p>
            <a:r>
              <a:rPr lang="pt-BR" sz="130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t-BR" sz="1300" b="1" dirty="0">
                <a:solidFill>
                  <a:srgbClr val="B23C00"/>
                </a:solidFill>
                <a:latin typeface="Courier New"/>
                <a:cs typeface="Courier New"/>
              </a:rPr>
              <a:t>&gt;Sacramento&lt;/</a:t>
            </a:r>
            <a:r>
              <a:rPr lang="pt-BR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t-BR" sz="130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t-BR" sz="1300" b="1" dirty="0">
                <a:solidFill>
                  <a:srgbClr val="B23C00"/>
                </a:solidFill>
                <a:latin typeface="Courier New"/>
                <a:cs typeface="Courier New"/>
              </a:rPr>
              <a:t>&gt;38,802,500&lt;/</a:t>
            </a:r>
            <a:r>
              <a:rPr lang="pt-BR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t-BR" sz="130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&lt;/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&gt;New York&lt;/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&gt;Albany&lt;/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&gt;19,746,227&lt;/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&gt;Texas&lt;/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&gt;Austin&lt;/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&gt;26,956,958&lt;/</a:t>
            </a:r>
            <a:r>
              <a:rPr lang="pl-PL" sz="1300" b="1" dirty="0" err="1">
                <a:solidFill>
                  <a:srgbClr val="B23C00"/>
                </a:solidFill>
                <a:latin typeface="Courier New"/>
                <a:cs typeface="Courier New"/>
              </a:rPr>
              <a:t>td</a:t>
            </a:r>
            <a:r>
              <a:rPr lang="pl-PL" sz="130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&lt;/</a:t>
            </a:r>
            <a:r>
              <a:rPr lang="pl-PL" sz="1300" b="1" dirty="0" err="1">
                <a:latin typeface="Courier New"/>
                <a:cs typeface="Courier New"/>
              </a:rPr>
              <a:t>table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9.0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19" y="1356458"/>
            <a:ext cx="3187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with Borders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663" y="1234464"/>
            <a:ext cx="3493264" cy="549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&lt;h1&gt;Borders&lt;/h1&gt;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&lt;table </a:t>
            </a:r>
            <a:r>
              <a:rPr lang="en-US" sz="1300" b="1" dirty="0">
                <a:solidFill>
                  <a:srgbClr val="B23C00"/>
                </a:solidFill>
                <a:latin typeface="Courier New"/>
                <a:cs typeface="Courier New"/>
              </a:rPr>
              <a:t>border="1"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&lt;caption&gt;States&lt;/caption&gt;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&gt;State&lt;/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&gt;Capital&lt;/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&gt;Population&lt;/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&lt;/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&lt;td&gt;California&lt;/td&gt;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&gt;Sacramento&lt;/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&gt;38,802,500&lt;/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&lt;/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&gt;New York&lt;/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&gt;Albany&lt;/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&gt;19,746,227&lt;/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&gt;Texas&lt;/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&gt;Austin&lt;/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&gt;26,956,958&lt;/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&lt;/</a:t>
            </a:r>
            <a:r>
              <a:rPr lang="pl-PL" sz="1300" b="1" dirty="0" err="1">
                <a:latin typeface="Courier New"/>
                <a:cs typeface="Courier New"/>
              </a:rPr>
              <a:t>table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9.0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15" y="1619250"/>
            <a:ext cx="32512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with </a:t>
            </a:r>
            <a:r>
              <a:rPr lang="en-US" b="1" dirty="0" err="1">
                <a:latin typeface="Courier New"/>
                <a:cs typeface="Courier New"/>
              </a:rPr>
              <a:t>colspan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rowspan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5281058" cy="5478422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/>
                <a:cs typeface="Courier New"/>
              </a:rPr>
              <a:t>&lt;body&gt;   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&lt;h1&gt;Spanning rows and columns&lt;/h1&gt;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&lt;table border="1"&gt;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&lt;caption&gt;States&lt;/caption&gt;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&gt;State&lt;/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&gt;Capital&lt;/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&gt;Population&lt;/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&lt;/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&lt;td&gt;California&lt;/td&gt;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&lt;td 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colspan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=2&gt;The Golden State&lt;/td&gt;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&lt;/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400" b="1" dirty="0">
                <a:latin typeface="Courier New"/>
                <a:cs typeface="Courier New"/>
              </a:rPr>
              <a:t>            &lt;</a:t>
            </a:r>
            <a:r>
              <a:rPr lang="pl-PL" sz="1400" b="1" dirty="0" err="1">
                <a:latin typeface="Courier New"/>
                <a:cs typeface="Courier New"/>
              </a:rPr>
              <a:t>td</a:t>
            </a:r>
            <a:r>
              <a:rPr lang="pl-PL" sz="1400" b="1" dirty="0">
                <a:latin typeface="Courier New"/>
                <a:cs typeface="Courier New"/>
              </a:rPr>
              <a:t>&gt;New York&lt;/</a:t>
            </a:r>
            <a:r>
              <a:rPr lang="pl-PL" sz="1400" b="1" dirty="0" err="1">
                <a:latin typeface="Courier New"/>
                <a:cs typeface="Courier New"/>
              </a:rPr>
              <a:t>td</a:t>
            </a:r>
            <a:r>
              <a:rPr lang="pl-PL" sz="14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400" b="1" dirty="0">
                <a:latin typeface="Courier New"/>
                <a:cs typeface="Courier New"/>
              </a:rPr>
              <a:t>            &lt;</a:t>
            </a:r>
            <a:r>
              <a:rPr lang="pl-PL" sz="1400" b="1" dirty="0" err="1">
                <a:latin typeface="Courier New"/>
                <a:cs typeface="Courier New"/>
              </a:rPr>
              <a:t>td</a:t>
            </a:r>
            <a:r>
              <a:rPr lang="pl-PL" sz="1400" b="1" dirty="0">
                <a:latin typeface="Courier New"/>
                <a:cs typeface="Courier New"/>
              </a:rPr>
              <a:t>&gt;Albany&lt;/</a:t>
            </a:r>
            <a:r>
              <a:rPr lang="pl-PL" sz="1400" b="1" dirty="0" err="1">
                <a:latin typeface="Courier New"/>
                <a:cs typeface="Courier New"/>
              </a:rPr>
              <a:t>td</a:t>
            </a:r>
            <a:r>
              <a:rPr lang="pl-PL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&lt;td 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rowspan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=2&gt;Too many!&lt;/td&gt;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&lt;/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&lt;td&gt;Texas&lt;/td&gt;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&lt;td&gt;Austin&lt;/td&gt;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&lt;/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&lt;/table&gt;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9.0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1783098"/>
            <a:ext cx="4500659" cy="20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9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647" y="1417342"/>
            <a:ext cx="8495986" cy="4478149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&lt;h1&gt;Links&lt;/h1&gt;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An absolute link to the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http://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localhost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/basics/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paragraphs.html</a:t>
            </a:r>
            <a:r>
              <a:rPr lang="en-US" sz="1500" b="1" dirty="0">
                <a:latin typeface="Courier New"/>
                <a:cs typeface="Courier New"/>
              </a:rPr>
              <a:t>"&gt;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Paragraphs and Headings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&lt;/a&gt; page has the complete URL: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&lt;strong&gt;http://localhost/basics/</a:t>
            </a:r>
            <a:r>
              <a:rPr lang="en-US" sz="1500" b="1" dirty="0" err="1">
                <a:latin typeface="Courier New"/>
                <a:cs typeface="Courier New"/>
              </a:rPr>
              <a:t>paragraphs.html</a:t>
            </a:r>
            <a:r>
              <a:rPr lang="en-US" sz="1500" b="1" dirty="0">
                <a:latin typeface="Courier New"/>
                <a:cs typeface="Courier New"/>
              </a:rPr>
              <a:t>&lt;/strong&gt;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 relative link to the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tables.html</a:t>
            </a:r>
            <a:r>
              <a:rPr lang="en-US" sz="1500" b="1" dirty="0">
                <a:latin typeface="Courier New"/>
                <a:cs typeface="Courier New"/>
              </a:rPr>
              <a:t>"&gt;Tables&lt;/a&gt; page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has a URL that is relative to the directory of the current page: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&lt;strong&gt;</a:t>
            </a:r>
            <a:r>
              <a:rPr lang="en-US" sz="1500" b="1" dirty="0" err="1">
                <a:latin typeface="Courier New"/>
                <a:cs typeface="Courier New"/>
              </a:rPr>
              <a:t>tables.html</a:t>
            </a:r>
            <a:r>
              <a:rPr lang="en-US" sz="1500" b="1" dirty="0">
                <a:latin typeface="Courier New"/>
                <a:cs typeface="Courier New"/>
              </a:rPr>
              <a:t>&lt;/strong&gt;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endParaRPr lang="en-US" sz="1500" b="1" dirty="0">
              <a:latin typeface="Courier New"/>
              <a:cs typeface="Courier New"/>
            </a:endParaRPr>
          </a:p>
          <a:p>
            <a:r>
              <a:rPr lang="en-US" sz="1500" b="1" dirty="0">
                <a:latin typeface="Courier New"/>
                <a:cs typeface="Courier New"/>
              </a:rPr>
              <a:t>    ...</a:t>
            </a:r>
          </a:p>
          <a:p>
            <a:r>
              <a:rPr lang="en-US" sz="150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097" y="6172170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C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537264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Anchor Tags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212" y="1319325"/>
            <a:ext cx="8611421" cy="5401479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...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&lt;h1&gt;Links to Anchor Tags&lt;/h1&gt;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 link to the the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#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"&gt;</a:t>
            </a:r>
            <a:r>
              <a:rPr lang="en-US" sz="1500" b="1" dirty="0" err="1"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&lt;/a&gt; anchor tag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on this page uses the location &lt;strong&gt;#</a:t>
            </a:r>
            <a:r>
              <a:rPr lang="en-US" sz="1500" b="1" dirty="0" err="1"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&lt;/strong&gt;. Place the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anchor tag before the line you want to jump to.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You can also jump to the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lists.html#nested</a:t>
            </a:r>
            <a:r>
              <a:rPr lang="en-US" sz="1500" b="1" dirty="0">
                <a:latin typeface="Courier New"/>
                <a:cs typeface="Courier New"/>
              </a:rPr>
              <a:t>"&gt;nested&lt;/a&gt;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anchor tag on the Lists page using the location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&lt;strong&gt;</a:t>
            </a:r>
            <a:r>
              <a:rPr lang="en-US" sz="1500" b="1" dirty="0" err="1">
                <a:latin typeface="Courier New"/>
                <a:cs typeface="Courier New"/>
              </a:rPr>
              <a:t>lists.html#nested</a:t>
            </a:r>
            <a:r>
              <a:rPr lang="en-US" sz="1500" b="1" dirty="0">
                <a:latin typeface="Courier New"/>
                <a:cs typeface="Courier New"/>
              </a:rPr>
              <a:t>&lt;/strong&gt;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&lt;a </a:t>
            </a:r>
            <a:r>
              <a:rPr lang="en-US" sz="1500" b="1" u="sng" dirty="0">
                <a:solidFill>
                  <a:srgbClr val="B23C00"/>
                </a:solidFill>
                <a:latin typeface="Courier New"/>
                <a:cs typeface="Courier New"/>
              </a:rPr>
              <a:t>name="</a:t>
            </a:r>
            <a:r>
              <a:rPr lang="en-US" sz="1500" b="1" u="sng" dirty="0" err="1">
                <a:solidFill>
                  <a:srgbClr val="B23C00"/>
                </a:solidFill>
                <a:latin typeface="Courier New"/>
                <a:cs typeface="Courier New"/>
              </a:rPr>
              <a:t>lorem</a:t>
            </a:r>
            <a:r>
              <a:rPr lang="en-US" sz="1500" b="1" u="sng" dirty="0">
                <a:solidFill>
                  <a:srgbClr val="B23C00"/>
                </a:solidFill>
                <a:latin typeface="Courier New"/>
                <a:cs typeface="Courier New"/>
              </a:rPr>
              <a:t>"&gt;&lt;/a&gt;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&lt;h1&gt;</a:t>
            </a:r>
            <a:r>
              <a:rPr lang="pl-PL" sz="1500" b="1" dirty="0" err="1">
                <a:latin typeface="Courier New"/>
                <a:cs typeface="Courier New"/>
              </a:rPr>
              <a:t>Lorem</a:t>
            </a:r>
            <a:r>
              <a:rPr lang="pl-PL" sz="1500" b="1" dirty="0">
                <a:latin typeface="Courier New"/>
                <a:cs typeface="Courier New"/>
              </a:rPr>
              <a:t> </a:t>
            </a:r>
            <a:r>
              <a:rPr lang="pl-PL" sz="1500" b="1" dirty="0" err="1">
                <a:latin typeface="Courier New"/>
                <a:cs typeface="Courier New"/>
              </a:rPr>
              <a:t>ipsum</a:t>
            </a:r>
            <a:r>
              <a:rPr lang="pl-PL" sz="1500" b="1" dirty="0">
                <a:latin typeface="Courier New"/>
                <a:cs typeface="Courier New"/>
              </a:rPr>
              <a:t>&lt;/h1&gt;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    </a:t>
            </a:r>
            <a:r>
              <a:rPr lang="en-US" sz="1500" b="1" dirty="0" err="1"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err="1">
                <a:latin typeface="Courier New"/>
                <a:cs typeface="Courier New"/>
              </a:rPr>
              <a:t>ipsum</a:t>
            </a:r>
            <a:r>
              <a:rPr lang="en-US" sz="1500" b="1" dirty="0">
                <a:latin typeface="Courier New"/>
                <a:cs typeface="Courier New"/>
              </a:rPr>
              <a:t> dolor sit </a:t>
            </a:r>
            <a:r>
              <a:rPr lang="en-US" sz="1500" b="1" dirty="0" err="1">
                <a:latin typeface="Courier New"/>
                <a:cs typeface="Courier New"/>
              </a:rPr>
              <a:t>amet</a:t>
            </a:r>
            <a:r>
              <a:rPr lang="en-US" sz="1500" b="1" dirty="0">
                <a:latin typeface="Courier New"/>
                <a:cs typeface="Courier New"/>
              </a:rPr>
              <a:t> ...</a:t>
            </a:r>
            <a:endParaRPr lang="pl-PL" sz="1500" b="1" dirty="0">
              <a:latin typeface="Courier New"/>
              <a:cs typeface="Courier New"/>
            </a:endParaRPr>
          </a:p>
          <a:p>
            <a:r>
              <a:rPr lang="pl-PL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&lt;/body&gt;</a:t>
            </a:r>
            <a:endParaRPr lang="en-US" sz="15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5097" y="6172170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C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787535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307" y="1415937"/>
            <a:ext cx="8819204" cy="3493264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An &lt;</a:t>
            </a:r>
            <a:r>
              <a:rPr lang="en-US" sz="1700" b="1" dirty="0" err="1">
                <a:latin typeface="Courier New"/>
                <a:cs typeface="Courier New"/>
              </a:rPr>
              <a:t>em</a:t>
            </a:r>
            <a:r>
              <a:rPr lang="en-US" sz="1700" b="1" dirty="0">
                <a:latin typeface="Courier New"/>
                <a:cs typeface="Courier New"/>
              </a:rPr>
              <a:t>&gt;inline image&lt;/</a:t>
            </a:r>
            <a:r>
              <a:rPr lang="en-US" sz="1700" b="1" dirty="0" err="1">
                <a:latin typeface="Courier New"/>
                <a:cs typeface="Courier New"/>
              </a:rPr>
              <a:t>em</a:t>
            </a:r>
            <a:r>
              <a:rPr lang="en-US" sz="1700" b="1" dirty="0">
                <a:latin typeface="Courier New"/>
                <a:cs typeface="Courier New"/>
              </a:rPr>
              <a:t>&gt;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img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src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="images/RonCats2a.jpg"/</a:t>
            </a:r>
            <a:r>
              <a:rPr lang="en-US" sz="17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of my two cats.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An inline image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&lt;a </a:t>
            </a:r>
            <a:r>
              <a:rPr lang="en-US" sz="1700" b="1" dirty="0" err="1">
                <a:solidFill>
                  <a:srgbClr val="0033CC"/>
                </a:solidFill>
                <a:latin typeface="Courier New"/>
                <a:cs typeface="Courier New"/>
              </a:rPr>
              <a:t>href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="</a:t>
            </a:r>
            <a:r>
              <a:rPr lang="en-US" sz="1700" b="1" dirty="0" err="1">
                <a:solidFill>
                  <a:srgbClr val="0033CC"/>
                </a:solidFill>
                <a:latin typeface="Courier New"/>
                <a:cs typeface="Courier New"/>
              </a:rPr>
              <a:t>cats.html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"&gt;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img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src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="images/RonCats1a.jpg"/&gt;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&lt;/a&gt;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can serve as a link!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&lt;/body&gt;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964074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Screen Shot 2015-01-26 at 9.2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143024"/>
            <a:ext cx="3291804" cy="5454161"/>
          </a:xfrm>
          <a:prstGeom prst="rect">
            <a:avLst/>
          </a:prstGeom>
        </p:spPr>
      </p:pic>
      <p:pic>
        <p:nvPicPr>
          <p:cNvPr id="6" name="Picture 5" descr="Screen Shot 2015-01-26 at 9.2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84" y="1171787"/>
            <a:ext cx="4606371" cy="536614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2560342" y="4526268"/>
            <a:ext cx="1645902" cy="365756"/>
          </a:xfrm>
          <a:prstGeom prst="rightArrow">
            <a:avLst/>
          </a:prstGeom>
          <a:solidFill>
            <a:srgbClr val="B23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097" y="6320694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C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2297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By Wednesday, January 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teams.</a:t>
            </a:r>
          </a:p>
          <a:p>
            <a:pPr lvl="4"/>
            <a:endParaRPr lang="en-US" dirty="0"/>
          </a:p>
          <a:p>
            <a:r>
              <a:rPr lang="en-US" dirty="0"/>
              <a:t>Email me your team information.</a:t>
            </a:r>
          </a:p>
          <a:p>
            <a:pPr lvl="1"/>
            <a:r>
              <a:rPr lang="en-US" dirty="0"/>
              <a:t>team name</a:t>
            </a:r>
          </a:p>
          <a:p>
            <a:pPr lvl="1"/>
            <a:r>
              <a:rPr lang="en-US" dirty="0"/>
              <a:t>team members and email addresses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1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D2EC-D540-7D45-B6F2-541CF744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Course Learning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36138-DD6A-C944-ABA7-1E1D7A057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CLO 1: Requirements analysis: </a:t>
            </a:r>
            <a:r>
              <a:rPr lang="en-US" sz="2400" dirty="0"/>
              <a:t>Analyze a problem’s requirements and design an application to meet them.</a:t>
            </a:r>
          </a:p>
          <a:p>
            <a:pPr lvl="4"/>
            <a:endParaRPr lang="en-US" sz="800" dirty="0"/>
          </a:p>
          <a:p>
            <a:r>
              <a:rPr lang="en-US" sz="2400" b="1" dirty="0"/>
              <a:t>CLO 2: Client side: </a:t>
            </a:r>
            <a:r>
              <a:rPr lang="en-US" sz="2400" dirty="0"/>
              <a:t>Use HTML 5, CSS 3, JavaScript, libraries such as jQuery, and frameworks such as AngularJS. Employ GUI design patterns to develop superior web user interfaces.</a:t>
            </a:r>
          </a:p>
          <a:p>
            <a:pPr lvl="4"/>
            <a:endParaRPr lang="en-US" sz="800" dirty="0"/>
          </a:p>
          <a:p>
            <a:r>
              <a:rPr lang="en-US" sz="2400" b="1" dirty="0"/>
              <a:t>CLO 3: Server side: </a:t>
            </a:r>
            <a:r>
              <a:rPr lang="en-US" sz="2400" dirty="0"/>
              <a:t>Use technologies such as </a:t>
            </a:r>
            <a:r>
              <a:rPr lang="en-US" sz="2400" dirty="0" err="1"/>
              <a:t>node.js</a:t>
            </a:r>
            <a:r>
              <a:rPr lang="en-US" sz="2400" dirty="0"/>
              <a:t> and MongoDB and frameworks such as Express to create RESTful web services.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9428C-A419-D44D-9102-964633D8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1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D418-FACE-134D-A479-98CBBAFC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Course Learning Outcomes</a:t>
            </a:r>
            <a:r>
              <a:rPr lang="en-US" altLang="x-none" i="1" dirty="0"/>
              <a:t>, cont’d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1E4A-18FF-BA4A-87B1-F7B5BE1A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CLO 4: Web applications development: </a:t>
            </a:r>
            <a:r>
              <a:rPr lang="en-US" sz="2400" dirty="0"/>
              <a:t>Execute the complete process of designing, developing, deploying, and maintaining applications using web standards. Implement techniques such as search engine optimization (SEO).</a:t>
            </a:r>
          </a:p>
          <a:p>
            <a:pPr lvl="4"/>
            <a:endParaRPr lang="en-US" sz="800" dirty="0"/>
          </a:p>
          <a:p>
            <a:r>
              <a:rPr lang="en-US" sz="2400" b="1" dirty="0"/>
              <a:t>CLO 5: Data science: </a:t>
            </a:r>
            <a:r>
              <a:rPr lang="en-US" sz="2400" dirty="0"/>
              <a:t>Use data visualization to design and implement web-based information dashboards and web applications that tell stories with data.</a:t>
            </a:r>
          </a:p>
          <a:p>
            <a:pPr lvl="4"/>
            <a:endParaRPr lang="en-US" sz="800" dirty="0"/>
          </a:p>
          <a:p>
            <a:r>
              <a:rPr lang="en-US" sz="2400" b="1" dirty="0"/>
              <a:t>CLO 6: User experience (UX): </a:t>
            </a:r>
            <a:r>
              <a:rPr lang="en-US" sz="2400" dirty="0"/>
              <a:t>Perform usability testing to create web applications that offer a compelling UX.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B769F-8D81-4448-91A8-5910B126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Web programming overview</a:t>
            </a:r>
          </a:p>
          <a:p>
            <a:pPr lvl="1"/>
            <a:r>
              <a:rPr lang="en-US" dirty="0"/>
              <a:t>Model-View-Controller (MVC) architecture</a:t>
            </a:r>
          </a:p>
          <a:p>
            <a:pPr lvl="1"/>
            <a:r>
              <a:rPr lang="en-US" dirty="0"/>
              <a:t>Client side</a:t>
            </a:r>
          </a:p>
          <a:p>
            <a:pPr lvl="1"/>
            <a:r>
              <a:rPr lang="en-US" dirty="0"/>
              <a:t>Server side</a:t>
            </a:r>
          </a:p>
          <a:p>
            <a:pPr lvl="1"/>
            <a:r>
              <a:rPr lang="en-US" dirty="0"/>
              <a:t>Data management backend</a:t>
            </a:r>
          </a:p>
          <a:p>
            <a:pPr lvl="1"/>
            <a:r>
              <a:rPr lang="en-US" dirty="0"/>
              <a:t>Single-page applications (SPAs)</a:t>
            </a:r>
          </a:p>
          <a:p>
            <a:pPr lvl="5"/>
            <a:endParaRPr lang="en-US" dirty="0"/>
          </a:p>
          <a:p>
            <a:pPr lvl="0"/>
            <a:r>
              <a:rPr lang="en-US" dirty="0"/>
              <a:t>Analysis</a:t>
            </a:r>
          </a:p>
          <a:p>
            <a:pPr lvl="1"/>
            <a:r>
              <a:rPr lang="en-US" dirty="0"/>
              <a:t>Functional and nonfunctional requirements</a:t>
            </a:r>
          </a:p>
          <a:p>
            <a:pPr lvl="1"/>
            <a:r>
              <a:rPr lang="en-US" dirty="0"/>
              <a:t>Use cases</a:t>
            </a:r>
          </a:p>
          <a:p>
            <a:pPr lvl="1"/>
            <a:r>
              <a:rPr lang="en-US" dirty="0"/>
              <a:t>Functional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7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A8C7-65E5-814D-96C0-DBD5B89C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F695-5CDC-F641-A847-6AE3B49E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Client-side programming</a:t>
            </a:r>
          </a:p>
          <a:p>
            <a:pPr lvl="1"/>
            <a:r>
              <a:rPr lang="en-US" dirty="0"/>
              <a:t>HTML 5 + CSS 3</a:t>
            </a:r>
          </a:p>
          <a:p>
            <a:pPr lvl="1"/>
            <a:r>
              <a:rPr lang="en-US" dirty="0"/>
              <a:t>JavaScript</a:t>
            </a:r>
          </a:p>
          <a:p>
            <a:pPr lvl="1"/>
            <a:r>
              <a:rPr lang="en-US" dirty="0"/>
              <a:t>JavaScript libraries: jQuery, React</a:t>
            </a:r>
          </a:p>
          <a:p>
            <a:pPr lvl="1"/>
            <a:r>
              <a:rPr lang="en-US" dirty="0"/>
              <a:t>Responsive websites</a:t>
            </a:r>
          </a:p>
          <a:p>
            <a:pPr lvl="1"/>
            <a:r>
              <a:rPr lang="en-US" dirty="0"/>
              <a:t>AJAX</a:t>
            </a:r>
          </a:p>
          <a:p>
            <a:pPr lvl="1"/>
            <a:r>
              <a:rPr lang="en-US" dirty="0"/>
              <a:t>Framework: AngularJS</a:t>
            </a:r>
          </a:p>
          <a:p>
            <a:pPr lvl="1"/>
            <a:r>
              <a:rPr lang="en-US" dirty="0"/>
              <a:t>Internationalization and localization</a:t>
            </a:r>
          </a:p>
          <a:p>
            <a:pPr lvl="1"/>
            <a:r>
              <a:rPr lang="en-US" dirty="0"/>
              <a:t>Search engine optimization (SEO)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B5011-32FE-1A46-8D23-B7F71445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8590-C941-A44E-B4FE-2458801B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72A5-8E77-7443-8705-5E5C28B5A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Server-side programming</a:t>
            </a:r>
          </a:p>
          <a:p>
            <a:pPr lvl="1"/>
            <a:r>
              <a:rPr lang="en-US" dirty="0"/>
              <a:t>Framework: </a:t>
            </a:r>
            <a:r>
              <a:rPr lang="en-US" dirty="0" err="1"/>
              <a:t>node.js</a:t>
            </a:r>
            <a:r>
              <a:rPr lang="en-US" dirty="0"/>
              <a:t> + Express</a:t>
            </a:r>
          </a:p>
          <a:p>
            <a:pPr lvl="1"/>
            <a:r>
              <a:rPr lang="en-US" dirty="0"/>
              <a:t>MEAN stack</a:t>
            </a:r>
          </a:p>
          <a:p>
            <a:pPr lvl="1"/>
            <a:r>
              <a:rPr lang="en-US" dirty="0"/>
              <a:t>RESTful web services</a:t>
            </a:r>
          </a:p>
          <a:p>
            <a:pPr lvl="5"/>
            <a:endParaRPr lang="en-US" dirty="0"/>
          </a:p>
          <a:p>
            <a:pPr lvl="0"/>
            <a:r>
              <a:rPr lang="en-US" dirty="0"/>
              <a:t>Data management</a:t>
            </a:r>
          </a:p>
          <a:p>
            <a:pPr lvl="1"/>
            <a:r>
              <a:rPr lang="en-US" dirty="0"/>
              <a:t>NoSQL database: MongoDB</a:t>
            </a:r>
          </a:p>
          <a:p>
            <a:pPr lvl="1"/>
            <a:r>
              <a:rPr lang="en-US" dirty="0"/>
              <a:t>Content management: WordPress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3A5CF-0D75-1943-8BED-8787687F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9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6D18-54C1-544A-AE83-9FFB6B92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4C58-8212-A341-AD4A-3A56E7241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88063"/>
          </a:xfrm>
        </p:spPr>
        <p:txBody>
          <a:bodyPr/>
          <a:lstStyle/>
          <a:p>
            <a:pPr lvl="0"/>
            <a:r>
              <a:rPr lang="en-US" dirty="0"/>
              <a:t>Data science</a:t>
            </a:r>
          </a:p>
          <a:p>
            <a:pPr lvl="1"/>
            <a:r>
              <a:rPr lang="en-US" dirty="0"/>
              <a:t>Data visualization</a:t>
            </a:r>
          </a:p>
          <a:p>
            <a:pPr lvl="1"/>
            <a:r>
              <a:rPr lang="en-US" dirty="0"/>
              <a:t>Information dashboards</a:t>
            </a:r>
          </a:p>
          <a:p>
            <a:pPr lvl="1"/>
            <a:r>
              <a:rPr lang="en-US" dirty="0"/>
              <a:t>Websites that tell stories with data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UI and UX (user experience) design</a:t>
            </a:r>
          </a:p>
          <a:p>
            <a:pPr lvl="1"/>
            <a:r>
              <a:rPr lang="en-US" dirty="0"/>
              <a:t>GUI design patterns</a:t>
            </a:r>
          </a:p>
          <a:p>
            <a:pPr lvl="1"/>
            <a:r>
              <a:rPr lang="en-US" dirty="0"/>
              <a:t>Usability testing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BC28B-FA21-FF46-BB45-FD1249D5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FFB6B-7690-4C4F-A85D-A765EF0A580C}"/>
              </a:ext>
            </a:extLst>
          </p:cNvPr>
          <p:cNvSpPr txBox="1"/>
          <p:nvPr/>
        </p:nvSpPr>
        <p:spPr>
          <a:xfrm>
            <a:off x="840049" y="5158295"/>
            <a:ext cx="746390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33CC"/>
                </a:solidFill>
              </a:rPr>
              <a:t>JavaScript will be our primary programming language</a:t>
            </a:r>
          </a:p>
          <a:p>
            <a:pPr algn="ctr"/>
            <a:r>
              <a:rPr lang="en-US" sz="2400" dirty="0">
                <a:solidFill>
                  <a:srgbClr val="0033CC"/>
                </a:solidFill>
              </a:rPr>
              <a:t>for both the client side and the server side.</a:t>
            </a:r>
          </a:p>
        </p:txBody>
      </p:sp>
    </p:spTree>
    <p:extLst>
      <p:ext uri="{BB962C8B-B14F-4D97-AF65-F5344CB8AC3E}">
        <p14:creationId xmlns:p14="http://schemas.microsoft.com/office/powerpoint/2010/main" val="3907345424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21377</TotalTime>
  <Words>2714</Words>
  <Application>Microsoft Macintosh PowerPoint</Application>
  <PresentationFormat>On-screen Show (4:3)</PresentationFormat>
  <Paragraphs>497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Courier New</vt:lpstr>
      <vt:lpstr>Times New Roman</vt:lpstr>
      <vt:lpstr>Wingdings</vt:lpstr>
      <vt:lpstr>Quadrant</vt:lpstr>
      <vt:lpstr>CMPE 280 Web UI Design and Development January 23 Class Meeting</vt:lpstr>
      <vt:lpstr>Basic Info</vt:lpstr>
      <vt:lpstr>Permission Numbers</vt:lpstr>
      <vt:lpstr>Course Learning Outcomes</vt:lpstr>
      <vt:lpstr>Course Learning Outcomes, cont’d</vt:lpstr>
      <vt:lpstr>Course Topics</vt:lpstr>
      <vt:lpstr>Course Topics, cont’d</vt:lpstr>
      <vt:lpstr>Course Topics, cont’d</vt:lpstr>
      <vt:lpstr>Course Topics, cont’d</vt:lpstr>
      <vt:lpstr>Research and Experimentation</vt:lpstr>
      <vt:lpstr>Textbooks</vt:lpstr>
      <vt:lpstr>Project Teams</vt:lpstr>
      <vt:lpstr>Project Teams, cont’d</vt:lpstr>
      <vt:lpstr>Team Project</vt:lpstr>
      <vt:lpstr>Team Project, cont’d</vt:lpstr>
      <vt:lpstr>Where to Find Data</vt:lpstr>
      <vt:lpstr>Individual Responsibilities</vt:lpstr>
      <vt:lpstr>Postmortem Assessment Report</vt:lpstr>
      <vt:lpstr>Your Individual Overall Class Grade</vt:lpstr>
      <vt:lpstr>Please Submit to Canvas</vt:lpstr>
      <vt:lpstr>PowerPoint Presentation</vt:lpstr>
      <vt:lpstr>Client-Server Web Apps </vt:lpstr>
      <vt:lpstr>Basic “Naked” HTML</vt:lpstr>
      <vt:lpstr>HTML Page Template</vt:lpstr>
      <vt:lpstr>Headings and Paragraphs</vt:lpstr>
      <vt:lpstr>Headings and Paragraphs, cont’d</vt:lpstr>
      <vt:lpstr>Paragraphs and Headings, cont’d</vt:lpstr>
      <vt:lpstr>Ordered and Unordered Lists</vt:lpstr>
      <vt:lpstr>Nested Lists</vt:lpstr>
      <vt:lpstr>Simple Table</vt:lpstr>
      <vt:lpstr>Table with Borders</vt:lpstr>
      <vt:lpstr>Table with colspan and rowspan</vt:lpstr>
      <vt:lpstr>Links to Pages</vt:lpstr>
      <vt:lpstr>Links to Anchor Tags</vt:lpstr>
      <vt:lpstr>Images</vt:lpstr>
      <vt:lpstr>Images, cont’d</vt:lpstr>
      <vt:lpstr>Reminder: By Wednesday, January 29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Ronald Mak</cp:lastModifiedBy>
  <cp:revision>243</cp:revision>
  <dcterms:created xsi:type="dcterms:W3CDTF">2008-01-12T03:52:55Z</dcterms:created>
  <dcterms:modified xsi:type="dcterms:W3CDTF">2020-01-23T05:42:32Z</dcterms:modified>
</cp:coreProperties>
</file>